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8" r:id="rId2"/>
    <p:sldId id="269" r:id="rId3"/>
    <p:sldId id="270" r:id="rId4"/>
    <p:sldId id="272" r:id="rId5"/>
    <p:sldId id="271" r:id="rId6"/>
    <p:sldId id="273" r:id="rId7"/>
    <p:sldId id="274" r:id="rId8"/>
    <p:sldId id="277"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5" autoAdjust="0"/>
    <p:restoredTop sz="94660"/>
  </p:normalViewPr>
  <p:slideViewPr>
    <p:cSldViewPr snapToGrid="0">
      <p:cViewPr varScale="1">
        <p:scale>
          <a:sx n="69" d="100"/>
          <a:sy n="69" d="100"/>
        </p:scale>
        <p:origin x="78" y="89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CFF1E9-C400-4787-9EBE-7E2369A40695}" type="doc">
      <dgm:prSet loTypeId="urn:microsoft.com/office/officeart/2011/layout/InterconnectedBlockProcess" loCatId="process" qsTypeId="urn:microsoft.com/office/officeart/2005/8/quickstyle/simple3" qsCatId="simple" csTypeId="urn:microsoft.com/office/officeart/2005/8/colors/accent1_2" csCatId="accent1" phldr="1"/>
      <dgm:spPr/>
      <dgm:t>
        <a:bodyPr/>
        <a:lstStyle/>
        <a:p>
          <a:endParaRPr lang="en-US"/>
        </a:p>
      </dgm:t>
    </dgm:pt>
    <dgm:pt modelId="{9973DBD4-90CD-4290-8BFE-98DD059D9533}">
      <dgm:prSet phldrT="[Text]"/>
      <dgm:spPr/>
      <dgm:t>
        <a:bodyPr/>
        <a:lstStyle/>
        <a:p>
          <a:r>
            <a:rPr lang="en-US" dirty="0"/>
            <a:t>Step 1</a:t>
          </a:r>
        </a:p>
      </dgm:t>
      <dgm:extLst>
        <a:ext uri="{E40237B7-FDA0-4F09-8148-C483321AD2D9}">
          <dgm14:cNvPr xmlns:dgm14="http://schemas.microsoft.com/office/drawing/2010/diagram" id="0" name="" title="Step 1 heading "/>
        </a:ext>
      </dgm:extLst>
    </dgm:pt>
    <dgm:pt modelId="{103DDE2D-4BA9-46E4-B7D5-20AC68D5AF79}" type="parTrans" cxnId="{BE946E77-33F8-4D64-A0D4-AF0C74135D36}">
      <dgm:prSet/>
      <dgm:spPr/>
      <dgm:t>
        <a:bodyPr/>
        <a:lstStyle/>
        <a:p>
          <a:endParaRPr lang="en-US"/>
        </a:p>
      </dgm:t>
    </dgm:pt>
    <dgm:pt modelId="{C2971989-7AAA-42A2-A4EF-884E090F6962}" type="sibTrans" cxnId="{BE946E77-33F8-4D64-A0D4-AF0C74135D36}">
      <dgm:prSet/>
      <dgm:spPr/>
      <dgm:t>
        <a:bodyPr/>
        <a:lstStyle/>
        <a:p>
          <a:endParaRPr lang="en-US"/>
        </a:p>
      </dgm:t>
    </dgm:pt>
    <dgm:pt modelId="{DC116BB7-7E08-4371-8427-129FC519EAC3}">
      <dgm:prSet phldrT="[Text]"/>
      <dgm:spPr/>
      <dgm:t>
        <a:bodyPr/>
        <a:lstStyle/>
        <a:p>
          <a:r>
            <a:rPr lang="en-US" dirty="0"/>
            <a:t>Step 2</a:t>
          </a:r>
        </a:p>
      </dgm:t>
      <dgm:extLst>
        <a:ext uri="{E40237B7-FDA0-4F09-8148-C483321AD2D9}">
          <dgm14:cNvPr xmlns:dgm14="http://schemas.microsoft.com/office/drawing/2010/diagram" id="0" name="" title="Step 2 heading"/>
        </a:ext>
      </dgm:extLst>
    </dgm:pt>
    <dgm:pt modelId="{D9D289B4-455D-4A02-8505-A4AF490B105A}" type="parTrans" cxnId="{CB4B7FE7-8AFF-4751-A507-684CB9536E49}">
      <dgm:prSet/>
      <dgm:spPr/>
      <dgm:t>
        <a:bodyPr/>
        <a:lstStyle/>
        <a:p>
          <a:endParaRPr lang="en-US"/>
        </a:p>
      </dgm:t>
    </dgm:pt>
    <dgm:pt modelId="{0DFF8ADE-93F1-470A-9A46-AAD178A95DAC}" type="sibTrans" cxnId="{CB4B7FE7-8AFF-4751-A507-684CB9536E49}">
      <dgm:prSet/>
      <dgm:spPr/>
      <dgm:t>
        <a:bodyPr/>
        <a:lstStyle/>
        <a:p>
          <a:endParaRPr lang="en-US"/>
        </a:p>
      </dgm:t>
    </dgm:pt>
    <dgm:pt modelId="{7947CEE9-5A28-46C4-A03A-3C8C5E37DF87}">
      <dgm:prSet phldrT="[Text]"/>
      <dgm:spPr/>
      <dgm:t>
        <a:bodyPr/>
        <a:lstStyle/>
        <a:p>
          <a:r>
            <a:rPr lang="en-US" dirty="0" smtClean="0"/>
            <a:t>Understand the user needs</a:t>
          </a:r>
          <a:endParaRPr lang="en-US" dirty="0"/>
        </a:p>
      </dgm:t>
      <dgm:extLst>
        <a:ext uri="{E40237B7-FDA0-4F09-8148-C483321AD2D9}">
          <dgm14:cNvPr xmlns:dgm14="http://schemas.microsoft.com/office/drawing/2010/diagram" id="0" name="" title="Step 1 task description"/>
        </a:ext>
      </dgm:extLst>
    </dgm:pt>
    <dgm:pt modelId="{BF51C53E-E658-496D-9C60-FC71F03FB86F}" type="parTrans" cxnId="{9C1AFC09-ACFD-4642-A98C-0A3856C5CEAD}">
      <dgm:prSet/>
      <dgm:spPr/>
      <dgm:t>
        <a:bodyPr/>
        <a:lstStyle/>
        <a:p>
          <a:endParaRPr lang="en-US"/>
        </a:p>
      </dgm:t>
    </dgm:pt>
    <dgm:pt modelId="{456F42C0-B429-4FE8-B163-6E1DA1EE39B8}" type="sibTrans" cxnId="{9C1AFC09-ACFD-4642-A98C-0A3856C5CEAD}">
      <dgm:prSet/>
      <dgm:spPr/>
      <dgm:t>
        <a:bodyPr/>
        <a:lstStyle/>
        <a:p>
          <a:endParaRPr lang="en-US"/>
        </a:p>
      </dgm:t>
    </dgm:pt>
    <dgm:pt modelId="{CDA36253-46B1-4579-98B8-8C5F85390E57}">
      <dgm:prSet phldrT="[Text]"/>
      <dgm:spPr/>
      <dgm:t>
        <a:bodyPr/>
        <a:lstStyle/>
        <a:p>
          <a:r>
            <a:rPr lang="en-US" dirty="0" smtClean="0"/>
            <a:t>Anticipate demand</a:t>
          </a:r>
          <a:endParaRPr lang="en-US" dirty="0"/>
        </a:p>
      </dgm:t>
      <dgm:extLst>
        <a:ext uri="{E40237B7-FDA0-4F09-8148-C483321AD2D9}">
          <dgm14:cNvPr xmlns:dgm14="http://schemas.microsoft.com/office/drawing/2010/diagram" id="0" name="" title="Step 2 task description"/>
        </a:ext>
      </dgm:extLst>
    </dgm:pt>
    <dgm:pt modelId="{ACEAB6EC-AA1D-4924-9607-920AF547F530}" type="parTrans" cxnId="{CBE684EA-7285-45DB-BE1C-833E3F4C7507}">
      <dgm:prSet/>
      <dgm:spPr/>
      <dgm:t>
        <a:bodyPr/>
        <a:lstStyle/>
        <a:p>
          <a:endParaRPr lang="en-US"/>
        </a:p>
      </dgm:t>
    </dgm:pt>
    <dgm:pt modelId="{EBAFA115-C9A8-4243-8E32-FA3EB149282E}" type="sibTrans" cxnId="{CBE684EA-7285-45DB-BE1C-833E3F4C7507}">
      <dgm:prSet/>
      <dgm:spPr/>
      <dgm:t>
        <a:bodyPr/>
        <a:lstStyle/>
        <a:p>
          <a:endParaRPr lang="en-US"/>
        </a:p>
      </dgm:t>
    </dgm:pt>
    <dgm:pt modelId="{10FE6316-23EE-47CE-9B89-BC8C073B5E7A}">
      <dgm:prSet phldrT="[Text]"/>
      <dgm:spPr/>
      <dgm:t>
        <a:bodyPr/>
        <a:lstStyle/>
        <a:p>
          <a:r>
            <a:rPr lang="en-US" dirty="0" smtClean="0"/>
            <a:t>Execute</a:t>
          </a:r>
          <a:endParaRPr lang="en-US" dirty="0"/>
        </a:p>
      </dgm:t>
      <dgm:extLst>
        <a:ext uri="{E40237B7-FDA0-4F09-8148-C483321AD2D9}">
          <dgm14:cNvPr xmlns:dgm14="http://schemas.microsoft.com/office/drawing/2010/diagram" id="0" name="" title="Step 3 task description"/>
        </a:ext>
      </dgm:extLst>
    </dgm:pt>
    <dgm:pt modelId="{66F05F6C-B4CE-4631-9053-DB7483C5405C}" type="parTrans" cxnId="{BB09ACB8-BFE3-46F8-BAE2-FF819A707017}">
      <dgm:prSet/>
      <dgm:spPr/>
      <dgm:t>
        <a:bodyPr/>
        <a:lstStyle/>
        <a:p>
          <a:endParaRPr lang="en-US"/>
        </a:p>
      </dgm:t>
    </dgm:pt>
    <dgm:pt modelId="{22B2D49C-3B9C-4707-B418-835FAE5F964C}" type="sibTrans" cxnId="{BB09ACB8-BFE3-46F8-BAE2-FF819A707017}">
      <dgm:prSet/>
      <dgm:spPr/>
      <dgm:t>
        <a:bodyPr/>
        <a:lstStyle/>
        <a:p>
          <a:endParaRPr lang="en-US"/>
        </a:p>
      </dgm:t>
    </dgm:pt>
    <dgm:pt modelId="{7CECA0AB-610B-40F3-B090-6F1635DEEBA3}">
      <dgm:prSet phldrT="[Text]"/>
      <dgm:spPr/>
      <dgm:t>
        <a:bodyPr/>
        <a:lstStyle/>
        <a:p>
          <a:r>
            <a:rPr lang="en-US" dirty="0"/>
            <a:t>Step 3</a:t>
          </a:r>
        </a:p>
      </dgm:t>
      <dgm:extLst>
        <a:ext uri="{E40237B7-FDA0-4F09-8148-C483321AD2D9}">
          <dgm14:cNvPr xmlns:dgm14="http://schemas.microsoft.com/office/drawing/2010/diagram" id="0" name="" title="Step 3 heading"/>
        </a:ext>
      </dgm:extLst>
    </dgm:pt>
    <dgm:pt modelId="{BAF2E384-230D-4858-9CE7-77AA704A69F6}" type="parTrans" cxnId="{08C14A99-C365-4AD5-A145-67440E119CFE}">
      <dgm:prSet/>
      <dgm:spPr/>
      <dgm:t>
        <a:bodyPr/>
        <a:lstStyle/>
        <a:p>
          <a:endParaRPr lang="en-US"/>
        </a:p>
      </dgm:t>
    </dgm:pt>
    <dgm:pt modelId="{2688901E-AE32-4DA5-A99E-0AC13433ABD5}" type="sibTrans" cxnId="{08C14A99-C365-4AD5-A145-67440E119CFE}">
      <dgm:prSet/>
      <dgm:spPr/>
      <dgm:t>
        <a:bodyPr/>
        <a:lstStyle/>
        <a:p>
          <a:endParaRPr lang="en-US"/>
        </a:p>
      </dgm:t>
    </dgm:pt>
    <dgm:pt modelId="{B75A8043-2A5C-40F5-AB52-84B648833440}" type="pres">
      <dgm:prSet presAssocID="{25CFF1E9-C400-4787-9EBE-7E2369A40695}" presName="Name0" presStyleCnt="0">
        <dgm:presLayoutVars>
          <dgm:chMax val="7"/>
          <dgm:chPref val="5"/>
          <dgm:dir/>
          <dgm:animOne val="branch"/>
          <dgm:animLvl val="lvl"/>
        </dgm:presLayoutVars>
      </dgm:prSet>
      <dgm:spPr/>
      <dgm:t>
        <a:bodyPr/>
        <a:lstStyle/>
        <a:p>
          <a:endParaRPr lang="en-US"/>
        </a:p>
      </dgm:t>
    </dgm:pt>
    <dgm:pt modelId="{12C1E06A-EA1F-4CA8-A626-CC69DDF632FB}" type="pres">
      <dgm:prSet presAssocID="{7CECA0AB-610B-40F3-B090-6F1635DEEBA3}" presName="ChildAccent3" presStyleCnt="0"/>
      <dgm:spPr/>
      <dgm:t>
        <a:bodyPr/>
        <a:lstStyle/>
        <a:p>
          <a:endParaRPr lang="en-US"/>
        </a:p>
      </dgm:t>
    </dgm:pt>
    <dgm:pt modelId="{878FC103-C764-4B12-881B-D0533F7D9205}" type="pres">
      <dgm:prSet presAssocID="{7CECA0AB-610B-40F3-B090-6F1635DEEBA3}" presName="ChildAccent" presStyleLbl="alignImgPlace1" presStyleIdx="0" presStyleCnt="3"/>
      <dgm:spPr/>
      <dgm:t>
        <a:bodyPr/>
        <a:lstStyle/>
        <a:p>
          <a:endParaRPr lang="en-US"/>
        </a:p>
      </dgm:t>
    </dgm:pt>
    <dgm:pt modelId="{282A2CFE-F062-4629-810C-5804D8DB16F8}" type="pres">
      <dgm:prSet presAssocID="{7CECA0AB-610B-40F3-B090-6F1635DEEBA3}" presName="Child3" presStyleLbl="revTx" presStyleIdx="0" presStyleCnt="0">
        <dgm:presLayoutVars>
          <dgm:chMax val="0"/>
          <dgm:chPref val="0"/>
          <dgm:bulletEnabled val="1"/>
        </dgm:presLayoutVars>
      </dgm:prSet>
      <dgm:spPr/>
      <dgm:t>
        <a:bodyPr/>
        <a:lstStyle/>
        <a:p>
          <a:endParaRPr lang="en-US"/>
        </a:p>
      </dgm:t>
    </dgm:pt>
    <dgm:pt modelId="{37D539AB-F6E5-4F46-BE6B-474374D6A3DA}" type="pres">
      <dgm:prSet presAssocID="{7CECA0AB-610B-40F3-B090-6F1635DEEBA3}" presName="Parent3" presStyleLbl="node1" presStyleIdx="0" presStyleCnt="3">
        <dgm:presLayoutVars>
          <dgm:chMax val="2"/>
          <dgm:chPref val="1"/>
          <dgm:bulletEnabled val="1"/>
        </dgm:presLayoutVars>
      </dgm:prSet>
      <dgm:spPr/>
      <dgm:t>
        <a:bodyPr/>
        <a:lstStyle/>
        <a:p>
          <a:endParaRPr lang="en-US"/>
        </a:p>
      </dgm:t>
    </dgm:pt>
    <dgm:pt modelId="{01A93EBE-B6CC-44D9-96D8-9EC440AA2DF8}" type="pres">
      <dgm:prSet presAssocID="{DC116BB7-7E08-4371-8427-129FC519EAC3}" presName="ChildAccent2" presStyleCnt="0"/>
      <dgm:spPr/>
      <dgm:t>
        <a:bodyPr/>
        <a:lstStyle/>
        <a:p>
          <a:endParaRPr lang="en-US"/>
        </a:p>
      </dgm:t>
    </dgm:pt>
    <dgm:pt modelId="{8481E0A1-3340-4D41-A335-19FC673E8623}" type="pres">
      <dgm:prSet presAssocID="{DC116BB7-7E08-4371-8427-129FC519EAC3}" presName="ChildAccent" presStyleLbl="alignImgPlace1" presStyleIdx="1" presStyleCnt="3"/>
      <dgm:spPr/>
      <dgm:t>
        <a:bodyPr/>
        <a:lstStyle/>
        <a:p>
          <a:endParaRPr lang="en-US"/>
        </a:p>
      </dgm:t>
    </dgm:pt>
    <dgm:pt modelId="{0AE8916F-9FB8-40E3-82AE-C07E45D61326}" type="pres">
      <dgm:prSet presAssocID="{DC116BB7-7E08-4371-8427-129FC519EAC3}" presName="Child2" presStyleLbl="revTx" presStyleIdx="0" presStyleCnt="0">
        <dgm:presLayoutVars>
          <dgm:chMax val="0"/>
          <dgm:chPref val="0"/>
          <dgm:bulletEnabled val="1"/>
        </dgm:presLayoutVars>
      </dgm:prSet>
      <dgm:spPr/>
      <dgm:t>
        <a:bodyPr/>
        <a:lstStyle/>
        <a:p>
          <a:endParaRPr lang="en-US"/>
        </a:p>
      </dgm:t>
    </dgm:pt>
    <dgm:pt modelId="{F62B26E2-3F53-45C3-8A5D-BDB13ED86F84}" type="pres">
      <dgm:prSet presAssocID="{DC116BB7-7E08-4371-8427-129FC519EAC3}" presName="Parent2" presStyleLbl="node1" presStyleIdx="1" presStyleCnt="3">
        <dgm:presLayoutVars>
          <dgm:chMax val="2"/>
          <dgm:chPref val="1"/>
          <dgm:bulletEnabled val="1"/>
        </dgm:presLayoutVars>
      </dgm:prSet>
      <dgm:spPr/>
      <dgm:t>
        <a:bodyPr/>
        <a:lstStyle/>
        <a:p>
          <a:endParaRPr lang="en-US"/>
        </a:p>
      </dgm:t>
    </dgm:pt>
    <dgm:pt modelId="{45FD4591-DBFF-4CB2-9093-D43637390FB5}" type="pres">
      <dgm:prSet presAssocID="{9973DBD4-90CD-4290-8BFE-98DD059D9533}" presName="ChildAccent1" presStyleCnt="0"/>
      <dgm:spPr/>
      <dgm:t>
        <a:bodyPr/>
        <a:lstStyle/>
        <a:p>
          <a:endParaRPr lang="en-US"/>
        </a:p>
      </dgm:t>
    </dgm:pt>
    <dgm:pt modelId="{3830D3E1-928E-44CE-8B15-1E0CB9FA2D58}" type="pres">
      <dgm:prSet presAssocID="{9973DBD4-90CD-4290-8BFE-98DD059D9533}" presName="ChildAccent" presStyleLbl="alignImgPlace1" presStyleIdx="2" presStyleCnt="3"/>
      <dgm:spPr/>
      <dgm:t>
        <a:bodyPr/>
        <a:lstStyle/>
        <a:p>
          <a:endParaRPr lang="en-US"/>
        </a:p>
      </dgm:t>
    </dgm:pt>
    <dgm:pt modelId="{B1BE7A79-853A-4053-B20E-911788D679BC}" type="pres">
      <dgm:prSet presAssocID="{9973DBD4-90CD-4290-8BFE-98DD059D9533}" presName="Child1" presStyleLbl="revTx" presStyleIdx="0" presStyleCnt="0">
        <dgm:presLayoutVars>
          <dgm:chMax val="0"/>
          <dgm:chPref val="0"/>
          <dgm:bulletEnabled val="1"/>
        </dgm:presLayoutVars>
      </dgm:prSet>
      <dgm:spPr/>
      <dgm:t>
        <a:bodyPr/>
        <a:lstStyle/>
        <a:p>
          <a:endParaRPr lang="en-US"/>
        </a:p>
      </dgm:t>
    </dgm:pt>
    <dgm:pt modelId="{689B834B-0576-4B5D-B813-1B600D181483}" type="pres">
      <dgm:prSet presAssocID="{9973DBD4-90CD-4290-8BFE-98DD059D9533}" presName="Parent1" presStyleLbl="node1" presStyleIdx="2" presStyleCnt="3">
        <dgm:presLayoutVars>
          <dgm:chMax val="2"/>
          <dgm:chPref val="1"/>
          <dgm:bulletEnabled val="1"/>
        </dgm:presLayoutVars>
      </dgm:prSet>
      <dgm:spPr/>
      <dgm:t>
        <a:bodyPr/>
        <a:lstStyle/>
        <a:p>
          <a:endParaRPr lang="en-US"/>
        </a:p>
      </dgm:t>
    </dgm:pt>
  </dgm:ptLst>
  <dgm:cxnLst>
    <dgm:cxn modelId="{BE946E77-33F8-4D64-A0D4-AF0C74135D36}" srcId="{25CFF1E9-C400-4787-9EBE-7E2369A40695}" destId="{9973DBD4-90CD-4290-8BFE-98DD059D9533}" srcOrd="0" destOrd="0" parTransId="{103DDE2D-4BA9-46E4-B7D5-20AC68D5AF79}" sibTransId="{C2971989-7AAA-42A2-A4EF-884E090F6962}"/>
    <dgm:cxn modelId="{A216DD14-5E56-401D-9696-95A989867AAB}" type="presOf" srcId="{CDA36253-46B1-4579-98B8-8C5F85390E57}" destId="{8481E0A1-3340-4D41-A335-19FC673E8623}" srcOrd="0" destOrd="0" presId="urn:microsoft.com/office/officeart/2011/layout/InterconnectedBlockProcess"/>
    <dgm:cxn modelId="{19B622C1-5EE9-4F90-B4C7-CC40C62A1370}" type="presOf" srcId="{25CFF1E9-C400-4787-9EBE-7E2369A40695}" destId="{B75A8043-2A5C-40F5-AB52-84B648833440}" srcOrd="0" destOrd="0" presId="urn:microsoft.com/office/officeart/2011/layout/InterconnectedBlockProcess"/>
    <dgm:cxn modelId="{018C29BC-56E7-40CC-A505-FB54C4277113}" type="presOf" srcId="{10FE6316-23EE-47CE-9B89-BC8C073B5E7A}" destId="{282A2CFE-F062-4629-810C-5804D8DB16F8}" srcOrd="1" destOrd="0" presId="urn:microsoft.com/office/officeart/2011/layout/InterconnectedBlockProcess"/>
    <dgm:cxn modelId="{BB09ACB8-BFE3-46F8-BAE2-FF819A707017}" srcId="{7CECA0AB-610B-40F3-B090-6F1635DEEBA3}" destId="{10FE6316-23EE-47CE-9B89-BC8C073B5E7A}" srcOrd="0" destOrd="0" parTransId="{66F05F6C-B4CE-4631-9053-DB7483C5405C}" sibTransId="{22B2D49C-3B9C-4707-B418-835FAE5F964C}"/>
    <dgm:cxn modelId="{81756E18-7D30-49AA-AE22-0BC535066E34}" type="presOf" srcId="{CDA36253-46B1-4579-98B8-8C5F85390E57}" destId="{0AE8916F-9FB8-40E3-82AE-C07E45D61326}" srcOrd="1" destOrd="0" presId="urn:microsoft.com/office/officeart/2011/layout/InterconnectedBlockProcess"/>
    <dgm:cxn modelId="{B769DA23-8F78-4366-9845-75F8026140DB}" type="presOf" srcId="{DC116BB7-7E08-4371-8427-129FC519EAC3}" destId="{F62B26E2-3F53-45C3-8A5D-BDB13ED86F84}" srcOrd="0" destOrd="0" presId="urn:microsoft.com/office/officeart/2011/layout/InterconnectedBlockProcess"/>
    <dgm:cxn modelId="{62F6ADA5-1312-49BC-BBA1-69DF6626DCB8}" type="presOf" srcId="{7CECA0AB-610B-40F3-B090-6F1635DEEBA3}" destId="{37D539AB-F6E5-4F46-BE6B-474374D6A3DA}" srcOrd="0" destOrd="0" presId="urn:microsoft.com/office/officeart/2011/layout/InterconnectedBlockProcess"/>
    <dgm:cxn modelId="{08C14A99-C365-4AD5-A145-67440E119CFE}" srcId="{25CFF1E9-C400-4787-9EBE-7E2369A40695}" destId="{7CECA0AB-610B-40F3-B090-6F1635DEEBA3}" srcOrd="2" destOrd="0" parTransId="{BAF2E384-230D-4858-9CE7-77AA704A69F6}" sibTransId="{2688901E-AE32-4DA5-A99E-0AC13433ABD5}"/>
    <dgm:cxn modelId="{13BEA12B-208F-4875-8428-25EC51B16C9C}" type="presOf" srcId="{9973DBD4-90CD-4290-8BFE-98DD059D9533}" destId="{689B834B-0576-4B5D-B813-1B600D181483}" srcOrd="0" destOrd="0" presId="urn:microsoft.com/office/officeart/2011/layout/InterconnectedBlockProcess"/>
    <dgm:cxn modelId="{CB4B7FE7-8AFF-4751-A507-684CB9536E49}" srcId="{25CFF1E9-C400-4787-9EBE-7E2369A40695}" destId="{DC116BB7-7E08-4371-8427-129FC519EAC3}" srcOrd="1" destOrd="0" parTransId="{D9D289B4-455D-4A02-8505-A4AF490B105A}" sibTransId="{0DFF8ADE-93F1-470A-9A46-AAD178A95DAC}"/>
    <dgm:cxn modelId="{3035AC74-0C24-456B-A0B9-7FB234B02391}" type="presOf" srcId="{7947CEE9-5A28-46C4-A03A-3C8C5E37DF87}" destId="{B1BE7A79-853A-4053-B20E-911788D679BC}" srcOrd="1" destOrd="0" presId="urn:microsoft.com/office/officeart/2011/layout/InterconnectedBlockProcess"/>
    <dgm:cxn modelId="{9C1AFC09-ACFD-4642-A98C-0A3856C5CEAD}" srcId="{9973DBD4-90CD-4290-8BFE-98DD059D9533}" destId="{7947CEE9-5A28-46C4-A03A-3C8C5E37DF87}" srcOrd="0" destOrd="0" parTransId="{BF51C53E-E658-496D-9C60-FC71F03FB86F}" sibTransId="{456F42C0-B429-4FE8-B163-6E1DA1EE39B8}"/>
    <dgm:cxn modelId="{CBE684EA-7285-45DB-BE1C-833E3F4C7507}" srcId="{DC116BB7-7E08-4371-8427-129FC519EAC3}" destId="{CDA36253-46B1-4579-98B8-8C5F85390E57}" srcOrd="0" destOrd="0" parTransId="{ACEAB6EC-AA1D-4924-9607-920AF547F530}" sibTransId="{EBAFA115-C9A8-4243-8E32-FA3EB149282E}"/>
    <dgm:cxn modelId="{58B5E98F-91A2-45E1-85AE-54E89BDD7C2C}" type="presOf" srcId="{7947CEE9-5A28-46C4-A03A-3C8C5E37DF87}" destId="{3830D3E1-928E-44CE-8B15-1E0CB9FA2D58}" srcOrd="0" destOrd="0" presId="urn:microsoft.com/office/officeart/2011/layout/InterconnectedBlockProcess"/>
    <dgm:cxn modelId="{63271143-40A4-423E-9769-800F63933D64}" type="presOf" srcId="{10FE6316-23EE-47CE-9B89-BC8C073B5E7A}" destId="{878FC103-C764-4B12-881B-D0533F7D9205}" srcOrd="0" destOrd="0" presId="urn:microsoft.com/office/officeart/2011/layout/InterconnectedBlockProcess"/>
    <dgm:cxn modelId="{34DCCCF9-0F63-4D09-BE5C-512721B50ADA}" type="presParOf" srcId="{B75A8043-2A5C-40F5-AB52-84B648833440}" destId="{12C1E06A-EA1F-4CA8-A626-CC69DDF632FB}" srcOrd="0" destOrd="0" presId="urn:microsoft.com/office/officeart/2011/layout/InterconnectedBlockProcess"/>
    <dgm:cxn modelId="{952DCE8E-93B8-49BB-ABE7-CEBF1065AE53}" type="presParOf" srcId="{12C1E06A-EA1F-4CA8-A626-CC69DDF632FB}" destId="{878FC103-C764-4B12-881B-D0533F7D9205}" srcOrd="0" destOrd="0" presId="urn:microsoft.com/office/officeart/2011/layout/InterconnectedBlockProcess"/>
    <dgm:cxn modelId="{D5947D7B-13B7-42D0-970E-DE9EF9CED78E}" type="presParOf" srcId="{B75A8043-2A5C-40F5-AB52-84B648833440}" destId="{282A2CFE-F062-4629-810C-5804D8DB16F8}" srcOrd="1" destOrd="0" presId="urn:microsoft.com/office/officeart/2011/layout/InterconnectedBlockProcess"/>
    <dgm:cxn modelId="{20B67F8F-4F41-40B8-BC6E-631518A6517C}" type="presParOf" srcId="{B75A8043-2A5C-40F5-AB52-84B648833440}" destId="{37D539AB-F6E5-4F46-BE6B-474374D6A3DA}" srcOrd="2" destOrd="0" presId="urn:microsoft.com/office/officeart/2011/layout/InterconnectedBlockProcess"/>
    <dgm:cxn modelId="{81949706-B238-4390-BEAC-6A17EAEF3A31}" type="presParOf" srcId="{B75A8043-2A5C-40F5-AB52-84B648833440}" destId="{01A93EBE-B6CC-44D9-96D8-9EC440AA2DF8}" srcOrd="3" destOrd="0" presId="urn:microsoft.com/office/officeart/2011/layout/InterconnectedBlockProcess"/>
    <dgm:cxn modelId="{6191741D-66EF-42BD-9474-FEB493F393AA}" type="presParOf" srcId="{01A93EBE-B6CC-44D9-96D8-9EC440AA2DF8}" destId="{8481E0A1-3340-4D41-A335-19FC673E8623}" srcOrd="0" destOrd="0" presId="urn:microsoft.com/office/officeart/2011/layout/InterconnectedBlockProcess"/>
    <dgm:cxn modelId="{0F4565C3-D17B-42D3-AA56-F3E09B66DD4D}" type="presParOf" srcId="{B75A8043-2A5C-40F5-AB52-84B648833440}" destId="{0AE8916F-9FB8-40E3-82AE-C07E45D61326}" srcOrd="4" destOrd="0" presId="urn:microsoft.com/office/officeart/2011/layout/InterconnectedBlockProcess"/>
    <dgm:cxn modelId="{F0F1DE96-5E7D-4D61-9EAA-2B36A37B8B27}" type="presParOf" srcId="{B75A8043-2A5C-40F5-AB52-84B648833440}" destId="{F62B26E2-3F53-45C3-8A5D-BDB13ED86F84}" srcOrd="5" destOrd="0" presId="urn:microsoft.com/office/officeart/2011/layout/InterconnectedBlockProcess"/>
    <dgm:cxn modelId="{40A05565-0A9F-4BAE-A962-C2AB70C0EEAB}" type="presParOf" srcId="{B75A8043-2A5C-40F5-AB52-84B648833440}" destId="{45FD4591-DBFF-4CB2-9093-D43637390FB5}" srcOrd="6" destOrd="0" presId="urn:microsoft.com/office/officeart/2011/layout/InterconnectedBlockProcess"/>
    <dgm:cxn modelId="{CB18EEE3-696F-46D4-B0E3-529BB8771DE8}" type="presParOf" srcId="{45FD4591-DBFF-4CB2-9093-D43637390FB5}" destId="{3830D3E1-928E-44CE-8B15-1E0CB9FA2D58}" srcOrd="0" destOrd="0" presId="urn:microsoft.com/office/officeart/2011/layout/InterconnectedBlockProcess"/>
    <dgm:cxn modelId="{9E377DA7-8A96-442A-8D43-95BC19F43ED2}" type="presParOf" srcId="{B75A8043-2A5C-40F5-AB52-84B648833440}" destId="{B1BE7A79-853A-4053-B20E-911788D679BC}" srcOrd="7" destOrd="0" presId="urn:microsoft.com/office/officeart/2011/layout/InterconnectedBlockProcess"/>
    <dgm:cxn modelId="{7FA10AA0-2685-4BA7-A06E-5C829A831A76}" type="presParOf" srcId="{B75A8043-2A5C-40F5-AB52-84B648833440}" destId="{689B834B-0576-4B5D-B813-1B600D181483}"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11/25/2019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11/25/2019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6858000" cy="3200400"/>
          </a:xfrm>
        </p:spPr>
        <p:txBody>
          <a:bodyPr anchor="b">
            <a:normAutofit/>
          </a:bodyPr>
          <a:lstStyle>
            <a:lvl1pPr algn="l">
              <a:lnSpc>
                <a:spcPct val="75000"/>
              </a:lnSpc>
              <a:defRPr sz="8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3956180"/>
            <a:ext cx="6858000" cy="1097280"/>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2465DD-9819-4ABC-A784-477AFBA19C86}" type="datetime1">
              <a:rPr lang="en-US" smtClean="0"/>
              <a:t>11/25/2019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1E545-DA4D-4588-A168-A47EEF327FC2}" type="datetime1">
              <a:rPr lang="en-US" smtClean="0"/>
              <a:t>11/25/2019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120" y="380999"/>
            <a:ext cx="2011680" cy="6096001"/>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81199" y="380999"/>
            <a:ext cx="7074859" cy="6096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26042-7092-4D96-B3CE-E8E6CFEE88C8}" type="datetime1">
              <a:rPr lang="en-US" smtClean="0"/>
              <a:t>11/25/2019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2">
                    <a:lumMod val="65000"/>
                    <a:lumOff val="35000"/>
                  </a:schemeClr>
                </a:solidFill>
              </a:defRPr>
            </a:lvl1pPr>
          </a:lstStyle>
          <a:p>
            <a:fld id="{9729644A-97F2-4BC4-BBF7-FC141F507563}" type="datetime1">
              <a:rPr lang="en-US" smtClean="0"/>
              <a:t>11/25/2019</a:t>
            </a:fld>
            <a:endParaRPr lang="en-US" dirty="0"/>
          </a:p>
        </p:txBody>
      </p:sp>
      <p:sp>
        <p:nvSpPr>
          <p:cNvPr id="5" name="Footer Placeholder 4"/>
          <p:cNvSpPr>
            <a:spLocks noGrp="1"/>
          </p:cNvSpPr>
          <p:nvPr>
            <p:ph type="ftr" sz="quarter" idx="11"/>
          </p:nvPr>
        </p:nvSpPr>
        <p:spPr/>
        <p:txBody>
          <a:bodyPr/>
          <a:lstStyle>
            <a:lvl1pPr>
              <a:defRPr>
                <a:solidFill>
                  <a:schemeClr val="tx2">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8686800" cy="2011680"/>
          </a:xfrm>
        </p:spPr>
        <p:txBody>
          <a:bodyPr anchor="b">
            <a:normAutofit/>
          </a:bodyPr>
          <a:lstStyle>
            <a:lvl1pPr>
              <a:defRPr sz="6600"/>
            </a:lvl1pPr>
          </a:lstStyle>
          <a:p>
            <a:r>
              <a:rPr lang="en-US" smtClean="0"/>
              <a:t>Click to edit Master title style</a:t>
            </a:r>
            <a:endParaRPr lang="en-US"/>
          </a:p>
        </p:txBody>
      </p:sp>
      <p:sp>
        <p:nvSpPr>
          <p:cNvPr id="3" name="Text Placeholder 2"/>
          <p:cNvSpPr>
            <a:spLocks noGrp="1"/>
          </p:cNvSpPr>
          <p:nvPr>
            <p:ph type="body" idx="1"/>
          </p:nvPr>
        </p:nvSpPr>
        <p:spPr>
          <a:xfrm>
            <a:off x="609600" y="2834640"/>
            <a:ext cx="8686800" cy="1097280"/>
          </a:xfrm>
        </p:spPr>
        <p:txBody>
          <a:bodyPr>
            <a:normAutofit/>
          </a:bodyPr>
          <a:lstStyle>
            <a:lvl1pPr marL="0" indent="0">
              <a:spcBef>
                <a:spcPts val="0"/>
              </a:spcBef>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812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18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11/25/2019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9812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812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818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818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11/25/2019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t>11/25/2019</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11/25/2019</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420" y="408993"/>
            <a:ext cx="4800937" cy="1828800"/>
          </a:xfrm>
        </p:spPr>
        <p:txBody>
          <a:bodyPr anchor="b">
            <a:noAutofit/>
          </a:bodyPr>
          <a:lstStyle>
            <a:lvl1pPr>
              <a:defRPr sz="4400"/>
            </a:lvl1pPr>
          </a:lstStyle>
          <a:p>
            <a:r>
              <a:rPr lang="en-US" smtClean="0"/>
              <a:t>Click to edit Master title style</a:t>
            </a:r>
            <a:endParaRPr lang="en-US"/>
          </a:p>
        </p:txBody>
      </p:sp>
      <p:sp>
        <p:nvSpPr>
          <p:cNvPr id="3" name="Content Placeholder 2"/>
          <p:cNvSpPr>
            <a:spLocks noGrp="1"/>
          </p:cNvSpPr>
          <p:nvPr>
            <p:ph idx="1"/>
          </p:nvPr>
        </p:nvSpPr>
        <p:spPr>
          <a:xfrm>
            <a:off x="606491" y="381000"/>
            <a:ext cx="5489510" cy="5791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559420" y="2237793"/>
            <a:ext cx="4800937"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t>11/25/2019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556248" y="384048"/>
            <a:ext cx="4800600" cy="1828800"/>
          </a:xfrm>
        </p:spPr>
        <p:txBody>
          <a:bodyPr anchor="b">
            <a:noAutofit/>
          </a:bodyPr>
          <a:lstStyle>
            <a:lvl1pPr>
              <a:defRPr sz="4400">
                <a:solidFill>
                  <a:schemeClr val="bg1"/>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0" y="0"/>
            <a:ext cx="6096000" cy="6858000"/>
          </a:xfrm>
          <a:ln>
            <a:noFill/>
          </a:ln>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556249" y="2240280"/>
            <a:ext cx="4799140"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381000"/>
            <a:ext cx="9372600" cy="12954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81200" y="1987419"/>
            <a:ext cx="9372600" cy="44831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631790" y="5586761"/>
            <a:ext cx="280731" cy="883759"/>
          </a:xfrm>
          <a:prstGeom prst="rect">
            <a:avLst/>
          </a:prstGeom>
        </p:spPr>
        <p:txBody>
          <a:bodyPr vert="vert270" lIns="91440" tIns="45720" rIns="91440" bIns="45720" rtlCol="0" anchor="ctr"/>
          <a:lstStyle>
            <a:lvl1pPr algn="l">
              <a:defRPr sz="1200">
                <a:solidFill>
                  <a:schemeClr val="tx2">
                    <a:lumMod val="65000"/>
                    <a:lumOff val="35000"/>
                  </a:schemeClr>
                </a:solidFill>
              </a:defRPr>
            </a:lvl1pPr>
          </a:lstStyle>
          <a:p>
            <a:fld id="{619CFDC2-5630-4611-9BF0-0EF7C8C4398D}" type="datetime1">
              <a:rPr lang="en-US" smtClean="0"/>
              <a:t>11/25/2019</a:t>
            </a:fld>
            <a:endParaRPr lang="en-US" dirty="0"/>
          </a:p>
        </p:txBody>
      </p:sp>
      <p:sp>
        <p:nvSpPr>
          <p:cNvPr id="5" name="Footer Placeholder 4"/>
          <p:cNvSpPr>
            <a:spLocks noGrp="1"/>
          </p:cNvSpPr>
          <p:nvPr>
            <p:ph type="ftr" sz="quarter" idx="3"/>
          </p:nvPr>
        </p:nvSpPr>
        <p:spPr>
          <a:xfrm>
            <a:off x="11631790" y="365125"/>
            <a:ext cx="280730" cy="5139936"/>
          </a:xfrm>
          <a:prstGeom prst="rect">
            <a:avLst/>
          </a:prstGeom>
        </p:spPr>
        <p:txBody>
          <a:bodyPr vert="vert270"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313321" y="6268940"/>
            <a:ext cx="722377" cy="201580"/>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400" kern="1200" cap="all" baseline="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ews.ycombinator.com/item?id=13416935"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orbes.com/sites/falonfatemi/2016/05/30/technical-debt-the-silent-company-killer/#4acab65f4562" TargetMode="Externa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gigamonkeys.com/flowers/"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599" y="755780"/>
            <a:ext cx="7453745" cy="1350111"/>
          </a:xfrm>
        </p:spPr>
        <p:txBody>
          <a:bodyPr/>
          <a:lstStyle/>
          <a:p>
            <a:r>
              <a:rPr lang="en-US" dirty="0" smtClean="0"/>
              <a:t>Technical Debt</a:t>
            </a:r>
            <a:endParaRPr lang="en-US" dirty="0"/>
          </a:p>
        </p:txBody>
      </p:sp>
      <p:sp>
        <p:nvSpPr>
          <p:cNvPr id="3" name="Subtitle 2"/>
          <p:cNvSpPr>
            <a:spLocks noGrp="1"/>
          </p:cNvSpPr>
          <p:nvPr>
            <p:ph type="subTitle" idx="1"/>
          </p:nvPr>
        </p:nvSpPr>
        <p:spPr>
          <a:xfrm>
            <a:off x="609599" y="2105891"/>
            <a:ext cx="2563091" cy="615820"/>
          </a:xfrm>
        </p:spPr>
        <p:txBody>
          <a:bodyPr/>
          <a:lstStyle/>
          <a:p>
            <a:r>
              <a:rPr lang="en-US" dirty="0" smtClean="0"/>
              <a:t>By Juny Santeliz</a:t>
            </a:r>
            <a:endParaRPr lang="en-US" dirty="0"/>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236" y="457707"/>
            <a:ext cx="9372600" cy="741218"/>
          </a:xfrm>
        </p:spPr>
        <p:txBody>
          <a:bodyPr/>
          <a:lstStyle/>
          <a:p>
            <a:r>
              <a:rPr lang="en-US" dirty="0" smtClean="0"/>
              <a:t>Key takeaways:</a:t>
            </a:r>
            <a:endParaRPr lang="en-US" dirty="0"/>
          </a:p>
        </p:txBody>
      </p:sp>
      <p:sp>
        <p:nvSpPr>
          <p:cNvPr id="3" name="Content Placeholder 2"/>
          <p:cNvSpPr>
            <a:spLocks noGrp="1"/>
          </p:cNvSpPr>
          <p:nvPr>
            <p:ph idx="1"/>
          </p:nvPr>
        </p:nvSpPr>
        <p:spPr>
          <a:xfrm>
            <a:off x="1787236" y="1477141"/>
            <a:ext cx="6511637" cy="2305150"/>
          </a:xfrm>
        </p:spPr>
        <p:txBody>
          <a:bodyPr>
            <a:normAutofit lnSpcReduction="10000"/>
          </a:bodyPr>
          <a:lstStyle/>
          <a:p>
            <a:r>
              <a:rPr lang="en-US" dirty="0" smtClean="0"/>
              <a:t>Be able to identify technical debt when we see it.</a:t>
            </a:r>
            <a:endParaRPr lang="en-US" dirty="0"/>
          </a:p>
          <a:p>
            <a:r>
              <a:rPr lang="en-US" dirty="0" smtClean="0"/>
              <a:t>How knowing about it, helps us and our future teams.</a:t>
            </a:r>
            <a:endParaRPr lang="en-US" dirty="0"/>
          </a:p>
          <a:p>
            <a:r>
              <a:rPr lang="en-US" dirty="0" smtClean="0"/>
              <a:t>Taking a proactive, thoughtful approach towards it.</a:t>
            </a:r>
            <a:endParaRPr lang="en-US" dirty="0"/>
          </a:p>
        </p:txBody>
      </p:sp>
      <p:sp>
        <p:nvSpPr>
          <p:cNvPr id="4" name="TextBox 3"/>
          <p:cNvSpPr txBox="1"/>
          <p:nvPr/>
        </p:nvSpPr>
        <p:spPr>
          <a:xfrm>
            <a:off x="1059872" y="4255899"/>
            <a:ext cx="7966364" cy="1477328"/>
          </a:xfrm>
          <a:prstGeom prst="rect">
            <a:avLst/>
          </a:prstGeom>
          <a:noFill/>
        </p:spPr>
        <p:txBody>
          <a:bodyPr wrap="square" rtlCol="0">
            <a:spAutoFit/>
          </a:bodyPr>
          <a:lstStyle/>
          <a:p>
            <a:r>
              <a:rPr lang="en-US" dirty="0" smtClean="0"/>
              <a:t>Illuminating passage: “</a:t>
            </a:r>
            <a:r>
              <a:rPr lang="en-US" i="1" dirty="0" smtClean="0"/>
              <a:t>One </a:t>
            </a:r>
            <a:r>
              <a:rPr lang="en-US" i="1" dirty="0"/>
              <a:t>thing often feeds on the other. Because the system is hard to change, it does not get necessary features. Because it does not have necessary features, it provides less business value. Because it provides less business value, there is less of a budget for improving it</a:t>
            </a:r>
            <a:r>
              <a:rPr lang="en-US" i="1" dirty="0" smtClean="0"/>
              <a:t>.</a:t>
            </a:r>
            <a:r>
              <a:rPr lang="en-US" dirty="0" smtClean="0"/>
              <a:t>” –</a:t>
            </a:r>
            <a:r>
              <a:rPr lang="en-US" dirty="0" err="1" smtClean="0"/>
              <a:t>yCombinator</a:t>
            </a:r>
            <a:r>
              <a:rPr lang="en-US" dirty="0" smtClean="0"/>
              <a:t> Forums</a:t>
            </a:r>
          </a:p>
          <a:p>
            <a:r>
              <a:rPr lang="en-US" dirty="0" smtClean="0"/>
              <a:t>Source: </a:t>
            </a:r>
            <a:r>
              <a:rPr lang="en-US" dirty="0">
                <a:hlinkClick r:id="rId2"/>
              </a:rPr>
              <a:t>https://news.ycombinator.com/item?id=13416935</a:t>
            </a:r>
            <a:endParaRPr lang="en-US" dirty="0"/>
          </a:p>
        </p:txBody>
      </p:sp>
      <p:pic>
        <p:nvPicPr>
          <p:cNvPr id="1026" name="Picture 2" descr="Image result for uncle bo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8873" y="828316"/>
            <a:ext cx="3224934" cy="23092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9210675" y="3923001"/>
            <a:ext cx="2143125" cy="2143125"/>
          </a:xfrm>
          <a:prstGeom prst="rect">
            <a:avLst/>
          </a:prstGeom>
        </p:spPr>
      </p:pic>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055" y="325582"/>
            <a:ext cx="6442364" cy="713509"/>
          </a:xfrm>
        </p:spPr>
        <p:txBody>
          <a:bodyPr/>
          <a:lstStyle/>
          <a:p>
            <a:r>
              <a:rPr lang="en-US" dirty="0" smtClean="0"/>
              <a:t>Productivity over time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652" y="1039091"/>
            <a:ext cx="7659169" cy="5296639"/>
          </a:xfrm>
          <a:prstGeom prst="rect">
            <a:avLst/>
          </a:prstGeom>
        </p:spPr>
      </p:pic>
      <p:sp>
        <p:nvSpPr>
          <p:cNvPr id="3" name="TextBox 2"/>
          <p:cNvSpPr txBox="1"/>
          <p:nvPr/>
        </p:nvSpPr>
        <p:spPr>
          <a:xfrm>
            <a:off x="955964" y="6335730"/>
            <a:ext cx="5126181" cy="307777"/>
          </a:xfrm>
          <a:prstGeom prst="rect">
            <a:avLst/>
          </a:prstGeom>
          <a:noFill/>
        </p:spPr>
        <p:txBody>
          <a:bodyPr wrap="square" rtlCol="0">
            <a:spAutoFit/>
          </a:bodyPr>
          <a:lstStyle/>
          <a:p>
            <a:r>
              <a:rPr lang="en-US" sz="1400" dirty="0" smtClean="0"/>
              <a:t>Source: “Uncle Bob” Robert C. Martin </a:t>
            </a:r>
            <a:endParaRPr lang="en-US" sz="1400" dirty="0"/>
          </a:p>
        </p:txBody>
      </p:sp>
      <p:sp>
        <p:nvSpPr>
          <p:cNvPr id="4" name="Rectangle 3"/>
          <p:cNvSpPr/>
          <p:nvPr/>
        </p:nvSpPr>
        <p:spPr>
          <a:xfrm>
            <a:off x="5624945" y="6109855"/>
            <a:ext cx="1136073" cy="22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853545" y="6053516"/>
            <a:ext cx="1136073" cy="338554"/>
          </a:xfrm>
          <a:prstGeom prst="rect">
            <a:avLst/>
          </a:prstGeom>
          <a:noFill/>
        </p:spPr>
        <p:txBody>
          <a:bodyPr wrap="square" rtlCol="0">
            <a:spAutoFit/>
          </a:bodyPr>
          <a:lstStyle/>
          <a:p>
            <a:r>
              <a:rPr lang="en-US" sz="1600" dirty="0" smtClean="0"/>
              <a:t>Month</a:t>
            </a:r>
            <a:endParaRPr lang="en-US" sz="1600" dirty="0"/>
          </a:p>
        </p:txBody>
      </p:sp>
    </p:spTree>
    <p:extLst>
      <p:ext uri="{BB962C8B-B14F-4D97-AF65-F5344CB8AC3E}">
        <p14:creationId xmlns:p14="http://schemas.microsoft.com/office/powerpoint/2010/main" val="293695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9372600" cy="796636"/>
          </a:xfrm>
        </p:spPr>
        <p:txBody>
          <a:bodyPr/>
          <a:lstStyle/>
          <a:p>
            <a:r>
              <a:rPr lang="en-US" dirty="0" smtClean="0"/>
              <a:t>Knowing is half the battle</a:t>
            </a:r>
            <a:endParaRPr lang="en-US" dirty="0"/>
          </a:p>
        </p:txBody>
      </p:sp>
      <p:sp>
        <p:nvSpPr>
          <p:cNvPr id="3" name="Content Placeholder 2"/>
          <p:cNvSpPr>
            <a:spLocks noGrp="1"/>
          </p:cNvSpPr>
          <p:nvPr>
            <p:ph sz="half" idx="1"/>
          </p:nvPr>
        </p:nvSpPr>
        <p:spPr/>
        <p:txBody>
          <a:bodyPr/>
          <a:lstStyle/>
          <a:p>
            <a:r>
              <a:rPr lang="en-US" dirty="0" smtClean="0"/>
              <a:t>By knowing about technical debt we can…</a:t>
            </a:r>
            <a:endParaRPr lang="en-US" dirty="0"/>
          </a:p>
          <a:p>
            <a:r>
              <a:rPr lang="en-US" dirty="0" smtClean="0"/>
              <a:t>Be proactive agents in our roles as software developers…</a:t>
            </a:r>
            <a:endParaRPr lang="en-US" dirty="0"/>
          </a:p>
          <a:p>
            <a:r>
              <a:rPr lang="en-US" dirty="0" smtClean="0"/>
              <a:t>By engaging in richer, more productive dialogue with our teams</a:t>
            </a:r>
          </a:p>
          <a:p>
            <a:r>
              <a:rPr lang="en-US" dirty="0" smtClean="0"/>
              <a:t>Which ultimately makes our lives better!</a:t>
            </a:r>
            <a:endParaRPr lang="en-US" dirty="0"/>
          </a:p>
        </p:txBody>
      </p:sp>
      <p:graphicFrame>
        <p:nvGraphicFramePr>
          <p:cNvPr id="5" name="Content Placeholder 4" descr="Interconnected block process showing sequence of 3 steps in a process and their task description"/>
          <p:cNvGraphicFramePr>
            <a:graphicFrameLocks noGrp="1"/>
          </p:cNvGraphicFramePr>
          <p:nvPr>
            <p:ph sz="half" idx="2"/>
            <p:extLst>
              <p:ext uri="{D42A27DB-BD31-4B8C-83A1-F6EECF244321}">
                <p14:modId xmlns:p14="http://schemas.microsoft.com/office/powerpoint/2010/main" val="1942346174"/>
              </p:ext>
            </p:extLst>
          </p:nvPr>
        </p:nvGraphicFramePr>
        <p:xfrm>
          <a:off x="6781800" y="1981200"/>
          <a:ext cx="4572000" cy="4479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266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994" y="381000"/>
            <a:ext cx="9372600" cy="866357"/>
          </a:xfrm>
        </p:spPr>
        <p:txBody>
          <a:bodyPr/>
          <a:lstStyle/>
          <a:p>
            <a:r>
              <a:rPr lang="en-US" dirty="0" smtClean="0"/>
              <a:t>What is technical debt? </a:t>
            </a:r>
            <a:endParaRPr lang="en-US" dirty="0"/>
          </a:p>
        </p:txBody>
      </p:sp>
      <p:sp>
        <p:nvSpPr>
          <p:cNvPr id="3" name="Content Placeholder 2"/>
          <p:cNvSpPr>
            <a:spLocks noGrp="1"/>
          </p:cNvSpPr>
          <p:nvPr>
            <p:ph sz="half" idx="1"/>
          </p:nvPr>
        </p:nvSpPr>
        <p:spPr>
          <a:xfrm>
            <a:off x="1847994" y="1648662"/>
            <a:ext cx="6705601" cy="4480560"/>
          </a:xfrm>
        </p:spPr>
        <p:txBody>
          <a:bodyPr>
            <a:normAutofit fontScale="92500"/>
          </a:bodyPr>
          <a:lstStyle/>
          <a:p>
            <a:r>
              <a:rPr lang="en-US" dirty="0" smtClean="0"/>
              <a:t>“Technical Debt is the trade off between the short-term benefit of rapid delivery and long-term value.” –Carnegie Mellon’s Software Engineering Institute</a:t>
            </a:r>
            <a:endParaRPr lang="en-US" dirty="0"/>
          </a:p>
          <a:p>
            <a:r>
              <a:rPr lang="en-US" dirty="0" smtClean="0"/>
              <a:t>Example with: </a:t>
            </a:r>
          </a:p>
          <a:p>
            <a:pPr lvl="1"/>
            <a:r>
              <a:rPr lang="en-US" dirty="0" smtClean="0"/>
              <a:t>TDD, refactoring, thoughtful consideration are engaged in, delivery time 6 months.</a:t>
            </a:r>
            <a:endParaRPr lang="en-US" dirty="0"/>
          </a:p>
          <a:p>
            <a:r>
              <a:rPr lang="en-US" dirty="0" smtClean="0"/>
              <a:t>Example without:</a:t>
            </a:r>
          </a:p>
          <a:p>
            <a:pPr lvl="1"/>
            <a:r>
              <a:rPr lang="en-US" dirty="0" smtClean="0"/>
              <a:t>No TDD, refactoring, or thoughtful consideration, delivery time 2 months.</a:t>
            </a:r>
          </a:p>
          <a:p>
            <a:pPr lvl="1"/>
            <a:r>
              <a:rPr lang="en-US" dirty="0" smtClean="0"/>
              <a:t>Source: </a:t>
            </a:r>
            <a:r>
              <a:rPr lang="en-US" dirty="0">
                <a:hlinkClick r:id="rId2"/>
              </a:rPr>
              <a:t>https://www.forbes.com/sites/falonfatemi/2016/05/30/technical-debt-the-silent-company-killer/#4acab65f4562</a:t>
            </a:r>
            <a:endParaRPr lang="en-US" dirty="0"/>
          </a:p>
        </p:txBody>
      </p:sp>
      <p:sp>
        <p:nvSpPr>
          <p:cNvPr id="7" name="AutoShape 2" descr="Image result for twitter logo"/>
          <p:cNvSpPr>
            <a:spLocks noChangeAspect="1" noChangeArrowheads="1"/>
          </p:cNvSpPr>
          <p:nvPr/>
        </p:nvSpPr>
        <p:spPr bwMode="auto">
          <a:xfrm>
            <a:off x="8953212" y="3627142"/>
            <a:ext cx="1991880" cy="19918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Image result for twitte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stretch>
            <a:fillRect/>
          </a:stretch>
        </p:blipFill>
        <p:spPr>
          <a:xfrm>
            <a:off x="8553595" y="2312692"/>
            <a:ext cx="3486150" cy="1314450"/>
          </a:xfrm>
          <a:prstGeom prst="rect">
            <a:avLst/>
          </a:prstGeom>
        </p:spPr>
      </p:pic>
      <p:pic>
        <p:nvPicPr>
          <p:cNvPr id="10" name="Picture 9"/>
          <p:cNvPicPr>
            <a:picLocks noChangeAspect="1"/>
          </p:cNvPicPr>
          <p:nvPr/>
        </p:nvPicPr>
        <p:blipFill>
          <a:blip r:embed="rId4"/>
          <a:stretch>
            <a:fillRect/>
          </a:stretch>
        </p:blipFill>
        <p:spPr>
          <a:xfrm>
            <a:off x="9225107" y="3888942"/>
            <a:ext cx="2143125" cy="2143125"/>
          </a:xfrm>
          <a:prstGeom prst="rect">
            <a:avLst/>
          </a:prstGeom>
        </p:spPr>
      </p:pic>
    </p:spTree>
    <p:extLst>
      <p:ext uri="{BB962C8B-B14F-4D97-AF65-F5344CB8AC3E}">
        <p14:creationId xmlns:p14="http://schemas.microsoft.com/office/powerpoint/2010/main" val="401983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526" y="554182"/>
            <a:ext cx="8686800" cy="1233054"/>
          </a:xfrm>
        </p:spPr>
        <p:txBody>
          <a:bodyPr>
            <a:normAutofit/>
          </a:bodyPr>
          <a:lstStyle/>
          <a:p>
            <a:r>
              <a:rPr lang="en-US" sz="4400" dirty="0" smtClean="0"/>
              <a:t>So how can we be proactive about </a:t>
            </a:r>
            <a:r>
              <a:rPr lang="en-US" sz="4400" i="1" dirty="0" smtClean="0"/>
              <a:t>technical debt</a:t>
            </a:r>
            <a:r>
              <a:rPr lang="en-US" sz="4400" dirty="0" smtClean="0"/>
              <a:t>?</a:t>
            </a:r>
            <a:endParaRPr lang="en-US" sz="4400" dirty="0"/>
          </a:p>
        </p:txBody>
      </p:sp>
      <p:sp>
        <p:nvSpPr>
          <p:cNvPr id="3" name="Text Placeholder 2"/>
          <p:cNvSpPr>
            <a:spLocks noGrp="1"/>
          </p:cNvSpPr>
          <p:nvPr>
            <p:ph type="body" idx="1"/>
          </p:nvPr>
        </p:nvSpPr>
        <p:spPr>
          <a:xfrm>
            <a:off x="983673" y="2460565"/>
            <a:ext cx="8686800" cy="3773980"/>
          </a:xfrm>
        </p:spPr>
        <p:txBody>
          <a:bodyPr>
            <a:normAutofit lnSpcReduction="10000"/>
          </a:bodyPr>
          <a:lstStyle/>
          <a:p>
            <a:pPr marL="514350" indent="-514350">
              <a:lnSpc>
                <a:spcPct val="160000"/>
              </a:lnSpc>
              <a:buFont typeface="Arial" pitchFamily="34" charset="0"/>
              <a:buAutoNum type="arabicPeriod"/>
            </a:pPr>
            <a:r>
              <a:rPr lang="en-US" dirty="0"/>
              <a:t>Consider </a:t>
            </a:r>
            <a:r>
              <a:rPr lang="en-US" dirty="0" smtClean="0"/>
              <a:t>scalability- anticipate user demand</a:t>
            </a:r>
          </a:p>
          <a:p>
            <a:pPr marL="514350" indent="-514350">
              <a:lnSpc>
                <a:spcPct val="160000"/>
              </a:lnSpc>
              <a:buAutoNum type="arabicPeriod"/>
            </a:pPr>
            <a:r>
              <a:rPr lang="en-US" dirty="0" smtClean="0"/>
              <a:t>Check regularly- does the code “flow”</a:t>
            </a:r>
          </a:p>
          <a:p>
            <a:pPr marL="514350" indent="-514350">
              <a:lnSpc>
                <a:spcPct val="160000"/>
              </a:lnSpc>
              <a:buAutoNum type="arabicPeriod"/>
            </a:pPr>
            <a:r>
              <a:rPr lang="en-US" dirty="0" smtClean="0"/>
              <a:t>Refactor weekly- “clean up” code</a:t>
            </a:r>
          </a:p>
          <a:p>
            <a:pPr marL="514350" indent="-514350">
              <a:lnSpc>
                <a:spcPct val="160000"/>
              </a:lnSpc>
              <a:buAutoNum type="arabicPeriod"/>
            </a:pPr>
            <a:r>
              <a:rPr lang="en-US" dirty="0" smtClean="0"/>
              <a:t>Utilize TDD- write test first, then code</a:t>
            </a:r>
          </a:p>
          <a:p>
            <a:pPr marL="514350" indent="-514350">
              <a:buAutoNum type="arabicPeriod"/>
            </a:pPr>
            <a:endParaRPr lang="en-US" dirty="0"/>
          </a:p>
          <a:p>
            <a:pPr marL="514350" indent="-514350">
              <a:buAutoNum type="arabicPeriod"/>
            </a:pPr>
            <a:endParaRPr lang="en-US" dirty="0" smtClean="0"/>
          </a:p>
          <a:p>
            <a:r>
              <a:rPr lang="en-US" dirty="0" smtClean="0"/>
              <a:t>Lastly… Engineering Effectiveness Teams (slide after next)</a:t>
            </a:r>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46861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380999"/>
            <a:ext cx="2840182" cy="1378528"/>
          </a:xfrm>
        </p:spPr>
        <p:txBody>
          <a:bodyPr/>
          <a:lstStyle/>
          <a:p>
            <a:r>
              <a:rPr lang="en-US" dirty="0" smtClean="0"/>
              <a:t>Let’s refactor!</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306291" y="380999"/>
            <a:ext cx="6618785" cy="5988755"/>
          </a:xfrm>
        </p:spPr>
      </p:pic>
      <p:sp>
        <p:nvSpPr>
          <p:cNvPr id="9" name="TextBox 8"/>
          <p:cNvSpPr txBox="1"/>
          <p:nvPr/>
        </p:nvSpPr>
        <p:spPr>
          <a:xfrm>
            <a:off x="1773382" y="2119745"/>
            <a:ext cx="2992582"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Using switch and case instead of “if, else if”</a:t>
            </a:r>
          </a:p>
          <a:p>
            <a:pPr marL="285750" indent="-285750">
              <a:lnSpc>
                <a:spcPct val="150000"/>
              </a:lnSpc>
              <a:buFont typeface="Arial" panose="020B0604020202020204" pitchFamily="34" charset="0"/>
              <a:buChar char="•"/>
            </a:pPr>
            <a:r>
              <a:rPr lang="en-US" dirty="0" smtClean="0"/>
              <a:t>Or having a dynamically generated number of problems based on user needs</a:t>
            </a:r>
          </a:p>
          <a:p>
            <a:pPr marL="285750" indent="-285750">
              <a:lnSpc>
                <a:spcPct val="150000"/>
              </a:lnSpc>
              <a:buFont typeface="Arial" panose="020B0604020202020204" pitchFamily="34" charset="0"/>
              <a:buChar char="•"/>
            </a:pPr>
            <a:r>
              <a:rPr lang="en-US" dirty="0" smtClean="0"/>
              <a:t>Renaming method</a:t>
            </a:r>
          </a:p>
          <a:p>
            <a:pPr marL="285750" indent="-285750">
              <a:lnSpc>
                <a:spcPct val="150000"/>
              </a:lnSpc>
              <a:buFont typeface="Arial" panose="020B0604020202020204" pitchFamily="34" charset="0"/>
              <a:buChar char="•"/>
            </a:pPr>
            <a:r>
              <a:rPr lang="en-US" dirty="0" smtClean="0"/>
              <a:t>Making more methods</a:t>
            </a:r>
          </a:p>
          <a:p>
            <a:pPr marL="285750" indent="-285750">
              <a:lnSpc>
                <a:spcPct val="150000"/>
              </a:lnSpc>
              <a:buFont typeface="Arial" panose="020B0604020202020204" pitchFamily="34" charset="0"/>
              <a:buChar char="•"/>
            </a:pPr>
            <a:r>
              <a:rPr lang="en-US" dirty="0" smtClean="0"/>
              <a:t>Invoking these methods within “main”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9789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92" y="408993"/>
            <a:ext cx="10753866" cy="824062"/>
          </a:xfrm>
        </p:spPr>
        <p:txBody>
          <a:bodyPr/>
          <a:lstStyle/>
          <a:p>
            <a:r>
              <a:rPr lang="en-US" dirty="0" smtClean="0"/>
              <a:t>Engineering effectiveness Teams</a:t>
            </a:r>
            <a:endParaRPr lang="en-US" dirty="0"/>
          </a:p>
        </p:txBody>
      </p:sp>
      <p:sp>
        <p:nvSpPr>
          <p:cNvPr id="3" name="Content Placeholder 2"/>
          <p:cNvSpPr>
            <a:spLocks noGrp="1"/>
          </p:cNvSpPr>
          <p:nvPr>
            <p:ph idx="1"/>
          </p:nvPr>
        </p:nvSpPr>
        <p:spPr>
          <a:xfrm>
            <a:off x="606492" y="1399308"/>
            <a:ext cx="5489510" cy="4876801"/>
          </a:xfrm>
        </p:spPr>
        <p:txBody>
          <a:bodyPr>
            <a:normAutofit/>
          </a:bodyPr>
          <a:lstStyle/>
          <a:p>
            <a:r>
              <a:rPr lang="en-US" dirty="0" smtClean="0"/>
              <a:t>Also known as, “</a:t>
            </a:r>
            <a:r>
              <a:rPr lang="en-US" dirty="0"/>
              <a:t>Developer Productivity, Engineering Infrastructure, or Developer </a:t>
            </a:r>
            <a:r>
              <a:rPr lang="en-US" dirty="0" smtClean="0"/>
              <a:t>Efficiency”</a:t>
            </a:r>
          </a:p>
          <a:p>
            <a:r>
              <a:rPr lang="en-US" dirty="0" smtClean="0"/>
              <a:t>Twitter utilized such a team</a:t>
            </a:r>
          </a:p>
          <a:p>
            <a:r>
              <a:rPr lang="en-US" dirty="0" smtClean="0"/>
              <a:t>Noteworthy passage, “</a:t>
            </a:r>
            <a:r>
              <a:rPr lang="en-US" dirty="0"/>
              <a:t>Every software company starts with a single line of code </a:t>
            </a:r>
            <a:r>
              <a:rPr lang="en-US" dirty="0" smtClean="0"/>
              <a:t>written by the first developer […]”</a:t>
            </a:r>
          </a:p>
          <a:p>
            <a:r>
              <a:rPr lang="en-US" dirty="0" smtClean="0"/>
              <a:t>And another, “</a:t>
            </a:r>
            <a:r>
              <a:rPr lang="en-US" dirty="0"/>
              <a:t>we’d all agree, I think, that it is possible to affect engineers’ productivity. At the very least it is possible to harm it</a:t>
            </a:r>
            <a:r>
              <a:rPr lang="en-US" dirty="0" smtClean="0"/>
              <a:t>.”</a:t>
            </a:r>
          </a:p>
          <a:p>
            <a:endParaRPr lang="en-US" dirty="0"/>
          </a:p>
        </p:txBody>
      </p:sp>
      <p:sp>
        <p:nvSpPr>
          <p:cNvPr id="4" name="Text Placeholder 3"/>
          <p:cNvSpPr>
            <a:spLocks noGrp="1"/>
          </p:cNvSpPr>
          <p:nvPr>
            <p:ph type="body" sz="half" idx="2"/>
          </p:nvPr>
        </p:nvSpPr>
        <p:spPr>
          <a:xfrm>
            <a:off x="6559421" y="1430480"/>
            <a:ext cx="4800937" cy="1828800"/>
          </a:xfrm>
        </p:spPr>
        <p:txBody>
          <a:bodyPr/>
          <a:lstStyle/>
          <a:p>
            <a:r>
              <a:rPr lang="en-US" dirty="0" smtClean="0"/>
              <a:t>Source: </a:t>
            </a:r>
            <a:r>
              <a:rPr lang="en-US" dirty="0">
                <a:hlinkClick r:id="rId2"/>
              </a:rPr>
              <a:t>http://www.gigamonkeys.com/flowers/</a:t>
            </a:r>
            <a:endParaRPr lang="en-US" dirty="0"/>
          </a:p>
        </p:txBody>
      </p:sp>
      <p:pic>
        <p:nvPicPr>
          <p:cNvPr id="5" name="Picture 4"/>
          <p:cNvPicPr>
            <a:picLocks noChangeAspect="1"/>
          </p:cNvPicPr>
          <p:nvPr/>
        </p:nvPicPr>
        <p:blipFill>
          <a:blip r:embed="rId3"/>
          <a:stretch>
            <a:fillRect/>
          </a:stretch>
        </p:blipFill>
        <p:spPr>
          <a:xfrm>
            <a:off x="6096002" y="2127537"/>
            <a:ext cx="4762500" cy="4314825"/>
          </a:xfrm>
          <a:prstGeom prst="rect">
            <a:avLst/>
          </a:prstGeom>
        </p:spPr>
      </p:pic>
    </p:spTree>
    <p:extLst>
      <p:ext uri="{BB962C8B-B14F-4D97-AF65-F5344CB8AC3E}">
        <p14:creationId xmlns:p14="http://schemas.microsoft.com/office/powerpoint/2010/main" val="171859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 </a:t>
            </a:r>
            <a:br>
              <a:rPr lang="en-US" dirty="0" smtClean="0"/>
            </a:br>
            <a:r>
              <a:rPr lang="en-US" dirty="0" smtClean="0"/>
              <a:t>takeaways:</a:t>
            </a:r>
            <a:endParaRPr lang="en-US" dirty="0"/>
          </a:p>
        </p:txBody>
      </p:sp>
      <p:sp>
        <p:nvSpPr>
          <p:cNvPr id="3" name="Content Placeholder 2"/>
          <p:cNvSpPr>
            <a:spLocks noGrp="1"/>
          </p:cNvSpPr>
          <p:nvPr>
            <p:ph idx="1"/>
          </p:nvPr>
        </p:nvSpPr>
        <p:spPr>
          <a:xfrm>
            <a:off x="1981200" y="1987420"/>
            <a:ext cx="9372600" cy="3956180"/>
          </a:xfrm>
        </p:spPr>
        <p:txBody>
          <a:bodyPr>
            <a:normAutofit/>
          </a:bodyPr>
          <a:lstStyle/>
          <a:p>
            <a:r>
              <a:rPr lang="en-US" dirty="0" smtClean="0"/>
              <a:t>We’re able to identify technical debt when we see it - </a:t>
            </a:r>
          </a:p>
          <a:p>
            <a:pPr lvl="1"/>
            <a:r>
              <a:rPr lang="en-US" dirty="0" smtClean="0"/>
              <a:t>Takes more time and effort to roll out features than it did before.</a:t>
            </a:r>
            <a:endParaRPr lang="en-US" dirty="0"/>
          </a:p>
          <a:p>
            <a:r>
              <a:rPr lang="en-US" dirty="0" smtClean="0"/>
              <a:t>How it helps us and our future teams –</a:t>
            </a:r>
          </a:p>
          <a:p>
            <a:pPr lvl="1"/>
            <a:r>
              <a:rPr lang="en-US" dirty="0" smtClean="0"/>
              <a:t>Enables management to give clients more accurate estimates, which helps the business, and ultimately helps us.</a:t>
            </a:r>
            <a:endParaRPr lang="en-US" dirty="0"/>
          </a:p>
          <a:p>
            <a:r>
              <a:rPr lang="en-US" dirty="0" smtClean="0"/>
              <a:t>Taking a proactive, thoughtful approach towards tech debt –</a:t>
            </a:r>
          </a:p>
          <a:p>
            <a:pPr lvl="1"/>
            <a:r>
              <a:rPr lang="en-US" dirty="0" smtClean="0"/>
              <a:t>Think of user needs, demand, TDD, regular refactoring, and when all else fails, Engineering Effectiveness Teams</a:t>
            </a:r>
            <a:endParaRPr lang="en-US" dirty="0"/>
          </a:p>
        </p:txBody>
      </p:sp>
    </p:spTree>
    <p:extLst>
      <p:ext uri="{BB962C8B-B14F-4D97-AF65-F5344CB8AC3E}">
        <p14:creationId xmlns:p14="http://schemas.microsoft.com/office/powerpoint/2010/main" val="353695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reframe Building 16x9">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wireframe building presentation (widescreen).potx" id="{58CE74E2-616B-447D-963B-87527DA5909A}" vid="{49D84436-E293-416F-BC4D-7976A1E115A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wireframe building presentation (widescreen)</Template>
  <TotalTime>3079</TotalTime>
  <Words>499</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Wireframe Building 16x9</vt:lpstr>
      <vt:lpstr>Technical Debt</vt:lpstr>
      <vt:lpstr>Key takeaways:</vt:lpstr>
      <vt:lpstr>Productivity over time</vt:lpstr>
      <vt:lpstr>Knowing is half the battle</vt:lpstr>
      <vt:lpstr>What is technical debt? </vt:lpstr>
      <vt:lpstr>So how can we be proactive about technical debt?</vt:lpstr>
      <vt:lpstr>Let’s refactor!</vt:lpstr>
      <vt:lpstr>Engineering effectiveness Teams</vt:lpstr>
      <vt:lpstr>Fin.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Debt</dc:title>
  <dc:creator>Juny Santeliz</dc:creator>
  <cp:lastModifiedBy>Juny Santeliz</cp:lastModifiedBy>
  <cp:revision>15</cp:revision>
  <dcterms:created xsi:type="dcterms:W3CDTF">2019-11-19T01:21:06Z</dcterms:created>
  <dcterms:modified xsi:type="dcterms:W3CDTF">2019-11-25T07:04:33Z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