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548" r:id="rId2"/>
    <p:sldId id="549" r:id="rId3"/>
    <p:sldId id="550" r:id="rId4"/>
    <p:sldId id="551" r:id="rId5"/>
    <p:sldId id="552" r:id="rId6"/>
    <p:sldId id="553" r:id="rId7"/>
    <p:sldId id="554" r:id="rId8"/>
    <p:sldId id="555" r:id="rId9"/>
    <p:sldId id="561" r:id="rId10"/>
    <p:sldId id="556" r:id="rId11"/>
    <p:sldId id="557" r:id="rId12"/>
    <p:sldId id="559" r:id="rId13"/>
    <p:sldId id="560" r:id="rId14"/>
    <p:sldId id="582" r:id="rId15"/>
    <p:sldId id="596" r:id="rId16"/>
    <p:sldId id="609" r:id="rId17"/>
    <p:sldId id="506" r:id="rId18"/>
    <p:sldId id="563" r:id="rId19"/>
    <p:sldId id="507" r:id="rId20"/>
    <p:sldId id="610" r:id="rId21"/>
    <p:sldId id="503" r:id="rId22"/>
    <p:sldId id="504" r:id="rId23"/>
    <p:sldId id="502" r:id="rId24"/>
    <p:sldId id="605" r:id="rId25"/>
    <p:sldId id="606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C98"/>
    <a:srgbClr val="00CC00"/>
    <a:srgbClr val="FF0066"/>
    <a:srgbClr val="0000FF"/>
    <a:srgbClr val="FF056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217" autoAdjust="0"/>
    <p:restoredTop sz="94660"/>
  </p:normalViewPr>
  <p:slideViewPr>
    <p:cSldViewPr>
      <p:cViewPr varScale="1">
        <p:scale>
          <a:sx n="116" d="100"/>
          <a:sy n="116" d="100"/>
        </p:scale>
        <p:origin x="12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2"/>
    </p:cViewPr>
  </p:sorterViewPr>
  <p:notesViewPr>
    <p:cSldViewPr>
      <p:cViewPr varScale="1">
        <p:scale>
          <a:sx n="51" d="100"/>
          <a:sy n="51" d="100"/>
        </p:scale>
        <p:origin x="-28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fld id="{47F13D02-5157-4AF1-877C-022653BC2D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81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911AEA8-3443-48C9-AA2A-1EE30E2A9C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921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1AEA8-3443-48C9-AA2A-1EE30E2A9C6B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65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  <a:blipFill>
            <a:blip r:embed="rId2"/>
            <a:tile tx="0" ty="0" sx="100000" sy="100000" flip="none" algn="tl"/>
          </a:blipFill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  <a:grpFill/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  <a:grpFill/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grp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  <a:grpFill/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  <a:grpFill/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40551E-0D69-45D3-A8B4-D10F53DE896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EE93CEAB-CF3C-4651-AC9D-788F6EC488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624AA504-AC0B-46CA-B95A-69AF5A775F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4888" cy="114300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00808"/>
            <a:ext cx="7772400" cy="43189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F041F6F9-5E24-4B49-9086-76A7458F3E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70650BC7-B645-4537-AC16-B529A3B400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965E645C-0D3A-4B86-AD59-932C97D1EF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49739277-E2BF-473B-BE2E-D78CDA24FC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51CDCA20-46AA-4982-8112-78C0A253A6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F5B52943-4D35-474B-B03B-88588CF2DD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0A592BF4-9BBC-4447-815E-D277FFB57D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0-</a:t>
            </a:r>
            <a:fld id="{C14A5161-1A44-43A2-BEDC-B7E9DD8CCA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725" y="1605105"/>
            <a:ext cx="799288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464C9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464C9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464C9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0-</a:t>
            </a:r>
            <a:fld id="{10F5560A-9542-4274-93F3-93BF17253E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464C98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kumimoji="1" sz="3200">
          <a:solidFill>
            <a:srgbClr val="464C9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464C9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464C9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464C9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464C9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464C98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464C98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464C98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464C98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js_example/listBox3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js_example/memAdd/memAd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js_example/memAdd/memAdd_border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input_typ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js_example/calendar_shipDat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ml_example/inpu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LabSara/ajaxIntroduction/suggest/suggest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ml_example/datali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_example/artic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ml_example/article_div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meter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progres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js_example/progres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ml_example/nav_ta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表單</a:t>
            </a:r>
            <a:r>
              <a:rPr lang="en-US" altLang="zh-TW" smtClean="0"/>
              <a:t>(form</a:t>
            </a:r>
            <a:r>
              <a:rPr lang="zh-TW" altLang="en-US" smtClean="0"/>
              <a:t>標籤</a:t>
            </a:r>
            <a:r>
              <a:rPr lang="en-US" altLang="zh-TW" smtClean="0"/>
              <a:t>)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表單的主要用途是讓使用者在客戶端的瀏覽器中鍵入資料，以提交資料給伺服端的程式使用。表單由許多欄位組成。</a:t>
            </a:r>
          </a:p>
          <a:p>
            <a:pPr lvl="1"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&lt;form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action="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伺服端程式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" method="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提交方式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"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&gt;</a:t>
            </a:r>
          </a:p>
          <a:p>
            <a:pPr lvl="2">
              <a:buNone/>
            </a:pPr>
            <a:r>
              <a:rPr lang="en-US" altLang="zh-TW" dirty="0" smtClean="0"/>
              <a:t>&lt;!– </a:t>
            </a:r>
            <a:r>
              <a:rPr lang="zh-TW" altLang="en-US" dirty="0" smtClean="0"/>
              <a:t>這裡放要使用者輸入的欄位 </a:t>
            </a:r>
            <a:r>
              <a:rPr lang="en-US" altLang="zh-TW" dirty="0" smtClean="0"/>
              <a:t>--&gt;</a:t>
            </a:r>
          </a:p>
          <a:p>
            <a:pPr lvl="1"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&lt;/form&gt;</a:t>
            </a:r>
          </a:p>
          <a:p>
            <a:pPr lvl="2"/>
            <a:r>
              <a:rPr lang="zh-TW" altLang="en-US" dirty="0" smtClean="0"/>
              <a:t>伺服端程式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指出此表單要送到哪一支伺服端的程式來處理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提交方式有兩種 </a:t>
            </a:r>
            <a:r>
              <a:rPr lang="en-US" altLang="zh-TW" dirty="0" smtClean="0"/>
              <a:t>: get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post</a:t>
            </a:r>
          </a:p>
          <a:p>
            <a:endParaRPr lang="zh-TW" altLang="en-US" dirty="0" smtClean="0"/>
          </a:p>
        </p:txBody>
      </p:sp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62FF-E323-4725-9430-61AB1D409932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D2D32-E9E9-47EE-BF9B-618C3765A6A3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10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err="1" smtClean="0"/>
              <a:t>textarea</a:t>
            </a:r>
            <a:r>
              <a:rPr lang="zh-TW" altLang="en-US" dirty="0" smtClean="0"/>
              <a:t>標籤：多行文字輸入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79463" y="1628775"/>
            <a:ext cx="8362950" cy="453707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textarea</a:t>
            </a:r>
            <a:r>
              <a:rPr lang="en-US" altLang="zh-TW" sz="2400" dirty="0" smtClean="0"/>
              <a:t> name="memo" rows="3" cols="30" wrap="off" &gt;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 err="1" smtClean="0"/>
              <a:t>textarea</a:t>
            </a:r>
            <a:r>
              <a:rPr lang="en-US" altLang="zh-TW" sz="2400" dirty="0" smtClean="0"/>
              <a:t>&gt;</a:t>
            </a:r>
          </a:p>
          <a:p>
            <a:pPr eaLnBrk="1" hangingPunct="1">
              <a:buFontTx/>
              <a:buNone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</a:p>
          <a:p>
            <a:pPr eaLnBrk="1" hangingPunct="1"/>
            <a:r>
              <a:rPr lang="en-US" altLang="zh-TW" sz="2400" dirty="0" smtClean="0"/>
              <a:t>rows :</a:t>
            </a:r>
            <a:r>
              <a:rPr lang="zh-TW" altLang="en-US" sz="2400" dirty="0" smtClean="0"/>
              <a:t>設定版面的列數</a:t>
            </a:r>
          </a:p>
          <a:p>
            <a:pPr eaLnBrk="1" hangingPunct="1"/>
            <a:r>
              <a:rPr lang="en-US" altLang="zh-TW" sz="2400" dirty="0" smtClean="0"/>
              <a:t>cols :</a:t>
            </a:r>
            <a:r>
              <a:rPr lang="zh-TW" altLang="en-US" sz="2400" dirty="0" smtClean="0"/>
              <a:t>設定版面的行數</a:t>
            </a:r>
          </a:p>
          <a:p>
            <a:pPr eaLnBrk="1" hangingPunct="1"/>
            <a:r>
              <a:rPr lang="en-US" altLang="zh-TW" sz="2400" dirty="0" smtClean="0"/>
              <a:t>wrap="off"</a:t>
            </a:r>
            <a:r>
              <a:rPr lang="zh-TW" altLang="en-US" sz="2400" dirty="0" smtClean="0"/>
              <a:t>關掉自動換行的功能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D5B3E-03D6-41D5-9110-406BE61EFC02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11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select</a:t>
            </a:r>
            <a:r>
              <a:rPr lang="zh-TW" altLang="en-US" dirty="0" smtClean="0"/>
              <a:t>標籤：下拉式選單</a:t>
            </a:r>
            <a:endParaRPr lang="en-US" altLang="zh-TW" dirty="0" smtClean="0"/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920038" cy="4319587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TW" altLang="en-US" sz="2400" dirty="0" smtClean="0"/>
              <a:t>將可供挑選的項目放在</a:t>
            </a:r>
            <a:r>
              <a:rPr lang="en-US" altLang="zh-TW" sz="2400" dirty="0" smtClean="0"/>
              <a:t>&lt;select&gt;…&lt;/select&gt;</a:t>
            </a:r>
            <a:r>
              <a:rPr lang="zh-TW" altLang="en-US" sz="2400" dirty="0" smtClean="0"/>
              <a:t>中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sz="2400" dirty="0" smtClean="0"/>
              <a:t>可供挑選的項目，使用</a:t>
            </a:r>
            <a:r>
              <a:rPr lang="en-US" altLang="zh-TW" sz="2400" dirty="0" smtClean="0"/>
              <a:t>&lt;option</a:t>
            </a:r>
            <a:r>
              <a:rPr lang="zh-TW" altLang="en-US" sz="2400" dirty="0" smtClean="0"/>
              <a:t>＞標籤：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200" dirty="0" smtClean="0"/>
              <a:t>selected</a:t>
            </a:r>
            <a:r>
              <a:rPr lang="zh-TW" altLang="en-US" sz="2200" dirty="0" smtClean="0"/>
              <a:t>屬性：設定此選項預設為被選取的項目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200" dirty="0" smtClean="0"/>
              <a:t>value</a:t>
            </a:r>
            <a:r>
              <a:rPr lang="zh-TW" altLang="en-US" sz="2200" dirty="0" smtClean="0"/>
              <a:t>屬性：設定當表單被送出時此欄位的內含值</a:t>
            </a:r>
          </a:p>
          <a:p>
            <a:pPr eaLnBrk="1" hangingPunct="1">
              <a:buFont typeface="Wingdings" pitchFamily="2" charset="2"/>
              <a:buChar char="ü"/>
            </a:pPr>
            <a:endParaRPr lang="zh-TW" altLang="en-US" sz="20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sz="2400" dirty="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&lt;select name= "skill"&gt;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value="p0001"&gt;VB.NET&lt;/option&gt;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value="db001" </a:t>
            </a:r>
            <a:r>
              <a:rPr lang="en-US" altLang="zh-TW" sz="2200" b="1" dirty="0" smtClean="0">
                <a:solidFill>
                  <a:srgbClr val="FF0066"/>
                </a:solidFill>
              </a:rPr>
              <a:t>selected</a:t>
            </a:r>
            <a:r>
              <a:rPr lang="en-US" altLang="zh-TW" sz="2200" dirty="0" smtClean="0"/>
              <a:t> &gt;SQL Server 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value="p0003"&gt;JAVA 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value="p0002"&gt;Delphi 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&lt;/select&gt;</a:t>
            </a:r>
          </a:p>
          <a:p>
            <a:pPr eaLnBrk="1" hangingPunct="1">
              <a:buFont typeface="Wingdings" pitchFamily="2" charset="2"/>
              <a:buChar char="•"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5FBCF4-42E0-4EB0-9786-251E0EFC00CB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12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select</a:t>
            </a:r>
            <a:r>
              <a:rPr lang="zh-TW" altLang="en-US" dirty="0" smtClean="0"/>
              <a:t>標籤：</a:t>
            </a:r>
            <a:r>
              <a:rPr lang="zh-TW" altLang="en-US" dirty="0" smtClean="0">
                <a:hlinkClick r:id="rId3" action="ppaction://hlinkfile"/>
              </a:rPr>
              <a:t>列表清單</a:t>
            </a:r>
            <a:endParaRPr lang="zh-TW" altLang="en-US" dirty="0" smtClean="0"/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110000"/>
              <a:buFont typeface="Wingdings" pitchFamily="2" charset="2"/>
              <a:buChar char="ü"/>
            </a:pPr>
            <a:r>
              <a:rPr lang="en-US" altLang="zh-TW" sz="2400" dirty="0" smtClean="0"/>
              <a:t>select</a:t>
            </a:r>
            <a:r>
              <a:rPr lang="zh-TW" altLang="en-US" sz="2400" dirty="0" smtClean="0"/>
              <a:t>標籤中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200" dirty="0" smtClean="0"/>
              <a:t>size</a:t>
            </a:r>
            <a:r>
              <a:rPr lang="zh-TW" altLang="en-US" sz="2200" dirty="0" smtClean="0"/>
              <a:t>屬性：設定列表清單的面版大小</a:t>
            </a:r>
            <a:endParaRPr lang="en-US" altLang="zh-TW" sz="2200" dirty="0" smtClean="0"/>
          </a:p>
          <a:p>
            <a:pPr lvl="1" eaLnBrk="1" hangingPunct="1"/>
            <a:r>
              <a:rPr lang="en-US" altLang="zh-TW" sz="2200" dirty="0" smtClean="0"/>
              <a:t>multiple</a:t>
            </a:r>
            <a:r>
              <a:rPr lang="zh-TW" altLang="en-US" sz="2200" dirty="0" smtClean="0"/>
              <a:t>屬性：設定可以多選</a:t>
            </a:r>
            <a:endParaRPr lang="en-US" altLang="zh-TW" sz="2200" dirty="0" smtClean="0"/>
          </a:p>
          <a:p>
            <a:pPr lvl="1" eaLnBrk="1" hangingPunct="1"/>
            <a:endParaRPr lang="zh-TW" altLang="en-US" sz="22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sz="2400" dirty="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&lt;select name= "skill" </a:t>
            </a:r>
            <a:r>
              <a:rPr lang="en-US" altLang="zh-TW" sz="2200" b="1" dirty="0" smtClean="0">
                <a:solidFill>
                  <a:srgbClr val="FF0066"/>
                </a:solidFill>
              </a:rPr>
              <a:t>size</a:t>
            </a:r>
            <a:r>
              <a:rPr lang="en-US" altLang="zh-TW" sz="2200" dirty="0" smtClean="0"/>
              <a:t>="3" </a:t>
            </a:r>
            <a:r>
              <a:rPr lang="en-US" altLang="zh-TW" sz="2200" b="1" dirty="0" smtClean="0">
                <a:solidFill>
                  <a:srgbClr val="FF0066"/>
                </a:solidFill>
              </a:rPr>
              <a:t>multiple</a:t>
            </a:r>
            <a:r>
              <a:rPr lang="en-US" altLang="zh-TW" sz="2200" dirty="0" smtClean="0"/>
              <a:t> 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value="p0001"&gt;VB.NET&lt;/option&gt;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value="db001" </a:t>
            </a:r>
            <a:r>
              <a:rPr lang="en-US" altLang="zh-TW" sz="2200" b="1" dirty="0" smtClean="0">
                <a:solidFill>
                  <a:srgbClr val="FF0066"/>
                </a:solidFill>
              </a:rPr>
              <a:t>selected</a:t>
            </a:r>
            <a:r>
              <a:rPr lang="en-US" altLang="zh-TW" sz="2200" dirty="0" smtClean="0"/>
              <a:t> &gt;SQL Server 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value="p0003"&gt;JAVA 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  &lt;option value="p0002"&gt;Delphi &lt;/option&gt;</a:t>
            </a:r>
          </a:p>
          <a:p>
            <a:pPr eaLnBrk="1" hangingPunct="1">
              <a:buFontTx/>
              <a:buNone/>
            </a:pPr>
            <a:r>
              <a:rPr lang="en-US" altLang="zh-TW" sz="2200" dirty="0" smtClean="0"/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D35FDE-0243-410C-9BBB-E203782F60B2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13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TW" sz="3600" dirty="0" err="1" smtClean="0"/>
              <a:t>fieldset</a:t>
            </a:r>
            <a:r>
              <a:rPr lang="zh-TW" altLang="en-US" sz="3600" dirty="0" smtClean="0"/>
              <a:t>標籤、</a:t>
            </a:r>
            <a:r>
              <a:rPr lang="en-US" altLang="zh-TW" sz="3600" dirty="0" smtClean="0"/>
              <a:t>legend</a:t>
            </a:r>
            <a:r>
              <a:rPr lang="zh-TW" altLang="en-US" sz="3600" dirty="0" smtClean="0"/>
              <a:t>標籤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76288" y="1628775"/>
            <a:ext cx="7972425" cy="4568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err="1" smtClean="0"/>
              <a:t>fieldset</a:t>
            </a:r>
            <a:r>
              <a:rPr lang="zh-TW" altLang="en-US" dirty="0" smtClean="0"/>
              <a:t>：將相關資料框起來，以增加資訊的閱讀性</a:t>
            </a:r>
          </a:p>
          <a:p>
            <a:pPr eaLnBrk="1" hangingPunct="1">
              <a:buFont typeface="Wingdings" pitchFamily="2" charset="2"/>
              <a:buChar char="ü"/>
            </a:pPr>
            <a:endParaRPr lang="zh-TW" altLang="en-US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fieldset</a:t>
            </a:r>
            <a:r>
              <a:rPr lang="en-US" altLang="zh-TW" sz="2400" dirty="0" smtClean="0"/>
              <a:t>&gt;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&lt;legend&gt;</a:t>
            </a:r>
            <a:r>
              <a:rPr lang="zh-TW" altLang="en-US" sz="2400" dirty="0" smtClean="0"/>
              <a:t>性別</a:t>
            </a:r>
            <a:r>
              <a:rPr lang="en-US" altLang="zh-TW" sz="2400" dirty="0" smtClean="0"/>
              <a:t>&lt;/legend&gt;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  &lt;input type="radio" name="sex" value="male"&gt;</a:t>
            </a:r>
            <a:r>
              <a:rPr lang="zh-TW" altLang="en-US" sz="2400" dirty="0" smtClean="0"/>
              <a:t>男</a:t>
            </a:r>
          </a:p>
          <a:p>
            <a:pPr eaLnBrk="1" hangingPunct="1">
              <a:buFontTx/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&lt;input type="radio" name="sex" value="female"&gt;</a:t>
            </a:r>
            <a:r>
              <a:rPr lang="zh-TW" altLang="en-US" sz="2400" dirty="0" smtClean="0"/>
              <a:t>女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 err="1" smtClean="0"/>
              <a:t>fieldset</a:t>
            </a:r>
            <a:r>
              <a:rPr lang="en-US" altLang="zh-TW" sz="24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dirty="0" smtClean="0"/>
              <a:t>Label</a:t>
            </a:r>
            <a:r>
              <a:rPr lang="zh-TW" altLang="en-US" dirty="0" smtClean="0"/>
              <a:t>標籤</a:t>
            </a:r>
          </a:p>
        </p:txBody>
      </p:sp>
      <p:sp>
        <p:nvSpPr>
          <p:cNvPr id="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zh-TW" altLang="en-US" dirty="0" smtClean="0"/>
              <a:t>方便操作者點按頁面上的輸入欄位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&lt;label </a:t>
            </a:r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="male"&gt;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  &lt;input type="radio" name="sex" id="male" value="male"&gt;male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&lt;/label&gt;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&lt;label for="female"&gt;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  &lt;input type="radio" name="sex" id="female" value="female"&gt;Female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&lt;/label&gt;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>
                <a:hlinkClick r:id="rId3" action="ppaction://hlinkfile"/>
              </a:rPr>
              <a:t>範例</a:t>
            </a:r>
            <a:r>
              <a:rPr lang="zh-TW" altLang="en-US" sz="2000" dirty="0">
                <a:hlinkClick r:id="rId3" action="ppaction://hlinkfile"/>
              </a:rPr>
              <a:t>一</a:t>
            </a:r>
            <a:endParaRPr lang="en-US" altLang="zh-TW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sz="2000" dirty="0">
                <a:hlinkClick r:id="rId4" action="ppaction://hlinkfile"/>
              </a:rPr>
              <a:t>範例二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37DE-2023-4AF3-B519-BFBE8C341FC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0-</a:t>
            </a:r>
            <a:fld id="{F041F6F9-5E24-4B49-9086-76A7458F3E8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1"/>
            <a:ext cx="4176464" cy="515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新增一些功能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新增的種類：</a:t>
            </a:r>
            <a:endParaRPr lang="en-US" altLang="zh-TW" dirty="0"/>
          </a:p>
          <a:p>
            <a:pPr lvl="1"/>
            <a:r>
              <a:rPr lang="zh-TW" altLang="en-US" dirty="0"/>
              <a:t>舊有的屬性，新增了</a:t>
            </a:r>
            <a:r>
              <a:rPr lang="zh-TW" altLang="en-US" dirty="0">
                <a:hlinkClick r:id="rId3"/>
              </a:rPr>
              <a:t>新的屬性值</a:t>
            </a:r>
            <a:endParaRPr lang="en-US" altLang="zh-TW" dirty="0"/>
          </a:p>
          <a:p>
            <a:pPr lvl="2"/>
            <a:r>
              <a:rPr lang="zh-TW" altLang="en-US" dirty="0" smtClean="0"/>
              <a:t>如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標籤的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屬性增加</a:t>
            </a:r>
            <a:r>
              <a:rPr lang="en-US" altLang="zh-TW" dirty="0" err="1" smtClean="0"/>
              <a:t>color,date</a:t>
            </a:r>
            <a:r>
              <a:rPr lang="en-US" altLang="zh-TW" dirty="0" smtClean="0"/>
              <a:t>..</a:t>
            </a:r>
            <a:r>
              <a:rPr lang="zh-TW" altLang="en-US" dirty="0" smtClean="0"/>
              <a:t>等值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舊有的標籤，</a:t>
            </a:r>
            <a:r>
              <a:rPr lang="zh-TW" altLang="en-US" dirty="0"/>
              <a:t>新增了新的</a:t>
            </a:r>
            <a:r>
              <a:rPr lang="zh-TW" altLang="en-US" dirty="0" smtClean="0"/>
              <a:t>屬性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如</a:t>
            </a:r>
            <a:r>
              <a:rPr lang="en-US" altLang="zh-TW" sz="2000" dirty="0"/>
              <a:t>:placeholder)</a:t>
            </a:r>
          </a:p>
          <a:p>
            <a:pPr lvl="2"/>
            <a:r>
              <a:rPr lang="zh-TW" altLang="en-US" dirty="0" smtClean="0"/>
              <a:t>如</a:t>
            </a:r>
            <a:r>
              <a:rPr lang="en-US" altLang="zh-TW" dirty="0"/>
              <a:t>input</a:t>
            </a:r>
            <a:r>
              <a:rPr lang="zh-TW" altLang="en-US" dirty="0" smtClean="0"/>
              <a:t>標籤</a:t>
            </a:r>
            <a:r>
              <a:rPr lang="zh-TW" altLang="en-US" dirty="0"/>
              <a:t>新增了</a:t>
            </a:r>
            <a:r>
              <a:rPr lang="en-US" altLang="zh-TW" dirty="0" smtClean="0"/>
              <a:t>placeholder, </a:t>
            </a:r>
            <a:r>
              <a:rPr lang="en-US" altLang="zh-TW" dirty="0" err="1" smtClean="0"/>
              <a:t>minlength</a:t>
            </a:r>
            <a:r>
              <a:rPr lang="en-US" altLang="zh-TW" dirty="0" smtClean="0"/>
              <a:t>..</a:t>
            </a:r>
            <a:r>
              <a:rPr lang="zh-TW" altLang="en-US" dirty="0" smtClean="0"/>
              <a:t>等屬性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</a:t>
            </a:r>
            <a:r>
              <a:rPr lang="zh-TW" altLang="en-US"/>
              <a:t>新</a:t>
            </a:r>
            <a:r>
              <a:rPr lang="zh-TW" altLang="en-US" smtClean="0"/>
              <a:t>的標籤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article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endParaRPr lang="en-US" altLang="zh-TW" dirty="0"/>
          </a:p>
          <a:p>
            <a:pPr lvl="1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>
                <a:hlinkClick r:id="rId4" action="ppaction://hlinkfile"/>
              </a:rPr>
              <a:t>note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0-</a:t>
            </a:r>
            <a:fld id="{F041F6F9-5E24-4B49-9086-76A7458F3E8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12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標籤新增的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值</a:t>
            </a:r>
          </a:p>
        </p:txBody>
      </p:sp>
      <p:sp>
        <p:nvSpPr>
          <p:cNvPr id="6656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r>
              <a:rPr lang="en-US" altLang="zh-TW" sz="2400" dirty="0" smtClean="0"/>
              <a:t>color</a:t>
            </a:r>
          </a:p>
          <a:p>
            <a:r>
              <a:rPr lang="en-US" altLang="zh-TW" sz="2400" dirty="0" smtClean="0"/>
              <a:t>date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datetime</a:t>
            </a:r>
            <a:endParaRPr lang="en-US" altLang="zh-TW" sz="2400" dirty="0" smtClean="0"/>
          </a:p>
          <a:p>
            <a:r>
              <a:rPr lang="en-US" altLang="zh-TW" sz="2400" dirty="0" smtClean="0"/>
              <a:t>email</a:t>
            </a:r>
          </a:p>
          <a:p>
            <a:r>
              <a:rPr lang="en-US" altLang="zh-TW" sz="2400" dirty="0" smtClean="0"/>
              <a:t>month</a:t>
            </a:r>
          </a:p>
          <a:p>
            <a:r>
              <a:rPr lang="en-US" altLang="zh-TW" sz="2400" dirty="0" smtClean="0"/>
              <a:t>number</a:t>
            </a:r>
          </a:p>
          <a:p>
            <a:r>
              <a:rPr lang="en-US" altLang="zh-TW" sz="2400" dirty="0" smtClean="0"/>
              <a:t>range</a:t>
            </a:r>
          </a:p>
          <a:p>
            <a:r>
              <a:rPr lang="en-US" altLang="zh-TW" sz="2400" dirty="0" smtClean="0"/>
              <a:t>search</a:t>
            </a:r>
          </a:p>
          <a:p>
            <a:r>
              <a:rPr lang="en-US" altLang="zh-TW" sz="2400" dirty="0" err="1" smtClean="0"/>
              <a:t>tel</a:t>
            </a:r>
            <a:endParaRPr lang="en-US" altLang="zh-TW" sz="2400" dirty="0" smtClean="0"/>
          </a:p>
          <a:p>
            <a:r>
              <a:rPr lang="en-US" altLang="zh-TW" sz="2400" dirty="0" smtClean="0"/>
              <a:t>time</a:t>
            </a:r>
          </a:p>
          <a:p>
            <a:r>
              <a:rPr lang="en-US" altLang="zh-TW" sz="2400" dirty="0" err="1" smtClean="0"/>
              <a:t>url</a:t>
            </a:r>
            <a:endParaRPr lang="en-US" altLang="zh-TW" sz="2400" dirty="0" smtClean="0"/>
          </a:p>
          <a:p>
            <a:r>
              <a:rPr lang="en-US" altLang="zh-TW" sz="2400" dirty="0" smtClean="0"/>
              <a:t>week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EF7FD-ACE3-4422-ACD1-B9F6FCFD91A3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標籤新增的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zh-TW" altLang="en-US" dirty="0" smtClean="0">
                <a:hlinkClick r:id="rId3" action="ppaction://hlinkfile"/>
              </a:rPr>
              <a:t>範例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910513" cy="4319587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/>
              <a:t>Select your favorite color: &lt;input type="color" name="</a:t>
            </a:r>
            <a:r>
              <a:rPr lang="en-US" altLang="zh-TW" sz="1400" dirty="0" err="1" smtClean="0"/>
              <a:t>favcolor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Birthday (date): &lt;input type="date" name="</a:t>
            </a:r>
            <a:r>
              <a:rPr lang="en-US" altLang="zh-TW" sz="1400" dirty="0" err="1" smtClean="0"/>
              <a:t>bday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Birthday (date and time): &lt;input type="</a:t>
            </a:r>
            <a:r>
              <a:rPr lang="en-US" altLang="zh-TW" sz="1400" dirty="0" err="1" smtClean="0"/>
              <a:t>datetime</a:t>
            </a:r>
            <a:r>
              <a:rPr lang="en-US" altLang="zh-TW" sz="1400" dirty="0" smtClean="0"/>
              <a:t>" name="</a:t>
            </a:r>
            <a:r>
              <a:rPr lang="en-US" altLang="zh-TW" sz="1400" dirty="0" err="1" smtClean="0"/>
              <a:t>bdaytime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Birthday (date and time-local): &lt;input type="</a:t>
            </a:r>
            <a:r>
              <a:rPr lang="en-US" altLang="zh-TW" sz="1400" dirty="0" err="1" smtClean="0"/>
              <a:t>datetime</a:t>
            </a:r>
            <a:r>
              <a:rPr lang="en-US" altLang="zh-TW" sz="1400" dirty="0" smtClean="0"/>
              <a:t>-local" name="</a:t>
            </a:r>
            <a:r>
              <a:rPr lang="en-US" altLang="zh-TW" sz="1400" dirty="0" err="1" smtClean="0"/>
              <a:t>bdaytime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Birthday (month and year): &lt;input type="month" name="</a:t>
            </a:r>
            <a:r>
              <a:rPr lang="en-US" altLang="zh-TW" sz="1400" dirty="0" err="1" smtClean="0"/>
              <a:t>bdaymonth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E-mail: &lt;input type="email" name="email"&gt;&lt;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Quantity (between 1 and 15): &lt;input type="number" name="quantity" min="1" max="15" step="2" value="3"&gt;&lt;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1&lt;input type="range" name="points" min="1" max="15" value="3"&gt;15&lt;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Search Google: &lt;input type="search" name="</a:t>
            </a:r>
            <a:r>
              <a:rPr lang="en-US" altLang="zh-TW" sz="1400" dirty="0" err="1" smtClean="0"/>
              <a:t>googlesearch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Telephone: &lt;input type="</a:t>
            </a:r>
            <a:r>
              <a:rPr lang="en-US" altLang="zh-TW" sz="1400" dirty="0" err="1" smtClean="0"/>
              <a:t>tel</a:t>
            </a:r>
            <a:r>
              <a:rPr lang="en-US" altLang="zh-TW" sz="1400" dirty="0" smtClean="0"/>
              <a:t>" name="</a:t>
            </a:r>
            <a:r>
              <a:rPr lang="en-US" altLang="zh-TW" sz="1400" dirty="0" err="1" smtClean="0"/>
              <a:t>usrtel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Select a time: &lt;input type="time" name="</a:t>
            </a:r>
            <a:r>
              <a:rPr lang="en-US" altLang="zh-TW" sz="1400" dirty="0" err="1" smtClean="0"/>
              <a:t>usr_time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Add your homepage: &lt;input type="</a:t>
            </a:r>
            <a:r>
              <a:rPr lang="en-US" altLang="zh-TW" sz="1400" dirty="0" err="1" smtClean="0"/>
              <a:t>url</a:t>
            </a:r>
            <a:r>
              <a:rPr lang="en-US" altLang="zh-TW" sz="1400" dirty="0" smtClean="0"/>
              <a:t>" name="homepage"&gt;&lt;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en-US" altLang="zh-TW" sz="1400" dirty="0" smtClean="0"/>
              <a:t>Select a week: &lt;input type="week" name="</a:t>
            </a:r>
            <a:r>
              <a:rPr lang="en-US" altLang="zh-TW" sz="1400" dirty="0" err="1" smtClean="0"/>
              <a:t>week_year</a:t>
            </a:r>
            <a:r>
              <a:rPr lang="en-US" altLang="zh-TW" sz="1400" dirty="0" smtClean="0"/>
              <a:t>"&gt;&lt;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r>
              <a:rPr lang="zh-TW" altLang="en-US" sz="1400" dirty="0" smtClean="0"/>
              <a:t>課程名稱</a:t>
            </a:r>
            <a:r>
              <a:rPr lang="en-US" altLang="zh-TW" sz="1400" dirty="0" smtClean="0"/>
              <a:t>&lt;input list="course" name="</a:t>
            </a:r>
            <a:r>
              <a:rPr lang="en-US" altLang="zh-TW" sz="1400" dirty="0" err="1" smtClean="0"/>
              <a:t>courseName</a:t>
            </a:r>
            <a:r>
              <a:rPr lang="en-US" altLang="zh-TW" sz="1400" dirty="0" smtClean="0"/>
              <a:t>"&gt;</a:t>
            </a:r>
          </a:p>
          <a:p>
            <a:pPr>
              <a:defRPr/>
            </a:pP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datalist</a:t>
            </a:r>
            <a:r>
              <a:rPr lang="en-US" altLang="zh-TW" sz="1400" dirty="0" smtClean="0"/>
              <a:t> id="course"&gt;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400" dirty="0" smtClean="0"/>
              <a:t>  &lt;option value="HTML"&gt;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400" dirty="0" smtClean="0"/>
              <a:t>  &lt;option value="JavaScript"&gt;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400" dirty="0" smtClean="0"/>
              <a:t>  &lt;option value="</a:t>
            </a:r>
            <a:r>
              <a:rPr lang="en-US" altLang="zh-TW" sz="1400" dirty="0" err="1" smtClean="0"/>
              <a:t>php</a:t>
            </a:r>
            <a:r>
              <a:rPr lang="en-US" altLang="zh-TW" sz="1400" dirty="0" smtClean="0"/>
              <a:t>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400" dirty="0" smtClean="0"/>
              <a:t>&lt;/</a:t>
            </a:r>
            <a:r>
              <a:rPr lang="en-US" altLang="zh-TW" sz="1400" dirty="0" err="1" smtClean="0"/>
              <a:t>datalist</a:t>
            </a:r>
            <a:r>
              <a:rPr lang="en-US" altLang="zh-TW" sz="1400" dirty="0" smtClean="0"/>
              <a:t>&gt;</a:t>
            </a:r>
          </a:p>
          <a:p>
            <a:pPr>
              <a:defRPr/>
            </a:pP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6F99-D784-40C6-AC80-DC9BD6408F6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smtClean="0"/>
              <a:t>datalist</a:t>
            </a:r>
            <a:r>
              <a:rPr lang="zh-TW" altLang="en-US" smtClean="0"/>
              <a:t>標籤</a:t>
            </a:r>
          </a:p>
        </p:txBody>
      </p:sp>
      <p:sp>
        <p:nvSpPr>
          <p:cNvPr id="65539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199" y="1700213"/>
            <a:ext cx="8126413" cy="4319587"/>
          </a:xfrm>
        </p:spPr>
        <p:txBody>
          <a:bodyPr/>
          <a:lstStyle/>
          <a:p>
            <a:r>
              <a:rPr lang="zh-TW" altLang="en-US" dirty="0" smtClean="0"/>
              <a:t>讓文字盒使用</a:t>
            </a:r>
            <a:r>
              <a:rPr lang="zh-TW" altLang="en-US" dirty="0" smtClean="0">
                <a:hlinkClick r:id="rId3"/>
              </a:rPr>
              <a:t>預先定義好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>
              <a:buNone/>
            </a:pPr>
            <a:r>
              <a:rPr lang="zh-TW" altLang="en-US" sz="2600" dirty="0"/>
              <a:t>有興趣的</a:t>
            </a:r>
            <a:r>
              <a:rPr lang="zh-TW" altLang="en-US" sz="2600" dirty="0" smtClean="0"/>
              <a:t>課程</a:t>
            </a:r>
            <a:endParaRPr lang="en-US" altLang="zh-TW" sz="2600" dirty="0" smtClean="0"/>
          </a:p>
          <a:p>
            <a:pPr>
              <a:buNone/>
            </a:pPr>
            <a:r>
              <a:rPr lang="en-US" altLang="zh-TW" sz="2600" dirty="0" smtClean="0"/>
              <a:t>&lt;</a:t>
            </a:r>
            <a:r>
              <a:rPr lang="en-US" altLang="zh-TW" sz="2600" dirty="0"/>
              <a:t>input type="text" name="course" list="</a:t>
            </a:r>
            <a:r>
              <a:rPr lang="en-US" altLang="zh-TW" sz="2600" dirty="0" err="1"/>
              <a:t>courseList</a:t>
            </a:r>
            <a:r>
              <a:rPr lang="en-US" altLang="zh-TW" sz="2600" dirty="0"/>
              <a:t>"&gt;</a:t>
            </a:r>
          </a:p>
          <a:p>
            <a:pPr>
              <a:buNone/>
            </a:pPr>
            <a:r>
              <a:rPr lang="en-US" altLang="zh-TW" sz="2600" dirty="0"/>
              <a:t>&lt;</a:t>
            </a:r>
            <a:r>
              <a:rPr lang="en-US" altLang="zh-TW" sz="2600" dirty="0" err="1"/>
              <a:t>datalist</a:t>
            </a:r>
            <a:r>
              <a:rPr lang="en-US" altLang="zh-TW" sz="2600" dirty="0"/>
              <a:t> id="</a:t>
            </a:r>
            <a:r>
              <a:rPr lang="en-US" altLang="zh-TW" sz="2600" dirty="0" err="1"/>
              <a:t>courseList</a:t>
            </a:r>
            <a:r>
              <a:rPr lang="en-US" altLang="zh-TW" sz="2600" dirty="0"/>
              <a:t>"&gt;</a:t>
            </a:r>
          </a:p>
          <a:p>
            <a:pPr>
              <a:buNone/>
            </a:pPr>
            <a:r>
              <a:rPr lang="en-US" altLang="zh-TW" sz="2600" dirty="0"/>
              <a:t>	&lt;option value="HTML"&gt;</a:t>
            </a:r>
            <a:r>
              <a:rPr lang="zh-TW" altLang="en-US" sz="2600" dirty="0"/>
              <a:t>網頁基礎</a:t>
            </a:r>
            <a:r>
              <a:rPr lang="en-US" altLang="zh-TW" sz="2600" dirty="0"/>
              <a:t>&lt;/option&gt;</a:t>
            </a:r>
          </a:p>
          <a:p>
            <a:pPr>
              <a:buNone/>
            </a:pPr>
            <a:r>
              <a:rPr lang="en-US" altLang="zh-TW" sz="2600" dirty="0"/>
              <a:t>	&lt;option value="CSS"&gt;</a:t>
            </a:r>
            <a:r>
              <a:rPr lang="zh-TW" altLang="en-US" sz="2600" dirty="0"/>
              <a:t>美化網頁</a:t>
            </a:r>
            <a:r>
              <a:rPr lang="en-US" altLang="zh-TW" sz="2600" dirty="0"/>
              <a:t>&lt;/option&gt;</a:t>
            </a:r>
          </a:p>
          <a:p>
            <a:pPr>
              <a:buNone/>
            </a:pPr>
            <a:r>
              <a:rPr lang="en-US" altLang="zh-TW" sz="2600" dirty="0"/>
              <a:t>	&lt;option value="JavaScript"&gt;</a:t>
            </a:r>
            <a:r>
              <a:rPr lang="zh-TW" altLang="en-US" sz="2600" dirty="0"/>
              <a:t>互動機制</a:t>
            </a:r>
            <a:r>
              <a:rPr lang="en-US" altLang="zh-TW" sz="2600" dirty="0"/>
              <a:t>&lt;/option&gt;</a:t>
            </a:r>
          </a:p>
          <a:p>
            <a:pPr>
              <a:buNone/>
            </a:pPr>
            <a:r>
              <a:rPr lang="en-US" altLang="zh-TW" sz="2600" dirty="0"/>
              <a:t>&lt;/</a:t>
            </a:r>
            <a:r>
              <a:rPr lang="en-US" altLang="zh-TW" sz="2600" dirty="0" err="1"/>
              <a:t>datalist</a:t>
            </a:r>
            <a:r>
              <a:rPr lang="en-US" altLang="zh-TW" sz="2600" dirty="0"/>
              <a:t>&gt;	</a:t>
            </a:r>
            <a:endParaRPr lang="en-US" altLang="zh-TW" sz="2600" dirty="0" smtClean="0"/>
          </a:p>
          <a:p>
            <a:pPr>
              <a:buNone/>
            </a:pPr>
            <a:r>
              <a:rPr lang="zh-TW" altLang="en-US" sz="2800" dirty="0" smtClean="0">
                <a:hlinkClick r:id="rId4" action="ppaction://hlinkfile"/>
              </a:rPr>
              <a:t>範例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D34E-0593-43CB-BA43-124DFA34292B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6CB008-ED23-4658-A0DE-E5FA49DA99B9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2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標籤：文字盒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3286" y="1537830"/>
            <a:ext cx="8388350" cy="43195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en-US" altLang="zh-TW" dirty="0" smtClean="0"/>
              <a:t>type="text</a:t>
            </a:r>
            <a:r>
              <a:rPr lang="en-US" altLang="zh-TW" dirty="0" smtClean="0">
                <a:latin typeface="+mj-ea"/>
                <a:ea typeface="+mj-ea"/>
              </a:rPr>
              <a:t>"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zh-TW" altLang="en-US" dirty="0" smtClean="0"/>
              <a:t>例：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dirty="0" smtClean="0"/>
              <a:t>&lt;input type="text" name="</a:t>
            </a:r>
            <a:r>
              <a:rPr lang="en-US" altLang="zh-TW" sz="2800" dirty="0" err="1" smtClean="0"/>
              <a:t>memId"maxLength</a:t>
            </a:r>
            <a:r>
              <a:rPr lang="en-US" altLang="zh-TW" sz="2800" dirty="0" smtClean="0"/>
              <a:t>="10"&gt; </a:t>
            </a:r>
          </a:p>
          <a:p>
            <a:pPr eaLnBrk="1" hangingPunct="1">
              <a:buFontTx/>
              <a:buNone/>
              <a:defRPr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zh-TW" altLang="en-US" sz="2800" dirty="0" smtClean="0"/>
              <a:t>說明：</a:t>
            </a:r>
            <a:endParaRPr lang="zh-TW" altLang="en-US" sz="2400" dirty="0" smtClean="0"/>
          </a:p>
          <a:p>
            <a:pPr eaLnBrk="1" hangingPunct="1">
              <a:defRPr/>
            </a:pPr>
            <a:r>
              <a:rPr lang="en-US" altLang="zh-TW" sz="2400" dirty="0" smtClean="0"/>
              <a:t>name :</a:t>
            </a:r>
            <a:r>
              <a:rPr lang="zh-TW" altLang="en-US" sz="2400" dirty="0" smtClean="0"/>
              <a:t>欄位物件名稱</a:t>
            </a:r>
          </a:p>
          <a:p>
            <a:pPr eaLnBrk="1" hangingPunct="1">
              <a:defRPr/>
            </a:pPr>
            <a:r>
              <a:rPr lang="en-US" altLang="zh-TW" sz="2400" dirty="0" smtClean="0"/>
              <a:t>size :</a:t>
            </a:r>
            <a:r>
              <a:rPr lang="zh-TW" altLang="en-US" sz="2400" dirty="0" smtClean="0"/>
              <a:t>設定顯示面版的長度 </a:t>
            </a:r>
          </a:p>
          <a:p>
            <a:pPr eaLnBrk="1" hangingPunct="1">
              <a:defRPr/>
            </a:pPr>
            <a:r>
              <a:rPr lang="en-US" altLang="zh-TW" sz="2400" dirty="0" err="1" smtClean="0"/>
              <a:t>maxlength</a:t>
            </a:r>
            <a:r>
              <a:rPr lang="en-US" altLang="zh-TW" sz="2400" dirty="0" smtClean="0"/>
              <a:t> :</a:t>
            </a:r>
            <a:r>
              <a:rPr lang="zh-TW" altLang="en-US" sz="2400" dirty="0" smtClean="0"/>
              <a:t>設定可輸入字元的最大長度</a:t>
            </a:r>
            <a:endParaRPr lang="en-US" altLang="zh-TW" sz="2400" dirty="0" smtClean="0"/>
          </a:p>
          <a:p>
            <a:pPr eaLnBrk="1" hangingPunct="1">
              <a:defRPr/>
            </a:pPr>
            <a:r>
              <a:rPr lang="en-US" altLang="zh-TW" sz="2400" dirty="0" smtClean="0"/>
              <a:t>value</a:t>
            </a:r>
            <a:r>
              <a:rPr lang="zh-TW" altLang="en-US" sz="2400" dirty="0" smtClean="0"/>
              <a:t>：文字盒的初始值</a:t>
            </a:r>
            <a:endParaRPr lang="en-US" altLang="zh-TW" sz="2800" dirty="0" smtClean="0"/>
          </a:p>
          <a:p>
            <a:pPr eaLnBrk="1" hangingPunct="1">
              <a:defRPr/>
            </a:pPr>
            <a:r>
              <a:rPr lang="en-US" altLang="zh-TW" sz="2800" dirty="0" smtClean="0"/>
              <a:t>placeholder</a:t>
            </a:r>
            <a:r>
              <a:rPr lang="zh-TW" altLang="en-US" sz="2800" dirty="0" smtClean="0"/>
              <a:t>：提示文字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dirty="0" smtClean="0"/>
              <a:t>Html5</a:t>
            </a:r>
            <a:r>
              <a:rPr lang="zh-TW" altLang="en-US" dirty="0" smtClean="0"/>
              <a:t>新增了</a:t>
            </a:r>
            <a:r>
              <a:rPr lang="en-US" altLang="zh-TW" sz="2800" dirty="0" smtClean="0"/>
              <a:t>Semantic/structural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Element</a:t>
            </a:r>
            <a:endParaRPr lang="zh-TW" altLang="en-US" sz="2800" dirty="0" smtClean="0"/>
          </a:p>
        </p:txBody>
      </p:sp>
      <p:sp>
        <p:nvSpPr>
          <p:cNvPr id="6144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r>
              <a:rPr lang="en-US" altLang="zh-TW" dirty="0">
                <a:hlinkClick r:id="rId3" action="ppaction://hlinkfile"/>
              </a:rPr>
              <a:t>article</a:t>
            </a:r>
            <a:r>
              <a:rPr lang="zh-TW" altLang="en-US" dirty="0"/>
              <a:t>  </a:t>
            </a:r>
            <a:r>
              <a:rPr lang="en-US" altLang="zh-TW" dirty="0">
                <a:hlinkClick r:id="rId4" action="ppaction://hlinkfile"/>
              </a:rPr>
              <a:t>div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dirty="0" smtClean="0"/>
              <a:t>ection</a:t>
            </a:r>
          </a:p>
          <a:p>
            <a:r>
              <a:rPr lang="en-US" altLang="zh-TW" dirty="0" smtClean="0"/>
              <a:t>header</a:t>
            </a:r>
          </a:p>
          <a:p>
            <a:r>
              <a:rPr lang="en-US" altLang="zh-TW" dirty="0" smtClean="0"/>
              <a:t>footer</a:t>
            </a:r>
          </a:p>
          <a:p>
            <a:r>
              <a:rPr lang="en-US" altLang="zh-TW" dirty="0" smtClean="0"/>
              <a:t>nav</a:t>
            </a:r>
          </a:p>
          <a:p>
            <a:r>
              <a:rPr lang="en-US" altLang="zh-TW" dirty="0" smtClean="0"/>
              <a:t>meter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rogress</a:t>
            </a:r>
          </a:p>
          <a:p>
            <a:r>
              <a:rPr lang="en-US" altLang="zh-TW" dirty="0" smtClean="0"/>
              <a:t>More…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6E69D-FB94-4CD7-8491-9D53E5529EBA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40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dirty="0" smtClean="0">
                <a:hlinkClick r:id="rId3"/>
              </a:rPr>
              <a:t>meter</a:t>
            </a:r>
            <a:r>
              <a:rPr lang="zh-TW" altLang="en-US" dirty="0" smtClean="0">
                <a:hlinkClick r:id="rId3"/>
              </a:rPr>
              <a:t>標籤</a:t>
            </a:r>
            <a:endParaRPr lang="zh-TW" altLang="en-US" dirty="0" smtClean="0"/>
          </a:p>
        </p:txBody>
      </p:sp>
      <p:sp>
        <p:nvSpPr>
          <p:cNvPr id="63491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319587"/>
          </a:xfrm>
        </p:spPr>
        <p:txBody>
          <a:bodyPr/>
          <a:lstStyle/>
          <a:p>
            <a:r>
              <a:rPr lang="zh-TW" altLang="en-US" dirty="0" smtClean="0"/>
              <a:t>用來顯示測量值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/>
              <a:t>&lt;meter value="2" min="0"max="10"&gt;2&lt;/meter&gt;&lt;</a:t>
            </a:r>
            <a:r>
              <a:rPr lang="en-US" altLang="zh-TW" sz="2400" dirty="0" err="1" smtClean="0"/>
              <a:t>br</a:t>
            </a:r>
            <a:r>
              <a:rPr lang="en-US" altLang="zh-TW" sz="24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/>
              <a:t>&lt;meter value="0.6"&gt;60%&lt;/meter&gt;</a:t>
            </a:r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min:</a:t>
            </a:r>
            <a:r>
              <a:rPr lang="zh-TW" altLang="en-US" sz="2000" dirty="0" smtClean="0"/>
              <a:t>最小值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max:</a:t>
            </a:r>
            <a:r>
              <a:rPr lang="zh-TW" altLang="en-US" sz="2000" dirty="0" smtClean="0"/>
              <a:t>最大值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low:</a:t>
            </a:r>
            <a:r>
              <a:rPr lang="zh-TW" altLang="en-US" sz="2000" dirty="0" smtClean="0"/>
              <a:t>低值區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high:</a:t>
            </a:r>
            <a:r>
              <a:rPr lang="zh-TW" altLang="en-US" sz="2000" dirty="0" smtClean="0"/>
              <a:t>高值區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value:</a:t>
            </a:r>
            <a:r>
              <a:rPr lang="zh-TW" altLang="en-US" sz="2000" dirty="0" smtClean="0"/>
              <a:t>目前的值</a:t>
            </a:r>
            <a:endParaRPr lang="en-US" altLang="zh-TW" sz="2000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0B82A-7035-468F-ABD7-EB190469DC6C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dirty="0" smtClean="0">
                <a:hlinkClick r:id="rId3"/>
              </a:rPr>
              <a:t>progress</a:t>
            </a:r>
            <a:endParaRPr lang="zh-TW" altLang="en-US" dirty="0" smtClean="0"/>
          </a:p>
        </p:txBody>
      </p:sp>
      <p:sp>
        <p:nvSpPr>
          <p:cNvPr id="64515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r>
              <a:rPr lang="zh-TW" altLang="en-US" dirty="0" smtClean="0">
                <a:hlinkClick r:id="rId4" action="ppaction://hlinkfile"/>
              </a:rPr>
              <a:t>進度條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&lt;progress value="22" max="100"&gt;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&lt;/progress&gt;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E6AFE-62C3-426E-B83D-5AC9489D8F95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dirty="0" smtClean="0">
                <a:hlinkClick r:id="rId3" action="ppaction://hlinkfile"/>
              </a:rPr>
              <a:t>nav</a:t>
            </a:r>
            <a:r>
              <a:rPr lang="zh-TW" altLang="en-US" dirty="0" smtClean="0"/>
              <a:t>標籤</a:t>
            </a:r>
          </a:p>
        </p:txBody>
      </p:sp>
      <p:sp>
        <p:nvSpPr>
          <p:cNvPr id="62467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r>
              <a:rPr lang="zh-TW" altLang="en-US" dirty="0" smtClean="0"/>
              <a:t>設定導覽列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&lt;nav&gt;</a:t>
            </a:r>
            <a:br>
              <a:rPr lang="en-US" altLang="zh-TW" dirty="0" smtClean="0"/>
            </a:br>
            <a:r>
              <a:rPr lang="en-US" altLang="zh-TW" dirty="0" smtClean="0"/>
              <a:t> 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="/html/"&gt;HTML&lt;/a&gt; |</a:t>
            </a:r>
            <a:br>
              <a:rPr lang="en-US" altLang="zh-TW" dirty="0" smtClean="0"/>
            </a:br>
            <a:r>
              <a:rPr lang="en-US" altLang="zh-TW" dirty="0" smtClean="0"/>
              <a:t> 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/"&gt;CSS&lt;/a&gt; |</a:t>
            </a:r>
            <a:br>
              <a:rPr lang="en-US" altLang="zh-TW" dirty="0" smtClean="0"/>
            </a:br>
            <a:r>
              <a:rPr lang="en-US" altLang="zh-TW" dirty="0" smtClean="0"/>
              <a:t> 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/"&gt;JavaScript&lt;/a&gt; |</a:t>
            </a:r>
            <a:br>
              <a:rPr lang="en-US" altLang="zh-TW" dirty="0" smtClean="0"/>
            </a:br>
            <a:r>
              <a:rPr lang="en-US" altLang="zh-TW" dirty="0" smtClean="0"/>
              <a:t> 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/"&gt;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&lt;/a&gt;</a:t>
            </a:r>
            <a:br>
              <a:rPr lang="en-US" altLang="zh-TW" dirty="0" smtClean="0"/>
            </a:br>
            <a:r>
              <a:rPr lang="en-US" altLang="zh-TW" dirty="0" smtClean="0"/>
              <a:t>&lt;/nav&gt;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22A17-9498-40EB-83EB-D9A4D60EFA68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dirty="0" smtClean="0"/>
              <a:t>meta</a:t>
            </a:r>
            <a:r>
              <a:rPr lang="zh-TW" altLang="en-US" smtClean="0"/>
              <a:t>標籤</a:t>
            </a:r>
            <a:endParaRPr lang="zh-TW" altLang="en-US" sz="2000" dirty="0" smtClean="0"/>
          </a:p>
        </p:txBody>
      </p:sp>
      <p:sp>
        <p:nvSpPr>
          <p:cNvPr id="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Meta</a:t>
            </a:r>
            <a:r>
              <a:rPr lang="zh-TW" altLang="en-US" dirty="0"/>
              <a:t>標籤主要用來提供訊息給瀏覽器、搜尋引擎等。一律放在</a:t>
            </a:r>
            <a:r>
              <a:rPr lang="en-US" altLang="zh-TW" dirty="0"/>
              <a:t>head</a:t>
            </a:r>
            <a:r>
              <a:rPr lang="zh-TW" altLang="en-US" dirty="0"/>
              <a:t>段落 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>
                <a:solidFill>
                  <a:srgbClr val="FF3399"/>
                </a:solidFill>
              </a:rPr>
              <a:t>設定網頁的編碼方式</a:t>
            </a:r>
            <a:endParaRPr lang="en-US" altLang="zh-TW" dirty="0" smtClean="0">
              <a:solidFill>
                <a:srgbClr val="FF3399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Html4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&lt;meta </a:t>
            </a:r>
            <a:r>
              <a:rPr lang="en-US" altLang="zh-TW" sz="1600" dirty="0"/>
              <a:t>http-</a:t>
            </a:r>
            <a:r>
              <a:rPr lang="en-US" altLang="zh-TW" sz="1600" dirty="0" err="1"/>
              <a:t>equiv</a:t>
            </a:r>
            <a:r>
              <a:rPr lang="en-US" altLang="zh-TW" sz="1600" dirty="0"/>
              <a:t>="content-type" content="text/html; charset=UTF-8</a:t>
            </a:r>
            <a:r>
              <a:rPr lang="en-US" altLang="zh-TW" sz="1600" dirty="0" smtClean="0"/>
              <a:t>"&gt;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Html5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meta charset="UTF-8"&gt;</a:t>
            </a:r>
            <a:r>
              <a:rPr lang="zh-TW" altLang="en-US" sz="1600" dirty="0" smtClean="0"/>
              <a:t> </a:t>
            </a:r>
            <a:endParaRPr lang="en-US" altLang="zh-TW" sz="1600" dirty="0" smtClean="0"/>
          </a:p>
          <a:p>
            <a:pPr>
              <a:defRPr/>
            </a:pPr>
            <a:r>
              <a:rPr lang="zh-TW" altLang="en-US" dirty="0" smtClean="0">
                <a:solidFill>
                  <a:srgbClr val="FF3399"/>
                </a:solidFill>
              </a:rPr>
              <a:t>設定網頁的關鍵字</a:t>
            </a:r>
            <a:endParaRPr lang="en-US" altLang="zh-TW" dirty="0" smtClean="0">
              <a:solidFill>
                <a:srgbClr val="FF3399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&lt;meta name="keywords" content="HTML, CSS, XML, XHTML, JavaScript"&gt;</a:t>
            </a:r>
          </a:p>
          <a:p>
            <a:pPr>
              <a:defRPr/>
            </a:pPr>
            <a:r>
              <a:rPr lang="zh-TW" altLang="en-US" dirty="0" smtClean="0">
                <a:solidFill>
                  <a:srgbClr val="FF3399"/>
                </a:solidFill>
              </a:rPr>
              <a:t>設定網頁的相關描述</a:t>
            </a:r>
            <a:endParaRPr lang="en-US" altLang="zh-TW" dirty="0" smtClean="0">
              <a:solidFill>
                <a:srgbClr val="FF3399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&lt;meta name="description" content="</a:t>
            </a:r>
            <a:r>
              <a:rPr lang="zh-TW" altLang="en-US" sz="1600" dirty="0" smtClean="0"/>
              <a:t>深入淺出網頁設計</a:t>
            </a:r>
            <a:r>
              <a:rPr lang="en-US" altLang="zh-TW" sz="1600" dirty="0" smtClean="0"/>
              <a:t>"&gt;</a:t>
            </a:r>
          </a:p>
          <a:p>
            <a:pPr>
              <a:defRPr/>
            </a:pPr>
            <a:endParaRPr lang="en-US" altLang="zh-TW" dirty="0" smtClean="0">
              <a:solidFill>
                <a:srgbClr val="FF3399"/>
              </a:solidFill>
            </a:endParaRPr>
          </a:p>
          <a:p>
            <a:pPr marL="0" indent="0">
              <a:buNone/>
              <a:defRPr/>
            </a:pPr>
            <a:endParaRPr lang="en-US" altLang="zh-TW" dirty="0" smtClean="0">
              <a:solidFill>
                <a:srgbClr val="FF3399"/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6006-9133-41BB-AFBB-01D8FE6D114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https</a:t>
            </a:r>
            <a:r>
              <a:rPr lang="en-US" altLang="zh-TW" sz="2400" dirty="0"/>
              <a:t>://www.w3.org/TR/html5/semantics.html#the-html-element</a:t>
            </a:r>
          </a:p>
          <a:p>
            <a:r>
              <a:rPr lang="en-US" altLang="zh-TW" sz="2400" dirty="0" smtClean="0"/>
              <a:t>https</a:t>
            </a:r>
            <a:r>
              <a:rPr lang="en-US" altLang="zh-TW" sz="2400" dirty="0"/>
              <a:t>://html.spec.whatwg.org/multipage/#</a:t>
            </a:r>
            <a:r>
              <a:rPr lang="en-US" altLang="zh-TW" sz="2400" dirty="0" smtClean="0"/>
              <a:t>toc-semantics</a:t>
            </a:r>
            <a:endParaRPr lang="en-US" altLang="zh-TW" sz="2400" dirty="0"/>
          </a:p>
          <a:p>
            <a:r>
              <a:rPr lang="en-US" altLang="zh-TW" sz="2400" dirty="0" smtClean="0"/>
              <a:t>https</a:t>
            </a:r>
            <a:r>
              <a:rPr lang="en-US" altLang="zh-TW" sz="2400" dirty="0"/>
              <a:t>://</a:t>
            </a:r>
            <a:r>
              <a:rPr lang="en-US" altLang="zh-TW" sz="2400" dirty="0" smtClean="0"/>
              <a:t>www.w3.org/TR/html5/semantics.html#the-html-element</a:t>
            </a:r>
          </a:p>
          <a:p>
            <a:r>
              <a:rPr lang="en-US" altLang="zh-TW" sz="2400" dirty="0"/>
              <a:t>http://www.w3schools.com/</a:t>
            </a:r>
            <a:endParaRPr lang="en-US" altLang="zh-TW" sz="2400" dirty="0" smtClean="0"/>
          </a:p>
          <a:p>
            <a:r>
              <a:rPr lang="en-US" altLang="zh-TW" sz="2400" dirty="0"/>
              <a:t>http://caniuse.com/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0-</a:t>
            </a:r>
            <a:fld id="{F041F6F9-5E24-4B49-9086-76A7458F3E8F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3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86E01-7398-4446-81DA-ADCBE58DF016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3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標籤：密碼輸入盒</a:t>
            </a:r>
          </a:p>
        </p:txBody>
      </p:sp>
      <p:sp>
        <p:nvSpPr>
          <p:cNvPr id="460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8136830" cy="43195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/>
              <a:t>type="password"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>
                <a:latin typeface="新細明體" charset="-120"/>
                <a:ea typeface="新細明體" charset="-120"/>
              </a:rPr>
              <a:t> </a:t>
            </a:r>
            <a:r>
              <a:rPr lang="zh-TW" altLang="en-US" dirty="0" smtClean="0"/>
              <a:t>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smtClean="0"/>
              <a:t>&lt;input type="</a:t>
            </a:r>
            <a:r>
              <a:rPr lang="en-US" altLang="zh-TW" sz="2600" dirty="0" err="1" smtClean="0"/>
              <a:t>password"name</a:t>
            </a:r>
            <a:r>
              <a:rPr lang="en-US" altLang="zh-TW" sz="2600" dirty="0" smtClean="0"/>
              <a:t>="</a:t>
            </a:r>
            <a:r>
              <a:rPr lang="en-US" altLang="zh-TW" sz="2600" dirty="0" err="1" smtClean="0"/>
              <a:t>psw"maxLength</a:t>
            </a:r>
            <a:r>
              <a:rPr lang="en-US" altLang="zh-TW" sz="2600" dirty="0" smtClean="0"/>
              <a:t>="10"&gt;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</a:p>
          <a:p>
            <a:pPr eaLnBrk="1" hangingPunct="1"/>
            <a:r>
              <a:rPr lang="zh-TW" altLang="en-US" sz="2400" dirty="0" smtClean="0"/>
              <a:t>輸入的資料會以●來呈現</a:t>
            </a:r>
          </a:p>
          <a:p>
            <a:pPr eaLnBrk="1" hangingPunct="1"/>
            <a:r>
              <a:rPr lang="en-US" altLang="zh-TW" sz="2400" dirty="0" smtClean="0"/>
              <a:t>size :</a:t>
            </a:r>
            <a:r>
              <a:rPr lang="zh-TW" altLang="en-US" sz="2400" dirty="0"/>
              <a:t>設定顯示面版的長度 </a:t>
            </a:r>
            <a:endParaRPr lang="zh-TW" altLang="en-US" sz="2400" dirty="0" smtClean="0"/>
          </a:p>
          <a:p>
            <a:pPr eaLnBrk="1" hangingPunct="1"/>
            <a:r>
              <a:rPr lang="en-US" altLang="zh-TW" sz="2400" dirty="0" err="1" smtClean="0"/>
              <a:t>maxlength</a:t>
            </a:r>
            <a:r>
              <a:rPr lang="en-US" altLang="zh-TW" sz="2400" dirty="0" smtClean="0"/>
              <a:t> :</a:t>
            </a:r>
            <a:r>
              <a:rPr lang="zh-TW" altLang="en-US" sz="2400" dirty="0" smtClean="0"/>
              <a:t>設定可輸入字元的最大長度</a:t>
            </a:r>
            <a:endParaRPr lang="en-US" altLang="zh-TW" sz="2400" dirty="0" smtClean="0"/>
          </a:p>
          <a:p>
            <a:pPr eaLnBrk="1" hangingPunct="1">
              <a:defRPr/>
            </a:pPr>
            <a:r>
              <a:rPr lang="en-US" altLang="zh-TW" sz="2400" dirty="0" smtClean="0"/>
              <a:t>value</a:t>
            </a:r>
            <a:r>
              <a:rPr lang="zh-TW" altLang="en-US" sz="2400" dirty="0" smtClean="0"/>
              <a:t>：文字盒的初始值</a:t>
            </a:r>
            <a:endParaRPr lang="en-US" altLang="zh-TW" sz="2800" dirty="0" smtClean="0"/>
          </a:p>
          <a:p>
            <a:pPr eaLnBrk="1" hangingPunct="1">
              <a:defRPr/>
            </a:pPr>
            <a:r>
              <a:rPr lang="en-US" altLang="zh-TW" sz="2800" dirty="0" smtClean="0"/>
              <a:t>placeholder</a:t>
            </a:r>
            <a:r>
              <a:rPr lang="zh-TW" altLang="en-US" sz="2800" dirty="0" smtClean="0"/>
              <a:t>：提示文字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97E24-5967-4D40-B58B-F60CD59BBCA6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4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標籤：單選按鈕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33425" y="1628775"/>
            <a:ext cx="8015288" cy="46418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/>
              <a:t>type="radio"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&lt;input type="radio" name="sex" value="male"&gt;</a:t>
            </a:r>
            <a:r>
              <a:rPr lang="zh-TW" altLang="en-US" sz="2400" dirty="0" smtClean="0"/>
              <a:t>男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&lt;input type="radio" name="sex" value="female"&gt;</a:t>
            </a:r>
            <a:r>
              <a:rPr lang="zh-TW" altLang="en-US" sz="2800" dirty="0" smtClean="0"/>
              <a:t>女</a:t>
            </a:r>
          </a:p>
          <a:p>
            <a:pPr eaLnBrk="1" hangingPunct="1">
              <a:buFont typeface="Wingdings" pitchFamily="2" charset="2"/>
              <a:buChar char="ü"/>
            </a:pPr>
            <a:endParaRPr lang="zh-TW" altLang="en-US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  <a:endParaRPr lang="zh-TW" altLang="en-US" sz="2400" dirty="0" smtClean="0"/>
          </a:p>
          <a:p>
            <a:pPr eaLnBrk="1" hangingPunct="1"/>
            <a:r>
              <a:rPr lang="zh-TW" altLang="en-US" sz="2400" dirty="0" smtClean="0"/>
              <a:t>只能從多個</a:t>
            </a:r>
            <a:r>
              <a:rPr lang="en-US" altLang="zh-TW" sz="2400" dirty="0" smtClean="0"/>
              <a:t>radio</a:t>
            </a:r>
            <a:r>
              <a:rPr lang="zh-TW" altLang="en-US" sz="2400" dirty="0" smtClean="0"/>
              <a:t>中選擇一項</a:t>
            </a:r>
          </a:p>
          <a:p>
            <a:pPr eaLnBrk="1" hangingPunct="1"/>
            <a:r>
              <a:rPr lang="en-US" altLang="zh-TW" sz="2400" dirty="0" smtClean="0"/>
              <a:t>value : </a:t>
            </a:r>
            <a:r>
              <a:rPr lang="zh-TW" altLang="en-US" sz="2400" dirty="0" smtClean="0"/>
              <a:t>設定傳回值</a:t>
            </a:r>
          </a:p>
          <a:p>
            <a:pPr eaLnBrk="1" hangingPunct="1"/>
            <a:r>
              <a:rPr lang="zh-TW" altLang="en-US" sz="2400" dirty="0" smtClean="0"/>
              <a:t>可加</a:t>
            </a:r>
            <a:r>
              <a:rPr lang="en-US" altLang="zh-TW" sz="2400" dirty="0" smtClean="0"/>
              <a:t>checked</a:t>
            </a:r>
            <a:r>
              <a:rPr lang="zh-TW" altLang="en-US" sz="2400" dirty="0" smtClean="0"/>
              <a:t>屬性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令其預設為已被勾選的項目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5C3D4-E1D7-4432-BF49-9DE344A3DDAC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5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標籤：多選按鈕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33425" y="1628775"/>
            <a:ext cx="8086725" cy="46418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/>
              <a:t>type="checkbox"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&lt;input type="checkbox" name="</a:t>
            </a:r>
            <a:r>
              <a:rPr lang="en-US" altLang="zh-TW" sz="2400" dirty="0" err="1" smtClean="0"/>
              <a:t>ablility</a:t>
            </a:r>
            <a:r>
              <a:rPr lang="en-US" altLang="zh-TW" sz="2400" dirty="0" smtClean="0"/>
              <a:t>" value="1"&gt;</a:t>
            </a:r>
            <a:r>
              <a:rPr lang="zh-TW" altLang="en-US" sz="2400" dirty="0" smtClean="0"/>
              <a:t>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&lt;input type="checkbox" name="</a:t>
            </a:r>
            <a:r>
              <a:rPr lang="en-US" altLang="zh-TW" sz="2400" dirty="0" err="1" smtClean="0"/>
              <a:t>ablility</a:t>
            </a:r>
            <a:r>
              <a:rPr lang="en-US" altLang="zh-TW" sz="2400" dirty="0" smtClean="0"/>
              <a:t>" value="2"&gt;</a:t>
            </a:r>
            <a:r>
              <a:rPr lang="zh-TW" altLang="en-US" sz="2400" dirty="0" smtClean="0"/>
              <a:t>寫</a:t>
            </a:r>
          </a:p>
          <a:p>
            <a:pPr eaLnBrk="1" hangingPunct="1">
              <a:buFont typeface="Wingdings" pitchFamily="2" charset="2"/>
              <a:buChar char="ü"/>
            </a:pPr>
            <a:endParaRPr lang="zh-TW" altLang="en-US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  <a:endParaRPr lang="zh-TW" altLang="en-US" sz="2400" dirty="0" smtClean="0"/>
          </a:p>
          <a:p>
            <a:pPr eaLnBrk="1" hangingPunct="1"/>
            <a:r>
              <a:rPr lang="zh-TW" altLang="en-US" sz="2400" dirty="0" smtClean="0"/>
              <a:t>可以從多個</a:t>
            </a:r>
            <a:r>
              <a:rPr lang="en-US" altLang="zh-TW" sz="2400" dirty="0" smtClean="0"/>
              <a:t>checkbox</a:t>
            </a:r>
            <a:r>
              <a:rPr lang="zh-TW" altLang="en-US" sz="2400" dirty="0" smtClean="0"/>
              <a:t>中選擇多項</a:t>
            </a:r>
          </a:p>
          <a:p>
            <a:pPr eaLnBrk="1" hangingPunct="1"/>
            <a:r>
              <a:rPr lang="en-US" altLang="zh-TW" sz="2400" dirty="0" smtClean="0"/>
              <a:t>value : </a:t>
            </a:r>
            <a:r>
              <a:rPr lang="zh-TW" altLang="en-US" sz="2400" dirty="0" smtClean="0"/>
              <a:t>設定傳回值</a:t>
            </a:r>
          </a:p>
          <a:p>
            <a:pPr eaLnBrk="1" hangingPunct="1"/>
            <a:r>
              <a:rPr lang="zh-TW" altLang="en-US" sz="2400" dirty="0" smtClean="0"/>
              <a:t>可加</a:t>
            </a:r>
            <a:r>
              <a:rPr lang="en-US" altLang="zh-TW" sz="2400" dirty="0" smtClean="0"/>
              <a:t>checked</a:t>
            </a:r>
            <a:r>
              <a:rPr lang="zh-TW" altLang="en-US" sz="2400" dirty="0" smtClean="0"/>
              <a:t>屬性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令其預設為已被勾選的項目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CA9E9-633B-48D0-BA74-07DB31787941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6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標籤：送出表單的按鈕</a:t>
            </a: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931150" cy="46418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/>
              <a:t>type="submit"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&lt;input type="submit" value="</a:t>
            </a:r>
            <a:r>
              <a:rPr lang="zh-TW" altLang="en-US" sz="2800" dirty="0" smtClean="0"/>
              <a:t>送出</a:t>
            </a:r>
            <a:r>
              <a:rPr lang="en-US" altLang="zh-TW" sz="2800" dirty="0" smtClean="0"/>
              <a:t>"&gt;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</a:p>
          <a:p>
            <a:pPr eaLnBrk="1" hangingPunct="1"/>
            <a:r>
              <a:rPr lang="zh-TW" altLang="en-US" sz="2400" dirty="0" smtClean="0"/>
              <a:t>送出按鈕，用以送出表單上的資料</a:t>
            </a:r>
          </a:p>
          <a:p>
            <a:pPr eaLnBrk="1" hangingPunct="1"/>
            <a:r>
              <a:rPr lang="en-US" altLang="zh-TW" sz="2400" dirty="0" smtClean="0"/>
              <a:t>value : </a:t>
            </a:r>
            <a:r>
              <a:rPr lang="zh-TW" altLang="en-US" sz="2400" dirty="0" smtClean="0"/>
              <a:t>顯示在按鈕上的文字</a:t>
            </a:r>
          </a:p>
          <a:p>
            <a:pPr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AC90E-42A5-4A09-ACA9-23BD7EDB2290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7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01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標籤：重設按鈕</a:t>
            </a:r>
          </a:p>
        </p:txBody>
      </p:sp>
      <p:sp>
        <p:nvSpPr>
          <p:cNvPr id="5018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7920038" cy="43195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/>
              <a:t>type="reset"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&lt;input type="reset" value="</a:t>
            </a:r>
            <a:r>
              <a:rPr lang="zh-TW" altLang="en-US" dirty="0" smtClean="0"/>
              <a:t>清除</a:t>
            </a:r>
            <a:r>
              <a:rPr lang="en-US" altLang="zh-TW" dirty="0" smtClean="0"/>
              <a:t>"&gt;</a:t>
            </a: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</a:p>
          <a:p>
            <a:pPr eaLnBrk="1" hangingPunct="1"/>
            <a:r>
              <a:rPr lang="zh-TW" altLang="en-US" sz="2400" dirty="0" smtClean="0"/>
              <a:t>重設按鈕，重設表單上的資料回復到表單的初始狀態</a:t>
            </a:r>
          </a:p>
          <a:p>
            <a:pPr eaLnBrk="1" hangingPunct="1"/>
            <a:r>
              <a:rPr lang="en-US" altLang="zh-TW" sz="2400" dirty="0" smtClean="0"/>
              <a:t>value : </a:t>
            </a:r>
            <a:r>
              <a:rPr lang="zh-TW" altLang="en-US" sz="2400" dirty="0" smtClean="0"/>
              <a:t>顯示在按鈕上的文字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9C26F-0F8F-408E-A6D4-7CAC64952FDD}" type="slidenum">
              <a:rPr kumimoji="1" lang="en-US" altLang="zh-TW" smtClean="0">
                <a:solidFill>
                  <a:schemeClr val="tx1"/>
                </a:solidFill>
                <a:latin typeface="Arial" charset="0"/>
                <a:ea typeface="新細明體" charset="-120"/>
              </a:rPr>
              <a:pPr/>
              <a:t>8</a:t>
            </a:fld>
            <a:endParaRPr kumimoji="1" lang="en-US" altLang="zh-TW" smtClean="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TW" dirty="0" smtClean="0"/>
              <a:t>input</a:t>
            </a:r>
            <a:r>
              <a:rPr lang="zh-TW" altLang="en-US" dirty="0" smtClean="0"/>
              <a:t>標籤：一般按鈕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920038" cy="4319587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TW" dirty="0" smtClean="0"/>
              <a:t>type="button"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例：</a:t>
            </a:r>
          </a:p>
          <a:p>
            <a:pPr eaLnBrk="1" hangingPunct="1"/>
            <a:r>
              <a:rPr lang="en-US" altLang="zh-TW" sz="2400" dirty="0" smtClean="0"/>
              <a:t>&lt;input type="button" value="</a:t>
            </a:r>
            <a:r>
              <a:rPr lang="zh-TW" altLang="en-US" sz="2400" dirty="0" smtClean="0"/>
              <a:t>計算</a:t>
            </a:r>
            <a:r>
              <a:rPr lang="en-US" altLang="zh-TW" sz="2400" dirty="0" smtClean="0"/>
              <a:t>"&gt;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zh-TW" altLang="en-US" dirty="0" smtClean="0"/>
              <a:t>說明：</a:t>
            </a:r>
          </a:p>
          <a:p>
            <a:pPr eaLnBrk="1" hangingPunct="1"/>
            <a:r>
              <a:rPr lang="zh-TW" altLang="en-US" sz="2400" dirty="0" smtClean="0"/>
              <a:t>可用來點按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以執行特定的功能；通常搭配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程式碼來提供使用者執行一些特定的功能</a:t>
            </a:r>
          </a:p>
          <a:p>
            <a:pPr eaLnBrk="1" hangingPunct="1"/>
            <a:r>
              <a:rPr lang="en-US" altLang="zh-TW" sz="2400" dirty="0" smtClean="0"/>
              <a:t>value : </a:t>
            </a:r>
            <a:r>
              <a:rPr lang="zh-TW" altLang="en-US" sz="2400" dirty="0" smtClean="0"/>
              <a:t>顯示在按鈕上的文字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55013" cy="11430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TW" dirty="0" smtClean="0"/>
              <a:t>Button</a:t>
            </a:r>
            <a:r>
              <a:rPr lang="zh-TW" altLang="en-US" dirty="0" smtClean="0"/>
              <a:t>標籤</a:t>
            </a:r>
          </a:p>
        </p:txBody>
      </p:sp>
      <p:sp>
        <p:nvSpPr>
          <p:cNvPr id="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700213"/>
            <a:ext cx="7772400" cy="4319587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zh-TW" altLang="en-US" sz="2400" dirty="0" smtClean="0"/>
              <a:t>和</a:t>
            </a:r>
            <a:r>
              <a:rPr lang="en-US" altLang="zh-TW" sz="2400" dirty="0" smtClean="0"/>
              <a:t>&lt;input type="button"&gt;</a:t>
            </a:r>
            <a:r>
              <a:rPr lang="zh-TW" altLang="en-US" sz="2400" dirty="0" smtClean="0"/>
              <a:t>不一樣的地方在於可以放入圖文等</a:t>
            </a:r>
            <a:endParaRPr lang="en-US" altLang="zh-TW" sz="2400" dirty="0" smtClean="0"/>
          </a:p>
          <a:p>
            <a:pPr>
              <a:buFont typeface="Wingdings" pitchFamily="2" charset="2"/>
              <a:buChar char="ü"/>
              <a:defRPr/>
            </a:pPr>
            <a:r>
              <a:rPr lang="zh-TW" altLang="en-US" sz="2400" dirty="0" smtClean="0"/>
              <a:t>加上</a:t>
            </a:r>
            <a:r>
              <a:rPr lang="en-US" altLang="zh-TW" sz="2400" dirty="0" smtClean="0"/>
              <a:t>type</a:t>
            </a:r>
            <a:r>
              <a:rPr lang="zh-TW" altLang="en-US" sz="2400" dirty="0" smtClean="0"/>
              <a:t>屬性：其值有</a:t>
            </a:r>
            <a:r>
              <a:rPr lang="en-US" altLang="zh-TW" sz="2400" dirty="0" smtClean="0"/>
              <a:t>button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submit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reset</a:t>
            </a:r>
          </a:p>
          <a:p>
            <a:pPr>
              <a:defRPr/>
            </a:pPr>
            <a:endParaRPr lang="en-US" altLang="zh-TW" sz="2400" dirty="0" smtClean="0"/>
          </a:p>
          <a:p>
            <a:pPr marL="0" indent="0">
              <a:buNone/>
              <a:defRPr/>
            </a:pPr>
            <a:r>
              <a:rPr lang="en-US" altLang="zh-TW" sz="2000" dirty="0" smtClean="0"/>
              <a:t>&lt;button type="submit"&gt;</a:t>
            </a:r>
          </a:p>
          <a:p>
            <a:pPr marL="0" indent="0">
              <a:buNone/>
              <a:defRPr/>
            </a:pPr>
            <a:r>
              <a:rPr lang="en-US" altLang="zh-TW" sz="2000" dirty="0" smtClean="0"/>
              <a:t> </a:t>
            </a:r>
            <a:r>
              <a:rPr lang="zh-TW" altLang="en-US" sz="2000" dirty="0" smtClean="0"/>
              <a:t>確認下單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="shopping-cart_32x32.png"&gt;</a:t>
            </a:r>
          </a:p>
          <a:p>
            <a:pPr marL="0" indent="0">
              <a:buNone/>
              <a:defRPr/>
            </a:pPr>
            <a:r>
              <a:rPr lang="en-US" altLang="zh-TW" sz="2000" dirty="0" smtClean="0"/>
              <a:t>&lt;/button&gt;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87BDC-B53F-44CF-9D40-20B0637FF94D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7" y="4797152"/>
            <a:ext cx="178641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lueprint">
      <a:majorFont>
        <a:latin typeface="標楷體"/>
        <a:ea typeface="標楷體"/>
        <a:cs typeface=""/>
      </a:majorFont>
      <a:minorFont>
        <a:latin typeface="標楷體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13655</TotalTime>
  <Words>1589</Words>
  <Application>Microsoft Office PowerPoint</Application>
  <PresentationFormat>如螢幕大小 (4:3)</PresentationFormat>
  <Paragraphs>264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Tahoma</vt:lpstr>
      <vt:lpstr>Times New Roman</vt:lpstr>
      <vt:lpstr>Wingdings</vt:lpstr>
      <vt:lpstr>Blueprint</vt:lpstr>
      <vt:lpstr>表單(form標籤)</vt:lpstr>
      <vt:lpstr>input標籤：文字盒</vt:lpstr>
      <vt:lpstr>input標籤：密碼輸入盒</vt:lpstr>
      <vt:lpstr>input標籤：單選按鈕</vt:lpstr>
      <vt:lpstr>input標籤：多選按鈕</vt:lpstr>
      <vt:lpstr>input標籤：送出表單的按鈕</vt:lpstr>
      <vt:lpstr>input標籤：重設按鈕</vt:lpstr>
      <vt:lpstr>input標籤：一般按鈕</vt:lpstr>
      <vt:lpstr>Button標籤</vt:lpstr>
      <vt:lpstr>textarea標籤：多行文字輸入</vt:lpstr>
      <vt:lpstr>select標籤：下拉式選單</vt:lpstr>
      <vt:lpstr>select標籤：列表清單</vt:lpstr>
      <vt:lpstr>fieldset標籤、legend標籤</vt:lpstr>
      <vt:lpstr>Label標籤</vt:lpstr>
      <vt:lpstr>Form練習</vt:lpstr>
      <vt:lpstr>Html新增一些功能</vt:lpstr>
      <vt:lpstr>input標籤新增的type值</vt:lpstr>
      <vt:lpstr>input標籤新增的type值(範例)</vt:lpstr>
      <vt:lpstr>datalist標籤</vt:lpstr>
      <vt:lpstr>Html5新增了Semantic/structural Element</vt:lpstr>
      <vt:lpstr>meter標籤</vt:lpstr>
      <vt:lpstr>progress</vt:lpstr>
      <vt:lpstr>nav標籤</vt:lpstr>
      <vt:lpstr>meta標籤</vt:lpstr>
      <vt:lpstr>參考網站</vt:lpstr>
    </vt:vector>
  </TitlesOfParts>
  <Company>III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PHP伺服端網頁程式設計</dc:title>
  <dc:creator>III</dc:creator>
  <cp:lastModifiedBy>Windows 使用者</cp:lastModifiedBy>
  <cp:revision>286</cp:revision>
  <dcterms:created xsi:type="dcterms:W3CDTF">2006-02-02T12:43:18Z</dcterms:created>
  <dcterms:modified xsi:type="dcterms:W3CDTF">2018-10-05T10:10:13Z</dcterms:modified>
</cp:coreProperties>
</file>