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3" r:id="rId2"/>
    <p:sldId id="260" r:id="rId3"/>
    <p:sldId id="304" r:id="rId4"/>
    <p:sldId id="305" r:id="rId5"/>
    <p:sldId id="306" r:id="rId6"/>
    <p:sldId id="307" r:id="rId7"/>
    <p:sldId id="311" r:id="rId8"/>
    <p:sldId id="314" r:id="rId9"/>
    <p:sldId id="322" r:id="rId10"/>
    <p:sldId id="319" r:id="rId11"/>
    <p:sldId id="320" r:id="rId12"/>
    <p:sldId id="321" r:id="rId13"/>
    <p:sldId id="33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09" r:id="rId23"/>
    <p:sldId id="310" r:id="rId24"/>
    <p:sldId id="30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2:53.048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2060 800,'-19'2,"0"1,1 0,0 1,-1 1,2 1,-25 11,-30 9,-231 40,-6-26,231-33,0-4,-115-10,-148-41,282 38,19 4,-38-11,66 14,0-1,0 0,0-2,1 1,0-1,0-1,-14-10,-159-143,178 154,0 0,0-1,1 0,0 0,0 0,0 0,1-1,0 0,1 1,0-1,0-1,1 1,0 0,0-1,0-9,-1-15,2 1,6-55,-4 73,2-1,-1 1,2-1,0 1,1 0,1 0,0 1,0-1,1 1,1 1,0-1,1 2,1-1,-1 1,2 0,0 1,15-12,-1 4,0 2,1 0,0 2,1 1,1 1,0 1,46-10,-15 8,1 3,0 2,0 4,67 2,237 36,-328-28,-1 1,0 2,46 18,-59-18,-1 1,0 1,-1 1,0 0,-1 2,20 18,120 92,-103-84,70 66,-121-100,0 0,0 0,-1 1,0-1,-1 1,0 0,0 0,0 0,0 1,-1-1,-1 0,1 1,-1-1,-1 1,1 0,-2 13,1-11,-1 0,0 0,-1 0,0 0,-1 0,0-1,0 1,-1-1,0 0,-1 0,0 0,-7 9,-2-2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36.264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28,'101'1,"541"-21,-506 12,150 11,-139 9,34 2,-114-14,289 15,-267-8,116-6,28 2,-214-1,-1 2,0 0,21 7,11 3,34 7,-41-8,0-3,1-1,0-2,65 1,-58-9,0-2,50-11,24-5,34-7,-120 19,1 2,52 0,31-4,-8-2,154 7,-202 4,-43-1,-1-1,36-9,-33 6,45-3,147 8,-189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44.923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1370 519,'-252'17,"113"-4,-703 10,833-23,0 0,1 0,-1-1,0-1,1 1,-1-1,-12-5,18 5,-1 0,1 0,0 0,0 0,1 0,-1 0,0-1,1 1,-1-1,1 0,0 0,0 0,0 0,0 0,1 0,-1-1,1 1,0 0,0-1,-1-6,-2-15,2 0,1 0,1 0,6-49,-5 67,1 1,0-1,0 1,0-1,0 1,1 0,0 0,1 1,-1-1,1 0,0 1,0 0,1 0,-1 0,1 1,1 0,-1-1,7-2,9-6,1 1,0 1,37-12,29-6,181-36,101 16,-337 46,-5-1,0 2,0 0,0 2,43 6,-67-5,0 0,-1 1,1-1,-1 1,0 0,1 0,-1 1,0-1,0 1,0-1,-1 1,1 0,-1 0,1 0,-1 1,0-1,0 0,0 1,1 3,5 12,-2 0,8 27,-11-35,6 30,-1 1,4 69,-8 85,-4-187,-1 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51.778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56,'1499'0,"-1474"0,0-1,0-2,0 0,-1-2,1-1,23-9,-20 8,2 2,-1 0,1 2,-1 1,1 1,30 4,-5-2,123 2,244 37,-336-31,0-5,88-5,-53-2,343 3,-440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2:57.734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0 106,'5'-5,"0"1,1 0,-1 1,1-1,0 1,0 0,0 1,1-1,-1 1,11-2,9-1,34-1,-43 5,100-1,-80 3,1-2,38-5,-58 2,0-1,18-7,-20 6,-1 1,1 1,30-4,41 4,-46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08.772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2164 740,'-1'6,"0"0,1-1,-2 1,1-1,-1 1,0-1,0 0,0 0,-1 0,1 0,-1 0,-1 0,1-1,-1 1,1-1,-1 0,-1 0,-4 3,-10 8,-1-2,-40 22,60-35,-55 29,-2-3,-1-3,-1-2,-88 20,-19-13,-218 10,267-29,-84 3,174-13,0-1,-1-1,2-1,-1-1,-35-12,-56-30,-163-91,262 128,1 0,1-2,-28-22,39 28,0 1,1-1,-1 0,1 0,1-1,-1 0,1 0,0 0,0 0,1 0,0-1,-3-11,1-11,2-1,1 0,1 0,1 1,7-43,-4 59,1 0,0 0,1 0,0 1,1 0,1 0,0 0,1 1,0 0,12-13,14-14,55-48,-86 85,17-17,0 1,2 1,0 2,1 0,0 1,1 1,1 1,0 1,1 1,0 2,0 0,33-4,392-43,-376 49,1 4,-1 3,0 4,0 2,0 4,141 40,-151-29,0 4,-3 2,0 2,93 63,-135-77,-1 0,-1 1,0 1,-1 0,-1 2,-1-1,-1 2,18 33,-28-45,0 0,0 0,-1 0,0 1,-1 0,0 0,0-1,-1 15,-3 83,-1-53,3-38,-1-1,-1 1,-1 0,0-1,-1 0,0 1,-2-2,1 1,-2-1,0 1,-1-2,0 1,-1-1,-18 21,13-21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10.714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0 155,'74'-10,"599"-8,-491 19,-24 0,133-2,-262-2,-1-1,0-1,0-1,47-18,10-2,3 6,1 4,137-8,186 25,-240 11,66 2,-196-11,-1 1,61 15,-57-9,70 6,-87-15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11.367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748 0,'-1'3,"0"1,0-1,0 0,0 1,-1-1,0 0,1 0,-1 0,0 0,-4 4,0 0,-28 37,-2-2,-42 38,-88 69,80-74,64-56,2 1,0 0,2 2,0 0,1 1,2 1,0 0,2 1,0 1,2 0,1 0,-9 37,9-28,-2 0,-17 35,18-46,0 0,2 0,1 1,1 0,-5 42,10-43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12.183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1,'35'91,"-16"-39,73 218,-92-266,1-1,0 1,1 0,-1-1,1 1,-1-1,1 0,0 0,0 0,1 0,-1 0,1 0,-1 0,5 2,-5-4,0 0,0 0,0-1,0 1,0-1,1 1,-1-1,0 0,1 0,-1 0,0 0,0 0,1-1,-1 1,0-1,0 1,0-1,0 0,1 0,-1 0,0 0,0 0,-1 0,1 0,2-3,192-151,-63 46,26-24,-129 102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16.463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1,'582'24,"-147"-2,-343-20,498 2,-458-17,12 0,726 10,-442 5,-40 25,19-1,-349-29,64-11,-91 9,-5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19.004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1302 570,'0'4,"0"-1,0 0,0 0,0 0,-1 0,1 0,-1 1,0-1,0 0,0 0,0 0,0-1,-1 1,-2 4,1-5,0 1,0-1,0 0,0 0,-1 0,1 0,-1 0,0-1,1 1,-1-1,0 0,-5 1,-40 7,0-1,-52 0,-107-4,183-4,-102-2,1-5,-228-44,337 48,-1-1,1 0,1-2,-1 0,-20-11,32 14,0 0,0-1,0 0,1 0,-1 0,1 0,0-1,0 0,1 1,-1-1,1-1,0 1,0 0,1-1,0 0,0 1,-3-12,2-4,0 1,1-1,1 0,1 0,0 0,2 0,5-22,-5 30,1-1,1 1,0 0,1 0,0 0,1 0,0 1,1 0,1 0,0 1,14-16,-10 17,0 0,1 1,0 1,0 0,0 1,1 0,1 1,17-5,5 0,1 2,41-5,9 6,0 3,119 10,-187-4,1 0,-1 2,0 0,0 1,0 1,-1 1,1 1,-1 0,-1 2,0 0,0 1,27 20,41 28,-47-33,46 38,-75-55,-1 1,1 1,-1 0,-1 0,0 0,0 1,-1 1,-1-1,6 14,-7-9,0-1,-2 1,1 1,-2-1,0 0,-1 1,-2 19,0-12,-2 0,0-1,-2 1,-9 29,3-23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08:53:20.283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96,'735'11,"-53"0,-645-11,22 1,71-9,-112 6,-1-2,1 1,-1-2,0 0,0-1,0-1,-1-1,20-12,20-21,-43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805F0-07C3-4593-B2A7-62A9EF13AA79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38A29-A0E5-4A09-9969-D5B0F89F1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3475D-9B64-4060-812C-8B9664FAC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C0231-769D-4663-8D25-FBDAB6802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5EF8E-47AE-484C-B953-B29FCDA2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7A71D-3171-41FC-AF7B-4D5A5905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5EC4C-671D-4D4C-AD69-05CA7A0A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7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593D-AF09-4E4F-95E1-8BB048A9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386AE-02C1-4341-8755-CB56C03A9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BEF50-E8E3-43EB-8169-10FAC914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D8C1D-A2C9-4ABC-A4EE-3695E89C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48A03-3218-4E42-A927-6862FFEE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D73F8-95B3-44CC-8E66-E64E755B1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79946-218D-4BBD-B4A6-47756AC0B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931F5-3ACA-4D5C-8C19-5793077E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0A0A0-9494-4CE5-9916-B0BE1797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4D6DD-618F-4EC7-8390-1CB67B7F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FF87-03B5-48E6-937F-93F4E766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BF5F2-B120-4E6F-911D-F6C3D514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C1E4D-1CA6-43F8-A1AD-6337A0CD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5509E-40D0-452B-9B65-C768CD7F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72864-CC83-4A5A-81F0-7F41E3DD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2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6A93-CB97-4C31-BCC3-6D0652E1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16E48-17DE-4A48-86CF-DC1FCDFD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FD4A3-DD6E-4BB0-939B-CE92708B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9D6F5-81E9-4BB0-8012-D0B53E4D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532C8-291B-4CFA-AE14-430252F7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1DE74-31D1-4E06-85F9-C985B05F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68E7D-2B58-4C1C-931F-544B15705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B3026-4574-433E-B98E-41C161B58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F0BE2-C242-4133-B23C-B384D782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478B8C-AF02-401B-9C70-1A6108E8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67E6B-41FA-4CA9-A3DA-936DB50D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89FF2-92BF-4E22-A0C1-F22DD357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1D265-BF87-4191-A118-BBBDF93B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BD5C3-8697-4666-9CD0-C29A9195E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E2003-C4FD-4F15-9B3C-D4DDCBED1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BA41AC-2580-4D40-9F38-905759C44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53C677-8DD2-4DA8-B1CD-B7FD846F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D9BFFD-555D-4423-9CED-FAE64C6E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C565C8-876F-46E8-B7B9-05E63E98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6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87DFA-FE58-476D-901E-ECE9381F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B1271-9661-4246-AB75-7F2A4459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38FC0-8535-41DA-89E8-6C4041FD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C4DA3-DD24-48B7-B89D-53C424B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1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285EB-C322-4841-A1C3-C000E934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D36A79-E881-45CD-8AFD-D77CB977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91C92-603A-4C3E-BD2F-B30921E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3C5DA-9F74-4BE3-AE5B-0F3E949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1BA07-E72B-4C79-AECB-9FACBA77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01278-27AA-46CA-B967-1AADEEB08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17B46-EB8B-4511-B915-C329EF05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937FC-FD14-48AA-AA57-9986FE97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B7FB0-E538-4B6B-8B5A-EC6553CA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7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75BF-FC30-48C7-A97E-A8EFCE79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DA8C31-2CEA-4AAA-8F32-22BB00631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625360-D44D-4D6F-9F25-D082FBCD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A09EF-C8D6-4BF8-B9B1-A1D16ED6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8FCB4-C57A-4807-8D92-B3F26244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96157-AF37-4707-A476-67E52FE8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D79103-9626-4FBF-8ACC-79150E37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FAD90-781C-46CA-8AE4-B6A4CFAD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6AA2F-E46F-4CB1-B310-D34235860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894B-1547-4BAE-86E0-BFD6A40E41B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3BE44-9501-4CC8-BB01-782424F8C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C2738-C9E2-494C-9947-C36EDB135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0667-3C93-40B5-B7F8-115EE7929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sv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23.svg"/><Relationship Id="rId4" Type="http://schemas.openxmlformats.org/officeDocument/2006/relationships/image" Target="../media/image49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hyperlink" Target="https://www.youtube.com/watch?v=MnLT2EfX6S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33.png"/><Relationship Id="rId18" Type="http://schemas.openxmlformats.org/officeDocument/2006/relationships/customXml" Target="../ink/ink7.xml"/><Relationship Id="rId3" Type="http://schemas.openxmlformats.org/officeDocument/2006/relationships/image" Target="../media/image2.sv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32.png"/><Relationship Id="rId24" Type="http://schemas.openxmlformats.org/officeDocument/2006/relationships/customXml" Target="../ink/ink10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customXml" Target="../ink/ink3.xml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id="{0019E47E-4AD0-4290-AC36-D0B67FB826D5}"/>
              </a:ext>
            </a:extLst>
          </p:cNvPr>
          <p:cNvSpPr/>
          <p:nvPr/>
        </p:nvSpPr>
        <p:spPr>
          <a:xfrm>
            <a:off x="507099" y="310486"/>
            <a:ext cx="11177801" cy="6237027"/>
          </a:xfrm>
          <a:prstGeom prst="roundRect">
            <a:avLst>
              <a:gd name="adj" fmla="val 1733"/>
            </a:avLst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A4D4314-6841-486B-A6D3-C56541C3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57" y="787860"/>
            <a:ext cx="4981084" cy="708879"/>
          </a:xfrm>
        </p:spPr>
        <p:txBody>
          <a:bodyPr>
            <a:normAutofit/>
          </a:bodyPr>
          <a:lstStyle/>
          <a:p>
            <a:pPr algn="ctr"/>
            <a:r>
              <a:rPr lang="en-US" altLang="ko-KR" i="1" dirty="0">
                <a:solidFill>
                  <a:schemeClr val="accent1">
                    <a:lumMod val="75000"/>
                  </a:schemeClr>
                </a:solidFill>
              </a:rPr>
              <a:t>Embedded System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271306-B8D0-4476-81A0-559FBCD3609F}"/>
              </a:ext>
            </a:extLst>
          </p:cNvPr>
          <p:cNvSpPr/>
          <p:nvPr/>
        </p:nvSpPr>
        <p:spPr>
          <a:xfrm>
            <a:off x="3787987" y="1441325"/>
            <a:ext cx="4616028" cy="554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8B9263-05A5-45AE-9633-19FEFB178BFC}"/>
              </a:ext>
            </a:extLst>
          </p:cNvPr>
          <p:cNvSpPr/>
          <p:nvPr/>
        </p:nvSpPr>
        <p:spPr>
          <a:xfrm>
            <a:off x="8409323" y="1392455"/>
            <a:ext cx="122752" cy="129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1C9B2-592B-4E8C-B78E-6F5AD3606DAF}"/>
              </a:ext>
            </a:extLst>
          </p:cNvPr>
          <p:cNvSpPr/>
          <p:nvPr/>
        </p:nvSpPr>
        <p:spPr>
          <a:xfrm>
            <a:off x="3659926" y="1392455"/>
            <a:ext cx="122752" cy="129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479683B-3D1F-4A84-A091-43A16BE80E04}"/>
              </a:ext>
            </a:extLst>
          </p:cNvPr>
          <p:cNvSpPr txBox="1">
            <a:spLocks/>
          </p:cNvSpPr>
          <p:nvPr/>
        </p:nvSpPr>
        <p:spPr>
          <a:xfrm>
            <a:off x="4255341" y="2526060"/>
            <a:ext cx="3681315" cy="708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2021 . 12.  07</a:t>
            </a:r>
          </a:p>
          <a:p>
            <a:pPr algn="ctr"/>
            <a:r>
              <a:rPr lang="ko-KR" altLang="en-US" sz="1800" dirty="0" err="1">
                <a:solidFill>
                  <a:schemeClr val="accent1">
                    <a:lumMod val="75000"/>
                  </a:schemeClr>
                </a:solidFill>
              </a:rPr>
              <a:t>임베디드시스템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프로젝트 발표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E6D24E-549A-4EF9-9E18-FC57CD20694D}"/>
              </a:ext>
            </a:extLst>
          </p:cNvPr>
          <p:cNvSpPr/>
          <p:nvPr/>
        </p:nvSpPr>
        <p:spPr>
          <a:xfrm>
            <a:off x="3659926" y="3756153"/>
            <a:ext cx="4872149" cy="4463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EC007F-CD1A-4CD8-8F28-AEA94905F78F}"/>
              </a:ext>
            </a:extLst>
          </p:cNvPr>
          <p:cNvSpPr/>
          <p:nvPr/>
        </p:nvSpPr>
        <p:spPr>
          <a:xfrm>
            <a:off x="3659926" y="3756153"/>
            <a:ext cx="2112802" cy="446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97CC2-13FC-4F96-B9C3-72C5540A30C7}"/>
              </a:ext>
            </a:extLst>
          </p:cNvPr>
          <p:cNvSpPr txBox="1"/>
          <p:nvPr/>
        </p:nvSpPr>
        <p:spPr>
          <a:xfrm>
            <a:off x="3659925" y="3797416"/>
            <a:ext cx="211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79CA2B-3A3B-4D26-811B-EF0BA53BE453}"/>
              </a:ext>
            </a:extLst>
          </p:cNvPr>
          <p:cNvSpPr txBox="1"/>
          <p:nvPr/>
        </p:nvSpPr>
        <p:spPr>
          <a:xfrm>
            <a:off x="5772727" y="3809984"/>
            <a:ext cx="275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스마트 </a:t>
            </a:r>
            <a:r>
              <a:rPr lang="en-US" altLang="ko-KR" dirty="0">
                <a:solidFill>
                  <a:schemeClr val="bg1"/>
                </a:solidFill>
              </a:rPr>
              <a:t>IoT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9AC89C-516E-412E-9126-504E7D02E2C4}"/>
              </a:ext>
            </a:extLst>
          </p:cNvPr>
          <p:cNvSpPr/>
          <p:nvPr/>
        </p:nvSpPr>
        <p:spPr>
          <a:xfrm>
            <a:off x="3659925" y="4500298"/>
            <a:ext cx="4872149" cy="4463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4DE30A-7686-4469-99DC-57044D4C13D7}"/>
              </a:ext>
            </a:extLst>
          </p:cNvPr>
          <p:cNvSpPr/>
          <p:nvPr/>
        </p:nvSpPr>
        <p:spPr>
          <a:xfrm>
            <a:off x="3659925" y="4500298"/>
            <a:ext cx="2112802" cy="446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C7686B-B1A0-4EFC-B401-9DCB06BF57CA}"/>
              </a:ext>
            </a:extLst>
          </p:cNvPr>
          <p:cNvSpPr txBox="1"/>
          <p:nvPr/>
        </p:nvSpPr>
        <p:spPr>
          <a:xfrm>
            <a:off x="3659925" y="4534989"/>
            <a:ext cx="211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BBD67-72CD-45CA-8F9E-BEFD8985270F}"/>
              </a:ext>
            </a:extLst>
          </p:cNvPr>
          <p:cNvSpPr txBox="1"/>
          <p:nvPr/>
        </p:nvSpPr>
        <p:spPr>
          <a:xfrm>
            <a:off x="5772726" y="4554129"/>
            <a:ext cx="275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20175210 </a:t>
            </a:r>
            <a:r>
              <a:rPr lang="ko-KR" altLang="en-US" dirty="0">
                <a:solidFill>
                  <a:schemeClr val="bg1"/>
                </a:solidFill>
              </a:rPr>
              <a:t>김 준 영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AF03478-E490-4207-B35C-A1D1BED1A128}"/>
              </a:ext>
            </a:extLst>
          </p:cNvPr>
          <p:cNvSpPr txBox="1">
            <a:spLocks/>
          </p:cNvSpPr>
          <p:nvPr/>
        </p:nvSpPr>
        <p:spPr>
          <a:xfrm>
            <a:off x="3605457" y="1449576"/>
            <a:ext cx="4981084" cy="708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i="1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래픽 2" descr="전구 및 기어  단색으로 채워진">
            <a:extLst>
              <a:ext uri="{FF2B5EF4-FFF2-40B4-BE49-F238E27FC236}">
                <a16:creationId xmlns:a16="http://schemas.microsoft.com/office/drawing/2014/main" id="{6C2C9F8B-3AFA-469B-8AE5-06CB07E18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037" y="452655"/>
            <a:ext cx="845127" cy="8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5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Sofeware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SourceCode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Realization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D65D-E084-4E2D-93D8-AFA99AA2F070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943BC-885E-40DF-9A76-A41783B13826}"/>
              </a:ext>
            </a:extLst>
          </p:cNvPr>
          <p:cNvSpPr txBox="1"/>
          <p:nvPr/>
        </p:nvSpPr>
        <p:spPr>
          <a:xfrm>
            <a:off x="960583" y="1278612"/>
            <a:ext cx="751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PIR_Sensor</a:t>
            </a:r>
            <a:r>
              <a:rPr lang="en-US" altLang="ko-KR" sz="2400" dirty="0"/>
              <a:t> : </a:t>
            </a:r>
            <a:r>
              <a:rPr lang="ko-KR" altLang="en-US" sz="2400" dirty="0"/>
              <a:t>객체 생성</a:t>
            </a:r>
            <a:r>
              <a:rPr lang="en-US" altLang="ko-KR" sz="2400" dirty="0"/>
              <a:t>, GET </a:t>
            </a:r>
            <a:r>
              <a:rPr lang="ko-KR" altLang="en-US" sz="2400" dirty="0"/>
              <a:t>메시지 생성 메소드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B09E5E7-0763-4D03-B17E-10C48CBD0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" y="1831016"/>
            <a:ext cx="6119390" cy="199661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FA10371-0B23-4223-AF68-932965C3A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06" y="4146988"/>
            <a:ext cx="6835732" cy="176799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3351B55-5630-44CC-BF0C-255CEFB5E9BF}"/>
              </a:ext>
            </a:extLst>
          </p:cNvPr>
          <p:cNvSpPr/>
          <p:nvPr/>
        </p:nvSpPr>
        <p:spPr>
          <a:xfrm>
            <a:off x="5273401" y="1883524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3C668-152D-4693-9696-3D6CC2329F8F}"/>
              </a:ext>
            </a:extLst>
          </p:cNvPr>
          <p:cNvSpPr txBox="1"/>
          <p:nvPr/>
        </p:nvSpPr>
        <p:spPr>
          <a:xfrm>
            <a:off x="5489117" y="1812730"/>
            <a:ext cx="54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PIR_Sensor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08A6388-0EB9-4A67-9201-6F41D70C371D}"/>
              </a:ext>
            </a:extLst>
          </p:cNvPr>
          <p:cNvSpPr/>
          <p:nvPr/>
        </p:nvSpPr>
        <p:spPr>
          <a:xfrm>
            <a:off x="5273401" y="2214645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A2B9C-E2D8-4445-93B0-67B97A150170}"/>
              </a:ext>
            </a:extLst>
          </p:cNvPr>
          <p:cNvSpPr txBox="1"/>
          <p:nvPr/>
        </p:nvSpPr>
        <p:spPr>
          <a:xfrm>
            <a:off x="5489117" y="2143851"/>
            <a:ext cx="54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Gpio</a:t>
            </a:r>
            <a:r>
              <a:rPr lang="en-US" altLang="ko-KR" dirty="0"/>
              <a:t> Input, pi4j </a:t>
            </a:r>
            <a:r>
              <a:rPr lang="ko-KR" altLang="en-US" dirty="0"/>
              <a:t>객체 선언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C4E4E73-0A17-47FA-9C4F-BB098329F073}"/>
              </a:ext>
            </a:extLst>
          </p:cNvPr>
          <p:cNvSpPr/>
          <p:nvPr/>
        </p:nvSpPr>
        <p:spPr>
          <a:xfrm rot="10800000">
            <a:off x="4716090" y="4273611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1E2DB-BC32-4348-8ED1-F86DBA2327EE}"/>
              </a:ext>
            </a:extLst>
          </p:cNvPr>
          <p:cNvSpPr txBox="1"/>
          <p:nvPr/>
        </p:nvSpPr>
        <p:spPr>
          <a:xfrm>
            <a:off x="1589700" y="4193031"/>
            <a:ext cx="32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Get Message Method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36D5D07-9178-45BA-925D-E47D51DBDD6B}"/>
                  </a:ext>
                </a:extLst>
              </p14:cNvPr>
              <p14:cNvContentPartPr/>
              <p14:nvPr/>
            </p14:nvContentPartPr>
            <p14:xfrm>
              <a:off x="1935760" y="2278978"/>
              <a:ext cx="493200" cy="2131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36D5D07-9178-45BA-925D-E47D51DBDD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8120" y="2242978"/>
                <a:ext cx="528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E7918962-A189-4F45-B22B-28202F7C73B9}"/>
                  </a:ext>
                </a:extLst>
              </p14:cNvPr>
              <p14:cNvContentPartPr/>
              <p14:nvPr/>
            </p14:nvContentPartPr>
            <p14:xfrm>
              <a:off x="6899440" y="2445658"/>
              <a:ext cx="1275480" cy="219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7918962-A189-4F45-B22B-28202F7C73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1440" y="2409658"/>
                <a:ext cx="131112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70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Sofeware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SourceCode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Realization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D65D-E084-4E2D-93D8-AFA99AA2F070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943BC-885E-40DF-9A76-A41783B13826}"/>
              </a:ext>
            </a:extLst>
          </p:cNvPr>
          <p:cNvSpPr txBox="1"/>
          <p:nvPr/>
        </p:nvSpPr>
        <p:spPr>
          <a:xfrm>
            <a:off x="960582" y="1278612"/>
            <a:ext cx="1054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PIR_Sensor</a:t>
            </a:r>
            <a:r>
              <a:rPr lang="en-US" altLang="ko-KR" sz="2400" dirty="0"/>
              <a:t> : Observe Option </a:t>
            </a:r>
            <a:r>
              <a:rPr lang="ko-KR" altLang="en-US" sz="2400" dirty="0"/>
              <a:t>발생시 실행되는 </a:t>
            </a:r>
            <a:r>
              <a:rPr lang="en-US" altLang="ko-KR" sz="2400" dirty="0" err="1"/>
              <a:t>Optional_Changed</a:t>
            </a:r>
            <a:r>
              <a:rPr lang="en-US" altLang="ko-KR" sz="2400" dirty="0"/>
              <a:t>() </a:t>
            </a:r>
            <a:r>
              <a:rPr lang="ko-KR" altLang="en-US" sz="2400" dirty="0"/>
              <a:t>메소드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4005E5-8667-44BD-8911-BA98A9D51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1740277"/>
            <a:ext cx="5509737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Sofeware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SourceCode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Realization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D65D-E084-4E2D-93D8-AFA99AA2F070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943BC-885E-40DF-9A76-A41783B13826}"/>
              </a:ext>
            </a:extLst>
          </p:cNvPr>
          <p:cNvSpPr txBox="1"/>
          <p:nvPr/>
        </p:nvSpPr>
        <p:spPr>
          <a:xfrm>
            <a:off x="960583" y="1278612"/>
            <a:ext cx="894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Project_Server</a:t>
            </a:r>
            <a:r>
              <a:rPr lang="en-US" altLang="ko-KR" sz="2400" dirty="0"/>
              <a:t> : </a:t>
            </a:r>
            <a:r>
              <a:rPr lang="ko-KR" altLang="en-US" sz="2400" dirty="0"/>
              <a:t>서버 객체 생성</a:t>
            </a:r>
            <a:r>
              <a:rPr lang="en-US" altLang="ko-KR" sz="2400" dirty="0"/>
              <a:t>, </a:t>
            </a:r>
            <a:r>
              <a:rPr lang="ko-KR" altLang="en-US" sz="2400" dirty="0"/>
              <a:t>리소스 등록</a:t>
            </a:r>
            <a:r>
              <a:rPr lang="en-US" altLang="ko-KR" sz="2400" dirty="0"/>
              <a:t>, </a:t>
            </a:r>
            <a:r>
              <a:rPr lang="ko-KR" altLang="en-US" sz="2400" dirty="0"/>
              <a:t>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65A5EA-81E0-4265-A109-959796C44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2" y="1943811"/>
            <a:ext cx="5464013" cy="14631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E71474-37F5-4093-BC49-12B425C91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92" y="3240188"/>
            <a:ext cx="4854361" cy="7849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F46D3C-D7DB-4581-A378-2FDC09D7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289" y="3680942"/>
            <a:ext cx="4968671" cy="2530059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4BC3C41-0019-4A1E-BBCF-26C0D88E894E}"/>
              </a:ext>
            </a:extLst>
          </p:cNvPr>
          <p:cNvSpPr/>
          <p:nvPr/>
        </p:nvSpPr>
        <p:spPr>
          <a:xfrm>
            <a:off x="4765401" y="1884892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961DF-DA0F-4CD5-B8D3-CAA7048409A0}"/>
              </a:ext>
            </a:extLst>
          </p:cNvPr>
          <p:cNvSpPr txBox="1"/>
          <p:nvPr/>
        </p:nvSpPr>
        <p:spPr>
          <a:xfrm>
            <a:off x="4981117" y="1814098"/>
            <a:ext cx="54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 Server </a:t>
            </a:r>
            <a:r>
              <a:rPr lang="ko-KR" altLang="en-US" dirty="0"/>
              <a:t>객체 생성 및 실행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DE3D0C9-94DA-4F25-88F5-C302D9B10FBB}"/>
              </a:ext>
            </a:extLst>
          </p:cNvPr>
          <p:cNvSpPr/>
          <p:nvPr/>
        </p:nvSpPr>
        <p:spPr>
          <a:xfrm rot="10800000">
            <a:off x="5880284" y="4203170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0657C-5805-469C-8CF2-A6C27EE12F24}"/>
              </a:ext>
            </a:extLst>
          </p:cNvPr>
          <p:cNvSpPr txBox="1"/>
          <p:nvPr/>
        </p:nvSpPr>
        <p:spPr>
          <a:xfrm>
            <a:off x="2753894" y="4122590"/>
            <a:ext cx="32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en-US" altLang="ko-KR" dirty="0" err="1"/>
              <a:t>Observe_Option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673989E-CB4D-43ED-B0EE-44BCE3C3DCCB}"/>
              </a:ext>
            </a:extLst>
          </p:cNvPr>
          <p:cNvSpPr/>
          <p:nvPr/>
        </p:nvSpPr>
        <p:spPr>
          <a:xfrm>
            <a:off x="4765401" y="3221089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2C53B-1878-4A8B-8BE0-8DBFB8A65B1D}"/>
              </a:ext>
            </a:extLst>
          </p:cNvPr>
          <p:cNvSpPr txBox="1"/>
          <p:nvPr/>
        </p:nvSpPr>
        <p:spPr>
          <a:xfrm>
            <a:off x="4981117" y="3150295"/>
            <a:ext cx="54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Pir_sensor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리소스 등록</a:t>
            </a:r>
          </a:p>
        </p:txBody>
      </p:sp>
    </p:spTree>
    <p:extLst>
      <p:ext uri="{BB962C8B-B14F-4D97-AF65-F5344CB8AC3E}">
        <p14:creationId xmlns:p14="http://schemas.microsoft.com/office/powerpoint/2010/main" val="298768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3479F5-F923-4E73-B15B-817AD8E895F4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B4393-3998-4F37-AE13-180A14A2B3B8}"/>
              </a:ext>
            </a:extLst>
          </p:cNvPr>
          <p:cNvSpPr txBox="1"/>
          <p:nvPr/>
        </p:nvSpPr>
        <p:spPr>
          <a:xfrm>
            <a:off x="960583" y="1278612"/>
            <a:ext cx="475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라즈베리파이</a:t>
            </a:r>
            <a:r>
              <a:rPr lang="ko-KR" altLang="en-US" sz="2400" dirty="0"/>
              <a:t> 무선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6B5F56-050B-4B1E-B2F8-0F3FF4959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131" y="1884679"/>
            <a:ext cx="824555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3479F5-F923-4E73-B15B-817AD8E895F4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B4393-3998-4F37-AE13-180A14A2B3B8}"/>
              </a:ext>
            </a:extLst>
          </p:cNvPr>
          <p:cNvSpPr txBox="1"/>
          <p:nvPr/>
        </p:nvSpPr>
        <p:spPr>
          <a:xfrm>
            <a:off x="960583" y="1278612"/>
            <a:ext cx="475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라즈베리파이</a:t>
            </a:r>
            <a:r>
              <a:rPr lang="ko-KR" altLang="en-US" sz="2400" dirty="0"/>
              <a:t> 실행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2839500-4511-41E3-9514-BC4D248D6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3" y="2159552"/>
            <a:ext cx="6980525" cy="78492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77337A0-797D-42D0-B74F-601FAF159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3" y="5449802"/>
            <a:ext cx="3482642" cy="571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382C12-D426-4E68-9E34-002E1D210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6" y="3381780"/>
            <a:ext cx="2415749" cy="3276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AA5A3C-3075-4C68-8D24-81BFF0F61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6" y="4114495"/>
            <a:ext cx="2476715" cy="1676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72E0A6-AA5D-4B6B-8D2B-DEDE9D6C28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3" y="4698823"/>
            <a:ext cx="2377646" cy="289585"/>
          </a:xfrm>
          <a:prstGeom prst="rect">
            <a:avLst/>
          </a:prstGeom>
        </p:spPr>
      </p:pic>
      <p:pic>
        <p:nvPicPr>
          <p:cNvPr id="22" name="그래픽 21" descr="배지 체크 표시1 단색으로 채워진">
            <a:extLst>
              <a:ext uri="{FF2B5EF4-FFF2-40B4-BE49-F238E27FC236}">
                <a16:creationId xmlns:a16="http://schemas.microsoft.com/office/drawing/2014/main" id="{BC119D54-BCEB-49D2-9411-5E73F63B53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5164" y="1776639"/>
            <a:ext cx="337123" cy="3371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575646-9857-4230-8B74-730DFB101307}"/>
              </a:ext>
            </a:extLst>
          </p:cNvPr>
          <p:cNvSpPr txBox="1"/>
          <p:nvPr/>
        </p:nvSpPr>
        <p:spPr>
          <a:xfrm>
            <a:off x="1242288" y="1776639"/>
            <a:ext cx="19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파일 실행</a:t>
            </a:r>
          </a:p>
        </p:txBody>
      </p:sp>
      <p:pic>
        <p:nvPicPr>
          <p:cNvPr id="24" name="그래픽 23" descr="배지 체크 표시1 단색으로 채워진">
            <a:extLst>
              <a:ext uri="{FF2B5EF4-FFF2-40B4-BE49-F238E27FC236}">
                <a16:creationId xmlns:a16="http://schemas.microsoft.com/office/drawing/2014/main" id="{578524A2-CF2C-42C0-88E8-20E472542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5164" y="2994346"/>
            <a:ext cx="337123" cy="3371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EB8290-8543-47B7-A070-8D12D1EE1668}"/>
              </a:ext>
            </a:extLst>
          </p:cNvPr>
          <p:cNvSpPr txBox="1"/>
          <p:nvPr/>
        </p:nvSpPr>
        <p:spPr>
          <a:xfrm>
            <a:off x="1242287" y="2994346"/>
            <a:ext cx="61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움직임이 감지되었을 때 리눅스 결과화면</a:t>
            </a:r>
          </a:p>
        </p:txBody>
      </p:sp>
      <p:pic>
        <p:nvPicPr>
          <p:cNvPr id="26" name="그래픽 25" descr="배지 체크 표시1 단색으로 채워진">
            <a:extLst>
              <a:ext uri="{FF2B5EF4-FFF2-40B4-BE49-F238E27FC236}">
                <a16:creationId xmlns:a16="http://schemas.microsoft.com/office/drawing/2014/main" id="{FD7E53DC-3AE3-42CF-B5CA-8C958C07FE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5164" y="3746984"/>
            <a:ext cx="337123" cy="3371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D1CF6C8-3466-4211-853B-53F2CD650093}"/>
              </a:ext>
            </a:extLst>
          </p:cNvPr>
          <p:cNvSpPr txBox="1"/>
          <p:nvPr/>
        </p:nvSpPr>
        <p:spPr>
          <a:xfrm>
            <a:off x="1242288" y="3746984"/>
            <a:ext cx="668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움직임이 감지지속시 실행되는 결과화면</a:t>
            </a:r>
          </a:p>
        </p:txBody>
      </p:sp>
      <p:pic>
        <p:nvPicPr>
          <p:cNvPr id="28" name="그래픽 27" descr="배지 체크 표시1 단색으로 채워진">
            <a:extLst>
              <a:ext uri="{FF2B5EF4-FFF2-40B4-BE49-F238E27FC236}">
                <a16:creationId xmlns:a16="http://schemas.microsoft.com/office/drawing/2014/main" id="{E26E7C48-3435-4CC5-901C-DF3EEA547D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196" y="4311389"/>
            <a:ext cx="337123" cy="3371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F6F07BF-D41B-4A08-A78A-17B1B9828047}"/>
              </a:ext>
            </a:extLst>
          </p:cNvPr>
          <p:cNvSpPr txBox="1"/>
          <p:nvPr/>
        </p:nvSpPr>
        <p:spPr>
          <a:xfrm>
            <a:off x="1260319" y="4311389"/>
            <a:ext cx="668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 감지 </a:t>
            </a:r>
            <a:r>
              <a:rPr lang="en-US" altLang="ko-KR" dirty="0"/>
              <a:t>-&gt; </a:t>
            </a:r>
            <a:r>
              <a:rPr lang="ko-KR" altLang="en-US" dirty="0"/>
              <a:t>움직임 감지 안될 시 실행되는 결과화면</a:t>
            </a:r>
          </a:p>
        </p:txBody>
      </p:sp>
      <p:pic>
        <p:nvPicPr>
          <p:cNvPr id="30" name="그래픽 29" descr="배지 체크 표시1 단색으로 채워진">
            <a:extLst>
              <a:ext uri="{FF2B5EF4-FFF2-40B4-BE49-F238E27FC236}">
                <a16:creationId xmlns:a16="http://schemas.microsoft.com/office/drawing/2014/main" id="{384B0F69-8DE8-4884-9B9A-0878623DB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5164" y="5045166"/>
            <a:ext cx="337123" cy="3371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4FC346-8B46-4DBE-BDD8-5FAEC3624EE0}"/>
              </a:ext>
            </a:extLst>
          </p:cNvPr>
          <p:cNvSpPr txBox="1"/>
          <p:nvPr/>
        </p:nvSpPr>
        <p:spPr>
          <a:xfrm>
            <a:off x="1242287" y="5045166"/>
            <a:ext cx="668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움직임이 지속적으로 감지 안될 시 실행되는 결과화면</a:t>
            </a:r>
          </a:p>
        </p:txBody>
      </p:sp>
    </p:spTree>
    <p:extLst>
      <p:ext uri="{BB962C8B-B14F-4D97-AF65-F5344CB8AC3E}">
        <p14:creationId xmlns:p14="http://schemas.microsoft.com/office/powerpoint/2010/main" val="397032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5B5DA7-06B6-4B2D-8E23-2BCF126E2362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F8496-9781-46AC-BF2D-97BDB92B4070}"/>
              </a:ext>
            </a:extLst>
          </p:cNvPr>
          <p:cNvSpPr txBox="1"/>
          <p:nvPr/>
        </p:nvSpPr>
        <p:spPr>
          <a:xfrm>
            <a:off x="960583" y="1278612"/>
            <a:ext cx="475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GUI </a:t>
            </a:r>
            <a:r>
              <a:rPr lang="ko-KR" altLang="en-US" sz="2400" dirty="0"/>
              <a:t>결과화면 </a:t>
            </a:r>
            <a:r>
              <a:rPr lang="en-US" altLang="ko-KR" sz="2400" dirty="0"/>
              <a:t>1 : GET </a:t>
            </a:r>
            <a:r>
              <a:rPr lang="ko-KR" altLang="en-US" sz="2400" dirty="0"/>
              <a:t>메시지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9FB4E0-C098-4B17-B41F-418D88347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07" y="1740277"/>
            <a:ext cx="8985585" cy="47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1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5B5DA7-06B6-4B2D-8E23-2BCF126E2362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F8496-9781-46AC-BF2D-97BDB92B4070}"/>
              </a:ext>
            </a:extLst>
          </p:cNvPr>
          <p:cNvSpPr txBox="1"/>
          <p:nvPr/>
        </p:nvSpPr>
        <p:spPr>
          <a:xfrm>
            <a:off x="960583" y="1278612"/>
            <a:ext cx="78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GUI </a:t>
            </a:r>
            <a:r>
              <a:rPr lang="ko-KR" altLang="en-US" sz="2400" dirty="0"/>
              <a:t>결과화면 </a:t>
            </a:r>
            <a:r>
              <a:rPr lang="en-US" altLang="ko-KR" sz="2400" dirty="0"/>
              <a:t>2 : </a:t>
            </a:r>
            <a:r>
              <a:rPr lang="en-US" altLang="ko-KR" sz="2400" dirty="0" err="1"/>
              <a:t>Out_Put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클릭시</a:t>
            </a:r>
            <a:r>
              <a:rPr lang="ko-KR" altLang="en-US" sz="2400" dirty="0"/>
              <a:t> 실행되는 화면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9D57999-79FB-4533-8417-1B5940EEC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95" y="1740277"/>
            <a:ext cx="9234010" cy="489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7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5B5DA7-06B6-4B2D-8E23-2BCF126E2362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F8496-9781-46AC-BF2D-97BDB92B4070}"/>
              </a:ext>
            </a:extLst>
          </p:cNvPr>
          <p:cNvSpPr txBox="1"/>
          <p:nvPr/>
        </p:nvSpPr>
        <p:spPr>
          <a:xfrm>
            <a:off x="960583" y="1278612"/>
            <a:ext cx="811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GUI </a:t>
            </a:r>
            <a:r>
              <a:rPr lang="ko-KR" altLang="en-US" sz="2400" dirty="0"/>
              <a:t>결과화면 </a:t>
            </a:r>
            <a:r>
              <a:rPr lang="en-US" altLang="ko-KR" sz="2400" dirty="0"/>
              <a:t>3 : </a:t>
            </a:r>
            <a:r>
              <a:rPr lang="en-US" altLang="ko-KR" sz="2400" dirty="0" err="1"/>
              <a:t>Open_Put</a:t>
            </a:r>
            <a:r>
              <a:rPr lang="en-US" altLang="ko-KR" sz="2400" dirty="0"/>
              <a:t> </a:t>
            </a:r>
            <a:r>
              <a:rPr lang="ko-KR" altLang="en-US" sz="2400" dirty="0"/>
              <a:t>버튼 </a:t>
            </a:r>
            <a:r>
              <a:rPr lang="ko-KR" altLang="en-US" sz="2400" dirty="0" err="1"/>
              <a:t>클릭시</a:t>
            </a:r>
            <a:r>
              <a:rPr lang="ko-KR" altLang="en-US" sz="2400" dirty="0"/>
              <a:t> 실행되는 화면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3719548-B1B7-4C84-A0FB-B3F608340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99" y="1740277"/>
            <a:ext cx="9093201" cy="481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8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5B5DA7-06B6-4B2D-8E23-2BCF126E2362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F8496-9781-46AC-BF2D-97BDB92B4070}"/>
              </a:ext>
            </a:extLst>
          </p:cNvPr>
          <p:cNvSpPr txBox="1"/>
          <p:nvPr/>
        </p:nvSpPr>
        <p:spPr>
          <a:xfrm>
            <a:off x="960583" y="1278612"/>
            <a:ext cx="925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GUI </a:t>
            </a:r>
            <a:r>
              <a:rPr lang="ko-KR" altLang="en-US" sz="2400" dirty="0"/>
              <a:t>결과화면 </a:t>
            </a:r>
            <a:r>
              <a:rPr lang="en-US" altLang="ko-KR" sz="2400" dirty="0"/>
              <a:t>4 : </a:t>
            </a:r>
            <a:r>
              <a:rPr lang="en-US" altLang="ko-KR" sz="2400" dirty="0" err="1"/>
              <a:t>Eat_Put</a:t>
            </a:r>
            <a:r>
              <a:rPr lang="en-US" altLang="ko-KR" sz="2400" dirty="0"/>
              <a:t> </a:t>
            </a:r>
            <a:r>
              <a:rPr lang="ko-KR" altLang="en-US" sz="2400" dirty="0"/>
              <a:t>버튼 </a:t>
            </a:r>
            <a:r>
              <a:rPr lang="ko-KR" altLang="en-US" sz="2400" dirty="0" err="1"/>
              <a:t>클릭시</a:t>
            </a:r>
            <a:r>
              <a:rPr lang="ko-KR" altLang="en-US" sz="2400" dirty="0"/>
              <a:t> 실행되는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B3A4E-E4DF-466A-AE73-DB5A7A4A6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61" y="1682729"/>
            <a:ext cx="9254678" cy="49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8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5B5DA7-06B6-4B2D-8E23-2BCF126E2362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F8496-9781-46AC-BF2D-97BDB92B4070}"/>
              </a:ext>
            </a:extLst>
          </p:cNvPr>
          <p:cNvSpPr txBox="1"/>
          <p:nvPr/>
        </p:nvSpPr>
        <p:spPr>
          <a:xfrm>
            <a:off x="960583" y="1278612"/>
            <a:ext cx="906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GUI </a:t>
            </a:r>
            <a:r>
              <a:rPr lang="ko-KR" altLang="en-US" sz="2400" dirty="0"/>
              <a:t>결과화면 </a:t>
            </a:r>
            <a:r>
              <a:rPr lang="en-US" altLang="ko-KR" sz="2400" dirty="0"/>
              <a:t>5 : OBSERVE TABLE </a:t>
            </a:r>
            <a:r>
              <a:rPr lang="ko-KR" altLang="en-US" sz="2400" dirty="0"/>
              <a:t>버튼 </a:t>
            </a:r>
            <a:r>
              <a:rPr lang="ko-KR" altLang="en-US" sz="2400" dirty="0" err="1"/>
              <a:t>클릭시</a:t>
            </a:r>
            <a:r>
              <a:rPr lang="ko-KR" altLang="en-US" sz="2400" dirty="0"/>
              <a:t> 실행되는 화면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F813E9-1778-4BE6-83A2-5D15C4D39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72" y="1692809"/>
            <a:ext cx="9170793" cy="489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5">
            <a:extLst>
              <a:ext uri="{FF2B5EF4-FFF2-40B4-BE49-F238E27FC236}">
                <a16:creationId xmlns:a16="http://schemas.microsoft.com/office/drawing/2014/main" id="{F1D6AFD2-5F3A-4B51-AE9E-182C2BA62344}"/>
              </a:ext>
            </a:extLst>
          </p:cNvPr>
          <p:cNvSpPr/>
          <p:nvPr/>
        </p:nvSpPr>
        <p:spPr>
          <a:xfrm>
            <a:off x="299106" y="310486"/>
            <a:ext cx="11356266" cy="6237027"/>
          </a:xfrm>
          <a:prstGeom prst="roundRect">
            <a:avLst>
              <a:gd name="adj" fmla="val 1733"/>
            </a:avLst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DD91C9-ACC1-4EAF-AA08-AD705526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025" y="720895"/>
            <a:ext cx="2760428" cy="708879"/>
          </a:xfrm>
        </p:spPr>
        <p:txBody>
          <a:bodyPr/>
          <a:lstStyle/>
          <a:p>
            <a:pPr algn="ctr"/>
            <a:r>
              <a:rPr lang="en-US" altLang="ko-KR" i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9E0C4C-2DA3-4FA8-AC5A-9A701A7F709B}"/>
              </a:ext>
            </a:extLst>
          </p:cNvPr>
          <p:cNvSpPr/>
          <p:nvPr/>
        </p:nvSpPr>
        <p:spPr>
          <a:xfrm>
            <a:off x="4703989" y="1441325"/>
            <a:ext cx="252291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3BA004-3769-4914-BEEF-D39D515D21BE}"/>
              </a:ext>
            </a:extLst>
          </p:cNvPr>
          <p:cNvSpPr/>
          <p:nvPr/>
        </p:nvSpPr>
        <p:spPr>
          <a:xfrm>
            <a:off x="7234701" y="1399411"/>
            <a:ext cx="122752" cy="129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C4B602-1952-4550-8F1B-11315349C9C2}"/>
              </a:ext>
            </a:extLst>
          </p:cNvPr>
          <p:cNvSpPr/>
          <p:nvPr/>
        </p:nvSpPr>
        <p:spPr>
          <a:xfrm>
            <a:off x="4597026" y="1399411"/>
            <a:ext cx="122752" cy="129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전구 및 기어  단색으로 채워진">
            <a:extLst>
              <a:ext uri="{FF2B5EF4-FFF2-40B4-BE49-F238E27FC236}">
                <a16:creationId xmlns:a16="http://schemas.microsoft.com/office/drawing/2014/main" id="{7EA0F5DB-DA82-4DBD-9E8B-DE24E6F11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5460" y="2791501"/>
            <a:ext cx="845127" cy="845127"/>
          </a:xfrm>
          <a:prstGeom prst="rect">
            <a:avLst/>
          </a:prstGeom>
        </p:spPr>
      </p:pic>
      <p:grpSp>
        <p:nvGrpSpPr>
          <p:cNvPr id="37" name="그룹 1015">
            <a:extLst>
              <a:ext uri="{FF2B5EF4-FFF2-40B4-BE49-F238E27FC236}">
                <a16:creationId xmlns:a16="http://schemas.microsoft.com/office/drawing/2014/main" id="{6DAFE880-2355-4F75-BE95-593F93E54464}"/>
              </a:ext>
            </a:extLst>
          </p:cNvPr>
          <p:cNvGrpSpPr/>
          <p:nvPr/>
        </p:nvGrpSpPr>
        <p:grpSpPr>
          <a:xfrm>
            <a:off x="6412785" y="2376690"/>
            <a:ext cx="4315252" cy="2554630"/>
            <a:chOff x="10760318" y="2188851"/>
            <a:chExt cx="3757889" cy="2055709"/>
          </a:xfrm>
        </p:grpSpPr>
        <p:pic>
          <p:nvPicPr>
            <p:cNvPr id="38" name="Object 55">
              <a:extLst>
                <a:ext uri="{FF2B5EF4-FFF2-40B4-BE49-F238E27FC236}">
                  <a16:creationId xmlns:a16="http://schemas.microsoft.com/office/drawing/2014/main" id="{21C171BB-4763-4B0C-B225-F5E39BF8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0318" y="2188851"/>
              <a:ext cx="3757889" cy="2055709"/>
            </a:xfrm>
            <a:prstGeom prst="rect">
              <a:avLst/>
            </a:prstGeom>
          </p:spPr>
        </p:pic>
      </p:grpSp>
      <p:pic>
        <p:nvPicPr>
          <p:cNvPr id="6" name="그래픽 5" descr="분기 다이어그램 단색으로 채워진">
            <a:extLst>
              <a:ext uri="{FF2B5EF4-FFF2-40B4-BE49-F238E27FC236}">
                <a16:creationId xmlns:a16="http://schemas.microsoft.com/office/drawing/2014/main" id="{75C7ABD4-AEA1-4325-95AB-65F094901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014186" y="2774241"/>
            <a:ext cx="914400" cy="914400"/>
          </a:xfrm>
          <a:prstGeom prst="rect">
            <a:avLst/>
          </a:prstGeom>
        </p:spPr>
      </p:pic>
      <p:pic>
        <p:nvPicPr>
          <p:cNvPr id="39" name="그래픽 38" descr="분기 다이어그램 단색으로 채워진">
            <a:extLst>
              <a:ext uri="{FF2B5EF4-FFF2-40B4-BE49-F238E27FC236}">
                <a16:creationId xmlns:a16="http://schemas.microsoft.com/office/drawing/2014/main" id="{9064A9E5-3E31-4F32-B273-6C46F9B09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9203369" y="2774241"/>
            <a:ext cx="914400" cy="914400"/>
          </a:xfrm>
          <a:prstGeom prst="rect">
            <a:avLst/>
          </a:prstGeom>
        </p:spPr>
      </p:pic>
      <p:pic>
        <p:nvPicPr>
          <p:cNvPr id="10" name="그래픽 9" descr="클라우드 컴퓨팅 단색으로 채워진">
            <a:extLst>
              <a:ext uri="{FF2B5EF4-FFF2-40B4-BE49-F238E27FC236}">
                <a16:creationId xmlns:a16="http://schemas.microsoft.com/office/drawing/2014/main" id="{ADBCA449-1D55-43BF-97B7-E6C200F71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9699" y="2774241"/>
            <a:ext cx="914400" cy="914400"/>
          </a:xfrm>
          <a:prstGeom prst="rect">
            <a:avLst/>
          </a:prstGeom>
        </p:spPr>
      </p:pic>
      <p:pic>
        <p:nvPicPr>
          <p:cNvPr id="40" name="그래픽 39" descr="전구 및 기어  단색으로 채워진">
            <a:extLst>
              <a:ext uri="{FF2B5EF4-FFF2-40B4-BE49-F238E27FC236}">
                <a16:creationId xmlns:a16="http://schemas.microsoft.com/office/drawing/2014/main" id="{16E18FE4-8846-4AEA-A839-29A71DE44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037" y="452655"/>
            <a:ext cx="845127" cy="8451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9E4512-4A7E-4335-B1AD-9B9938A8120D}"/>
              </a:ext>
            </a:extLst>
          </p:cNvPr>
          <p:cNvSpPr txBox="1"/>
          <p:nvPr/>
        </p:nvSpPr>
        <p:spPr>
          <a:xfrm>
            <a:off x="1638329" y="3818799"/>
            <a:ext cx="16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1">
                    <a:lumMod val="75000"/>
                  </a:schemeClr>
                </a:solidFill>
              </a:rPr>
              <a:t>IDEA</a:t>
            </a:r>
            <a:endParaRPr lang="ko-KR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DCC4AC-8C64-4C28-9A1A-5CDAC1F96AF4}"/>
              </a:ext>
            </a:extLst>
          </p:cNvPr>
          <p:cNvSpPr txBox="1"/>
          <p:nvPr/>
        </p:nvSpPr>
        <p:spPr>
          <a:xfrm>
            <a:off x="3969037" y="3788759"/>
            <a:ext cx="16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ko-KR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179E75-A891-41C9-9FA3-27BDB96FE7C1}"/>
              </a:ext>
            </a:extLst>
          </p:cNvPr>
          <p:cNvSpPr txBox="1"/>
          <p:nvPr/>
        </p:nvSpPr>
        <p:spPr>
          <a:xfrm>
            <a:off x="6209456" y="3818799"/>
            <a:ext cx="16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1">
                    <a:lumMod val="75000"/>
                  </a:schemeClr>
                </a:solidFill>
              </a:rPr>
              <a:t>Realization</a:t>
            </a:r>
            <a:endParaRPr lang="ko-KR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659D28-43C3-484A-843B-88C1E0DA61E1}"/>
              </a:ext>
            </a:extLst>
          </p:cNvPr>
          <p:cNvSpPr txBox="1"/>
          <p:nvPr/>
        </p:nvSpPr>
        <p:spPr>
          <a:xfrm>
            <a:off x="8671778" y="3822919"/>
            <a:ext cx="16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ko-KR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그룹 1013">
            <a:extLst>
              <a:ext uri="{FF2B5EF4-FFF2-40B4-BE49-F238E27FC236}">
                <a16:creationId xmlns:a16="http://schemas.microsoft.com/office/drawing/2014/main" id="{A6D083CA-F7ED-485C-9BC1-4D9838822D69}"/>
              </a:ext>
            </a:extLst>
          </p:cNvPr>
          <p:cNvGrpSpPr/>
          <p:nvPr/>
        </p:nvGrpSpPr>
        <p:grpSpPr>
          <a:xfrm>
            <a:off x="1312588" y="2376690"/>
            <a:ext cx="4315252" cy="2554630"/>
            <a:chOff x="4074063" y="-5699131"/>
            <a:chExt cx="3751342" cy="2055709"/>
          </a:xfrm>
        </p:grpSpPr>
        <p:pic>
          <p:nvPicPr>
            <p:cNvPr id="23" name="Object 49">
              <a:extLst>
                <a:ext uri="{FF2B5EF4-FFF2-40B4-BE49-F238E27FC236}">
                  <a16:creationId xmlns:a16="http://schemas.microsoft.com/office/drawing/2014/main" id="{8D9E7C4A-227D-4AF6-8825-907DE78A8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4063" y="-5699131"/>
              <a:ext cx="3751342" cy="2055709"/>
            </a:xfrm>
            <a:prstGeom prst="rect">
              <a:avLst/>
            </a:prstGeom>
          </p:spPr>
        </p:pic>
      </p:grpSp>
      <p:pic>
        <p:nvPicPr>
          <p:cNvPr id="25" name="Object 52">
            <a:extLst>
              <a:ext uri="{FF2B5EF4-FFF2-40B4-BE49-F238E27FC236}">
                <a16:creationId xmlns:a16="http://schemas.microsoft.com/office/drawing/2014/main" id="{3FF2C7AD-BFB1-4533-8005-52ADF8E45D60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32191" y="2376690"/>
            <a:ext cx="3842779" cy="25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7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5B5DA7-06B6-4B2D-8E23-2BCF126E2362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F8496-9781-46AC-BF2D-97BDB92B4070}"/>
              </a:ext>
            </a:extLst>
          </p:cNvPr>
          <p:cNvSpPr txBox="1"/>
          <p:nvPr/>
        </p:nvSpPr>
        <p:spPr>
          <a:xfrm>
            <a:off x="960583" y="1278612"/>
            <a:ext cx="990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GUI </a:t>
            </a:r>
            <a:r>
              <a:rPr lang="ko-KR" altLang="en-US" sz="2400" dirty="0"/>
              <a:t>결과화면 </a:t>
            </a:r>
            <a:r>
              <a:rPr lang="en-US" altLang="ko-KR" sz="2400" dirty="0"/>
              <a:t>3 : </a:t>
            </a:r>
            <a:r>
              <a:rPr lang="en-US" altLang="ko-KR" sz="2400" dirty="0" err="1"/>
              <a:t>Open_Put</a:t>
            </a:r>
            <a:r>
              <a:rPr lang="en-US" altLang="ko-KR" sz="2400" dirty="0"/>
              <a:t> </a:t>
            </a:r>
            <a:r>
              <a:rPr lang="ko-KR" altLang="en-US" sz="2400" dirty="0"/>
              <a:t>버튼 </a:t>
            </a:r>
            <a:r>
              <a:rPr lang="ko-KR" altLang="en-US" sz="2400" dirty="0" err="1"/>
              <a:t>클릭시</a:t>
            </a:r>
            <a:r>
              <a:rPr lang="ko-KR" altLang="en-US" sz="2400" dirty="0"/>
              <a:t> 실행되는 화면</a:t>
            </a:r>
            <a:r>
              <a:rPr lang="en-US" altLang="ko-KR" sz="2400" dirty="0"/>
              <a:t>2</a:t>
            </a:r>
            <a:r>
              <a:rPr lang="ko-KR" altLang="en-US" sz="2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35AE97-C1A0-4A4F-B767-34F5A68D7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4" y="1740277"/>
            <a:ext cx="9155272" cy="48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6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데모영상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5B5DA7-06B6-4B2D-8E23-2BCF126E2362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F8496-9781-46AC-BF2D-97BDB92B4070}"/>
              </a:ext>
            </a:extLst>
          </p:cNvPr>
          <p:cNvSpPr txBox="1"/>
          <p:nvPr/>
        </p:nvSpPr>
        <p:spPr>
          <a:xfrm>
            <a:off x="960583" y="1278612"/>
            <a:ext cx="475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데모실행영상</a:t>
            </a:r>
          </a:p>
        </p:txBody>
      </p:sp>
      <p:pic>
        <p:nvPicPr>
          <p:cNvPr id="15" name="그래픽 14" descr="재생 단색으로 채워진">
            <a:hlinkClick r:id="rId4"/>
            <a:extLst>
              <a:ext uri="{FF2B5EF4-FFF2-40B4-BE49-F238E27FC236}">
                <a16:creationId xmlns:a16="http://schemas.microsoft.com/office/drawing/2014/main" id="{B4FB94CA-04DE-4524-899E-DD1B221B6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9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아쉬운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A4CE14-E306-4349-8673-21B9ED6F52EE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9A528-849B-4ECB-9CE8-84DACAAB5037}"/>
              </a:ext>
            </a:extLst>
          </p:cNvPr>
          <p:cNvSpPr txBox="1"/>
          <p:nvPr/>
        </p:nvSpPr>
        <p:spPr>
          <a:xfrm>
            <a:off x="960582" y="1278612"/>
            <a:ext cx="860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MongoDB</a:t>
            </a:r>
            <a:r>
              <a:rPr lang="ko-KR" altLang="en-US" sz="2400" dirty="0"/>
              <a:t>와 </a:t>
            </a:r>
            <a:r>
              <a:rPr lang="en-US" altLang="ko-KR" sz="2400" dirty="0"/>
              <a:t>Socket.io</a:t>
            </a:r>
            <a:r>
              <a:rPr lang="ko-KR" altLang="en-US" sz="2400" dirty="0"/>
              <a:t>을 이용한 웹페이지 구현시도 </a:t>
            </a:r>
            <a:r>
              <a:rPr lang="en-US" altLang="ko-KR" sz="2400" dirty="0"/>
              <a:t>-&gt; </a:t>
            </a:r>
            <a:r>
              <a:rPr lang="ko-KR" altLang="en-US" sz="2400" dirty="0"/>
              <a:t>실패</a:t>
            </a:r>
            <a:r>
              <a:rPr lang="en-US" altLang="ko-KR" sz="2400" dirty="0"/>
              <a:t>,,</a:t>
            </a:r>
            <a:endParaRPr lang="ko-KR" altLang="en-US" sz="2400" dirty="0"/>
          </a:p>
        </p:txBody>
      </p:sp>
      <p:pic>
        <p:nvPicPr>
          <p:cNvPr id="11" name="그림 10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30FB9363-6379-4656-A280-5EC1CF2D4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8" y="1842520"/>
            <a:ext cx="6973454" cy="3464232"/>
          </a:xfrm>
          <a:prstGeom prst="rect">
            <a:avLst/>
          </a:prstGeom>
        </p:spPr>
      </p:pic>
      <p:pic>
        <p:nvPicPr>
          <p:cNvPr id="12" name="그래픽 11" descr="배지 체크 표시1 단색으로 채워진">
            <a:extLst>
              <a:ext uri="{FF2B5EF4-FFF2-40B4-BE49-F238E27FC236}">
                <a16:creationId xmlns:a16="http://schemas.microsoft.com/office/drawing/2014/main" id="{C189057B-1461-4D79-8F40-BB0A61936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021" y="5534498"/>
            <a:ext cx="337123" cy="337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612655-86BD-4EA5-A327-0826F5DC243B}"/>
              </a:ext>
            </a:extLst>
          </p:cNvPr>
          <p:cNvSpPr txBox="1"/>
          <p:nvPr/>
        </p:nvSpPr>
        <p:spPr>
          <a:xfrm>
            <a:off x="1129144" y="5534498"/>
            <a:ext cx="87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MongoDB </a:t>
            </a:r>
            <a:r>
              <a:rPr lang="ko-KR" altLang="en-US" dirty="0"/>
              <a:t>연결은 성공</a:t>
            </a:r>
          </a:p>
        </p:txBody>
      </p:sp>
      <p:pic>
        <p:nvPicPr>
          <p:cNvPr id="14" name="그래픽 13" descr="배지 체크 표시1 단색으로 채워진">
            <a:extLst>
              <a:ext uri="{FF2B5EF4-FFF2-40B4-BE49-F238E27FC236}">
                <a16:creationId xmlns:a16="http://schemas.microsoft.com/office/drawing/2014/main" id="{0A9BE735-539C-4793-98D1-5C69A8E0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021" y="6015061"/>
            <a:ext cx="337123" cy="3371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5CC531-6D78-4ED5-8D03-8F1ABE804477}"/>
              </a:ext>
            </a:extLst>
          </p:cNvPr>
          <p:cNvSpPr txBox="1"/>
          <p:nvPr/>
        </p:nvSpPr>
        <p:spPr>
          <a:xfrm>
            <a:off x="1129144" y="6015061"/>
            <a:ext cx="78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 구축과 설계 능력 부족</a:t>
            </a:r>
            <a:r>
              <a:rPr lang="en-US" altLang="ko-KR" dirty="0"/>
              <a:t>, </a:t>
            </a:r>
            <a:r>
              <a:rPr lang="ko-KR" altLang="en-US" dirty="0"/>
              <a:t>전체적인 구족파악 미흡</a:t>
            </a:r>
          </a:p>
        </p:txBody>
      </p:sp>
    </p:spTree>
    <p:extLst>
      <p:ext uri="{BB962C8B-B14F-4D97-AF65-F5344CB8AC3E}">
        <p14:creationId xmlns:p14="http://schemas.microsoft.com/office/powerpoint/2010/main" val="397261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비전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DC607D-00D9-4A2B-9F46-A7C74B7744A0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662E8-3300-478B-97F7-6D5F4EE09B6F}"/>
              </a:ext>
            </a:extLst>
          </p:cNvPr>
          <p:cNvSpPr txBox="1"/>
          <p:nvPr/>
        </p:nvSpPr>
        <p:spPr>
          <a:xfrm>
            <a:off x="960583" y="1278612"/>
            <a:ext cx="475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개선사항 및 발전방향</a:t>
            </a:r>
          </a:p>
        </p:txBody>
      </p:sp>
      <p:pic>
        <p:nvPicPr>
          <p:cNvPr id="11" name="그래픽 10" descr="배지 체크 표시1 단색으로 채워진">
            <a:extLst>
              <a:ext uri="{FF2B5EF4-FFF2-40B4-BE49-F238E27FC236}">
                <a16:creationId xmlns:a16="http://schemas.microsoft.com/office/drawing/2014/main" id="{B2C8E468-5430-409B-9240-68BBCE791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64" y="1924943"/>
            <a:ext cx="337123" cy="337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4BF3E8-EB34-4055-8DE5-74EB81F45C2F}"/>
              </a:ext>
            </a:extLst>
          </p:cNvPr>
          <p:cNvSpPr txBox="1"/>
          <p:nvPr/>
        </p:nvSpPr>
        <p:spPr>
          <a:xfrm>
            <a:off x="1242287" y="1924943"/>
            <a:ext cx="803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나우웨이팅</a:t>
            </a:r>
            <a:r>
              <a:rPr lang="en-US" altLang="ko-KR" dirty="0"/>
              <a:t> API, </a:t>
            </a:r>
            <a:r>
              <a:rPr lang="ko-KR" altLang="en-US" dirty="0" err="1"/>
              <a:t>포스기</a:t>
            </a:r>
            <a:r>
              <a:rPr lang="ko-KR" altLang="en-US" dirty="0"/>
              <a:t> 데이터를 연동으로</a:t>
            </a:r>
            <a:r>
              <a:rPr lang="en-US" altLang="ko-KR" dirty="0"/>
              <a:t> </a:t>
            </a:r>
            <a:r>
              <a:rPr lang="ko-KR" altLang="en-US" dirty="0"/>
              <a:t>더 나은 서비스 구축   </a:t>
            </a:r>
          </a:p>
        </p:txBody>
      </p:sp>
      <p:pic>
        <p:nvPicPr>
          <p:cNvPr id="13" name="그래픽 12" descr="배지 체크 표시1 단색으로 채워진">
            <a:extLst>
              <a:ext uri="{FF2B5EF4-FFF2-40B4-BE49-F238E27FC236}">
                <a16:creationId xmlns:a16="http://schemas.microsoft.com/office/drawing/2014/main" id="{E5DE1C05-C42C-48E1-B316-C953C3207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64" y="2529178"/>
            <a:ext cx="337123" cy="337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080673-4CF6-432A-8908-B3DC94C2A7DB}"/>
              </a:ext>
            </a:extLst>
          </p:cNvPr>
          <p:cNvSpPr txBox="1"/>
          <p:nvPr/>
        </p:nvSpPr>
        <p:spPr>
          <a:xfrm>
            <a:off x="1242287" y="2529178"/>
            <a:ext cx="814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(MongoDB)</a:t>
            </a:r>
            <a:r>
              <a:rPr lang="ko-KR" altLang="en-US" dirty="0"/>
              <a:t>와 </a:t>
            </a:r>
            <a:r>
              <a:rPr lang="en-US" altLang="ko-KR" dirty="0"/>
              <a:t>HTML</a:t>
            </a:r>
            <a:r>
              <a:rPr lang="ko-KR" altLang="en-US" dirty="0"/>
              <a:t>페이지 구현으로 쉬운 접근 구축 </a:t>
            </a:r>
          </a:p>
        </p:txBody>
      </p:sp>
      <p:pic>
        <p:nvPicPr>
          <p:cNvPr id="15" name="그래픽 14" descr="배지 체크 표시1 단색으로 채워진">
            <a:extLst>
              <a:ext uri="{FF2B5EF4-FFF2-40B4-BE49-F238E27FC236}">
                <a16:creationId xmlns:a16="http://schemas.microsoft.com/office/drawing/2014/main" id="{38956B32-8D4B-4F8C-82A4-10DAD91F5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64" y="3078608"/>
            <a:ext cx="337123" cy="3371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2948E3-29B5-40D8-BF7A-8BC12A393CC2}"/>
              </a:ext>
            </a:extLst>
          </p:cNvPr>
          <p:cNvSpPr txBox="1"/>
          <p:nvPr/>
        </p:nvSpPr>
        <p:spPr>
          <a:xfrm>
            <a:off x="1242287" y="3078608"/>
            <a:ext cx="61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매장 운영 원활화 기대</a:t>
            </a:r>
          </a:p>
        </p:txBody>
      </p:sp>
    </p:spTree>
    <p:extLst>
      <p:ext uri="{BB962C8B-B14F-4D97-AF65-F5344CB8AC3E}">
        <p14:creationId xmlns:p14="http://schemas.microsoft.com/office/powerpoint/2010/main" val="355048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F4E3BCE6-0C53-4D21-91F0-A708BFE68105}"/>
              </a:ext>
            </a:extLst>
          </p:cNvPr>
          <p:cNvSpPr/>
          <p:nvPr/>
        </p:nvSpPr>
        <p:spPr>
          <a:xfrm>
            <a:off x="299106" y="310486"/>
            <a:ext cx="11356266" cy="6237027"/>
          </a:xfrm>
          <a:prstGeom prst="roundRect">
            <a:avLst>
              <a:gd name="adj" fmla="val 1733"/>
            </a:avLst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622DC4-F96D-4501-AF61-5AF9098EF4DA}"/>
              </a:ext>
            </a:extLst>
          </p:cNvPr>
          <p:cNvSpPr/>
          <p:nvPr/>
        </p:nvSpPr>
        <p:spPr>
          <a:xfrm>
            <a:off x="1954056" y="2273589"/>
            <a:ext cx="8283888" cy="203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9600" b="1" i="1" kern="0" dirty="0">
                <a:solidFill>
                  <a:schemeClr val="accent1">
                    <a:lumMod val="75000"/>
                  </a:schemeClr>
                </a:solidFill>
              </a:rPr>
              <a:t>감사합니다 </a:t>
            </a:r>
            <a:r>
              <a:rPr lang="en-US" altLang="ko-KR" sz="9600" b="1" i="1" kern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ko-KR" altLang="en-US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그래픽 5" descr="전구 및 기어  단색으로 채워진">
            <a:extLst>
              <a:ext uri="{FF2B5EF4-FFF2-40B4-BE49-F238E27FC236}">
                <a16:creationId xmlns:a16="http://schemas.microsoft.com/office/drawing/2014/main" id="{1599A8D6-59C4-48FC-B4A3-4EED9219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037" y="452655"/>
            <a:ext cx="845127" cy="8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90955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프로젝트 구상배경 및 아이디어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IDEA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51282E-8653-4216-B7DC-051F769048DB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A5DA-9088-41A3-810A-780BCDA624DE}"/>
              </a:ext>
            </a:extLst>
          </p:cNvPr>
          <p:cNvSpPr txBox="1"/>
          <p:nvPr/>
        </p:nvSpPr>
        <p:spPr>
          <a:xfrm>
            <a:off x="960584" y="1278612"/>
            <a:ext cx="265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구상배경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9315EF7-DB6E-4A72-A030-8F6656C569BF}"/>
              </a:ext>
            </a:extLst>
          </p:cNvPr>
          <p:cNvSpPr/>
          <p:nvPr/>
        </p:nvSpPr>
        <p:spPr>
          <a:xfrm>
            <a:off x="960584" y="1882256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DE9DF-BAFD-440B-A9A5-2BFDC4FA0728}"/>
              </a:ext>
            </a:extLst>
          </p:cNvPr>
          <p:cNvSpPr txBox="1"/>
          <p:nvPr/>
        </p:nvSpPr>
        <p:spPr>
          <a:xfrm>
            <a:off x="1176300" y="1811462"/>
            <a:ext cx="54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매장 운영 원활화 및 고객 불만사항 감소 목적</a:t>
            </a:r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D5EFBA-2FCB-457D-AE47-184F52F7DD9C}"/>
              </a:ext>
            </a:extLst>
          </p:cNvPr>
          <p:cNvSpPr/>
          <p:nvPr/>
        </p:nvSpPr>
        <p:spPr>
          <a:xfrm>
            <a:off x="683492" y="3993137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99CAC-0CF4-422D-85D1-DD30C9EC034A}"/>
              </a:ext>
            </a:extLst>
          </p:cNvPr>
          <p:cNvSpPr txBox="1"/>
          <p:nvPr/>
        </p:nvSpPr>
        <p:spPr>
          <a:xfrm>
            <a:off x="960584" y="3863346"/>
            <a:ext cx="372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현재 방식의 한계점 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4258E13-6ACB-49A2-9181-AA86A112CD17}"/>
              </a:ext>
            </a:extLst>
          </p:cNvPr>
          <p:cNvSpPr/>
          <p:nvPr/>
        </p:nvSpPr>
        <p:spPr>
          <a:xfrm>
            <a:off x="960584" y="4379912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7439C7-4603-4E8F-9ECC-BD97C96C0E26}"/>
              </a:ext>
            </a:extLst>
          </p:cNvPr>
          <p:cNvSpPr txBox="1"/>
          <p:nvPr/>
        </p:nvSpPr>
        <p:spPr>
          <a:xfrm>
            <a:off x="1176300" y="4309118"/>
            <a:ext cx="771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무전에 의한 소통 </a:t>
            </a:r>
            <a:r>
              <a:rPr lang="en-US" altLang="ko-KR" b="1" dirty="0"/>
              <a:t>= </a:t>
            </a:r>
            <a:r>
              <a:rPr lang="ko-KR" altLang="en-US" b="1" dirty="0"/>
              <a:t>일방적인 소통</a:t>
            </a:r>
            <a:r>
              <a:rPr lang="en-US" altLang="ko-KR" b="1" dirty="0"/>
              <a:t>(</a:t>
            </a:r>
            <a:r>
              <a:rPr lang="ko-KR" altLang="en-US" b="1" dirty="0"/>
              <a:t>상호 소통이 어렵다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3B31A54-0A34-493B-B418-C1C653BFAF1E}"/>
              </a:ext>
            </a:extLst>
          </p:cNvPr>
          <p:cNvSpPr/>
          <p:nvPr/>
        </p:nvSpPr>
        <p:spPr>
          <a:xfrm>
            <a:off x="960584" y="4838098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BAE7C8-FA3C-403A-9BE4-5D0170181AB6}"/>
              </a:ext>
            </a:extLst>
          </p:cNvPr>
          <p:cNvSpPr/>
          <p:nvPr/>
        </p:nvSpPr>
        <p:spPr>
          <a:xfrm>
            <a:off x="683492" y="5252582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2C8F5C-03E9-4460-9196-25A80C86119F}"/>
              </a:ext>
            </a:extLst>
          </p:cNvPr>
          <p:cNvSpPr txBox="1"/>
          <p:nvPr/>
        </p:nvSpPr>
        <p:spPr>
          <a:xfrm>
            <a:off x="960584" y="5122791"/>
            <a:ext cx="372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아이디어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078E56-1EC0-4C5D-9B5B-9F4D7C36DDA7}"/>
              </a:ext>
            </a:extLst>
          </p:cNvPr>
          <p:cNvSpPr txBox="1"/>
          <p:nvPr/>
        </p:nvSpPr>
        <p:spPr>
          <a:xfrm>
            <a:off x="1176300" y="4759689"/>
            <a:ext cx="771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매장 전체를 꾸준히 관찰</a:t>
            </a:r>
            <a:r>
              <a:rPr lang="en-US" altLang="ko-KR" b="1" dirty="0"/>
              <a:t>, </a:t>
            </a:r>
            <a:r>
              <a:rPr lang="ko-KR" altLang="en-US" b="1" dirty="0"/>
              <a:t>항상 돌아다녀야 한다 </a:t>
            </a:r>
            <a:r>
              <a:rPr lang="en-US" altLang="ko-KR" b="1" dirty="0"/>
              <a:t>= </a:t>
            </a:r>
            <a:r>
              <a:rPr lang="ko-KR" altLang="en-US" b="1" dirty="0" err="1"/>
              <a:t>체력소모증가</a:t>
            </a:r>
            <a:endParaRPr lang="ko-KR" altLang="en-US" b="1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81B5704-256B-4CA7-BF83-6383D59857B5}"/>
              </a:ext>
            </a:extLst>
          </p:cNvPr>
          <p:cNvSpPr/>
          <p:nvPr/>
        </p:nvSpPr>
        <p:spPr>
          <a:xfrm>
            <a:off x="960584" y="5594396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0BA314-13E1-4609-8410-ACCD75F86CD5}"/>
              </a:ext>
            </a:extLst>
          </p:cNvPr>
          <p:cNvSpPr txBox="1"/>
          <p:nvPr/>
        </p:nvSpPr>
        <p:spPr>
          <a:xfrm>
            <a:off x="1176300" y="5523601"/>
            <a:ext cx="975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좌석에 앉은 사람의 움직임을 인식하여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데이터를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로 표현하여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소통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및 직관력 증대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인력감소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효율성을 극대화 할 수 있음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0" name="그림 39" descr="텍스트, 신문, 영수증이(가) 표시된 사진&#10;&#10;자동 생성된 설명">
            <a:extLst>
              <a:ext uri="{FF2B5EF4-FFF2-40B4-BE49-F238E27FC236}">
                <a16:creationId xmlns:a16="http://schemas.microsoft.com/office/drawing/2014/main" id="{DCD942F0-CA08-4EAA-9A04-28297C325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4774"/>
            <a:ext cx="2838603" cy="2376246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57819E3E-47E6-4F8F-9E48-6413279206B9}"/>
              </a:ext>
            </a:extLst>
          </p:cNvPr>
          <p:cNvSpPr/>
          <p:nvPr/>
        </p:nvSpPr>
        <p:spPr>
          <a:xfrm>
            <a:off x="960584" y="2492305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63E40-F2E6-40B6-A03B-E89901A91366}"/>
              </a:ext>
            </a:extLst>
          </p:cNvPr>
          <p:cNvSpPr txBox="1"/>
          <p:nvPr/>
        </p:nvSpPr>
        <p:spPr>
          <a:xfrm>
            <a:off x="1176301" y="2421511"/>
            <a:ext cx="49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 각자의 생각을 하나의 공통된 의견으로 수렴하는 것이 현재 매우 필요함</a:t>
            </a:r>
          </a:p>
        </p:txBody>
      </p:sp>
    </p:spTree>
    <p:extLst>
      <p:ext uri="{BB962C8B-B14F-4D97-AF65-F5344CB8AC3E}">
        <p14:creationId xmlns:p14="http://schemas.microsoft.com/office/powerpoint/2010/main" val="7044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프로젝트 내용 및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CONTENTS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pic>
        <p:nvPicPr>
          <p:cNvPr id="22" name="그림 21" descr="텍스트, 촛대이(가) 표시된 사진&#10;&#10;자동 생성된 설명">
            <a:extLst>
              <a:ext uri="{FF2B5EF4-FFF2-40B4-BE49-F238E27FC236}">
                <a16:creationId xmlns:a16="http://schemas.microsoft.com/office/drawing/2014/main" id="{ED4474AF-2A99-4813-A2B7-84F0F0BC0C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5" y="1418753"/>
            <a:ext cx="1567886" cy="1567886"/>
          </a:xfrm>
          <a:prstGeom prst="rect">
            <a:avLst/>
          </a:prstGeom>
        </p:spPr>
      </p:pic>
      <p:pic>
        <p:nvPicPr>
          <p:cNvPr id="24" name="그래픽 23" descr="먹고 있는 사람 단색으로 채워진">
            <a:extLst>
              <a:ext uri="{FF2B5EF4-FFF2-40B4-BE49-F238E27FC236}">
                <a16:creationId xmlns:a16="http://schemas.microsoft.com/office/drawing/2014/main" id="{713EE837-2634-422B-B79C-DF0CCDF1A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0551" y="1247995"/>
            <a:ext cx="1788290" cy="178829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B776E80-F306-48F2-9914-056249493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94" y="3641307"/>
            <a:ext cx="1877838" cy="1877838"/>
          </a:xfrm>
          <a:prstGeom prst="rect">
            <a:avLst/>
          </a:prstGeom>
        </p:spPr>
      </p:pic>
      <p:pic>
        <p:nvPicPr>
          <p:cNvPr id="30" name="그래픽 29" descr="인터넷 단색으로 채워진">
            <a:extLst>
              <a:ext uri="{FF2B5EF4-FFF2-40B4-BE49-F238E27FC236}">
                <a16:creationId xmlns:a16="http://schemas.microsoft.com/office/drawing/2014/main" id="{FABD0FAA-7ACE-4700-9604-CA7AC9B5BA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6267" y="954409"/>
            <a:ext cx="2424229" cy="2424229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438FF0CA-D5B1-43B9-A23A-98C5032A86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350" y="3461272"/>
            <a:ext cx="2143125" cy="214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BF6A2FF-7824-4AA9-AB3C-F060B4A8506D}"/>
              </a:ext>
            </a:extLst>
          </p:cNvPr>
          <p:cNvSpPr/>
          <p:nvPr/>
        </p:nvSpPr>
        <p:spPr>
          <a:xfrm rot="2417650">
            <a:off x="3314199" y="3153348"/>
            <a:ext cx="968188" cy="48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FC369AC-B632-474A-AD44-F0B4C4522FB9}"/>
              </a:ext>
            </a:extLst>
          </p:cNvPr>
          <p:cNvSpPr/>
          <p:nvPr/>
        </p:nvSpPr>
        <p:spPr>
          <a:xfrm rot="19191388">
            <a:off x="6140534" y="3164050"/>
            <a:ext cx="968188" cy="48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CCC33F13-D99C-423B-9BD2-AAE1D960F931}"/>
              </a:ext>
            </a:extLst>
          </p:cNvPr>
          <p:cNvSpPr/>
          <p:nvPr/>
        </p:nvSpPr>
        <p:spPr>
          <a:xfrm rot="2432319">
            <a:off x="8852350" y="3162578"/>
            <a:ext cx="968188" cy="48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A36D5E-37E9-427D-90D3-9FF9572F91B6}"/>
              </a:ext>
            </a:extLst>
          </p:cNvPr>
          <p:cNvSpPr txBox="1"/>
          <p:nvPr/>
        </p:nvSpPr>
        <p:spPr>
          <a:xfrm>
            <a:off x="664326" y="3210942"/>
            <a:ext cx="29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Detect</a:t>
            </a:r>
            <a:r>
              <a:rPr lang="ko-KR" altLang="en-US" b="1" dirty="0"/>
              <a:t> </a:t>
            </a:r>
            <a:r>
              <a:rPr lang="en-US" altLang="ko-KR" b="1" dirty="0"/>
              <a:t>Movement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8E3B6D-9939-4F34-8AD2-9BE3743307C5}"/>
              </a:ext>
            </a:extLst>
          </p:cNvPr>
          <p:cNvSpPr txBox="1"/>
          <p:nvPr/>
        </p:nvSpPr>
        <p:spPr>
          <a:xfrm rot="2501150">
            <a:off x="2874061" y="3538813"/>
            <a:ext cx="121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PUT Data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4FDB23-9C0B-4F8C-9BB8-2066055CA48F}"/>
              </a:ext>
            </a:extLst>
          </p:cNvPr>
          <p:cNvSpPr txBox="1"/>
          <p:nvPr/>
        </p:nvSpPr>
        <p:spPr>
          <a:xfrm>
            <a:off x="4383234" y="5575954"/>
            <a:ext cx="184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Coap</a:t>
            </a:r>
            <a:r>
              <a:rPr lang="en-US" altLang="ko-KR" b="1" dirty="0"/>
              <a:t> Server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7BC77A-CE9F-41AE-B7A9-5071B73FCD5B}"/>
              </a:ext>
            </a:extLst>
          </p:cNvPr>
          <p:cNvSpPr txBox="1"/>
          <p:nvPr/>
        </p:nvSpPr>
        <p:spPr>
          <a:xfrm>
            <a:off x="7669087" y="3115955"/>
            <a:ext cx="7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GUI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26A37B-CEB8-4DB3-9DC9-1CAB6BCF478B}"/>
              </a:ext>
            </a:extLst>
          </p:cNvPr>
          <p:cNvSpPr txBox="1"/>
          <p:nvPr/>
        </p:nvSpPr>
        <p:spPr>
          <a:xfrm>
            <a:off x="9923013" y="5612455"/>
            <a:ext cx="19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Communication</a:t>
            </a:r>
            <a:endParaRPr lang="ko-KR" altLang="en-US" b="1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1B998B7-9E99-4A6D-A754-EA68127E1121}"/>
              </a:ext>
            </a:extLst>
          </p:cNvPr>
          <p:cNvSpPr/>
          <p:nvPr/>
        </p:nvSpPr>
        <p:spPr>
          <a:xfrm rot="13240424">
            <a:off x="3696304" y="2734677"/>
            <a:ext cx="968188" cy="48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9BBDC-5F0B-4738-9C21-EB7F3BD7CC4E}"/>
              </a:ext>
            </a:extLst>
          </p:cNvPr>
          <p:cNvSpPr txBox="1"/>
          <p:nvPr/>
        </p:nvSpPr>
        <p:spPr>
          <a:xfrm rot="2501150">
            <a:off x="3621029" y="2795912"/>
            <a:ext cx="2180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OBSERVE OPTION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0845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HardWare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Implements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Realization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D9E337-55FC-4A1C-A67A-043404FFF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9" y="2207772"/>
            <a:ext cx="3812608" cy="420961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6F8F471-459E-4319-A1BD-D64DFC6647C5}"/>
              </a:ext>
            </a:extLst>
          </p:cNvPr>
          <p:cNvSpPr/>
          <p:nvPr/>
        </p:nvSpPr>
        <p:spPr>
          <a:xfrm>
            <a:off x="757385" y="1363343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966CF-2C1E-4C02-9121-EB9B0B37C4CE}"/>
              </a:ext>
            </a:extLst>
          </p:cNvPr>
          <p:cNvSpPr txBox="1"/>
          <p:nvPr/>
        </p:nvSpPr>
        <p:spPr>
          <a:xfrm>
            <a:off x="973101" y="1292549"/>
            <a:ext cx="54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PIR </a:t>
            </a:r>
            <a:r>
              <a:rPr lang="ko-KR" altLang="en-US" dirty="0"/>
              <a:t>센서 </a:t>
            </a:r>
            <a:r>
              <a:rPr lang="en-US" altLang="ko-KR" dirty="0"/>
              <a:t>: GND, GPIO(Wiring Pin : 37), 5V </a:t>
            </a:r>
            <a:r>
              <a:rPr lang="en-US" altLang="ko-KR" dirty="0" err="1"/>
              <a:t>Vcc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A33DD43-2EB1-4934-9164-B92CDEB6C6B1}"/>
              </a:ext>
            </a:extLst>
          </p:cNvPr>
          <p:cNvSpPr/>
          <p:nvPr/>
        </p:nvSpPr>
        <p:spPr>
          <a:xfrm>
            <a:off x="757385" y="1754988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650EE-3DB5-4351-9C43-A00A43CFBA37}"/>
              </a:ext>
            </a:extLst>
          </p:cNvPr>
          <p:cNvSpPr txBox="1"/>
          <p:nvPr/>
        </p:nvSpPr>
        <p:spPr>
          <a:xfrm>
            <a:off x="973101" y="1684194"/>
            <a:ext cx="54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매장 운영 원활화 및 고객 불만사항 감소 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52DB1E-2982-40E7-9383-5CD9C0402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84" y="2122325"/>
            <a:ext cx="3353418" cy="4471224"/>
          </a:xfrm>
          <a:prstGeom prst="rect">
            <a:avLst/>
          </a:prstGeom>
        </p:spPr>
      </p:pic>
      <p:pic>
        <p:nvPicPr>
          <p:cNvPr id="14" name="그림 13" descr="텍스트, 바닥, 실내, 목재이(가) 표시된 사진&#10;&#10;자동 생성된 설명">
            <a:extLst>
              <a:ext uri="{FF2B5EF4-FFF2-40B4-BE49-F238E27FC236}">
                <a16:creationId xmlns:a16="http://schemas.microsoft.com/office/drawing/2014/main" id="{3BC9D0A5-1E2F-4E76-9551-E8E7CFCA1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29" y="2122325"/>
            <a:ext cx="3919755" cy="439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7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Sofeware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SourceCode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Realization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9CAD8-5E34-4EB8-BB24-458F9869D05E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305B9-0607-4163-A8BC-ECC0A621D96A}"/>
              </a:ext>
            </a:extLst>
          </p:cNvPr>
          <p:cNvSpPr txBox="1"/>
          <p:nvPr/>
        </p:nvSpPr>
        <p:spPr>
          <a:xfrm>
            <a:off x="960584" y="1278612"/>
            <a:ext cx="265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참조 코드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95ED90B-CAA1-4DA1-A24D-8D49630F0162}"/>
              </a:ext>
            </a:extLst>
          </p:cNvPr>
          <p:cNvSpPr/>
          <p:nvPr/>
        </p:nvSpPr>
        <p:spPr>
          <a:xfrm>
            <a:off x="960584" y="2368549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495C93-93B2-4026-9F5A-3032DA91E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23" y="2343734"/>
            <a:ext cx="5109950" cy="1895917"/>
          </a:xfrm>
          <a:prstGeom prst="rect">
            <a:avLst/>
          </a:prstGeom>
        </p:spPr>
      </p:pic>
      <p:pic>
        <p:nvPicPr>
          <p:cNvPr id="13" name="그래픽 12" descr="배지 체크 표시1 단색으로 채워진">
            <a:extLst>
              <a:ext uri="{FF2B5EF4-FFF2-40B4-BE49-F238E27FC236}">
                <a16:creationId xmlns:a16="http://schemas.microsoft.com/office/drawing/2014/main" id="{75C7A033-44E0-47F4-BFD9-942171ADD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9323" y="4695428"/>
            <a:ext cx="337123" cy="337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BAD278-E30B-4A7C-8CC2-CBC10C8C53CB}"/>
              </a:ext>
            </a:extLst>
          </p:cNvPr>
          <p:cNvSpPr txBox="1"/>
          <p:nvPr/>
        </p:nvSpPr>
        <p:spPr>
          <a:xfrm>
            <a:off x="1646447" y="4695428"/>
            <a:ext cx="19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Outback_Client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6" name="그래픽 15" descr="배지 체크 표시1 단색으로 채워진">
            <a:extLst>
              <a:ext uri="{FF2B5EF4-FFF2-40B4-BE49-F238E27FC236}">
                <a16:creationId xmlns:a16="http://schemas.microsoft.com/office/drawing/2014/main" id="{2E1D2025-F247-4F04-B201-EEFBBD8BF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9323" y="5202553"/>
            <a:ext cx="337123" cy="3371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EC845A-979B-4762-ADE9-C6F845E22B04}"/>
              </a:ext>
            </a:extLst>
          </p:cNvPr>
          <p:cNvSpPr txBox="1"/>
          <p:nvPr/>
        </p:nvSpPr>
        <p:spPr>
          <a:xfrm>
            <a:off x="1646446" y="5202553"/>
            <a:ext cx="252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PIR_Sensor</a:t>
            </a:r>
            <a:endParaRPr lang="ko-KR" altLang="en-US" dirty="0"/>
          </a:p>
        </p:txBody>
      </p:sp>
      <p:pic>
        <p:nvPicPr>
          <p:cNvPr id="18" name="그래픽 17" descr="배지 체크 표시1 단색으로 채워진">
            <a:extLst>
              <a:ext uri="{FF2B5EF4-FFF2-40B4-BE49-F238E27FC236}">
                <a16:creationId xmlns:a16="http://schemas.microsoft.com/office/drawing/2014/main" id="{75EF5AA7-0C62-40EF-B5F5-FA64BB1A3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9323" y="5709678"/>
            <a:ext cx="337123" cy="3371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16DF8B-EFAF-4881-B2FA-34B1637640A7}"/>
              </a:ext>
            </a:extLst>
          </p:cNvPr>
          <p:cNvSpPr txBox="1"/>
          <p:nvPr/>
        </p:nvSpPr>
        <p:spPr>
          <a:xfrm>
            <a:off x="1646446" y="5709678"/>
            <a:ext cx="252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Project_Server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1CCC737-A13A-4762-AF5D-22EC50E84268}"/>
              </a:ext>
            </a:extLst>
          </p:cNvPr>
          <p:cNvSpPr/>
          <p:nvPr/>
        </p:nvSpPr>
        <p:spPr>
          <a:xfrm>
            <a:off x="3611420" y="5295678"/>
            <a:ext cx="714645" cy="155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640A226-0F16-4FF7-B030-D3C54AF0A1A9}"/>
              </a:ext>
            </a:extLst>
          </p:cNvPr>
          <p:cNvSpPr/>
          <p:nvPr/>
        </p:nvSpPr>
        <p:spPr>
          <a:xfrm>
            <a:off x="3611420" y="4802433"/>
            <a:ext cx="714645" cy="155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A6329-A1EC-4078-BDEA-BF3F3009FF68}"/>
              </a:ext>
            </a:extLst>
          </p:cNvPr>
          <p:cNvSpPr txBox="1"/>
          <p:nvPr/>
        </p:nvSpPr>
        <p:spPr>
          <a:xfrm>
            <a:off x="4652887" y="4679323"/>
            <a:ext cx="4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실습자료</a:t>
            </a:r>
            <a:r>
              <a:rPr lang="en-US" altLang="ko-KR" dirty="0"/>
              <a:t>(</a:t>
            </a:r>
            <a:r>
              <a:rPr lang="en-US" altLang="ko-KR" dirty="0" err="1"/>
              <a:t>GUI_Client</a:t>
            </a:r>
            <a:r>
              <a:rPr lang="en-US" altLang="ko-KR" dirty="0"/>
              <a:t>) </a:t>
            </a:r>
            <a:r>
              <a:rPr lang="ko-KR" altLang="en-US" dirty="0"/>
              <a:t>참조 및 수정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C0F941E-A1D2-47FB-8C4E-2FDCB53D4631}"/>
              </a:ext>
            </a:extLst>
          </p:cNvPr>
          <p:cNvSpPr/>
          <p:nvPr/>
        </p:nvSpPr>
        <p:spPr>
          <a:xfrm>
            <a:off x="3611420" y="5779859"/>
            <a:ext cx="714645" cy="155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610620-1208-4321-B934-BA3D9C155E26}"/>
              </a:ext>
            </a:extLst>
          </p:cNvPr>
          <p:cNvSpPr txBox="1"/>
          <p:nvPr/>
        </p:nvSpPr>
        <p:spPr>
          <a:xfrm>
            <a:off x="4652888" y="5670629"/>
            <a:ext cx="428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실습자료</a:t>
            </a:r>
            <a:r>
              <a:rPr lang="en-US" altLang="ko-KR" dirty="0"/>
              <a:t>(</a:t>
            </a:r>
            <a:r>
              <a:rPr lang="en-US" altLang="ko-KR" dirty="0" err="1"/>
              <a:t>Coap_Server</a:t>
            </a:r>
            <a:r>
              <a:rPr lang="en-US" altLang="ko-KR" dirty="0"/>
              <a:t>) </a:t>
            </a:r>
            <a:r>
              <a:rPr lang="ko-KR" altLang="en-US" dirty="0"/>
              <a:t>참조 및 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DDDBA-3BE5-4915-9DD0-AE36774134DA}"/>
              </a:ext>
            </a:extLst>
          </p:cNvPr>
          <p:cNvSpPr txBox="1"/>
          <p:nvPr/>
        </p:nvSpPr>
        <p:spPr>
          <a:xfrm>
            <a:off x="4652886" y="5202553"/>
            <a:ext cx="4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구현 및 미니프로젝트 참조</a:t>
            </a:r>
          </a:p>
        </p:txBody>
      </p:sp>
    </p:spTree>
    <p:extLst>
      <p:ext uri="{BB962C8B-B14F-4D97-AF65-F5344CB8AC3E}">
        <p14:creationId xmlns:p14="http://schemas.microsoft.com/office/powerpoint/2010/main" val="76008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Sofeware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SourceCode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Realization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CF4E2D-9AC4-41CF-9B4A-D4F544FEA322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DCA28-F15E-426E-AEA5-9C9A28630EEE}"/>
              </a:ext>
            </a:extLst>
          </p:cNvPr>
          <p:cNvSpPr txBox="1"/>
          <p:nvPr/>
        </p:nvSpPr>
        <p:spPr>
          <a:xfrm>
            <a:off x="960583" y="1278612"/>
            <a:ext cx="475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Outback_Client</a:t>
            </a:r>
            <a:r>
              <a:rPr lang="en-US" altLang="ko-KR" sz="2400" dirty="0"/>
              <a:t> : UI</a:t>
            </a:r>
            <a:r>
              <a:rPr lang="ko-KR" altLang="en-US" sz="2400" dirty="0"/>
              <a:t> 생성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FBA5CC-10CC-4C11-BBB3-BEC81702D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4409"/>
            <a:ext cx="5304895" cy="413669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D8FE280-1E39-46C0-8ADC-0175E1CC0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3" y="1884215"/>
            <a:ext cx="6363251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2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Sofeware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SourceCode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Realization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D65D-E084-4E2D-93D8-AFA99AA2F070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943BC-885E-40DF-9A76-A41783B13826}"/>
              </a:ext>
            </a:extLst>
          </p:cNvPr>
          <p:cNvSpPr txBox="1"/>
          <p:nvPr/>
        </p:nvSpPr>
        <p:spPr>
          <a:xfrm>
            <a:off x="960583" y="1278612"/>
            <a:ext cx="475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Outback_Client</a:t>
            </a:r>
            <a:r>
              <a:rPr lang="en-US" altLang="ko-KR" sz="2400" dirty="0"/>
              <a:t> : button Event 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7192DA-14ED-441F-9122-F0F986D4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5" y="1721829"/>
            <a:ext cx="7829708" cy="24530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7CBC8C-E0B1-4C3C-8C06-7FB4272A7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728" y="3740590"/>
            <a:ext cx="5574145" cy="2538297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2305B02-81CC-4161-A960-50A143A89202}"/>
              </a:ext>
            </a:extLst>
          </p:cNvPr>
          <p:cNvSpPr/>
          <p:nvPr/>
        </p:nvSpPr>
        <p:spPr>
          <a:xfrm>
            <a:off x="5880284" y="1938119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04EF5-2579-4714-BCB9-EA754EDA2BC4}"/>
              </a:ext>
            </a:extLst>
          </p:cNvPr>
          <p:cNvSpPr txBox="1"/>
          <p:nvPr/>
        </p:nvSpPr>
        <p:spPr>
          <a:xfrm>
            <a:off x="6096000" y="1867325"/>
            <a:ext cx="54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</a:t>
            </a:r>
            <a:r>
              <a:rPr lang="ko-KR" altLang="en-US" dirty="0"/>
              <a:t>버튼 생성 및 </a:t>
            </a:r>
            <a:r>
              <a:rPr lang="en-US" altLang="ko-KR" dirty="0"/>
              <a:t>GET </a:t>
            </a:r>
            <a:r>
              <a:rPr lang="ko-KR" altLang="en-US" dirty="0"/>
              <a:t>메시지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5EAEB3A-FA5D-4842-910E-DB4786551FA7}"/>
              </a:ext>
            </a:extLst>
          </p:cNvPr>
          <p:cNvSpPr/>
          <p:nvPr/>
        </p:nvSpPr>
        <p:spPr>
          <a:xfrm rot="10800000">
            <a:off x="4795012" y="4345594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381C3-1D90-4778-A719-4921AD6D55E4}"/>
              </a:ext>
            </a:extLst>
          </p:cNvPr>
          <p:cNvSpPr txBox="1"/>
          <p:nvPr/>
        </p:nvSpPr>
        <p:spPr>
          <a:xfrm>
            <a:off x="2227605" y="4174852"/>
            <a:ext cx="267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Out_Put</a:t>
            </a:r>
            <a:r>
              <a:rPr lang="en-US" altLang="ko-KR" dirty="0"/>
              <a:t> </a:t>
            </a:r>
            <a:r>
              <a:rPr lang="ko-KR" altLang="en-US" dirty="0"/>
              <a:t>버튼 생성 및 </a:t>
            </a:r>
            <a:endParaRPr lang="en-US" altLang="ko-KR" dirty="0"/>
          </a:p>
          <a:p>
            <a:r>
              <a:rPr lang="en-US" altLang="ko-KR" dirty="0"/>
              <a:t>PUT </a:t>
            </a:r>
            <a:r>
              <a:rPr lang="ko-KR" altLang="en-US" dirty="0"/>
              <a:t>메시지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89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A27B9-AD82-4E66-AEAF-7AE2DAA06711}"/>
              </a:ext>
            </a:extLst>
          </p:cNvPr>
          <p:cNvSpPr/>
          <p:nvPr/>
        </p:nvSpPr>
        <p:spPr>
          <a:xfrm>
            <a:off x="166255" y="147782"/>
            <a:ext cx="323274" cy="895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BE2D-8816-4ED5-8676-6422F12C4B0B}"/>
              </a:ext>
            </a:extLst>
          </p:cNvPr>
          <p:cNvSpPr txBox="1"/>
          <p:nvPr/>
        </p:nvSpPr>
        <p:spPr>
          <a:xfrm>
            <a:off x="489529" y="147782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Sofeware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SourceCode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9C1C-FB0E-4102-B691-1DB6A3E856AC}"/>
              </a:ext>
            </a:extLst>
          </p:cNvPr>
          <p:cNvSpPr txBox="1"/>
          <p:nvPr/>
        </p:nvSpPr>
        <p:spPr>
          <a:xfrm>
            <a:off x="489529" y="674377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Realization</a:t>
            </a:r>
            <a:endParaRPr lang="ko-KR" alt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B0D8-6403-4048-A0C3-4C911F8A896F}"/>
              </a:ext>
            </a:extLst>
          </p:cNvPr>
          <p:cNvSpPr/>
          <p:nvPr/>
        </p:nvSpPr>
        <p:spPr>
          <a:xfrm>
            <a:off x="166255" y="6662349"/>
            <a:ext cx="11797629" cy="4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전구 및 기어  단색으로 채워진">
            <a:extLst>
              <a:ext uri="{FF2B5EF4-FFF2-40B4-BE49-F238E27FC236}">
                <a16:creationId xmlns:a16="http://schemas.microsoft.com/office/drawing/2014/main" id="{283C9497-8A51-475C-9D0D-49E506CB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671" y="147782"/>
            <a:ext cx="845127" cy="8451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D65D-E084-4E2D-93D8-AFA99AA2F070}"/>
              </a:ext>
            </a:extLst>
          </p:cNvPr>
          <p:cNvSpPr/>
          <p:nvPr/>
        </p:nvSpPr>
        <p:spPr>
          <a:xfrm>
            <a:off x="683492" y="1412690"/>
            <a:ext cx="221672" cy="2020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943BC-885E-40DF-9A76-A41783B13826}"/>
              </a:ext>
            </a:extLst>
          </p:cNvPr>
          <p:cNvSpPr txBox="1"/>
          <p:nvPr/>
        </p:nvSpPr>
        <p:spPr>
          <a:xfrm>
            <a:off x="960583" y="1278612"/>
            <a:ext cx="1000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Outback_Client</a:t>
            </a:r>
            <a:r>
              <a:rPr lang="en-US" altLang="ko-KR" sz="2400" dirty="0"/>
              <a:t> : Observe </a:t>
            </a:r>
            <a:r>
              <a:rPr lang="ko-KR" altLang="en-US" sz="2400" dirty="0"/>
              <a:t>버튼 이벤트 및 </a:t>
            </a:r>
            <a:r>
              <a:rPr lang="en-US" altLang="ko-KR" sz="2400" dirty="0"/>
              <a:t>observe option method</a:t>
            </a:r>
            <a:r>
              <a:rPr lang="ko-KR" altLang="en-US" sz="2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DE9FF0-1745-469E-8A35-AE1272D2C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29" y="1740277"/>
            <a:ext cx="8436071" cy="22252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CC6B3D-56B2-4B3E-B8A7-AC919F9BE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535" y="3586147"/>
            <a:ext cx="7948349" cy="302540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672394B-5097-4713-B38C-C24ACAD0E57A}"/>
              </a:ext>
            </a:extLst>
          </p:cNvPr>
          <p:cNvSpPr/>
          <p:nvPr/>
        </p:nvSpPr>
        <p:spPr>
          <a:xfrm>
            <a:off x="5273401" y="1883524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DDBAC-A2E2-4D62-AA07-519B1CB6227F}"/>
              </a:ext>
            </a:extLst>
          </p:cNvPr>
          <p:cNvSpPr txBox="1"/>
          <p:nvPr/>
        </p:nvSpPr>
        <p:spPr>
          <a:xfrm>
            <a:off x="5489117" y="1812730"/>
            <a:ext cx="54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Observe </a:t>
            </a:r>
            <a:r>
              <a:rPr lang="ko-KR" altLang="en-US" dirty="0"/>
              <a:t>버튼 생성 및 </a:t>
            </a:r>
            <a:r>
              <a:rPr lang="en-US" altLang="ko-KR" dirty="0"/>
              <a:t>GET </a:t>
            </a:r>
            <a:r>
              <a:rPr lang="ko-KR" altLang="en-US" dirty="0"/>
              <a:t>메시지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92749AB-4B30-4E5A-B2CB-B14E496566AF}"/>
              </a:ext>
            </a:extLst>
          </p:cNvPr>
          <p:cNvSpPr/>
          <p:nvPr/>
        </p:nvSpPr>
        <p:spPr>
          <a:xfrm rot="10800000">
            <a:off x="3615919" y="4171593"/>
            <a:ext cx="215716" cy="20781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41BC2-17C6-44A1-A68E-6ED822B5D3CC}"/>
              </a:ext>
            </a:extLst>
          </p:cNvPr>
          <p:cNvSpPr txBox="1"/>
          <p:nvPr/>
        </p:nvSpPr>
        <p:spPr>
          <a:xfrm>
            <a:off x="489529" y="4091013"/>
            <a:ext cx="32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Observe Option Method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473CACE-8F96-40D7-B18D-0610EF5890FB}"/>
                  </a:ext>
                </a:extLst>
              </p14:cNvPr>
              <p14:cNvContentPartPr/>
              <p14:nvPr/>
            </p14:nvContentPartPr>
            <p14:xfrm>
              <a:off x="4209160" y="2667418"/>
              <a:ext cx="741960" cy="3538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473CACE-8F96-40D7-B18D-0610EF5890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1160" y="2631418"/>
                <a:ext cx="7776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CAF2F325-5FC2-4353-BB0D-57D95E923B77}"/>
                  </a:ext>
                </a:extLst>
              </p14:cNvPr>
              <p14:cNvContentPartPr/>
              <p14:nvPr/>
            </p14:nvContentPartPr>
            <p14:xfrm>
              <a:off x="6031120" y="2751298"/>
              <a:ext cx="266400" cy="381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CAF2F325-5FC2-4353-BB0D-57D95E923B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3120" y="2715658"/>
                <a:ext cx="302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26DD7F6-5A02-4DA7-8BC2-C70C39A45BEF}"/>
                  </a:ext>
                </a:extLst>
              </p14:cNvPr>
              <p14:cNvContentPartPr/>
              <p14:nvPr/>
            </p14:nvContentPartPr>
            <p14:xfrm>
              <a:off x="8318560" y="3556978"/>
              <a:ext cx="818640" cy="40608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26DD7F6-5A02-4DA7-8BC2-C70C39A45B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0920" y="3520978"/>
                <a:ext cx="8542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4233C941-A41C-459A-BC5F-C30368A79083}"/>
                  </a:ext>
                </a:extLst>
              </p14:cNvPr>
              <p14:cNvContentPartPr/>
              <p14:nvPr/>
            </p14:nvContentPartPr>
            <p14:xfrm>
              <a:off x="4996480" y="3980338"/>
              <a:ext cx="1170000" cy="561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4233C941-A41C-459A-BC5F-C30368A790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78480" y="3944338"/>
                <a:ext cx="1205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918B211-9BB9-4039-B24E-E2706C533E43}"/>
                  </a:ext>
                </a:extLst>
              </p14:cNvPr>
              <p14:cNvContentPartPr/>
              <p14:nvPr/>
            </p14:nvContentPartPr>
            <p14:xfrm>
              <a:off x="5143000" y="4082218"/>
              <a:ext cx="269640" cy="4068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918B211-9BB9-4039-B24E-E2706C533E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5000" y="4046218"/>
                <a:ext cx="3052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22AB03C3-2633-4CE0-9AE6-AE4C3121A992}"/>
                  </a:ext>
                </a:extLst>
              </p14:cNvPr>
              <p14:cNvContentPartPr/>
              <p14:nvPr/>
            </p14:nvContentPartPr>
            <p14:xfrm>
              <a:off x="5033560" y="4377418"/>
              <a:ext cx="271080" cy="1695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22AB03C3-2633-4CE0-9AE6-AE4C3121A9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15560" y="4341778"/>
                <a:ext cx="3067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A93F6C41-FD0D-439E-ADEA-E6D13623ACBA}"/>
                  </a:ext>
                </a:extLst>
              </p14:cNvPr>
              <p14:cNvContentPartPr/>
              <p14:nvPr/>
            </p14:nvContentPartPr>
            <p14:xfrm>
              <a:off x="5089000" y="4793218"/>
              <a:ext cx="1550160" cy="284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A93F6C41-FD0D-439E-ADEA-E6D13623AC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71000" y="4757578"/>
                <a:ext cx="1585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53E3D0E8-40F9-46DF-8D09-E45BBCE9016C}"/>
                  </a:ext>
                </a:extLst>
              </p14:cNvPr>
              <p14:cNvContentPartPr/>
              <p14:nvPr/>
            </p14:nvContentPartPr>
            <p14:xfrm>
              <a:off x="9515560" y="5428618"/>
              <a:ext cx="489960" cy="24840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53E3D0E8-40F9-46DF-8D09-E45BBCE901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97920" y="5392618"/>
                <a:ext cx="525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6A557EF-5BC9-4B65-93B6-2767B3335113}"/>
                  </a:ext>
                </a:extLst>
              </p14:cNvPr>
              <p14:cNvContentPartPr/>
              <p14:nvPr/>
            </p14:nvContentPartPr>
            <p14:xfrm>
              <a:off x="7517920" y="5812018"/>
              <a:ext cx="678960" cy="4284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6A557EF-5BC9-4B65-93B6-2767B3335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00280" y="5776018"/>
                <a:ext cx="714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1C600214-B42A-42EF-8B31-BD9FD831894B}"/>
                  </a:ext>
                </a:extLst>
              </p14:cNvPr>
              <p14:cNvContentPartPr/>
              <p14:nvPr/>
            </p14:nvContentPartPr>
            <p14:xfrm>
              <a:off x="6215440" y="6417898"/>
              <a:ext cx="1669320" cy="572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1C600214-B42A-42EF-8B31-BD9FD83189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7800" y="6382258"/>
                <a:ext cx="170496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86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492</Words>
  <Application>Microsoft Office PowerPoint</Application>
  <PresentationFormat>와이드스크린</PresentationFormat>
  <Paragraphs>117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Embedded System</vt:lpstr>
      <vt:lpstr>Outline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김준영</cp:lastModifiedBy>
  <cp:revision>19</cp:revision>
  <dcterms:created xsi:type="dcterms:W3CDTF">2021-11-23T11:44:14Z</dcterms:created>
  <dcterms:modified xsi:type="dcterms:W3CDTF">2021-12-06T08:56:01Z</dcterms:modified>
</cp:coreProperties>
</file>