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70" r:id="rId12"/>
    <p:sldId id="266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09" autoAdjust="0"/>
  </p:normalViewPr>
  <p:slideViewPr>
    <p:cSldViewPr>
      <p:cViewPr varScale="1">
        <p:scale>
          <a:sx n="60" d="100"/>
          <a:sy n="60" d="100"/>
        </p:scale>
        <p:origin x="1458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2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image" Target="../media/image68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12" Type="http://schemas.openxmlformats.org/officeDocument/2006/relationships/image" Target="../media/image67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11" Type="http://schemas.openxmlformats.org/officeDocument/2006/relationships/image" Target="../media/image66.wmf"/><Relationship Id="rId5" Type="http://schemas.openxmlformats.org/officeDocument/2006/relationships/image" Target="../media/image60.wmf"/><Relationship Id="rId10" Type="http://schemas.openxmlformats.org/officeDocument/2006/relationships/image" Target="../media/image65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A1F52-2841-4004-A561-EFE5B2FBF065}" type="datetimeFigureOut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CA1F7-037D-43CF-8049-89ED84E6C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332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Knowledge graph: </a:t>
            </a:r>
            <a:r>
              <a:rPr lang="zh-CN" altLang="en-US" dirty="0"/>
              <a:t>知识图谱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CA1F7-037D-43CF-8049-89ED84E6C87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8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0FD4489-9759-4D93-B7C2-E66845DDB8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72056-ECAD-4694-A591-B1254C8AE2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A8FCE-FB6B-4AD4-90F7-38CCB7AF8D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11B49-4400-45B0-8175-ABB7B0FD9F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8163F-6BEF-4652-85EB-1E03F84D2D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27C83-BB63-4F35-9D04-10861D6834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AF653-8B97-4F0C-9BEB-C463D726E3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ACBF4-5B34-4DD5-82FB-D0CC2080D7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F9CE5-0F34-47B3-A596-F4906D72BA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0ADE7-8D45-498F-BE5F-60C1453360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F714E-6B85-436B-84D5-9FAAE257BB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CE469-D692-4886-81FE-DA2AF883D5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FC2CA-2585-41A4-93A4-245CF3623E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EB5F7-81CE-4ED9-ABA3-9B79D113D7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1A356-8B91-44D2-80E2-4FE97C1A22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307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708CCD27-08BB-4F15-BD1D-4EDA566BDC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60.wmf"/><Relationship Id="rId18" Type="http://schemas.openxmlformats.org/officeDocument/2006/relationships/oleObject" Target="../embeddings/oleObject64.bin"/><Relationship Id="rId26" Type="http://schemas.openxmlformats.org/officeDocument/2006/relationships/oleObject" Target="../embeddings/oleObject68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64.wmf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62.wmf"/><Relationship Id="rId25" Type="http://schemas.openxmlformats.org/officeDocument/2006/relationships/image" Target="../media/image66.wmf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5.bin"/><Relationship Id="rId29" Type="http://schemas.openxmlformats.org/officeDocument/2006/relationships/image" Target="../media/image68.w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59.wmf"/><Relationship Id="rId24" Type="http://schemas.openxmlformats.org/officeDocument/2006/relationships/oleObject" Target="../embeddings/oleObject67.bin"/><Relationship Id="rId5" Type="http://schemas.openxmlformats.org/officeDocument/2006/relationships/image" Target="../media/image56.wmf"/><Relationship Id="rId15" Type="http://schemas.openxmlformats.org/officeDocument/2006/relationships/image" Target="../media/image61.wmf"/><Relationship Id="rId23" Type="http://schemas.openxmlformats.org/officeDocument/2006/relationships/image" Target="../media/image65.wmf"/><Relationship Id="rId28" Type="http://schemas.openxmlformats.org/officeDocument/2006/relationships/oleObject" Target="../embeddings/oleObject69.bin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63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58.wmf"/><Relationship Id="rId14" Type="http://schemas.openxmlformats.org/officeDocument/2006/relationships/oleObject" Target="../embeddings/oleObject62.bin"/><Relationship Id="rId22" Type="http://schemas.openxmlformats.org/officeDocument/2006/relationships/oleObject" Target="../embeddings/oleObject66.bin"/><Relationship Id="rId27" Type="http://schemas.openxmlformats.org/officeDocument/2006/relationships/image" Target="../media/image6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82687"/>
          </a:xfrm>
        </p:spPr>
        <p:txBody>
          <a:bodyPr/>
          <a:lstStyle/>
          <a:p>
            <a:pPr eaLnBrk="1" hangingPunct="1"/>
            <a:r>
              <a:rPr lang="en-US" altLang="zh-CN"/>
              <a:t>Decomposition of signals in orthogonal dimensions.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143000" y="3048000"/>
            <a:ext cx="7543800" cy="1219200"/>
            <a:chOff x="720" y="1920"/>
            <a:chExt cx="4752" cy="768"/>
          </a:xfrm>
        </p:grpSpPr>
        <p:graphicFrame>
          <p:nvGraphicFramePr>
            <p:cNvPr id="1026" name="Object 5"/>
            <p:cNvGraphicFramePr>
              <a:graphicFrameLocks noChangeAspect="1"/>
            </p:cNvGraphicFramePr>
            <p:nvPr/>
          </p:nvGraphicFramePr>
          <p:xfrm>
            <a:off x="2544" y="1920"/>
            <a:ext cx="420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" name="Equation" r:id="rId3" imgW="190440" imgH="203040" progId="Equation.3">
                    <p:embed/>
                  </p:oleObj>
                </mc:Choice>
                <mc:Fallback>
                  <p:oleObj name="Equation" r:id="rId3" imgW="190440" imgH="2030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920"/>
                          <a:ext cx="420" cy="4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6"/>
            <p:cNvGraphicFramePr>
              <a:graphicFrameLocks noChangeAspect="1"/>
            </p:cNvGraphicFramePr>
            <p:nvPr/>
          </p:nvGraphicFramePr>
          <p:xfrm>
            <a:off x="3600" y="1968"/>
            <a:ext cx="364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" name="Equation" r:id="rId5" imgW="164880" imgH="190440" progId="Equation.3">
                    <p:embed/>
                  </p:oleObj>
                </mc:Choice>
                <mc:Fallback>
                  <p:oleObj name="Equation" r:id="rId5" imgW="164880" imgH="1904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968"/>
                          <a:ext cx="364" cy="4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2" name="Rectangle 7"/>
            <p:cNvSpPr>
              <a:spLocks noChangeArrowheads="1"/>
            </p:cNvSpPr>
            <p:nvPr/>
          </p:nvSpPr>
          <p:spPr bwMode="auto">
            <a:xfrm>
              <a:off x="720" y="2016"/>
              <a:ext cx="4752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</a:pPr>
              <a:r>
                <a:rPr lang="en-US" altLang="zh-CN" sz="3200"/>
                <a:t> Exponentials        and        are eigenfunctions of LTI systems.</a:t>
              </a:r>
            </a:p>
          </p:txBody>
        </p:sp>
      </p:grp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1187450" y="4365625"/>
            <a:ext cx="7543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3200"/>
              <a:t> Representation and analysis of LTI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/>
      <p:bldP spid="206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Eigenfunctions of LTI     systems (2)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331913" y="3068638"/>
          <a:ext cx="185896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2" name="Equation" r:id="rId3" imgW="774360" imgH="203040" progId="Equation.3">
                  <p:embed/>
                </p:oleObj>
              </mc:Choice>
              <mc:Fallback>
                <p:oleObj name="Equation" r:id="rId3" imgW="77436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068638"/>
                        <a:ext cx="1858962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697480"/>
              </p:ext>
            </p:extLst>
          </p:nvPr>
        </p:nvGraphicFramePr>
        <p:xfrm>
          <a:off x="1331640" y="5157788"/>
          <a:ext cx="20415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3" name="公式" r:id="rId5" imgW="850680" imgH="228600" progId="Equation.3">
                  <p:embed/>
                </p:oleObj>
              </mc:Choice>
              <mc:Fallback>
                <p:oleObj name="公式" r:id="rId5" imgW="8506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157788"/>
                        <a:ext cx="2041525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1258888" y="3716338"/>
          <a:ext cx="3543300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4" name="Equation" r:id="rId7" imgW="1485720" imgH="507960" progId="Equation.3">
                  <p:embed/>
                </p:oleObj>
              </mc:Choice>
              <mc:Fallback>
                <p:oleObj name="Equation" r:id="rId7" imgW="1485720" imgH="507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716338"/>
                        <a:ext cx="3543300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4681538" y="4046538"/>
          <a:ext cx="355600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5" name="公式" r:id="rId9" imgW="1523880" imgH="317160" progId="Equation.3">
                  <p:embed/>
                </p:oleObj>
              </mc:Choice>
              <mc:Fallback>
                <p:oleObj name="公式" r:id="rId9" imgW="1523880" imgH="317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538" y="4046538"/>
                        <a:ext cx="3556000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3419475" y="5084763"/>
          <a:ext cx="2392363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6" name="公式" r:id="rId11" imgW="939600" imgH="317160" progId="Equation.3">
                  <p:embed/>
                </p:oleObj>
              </mc:Choice>
              <mc:Fallback>
                <p:oleObj name="公式" r:id="rId11" imgW="939600" imgH="317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084763"/>
                        <a:ext cx="2392363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55650" y="2133601"/>
            <a:ext cx="8388350" cy="830263"/>
            <a:chOff x="476" y="1344"/>
            <a:chExt cx="5284" cy="523"/>
          </a:xfrm>
        </p:grpSpPr>
        <p:graphicFrame>
          <p:nvGraphicFramePr>
            <p:cNvPr id="10247" name="Object 6"/>
            <p:cNvGraphicFramePr>
              <a:graphicFrameLocks noChangeAspect="1"/>
            </p:cNvGraphicFramePr>
            <p:nvPr/>
          </p:nvGraphicFramePr>
          <p:xfrm>
            <a:off x="884" y="1480"/>
            <a:ext cx="325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7" name="Equation" r:id="rId13" imgW="164880" imgH="190440" progId="Equation.3">
                    <p:embed/>
                  </p:oleObj>
                </mc:Choice>
                <mc:Fallback>
                  <p:oleObj name="Equation" r:id="rId13" imgW="164880" imgH="1904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1480"/>
                          <a:ext cx="325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476" y="1344"/>
              <a:ext cx="5284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chemeClr val="folHlink"/>
                </a:buClr>
                <a:buSzPct val="80000"/>
                <a:buFont typeface="Wingdings" pitchFamily="2" charset="2"/>
                <a:buChar char="n"/>
              </a:pPr>
              <a:r>
                <a:rPr lang="en-US" altLang="zh-CN" dirty="0"/>
                <a:t> Responses of a causal discrete-time LTI system to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δ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r>
                <a:rPr lang="en-US" altLang="zh-CN" dirty="0"/>
                <a:t>and        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Representation and analysis of LTI Systems (1)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6918325" cy="619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/>
              <a:t>Input-output representation</a:t>
            </a: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611188" y="2420938"/>
          <a:ext cx="8081962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2" name="公式" r:id="rId3" imgW="3517560" imgH="457200" progId="Equation.3">
                  <p:embed/>
                </p:oleObj>
              </mc:Choice>
              <mc:Fallback>
                <p:oleObj name="公式" r:id="rId3" imgW="35175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420938"/>
                        <a:ext cx="8081962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11188" y="3429000"/>
          <a:ext cx="799306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" name="公式" r:id="rId5" imgW="3504960" imgH="457200" progId="Equation.3">
                  <p:embed/>
                </p:oleObj>
              </mc:Choice>
              <mc:Fallback>
                <p:oleObj name="公式" r:id="rId5" imgW="350496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429000"/>
                        <a:ext cx="7993062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1258888" y="4508500"/>
            <a:ext cx="69183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/>
              <a:t>State-model representation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71599" y="5026410"/>
            <a:ext cx="3240361" cy="1266440"/>
            <a:chOff x="971599" y="5026410"/>
            <a:chExt cx="2880321" cy="1266440"/>
          </a:xfrm>
        </p:grpSpPr>
        <p:graphicFrame>
          <p:nvGraphicFramePr>
            <p:cNvPr id="12" name="Objec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41153903"/>
                </p:ext>
              </p:extLst>
            </p:nvPr>
          </p:nvGraphicFramePr>
          <p:xfrm>
            <a:off x="1036824" y="5026410"/>
            <a:ext cx="2815096" cy="633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4" name="Equation" r:id="rId7" imgW="1244600" imgH="241300" progId="Equation.DSMT4">
                    <p:embed/>
                  </p:oleObj>
                </mc:Choice>
                <mc:Fallback>
                  <p:oleObj name="Equation" r:id="rId7" imgW="1244600" imgH="241300" progId="Equation.DSMT4">
                    <p:embed/>
                    <p:pic>
                      <p:nvPicPr>
                        <p:cNvPr id="4711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6824" y="5026410"/>
                          <a:ext cx="2815096" cy="633760"/>
                        </a:xfrm>
                        <a:prstGeom prst="rect">
                          <a:avLst/>
                        </a:prstGeom>
                        <a:noFill/>
                        <a:ln w="19050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53138093"/>
                </p:ext>
              </p:extLst>
            </p:nvPr>
          </p:nvGraphicFramePr>
          <p:xfrm>
            <a:off x="971599" y="5660170"/>
            <a:ext cx="2880321" cy="632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5" name="Equation" r:id="rId9" imgW="1282700" imgH="241300" progId="Equation.DSMT4">
                    <p:embed/>
                  </p:oleObj>
                </mc:Choice>
                <mc:Fallback>
                  <p:oleObj name="Equation" r:id="rId9" imgW="1282700" imgH="241300" progId="Equation.DSMT4">
                    <p:embed/>
                    <p:pic>
                      <p:nvPicPr>
                        <p:cNvPr id="49171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599" y="5660170"/>
                          <a:ext cx="2880321" cy="632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4644008" y="5049490"/>
            <a:ext cx="3208213" cy="1187822"/>
            <a:chOff x="4397524" y="5049490"/>
            <a:chExt cx="3454697" cy="1187822"/>
          </a:xfrm>
        </p:grpSpPr>
        <p:graphicFrame>
          <p:nvGraphicFramePr>
            <p:cNvPr id="15" name="Object 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00204866"/>
                </p:ext>
              </p:extLst>
            </p:nvPr>
          </p:nvGraphicFramePr>
          <p:xfrm>
            <a:off x="4397524" y="5697562"/>
            <a:ext cx="3198812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6" name="Equation" r:id="rId11" imgW="1320227" imgH="241195" progId="Equation.DSMT4">
                    <p:embed/>
                  </p:oleObj>
                </mc:Choice>
                <mc:Fallback>
                  <p:oleObj name="Equation" r:id="rId11" imgW="1320227" imgH="241195" progId="Equation.DSMT4">
                    <p:embed/>
                    <p:pic>
                      <p:nvPicPr>
                        <p:cNvPr id="59407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7524" y="5697562"/>
                          <a:ext cx="3198812" cy="539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6834028"/>
                </p:ext>
              </p:extLst>
            </p:nvPr>
          </p:nvGraphicFramePr>
          <p:xfrm>
            <a:off x="4427984" y="5049490"/>
            <a:ext cx="3424237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7" name="Equation" r:id="rId13" imgW="1473200" imgH="241300" progId="Equation.DSMT4">
                    <p:embed/>
                  </p:oleObj>
                </mc:Choice>
                <mc:Fallback>
                  <p:oleObj name="Equation" r:id="rId13" imgW="1473200" imgH="241300" progId="Equation.DSMT4">
                    <p:embed/>
                    <p:pic>
                      <p:nvPicPr>
                        <p:cNvPr id="59406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7984" y="5049490"/>
                          <a:ext cx="3424237" cy="539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  <p:bldP spid="25614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Representation and analysis of LTI Systems (2)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17713"/>
            <a:ext cx="8459787" cy="547687"/>
          </a:xfrm>
        </p:spPr>
        <p:txBody>
          <a:bodyPr/>
          <a:lstStyle/>
          <a:p>
            <a:pPr eaLnBrk="1" hangingPunct="1"/>
            <a:r>
              <a:rPr lang="en-US" altLang="zh-CN" sz="2400"/>
              <a:t>Analysis in the time domain (convolution analysis method)</a:t>
            </a:r>
          </a:p>
        </p:txBody>
      </p:sp>
      <p:graphicFrame>
        <p:nvGraphicFramePr>
          <p:cNvPr id="8704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664131"/>
              </p:ext>
            </p:extLst>
          </p:nvPr>
        </p:nvGraphicFramePr>
        <p:xfrm>
          <a:off x="1690688" y="3271565"/>
          <a:ext cx="5444579" cy="1002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6" name="Equation" r:id="rId3" imgW="2260440" imgH="431640" progId="Equation.DSMT4">
                  <p:embed/>
                </p:oleObj>
              </mc:Choice>
              <mc:Fallback>
                <p:oleObj name="Equation" r:id="rId3" imgW="2260440" imgH="4316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3271565"/>
                        <a:ext cx="5444579" cy="1002061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494698"/>
              </p:ext>
            </p:extLst>
          </p:nvPr>
        </p:nvGraphicFramePr>
        <p:xfrm>
          <a:off x="1690688" y="2492375"/>
          <a:ext cx="551656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7" name="Equation" r:id="rId5" imgW="2298600" imgH="330120" progId="Equation.DSMT4">
                  <p:embed/>
                </p:oleObj>
              </mc:Choice>
              <mc:Fallback>
                <p:oleObj name="Equation" r:id="rId5" imgW="2298600" imgH="3301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2492375"/>
                        <a:ext cx="5516562" cy="793750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Rectangle 22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Object 32">
            <a:extLst>
              <a:ext uri="{FF2B5EF4-FFF2-40B4-BE49-F238E27FC236}">
                <a16:creationId xmlns:a16="http://schemas.microsoft.com/office/drawing/2014/main" id="{6CF459FA-E99F-468E-9A1C-8462546E6A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071026"/>
              </p:ext>
            </p:extLst>
          </p:nvPr>
        </p:nvGraphicFramePr>
        <p:xfrm>
          <a:off x="40157" y="4422460"/>
          <a:ext cx="377031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8" name="Equation" r:id="rId7" imgW="1663560" imgH="228600" progId="Equation.DSMT4">
                  <p:embed/>
                </p:oleObj>
              </mc:Choice>
              <mc:Fallback>
                <p:oleObj name="Equation" r:id="rId7" imgW="1663560" imgH="228600" progId="Equation.DSMT4">
                  <p:embed/>
                  <p:pic>
                    <p:nvPicPr>
                      <p:cNvPr id="19" name="Object 32">
                        <a:extLst>
                          <a:ext uri="{FF2B5EF4-FFF2-40B4-BE49-F238E27FC236}">
                            <a16:creationId xmlns:a16="http://schemas.microsoft.com/office/drawing/2014/main" id="{692CF621-F782-4435-8D1C-F4A33CAA9D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57" y="4422460"/>
                        <a:ext cx="3770313" cy="51276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9">
            <a:extLst>
              <a:ext uri="{FF2B5EF4-FFF2-40B4-BE49-F238E27FC236}">
                <a16:creationId xmlns:a16="http://schemas.microsoft.com/office/drawing/2014/main" id="{442FC4BF-B4C8-472B-9A4B-64239304EB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1421211"/>
              </p:ext>
            </p:extLst>
          </p:nvPr>
        </p:nvGraphicFramePr>
        <p:xfrm>
          <a:off x="21460" y="4940275"/>
          <a:ext cx="48704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9" name="Equation" r:id="rId9" imgW="2501640" imgH="279360" progId="Equation.DSMT4">
                  <p:embed/>
                </p:oleObj>
              </mc:Choice>
              <mc:Fallback>
                <p:oleObj name="Equation" r:id="rId9" imgW="2501640" imgH="279360" progId="Equation.DSMT4">
                  <p:embed/>
                  <p:pic>
                    <p:nvPicPr>
                      <p:cNvPr id="49170" name="Object 9">
                        <a:extLst>
                          <a:ext uri="{FF2B5EF4-FFF2-40B4-BE49-F238E27FC236}">
                            <a16:creationId xmlns:a16="http://schemas.microsoft.com/office/drawing/2014/main" id="{4D2175EB-8AD0-40FD-BB23-7BB6E6F4DFD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0" y="4940275"/>
                        <a:ext cx="4870450" cy="5778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7">
            <a:extLst>
              <a:ext uri="{FF2B5EF4-FFF2-40B4-BE49-F238E27FC236}">
                <a16:creationId xmlns:a16="http://schemas.microsoft.com/office/drawing/2014/main" id="{9BA85C84-FF95-4DCC-A448-9D004C0998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997406"/>
              </p:ext>
            </p:extLst>
          </p:nvPr>
        </p:nvGraphicFramePr>
        <p:xfrm>
          <a:off x="4139952" y="5518150"/>
          <a:ext cx="49990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" name="Equation" r:id="rId11" imgW="2171520" imgH="228600" progId="Equation.DSMT4">
                  <p:embed/>
                </p:oleObj>
              </mc:Choice>
              <mc:Fallback>
                <p:oleObj name="Equation" r:id="rId11" imgW="2171520" imgH="228600" progId="Equation.DSMT4">
                  <p:embed/>
                  <p:pic>
                    <p:nvPicPr>
                      <p:cNvPr id="20" name="Object 27">
                        <a:extLst>
                          <a:ext uri="{FF2B5EF4-FFF2-40B4-BE49-F238E27FC236}">
                            <a16:creationId xmlns:a16="http://schemas.microsoft.com/office/drawing/2014/main" id="{BD875223-DAFE-48DD-A6EA-DC95DEC910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5518150"/>
                        <a:ext cx="4999038" cy="47466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>
            <a:extLst>
              <a:ext uri="{FF2B5EF4-FFF2-40B4-BE49-F238E27FC236}">
                <a16:creationId xmlns:a16="http://schemas.microsoft.com/office/drawing/2014/main" id="{D8BF4449-E371-4EB9-93F1-A307EE8955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0968694"/>
              </p:ext>
            </p:extLst>
          </p:nvPr>
        </p:nvGraphicFramePr>
        <p:xfrm>
          <a:off x="3246437" y="5992813"/>
          <a:ext cx="593407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" name="Equation" r:id="rId13" imgW="2984400" imgH="279360" progId="Equation.DSMT4">
                  <p:embed/>
                </p:oleObj>
              </mc:Choice>
              <mc:Fallback>
                <p:oleObj name="Equation" r:id="rId13" imgW="2984400" imgH="279360" progId="Equation.DSMT4">
                  <p:embed/>
                  <p:pic>
                    <p:nvPicPr>
                      <p:cNvPr id="63500" name="Object 5">
                        <a:extLst>
                          <a:ext uri="{FF2B5EF4-FFF2-40B4-BE49-F238E27FC236}">
                            <a16:creationId xmlns:a16="http://schemas.microsoft.com/office/drawing/2014/main" id="{CD01403B-C032-4AFE-A2A6-4F765DF2A15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7" y="5992813"/>
                        <a:ext cx="5934075" cy="59213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Representation and analysis of LTI Systems (3)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610600" cy="1066800"/>
          </a:xfrm>
        </p:spPr>
        <p:txBody>
          <a:bodyPr/>
          <a:lstStyle/>
          <a:p>
            <a:pPr eaLnBrk="1" hangingPunct="1"/>
            <a:r>
              <a:rPr lang="en-US" altLang="zh-CN" sz="2400"/>
              <a:t>Analysis in the frequency domain (Fourier analysis method)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   </a:t>
            </a:r>
            <a:r>
              <a:rPr lang="en-US" altLang="zh-CN" sz="2800"/>
              <a:t>(only for stable systems)</a:t>
            </a: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451650"/>
              </p:ext>
            </p:extLst>
          </p:nvPr>
        </p:nvGraphicFramePr>
        <p:xfrm>
          <a:off x="827088" y="3249027"/>
          <a:ext cx="7709867" cy="924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Equation" r:id="rId3" imgW="3517560" imgH="393480" progId="Equation.DSMT4">
                  <p:embed/>
                </p:oleObj>
              </mc:Choice>
              <mc:Fallback>
                <p:oleObj name="Equation" r:id="rId3" imgW="351756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249027"/>
                        <a:ext cx="7709867" cy="924040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912514"/>
              </p:ext>
            </p:extLst>
          </p:nvPr>
        </p:nvGraphicFramePr>
        <p:xfrm>
          <a:off x="827088" y="4402248"/>
          <a:ext cx="7848103" cy="912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Equation" r:id="rId5" imgW="3555720" imgH="393480" progId="Equation.DSMT4">
                  <p:embed/>
                </p:oleObj>
              </mc:Choice>
              <mc:Fallback>
                <p:oleObj name="Equation" r:id="rId5" imgW="355572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402248"/>
                        <a:ext cx="7848103" cy="912917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Representation and analysis of LTI Systems (4)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916113"/>
            <a:ext cx="8532812" cy="763587"/>
          </a:xfrm>
        </p:spPr>
        <p:txBody>
          <a:bodyPr/>
          <a:lstStyle/>
          <a:p>
            <a:pPr eaLnBrk="1" hangingPunct="1"/>
            <a:r>
              <a:rPr lang="en-US" altLang="zh-CN" sz="2400"/>
              <a:t>Analysis in the complex-frequency domain (transformation analysis method)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286804"/>
              </p:ext>
            </p:extLst>
          </p:nvPr>
        </p:nvGraphicFramePr>
        <p:xfrm>
          <a:off x="1012899" y="2708920"/>
          <a:ext cx="7375525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8" name="Equation" r:id="rId3" imgW="3073320" imgH="419040" progId="Equation.DSMT4">
                  <p:embed/>
                </p:oleObj>
              </mc:Choice>
              <mc:Fallback>
                <p:oleObj name="Equation" r:id="rId3" imgW="307332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99" y="2708920"/>
                        <a:ext cx="7375525" cy="966787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900010"/>
              </p:ext>
            </p:extLst>
          </p:nvPr>
        </p:nvGraphicFramePr>
        <p:xfrm>
          <a:off x="971600" y="3649265"/>
          <a:ext cx="74930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9" name="Equation" r:id="rId5" imgW="3035160" imgH="419040" progId="Equation.DSMT4">
                  <p:embed/>
                </p:oleObj>
              </mc:Choice>
              <mc:Fallback>
                <p:oleObj name="Equation" r:id="rId5" imgW="303516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649265"/>
                        <a:ext cx="7493000" cy="931863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0751CB6D-1184-4D04-B37C-E98871E58A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439574"/>
              </p:ext>
            </p:extLst>
          </p:nvPr>
        </p:nvGraphicFramePr>
        <p:xfrm>
          <a:off x="3816698" y="5568948"/>
          <a:ext cx="532730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0" name="Equation" r:id="rId7" imgW="2577960" imgH="228600" progId="Equation.DSMT4">
                  <p:embed/>
                </p:oleObj>
              </mc:Choice>
              <mc:Fallback>
                <p:oleObj name="Equation" r:id="rId7" imgW="2577960" imgH="228600" progId="Equation.DSMT4">
                  <p:embed/>
                  <p:pic>
                    <p:nvPicPr>
                      <p:cNvPr id="64529" name="Object 7">
                        <a:extLst>
                          <a:ext uri="{FF2B5EF4-FFF2-40B4-BE49-F238E27FC236}">
                            <a16:creationId xmlns:a16="http://schemas.microsoft.com/office/drawing/2014/main" id="{0780E278-D086-4944-845C-62AAE85BDE2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698" y="5568948"/>
                        <a:ext cx="5327302" cy="50323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3">
            <a:extLst>
              <a:ext uri="{FF2B5EF4-FFF2-40B4-BE49-F238E27FC236}">
                <a16:creationId xmlns:a16="http://schemas.microsoft.com/office/drawing/2014/main" id="{19C44628-5216-4F77-A3D6-8486E33F6E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463386"/>
              </p:ext>
            </p:extLst>
          </p:nvPr>
        </p:nvGraphicFramePr>
        <p:xfrm>
          <a:off x="2910013" y="6072186"/>
          <a:ext cx="62339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1" name="Equation" r:id="rId9" imgW="3111480" imgH="228600" progId="Equation.DSMT4">
                  <p:embed/>
                </p:oleObj>
              </mc:Choice>
              <mc:Fallback>
                <p:oleObj name="Equation" r:id="rId9" imgW="3111480" imgH="228600" progId="Equation.DSMT4">
                  <p:embed/>
                  <p:pic>
                    <p:nvPicPr>
                      <p:cNvPr id="64525" name="Object 23">
                        <a:extLst>
                          <a:ext uri="{FF2B5EF4-FFF2-40B4-BE49-F238E27FC236}">
                            <a16:creationId xmlns:a16="http://schemas.microsoft.com/office/drawing/2014/main" id="{3189895D-33BE-4F6C-82A9-257DB59079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0013" y="6072186"/>
                        <a:ext cx="6233987" cy="50323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>
            <a:extLst>
              <a:ext uri="{FF2B5EF4-FFF2-40B4-BE49-F238E27FC236}">
                <a16:creationId xmlns:a16="http://schemas.microsoft.com/office/drawing/2014/main" id="{E43FBACB-73CB-4826-83C9-6482E75E91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2969159"/>
              </p:ext>
            </p:extLst>
          </p:nvPr>
        </p:nvGraphicFramePr>
        <p:xfrm>
          <a:off x="-8953" y="4570631"/>
          <a:ext cx="5056409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2" name="Equation" r:id="rId11" imgW="2527200" imgH="228600" progId="Equation.DSMT4">
                  <p:embed/>
                </p:oleObj>
              </mc:Choice>
              <mc:Fallback>
                <p:oleObj name="Equation" r:id="rId11" imgW="2527200" imgH="228600" progId="Equation.DSMT4">
                  <p:embed/>
                  <p:pic>
                    <p:nvPicPr>
                      <p:cNvPr id="8" name="Object 9">
                        <a:extLst>
                          <a:ext uri="{FF2B5EF4-FFF2-40B4-BE49-F238E27FC236}">
                            <a16:creationId xmlns:a16="http://schemas.microsoft.com/office/drawing/2014/main" id="{479AFC18-A80D-4BA6-B939-EE72B054D52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8953" y="4570631"/>
                        <a:ext cx="5056409" cy="51117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">
            <a:extLst>
              <a:ext uri="{FF2B5EF4-FFF2-40B4-BE49-F238E27FC236}">
                <a16:creationId xmlns:a16="http://schemas.microsoft.com/office/drawing/2014/main" id="{3C57F078-DF53-4AF6-B22B-56533F2967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1688596"/>
              </p:ext>
            </p:extLst>
          </p:nvPr>
        </p:nvGraphicFramePr>
        <p:xfrm>
          <a:off x="-8953" y="5037707"/>
          <a:ext cx="6886532" cy="5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3" name="Equation" r:id="rId13" imgW="3060360" imgH="228600" progId="Equation.DSMT4">
                  <p:embed/>
                </p:oleObj>
              </mc:Choice>
              <mc:Fallback>
                <p:oleObj name="Equation" r:id="rId13" imgW="3060360" imgH="228600" progId="Equation.DSMT4">
                  <p:embed/>
                  <p:pic>
                    <p:nvPicPr>
                      <p:cNvPr id="52236" name="Object 9">
                        <a:extLst>
                          <a:ext uri="{FF2B5EF4-FFF2-40B4-BE49-F238E27FC236}">
                            <a16:creationId xmlns:a16="http://schemas.microsoft.com/office/drawing/2014/main" id="{65B87C7A-7582-4074-9A1F-B3C3CEA06B1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8953" y="5037707"/>
                        <a:ext cx="6886532" cy="5908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5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Knowledge Network</a:t>
            </a:r>
          </a:p>
        </p:txBody>
      </p:sp>
      <p:grpSp>
        <p:nvGrpSpPr>
          <p:cNvPr id="15376" name="Group 83"/>
          <p:cNvGrpSpPr>
            <a:grpSpLocks/>
          </p:cNvGrpSpPr>
          <p:nvPr/>
        </p:nvGrpSpPr>
        <p:grpSpPr bwMode="auto">
          <a:xfrm>
            <a:off x="0" y="1700213"/>
            <a:ext cx="9144000" cy="4392612"/>
            <a:chOff x="0" y="1162"/>
            <a:chExt cx="5760" cy="2541"/>
          </a:xfrm>
        </p:grpSpPr>
        <p:graphicFrame>
          <p:nvGraphicFramePr>
            <p:cNvPr id="15363" name="Object 11"/>
            <p:cNvGraphicFramePr>
              <a:graphicFrameLocks noChangeAspect="1"/>
            </p:cNvGraphicFramePr>
            <p:nvPr/>
          </p:nvGraphicFramePr>
          <p:xfrm>
            <a:off x="2608" y="3067"/>
            <a:ext cx="149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57" name="公式" r:id="rId4" imgW="1549080" imgH="253800" progId="Equation.3">
                    <p:embed/>
                  </p:oleObj>
                </mc:Choice>
                <mc:Fallback>
                  <p:oleObj name="公式" r:id="rId4" imgW="1549080" imgH="2538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3067"/>
                          <a:ext cx="1497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4" name="Object 18"/>
            <p:cNvGraphicFramePr>
              <a:graphicFrameLocks noChangeAspect="1"/>
            </p:cNvGraphicFramePr>
            <p:nvPr/>
          </p:nvGraphicFramePr>
          <p:xfrm>
            <a:off x="885" y="3067"/>
            <a:ext cx="499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58" name="公式" r:id="rId6" imgW="507960" imgH="253800" progId="Equation.3">
                    <p:embed/>
                  </p:oleObj>
                </mc:Choice>
                <mc:Fallback>
                  <p:oleObj name="公式" r:id="rId6" imgW="507960" imgH="2538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3067"/>
                          <a:ext cx="499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5" name="Object 20"/>
            <p:cNvGraphicFramePr>
              <a:graphicFrameLocks noChangeAspect="1"/>
            </p:cNvGraphicFramePr>
            <p:nvPr/>
          </p:nvGraphicFramePr>
          <p:xfrm>
            <a:off x="1701" y="3067"/>
            <a:ext cx="549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59" name="公式" r:id="rId8" imgW="507960" imgH="253800" progId="Equation.3">
                    <p:embed/>
                  </p:oleObj>
                </mc:Choice>
                <mc:Fallback>
                  <p:oleObj name="公式" r:id="rId8" imgW="507960" imgH="2538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3067"/>
                          <a:ext cx="549" cy="27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1" name="Rectangle 4"/>
            <p:cNvSpPr>
              <a:spLocks noChangeArrowheads="1"/>
            </p:cNvSpPr>
            <p:nvPr/>
          </p:nvSpPr>
          <p:spPr bwMode="auto">
            <a:xfrm>
              <a:off x="204" y="1570"/>
              <a:ext cx="31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latin typeface="Times New Roman" pitchFamily="18" charset="0"/>
                </a:rPr>
                <a:t>x</a:t>
              </a:r>
              <a:r>
                <a:rPr lang="en-US" altLang="zh-CN">
                  <a:latin typeface="Times New Roman" pitchFamily="18" charset="0"/>
                </a:rPr>
                <a:t>(</a:t>
              </a:r>
              <a:r>
                <a:rPr lang="en-US" altLang="zh-CN" i="1">
                  <a:latin typeface="Times New Roman" pitchFamily="18" charset="0"/>
                </a:rPr>
                <a:t>t</a:t>
              </a:r>
              <a:r>
                <a:rPr lang="en-US" altLang="zh-CN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5382" name="Rectangle 5"/>
            <p:cNvSpPr>
              <a:spLocks noChangeArrowheads="1"/>
            </p:cNvSpPr>
            <p:nvPr/>
          </p:nvSpPr>
          <p:spPr bwMode="auto">
            <a:xfrm>
              <a:off x="204" y="3022"/>
              <a:ext cx="31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latin typeface="Times New Roman" pitchFamily="18" charset="0"/>
                </a:rPr>
                <a:t>x</a:t>
              </a:r>
              <a:r>
                <a:rPr lang="en-US" altLang="zh-CN">
                  <a:latin typeface="Times New Roman" pitchFamily="18" charset="0"/>
                </a:rPr>
                <a:t>[</a:t>
              </a:r>
              <a:r>
                <a:rPr lang="en-US" altLang="zh-CN" i="1">
                  <a:latin typeface="Times New Roman" pitchFamily="18" charset="0"/>
                </a:rPr>
                <a:t>n</a:t>
              </a:r>
              <a:r>
                <a:rPr lang="en-US" altLang="zh-CN">
                  <a:latin typeface="Times New Roman" pitchFamily="18" charset="0"/>
                </a:rPr>
                <a:t>]</a:t>
              </a:r>
            </a:p>
          </p:txBody>
        </p:sp>
        <p:sp>
          <p:nvSpPr>
            <p:cNvPr id="15383" name="Rectangle 6"/>
            <p:cNvSpPr>
              <a:spLocks noChangeArrowheads="1"/>
            </p:cNvSpPr>
            <p:nvPr/>
          </p:nvSpPr>
          <p:spPr bwMode="auto">
            <a:xfrm>
              <a:off x="976" y="1570"/>
              <a:ext cx="362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latin typeface="Times New Roman" pitchFamily="18" charset="0"/>
                </a:rPr>
                <a:t>X</a:t>
              </a:r>
              <a:r>
                <a:rPr lang="en-US" altLang="zh-CN">
                  <a:latin typeface="Times New Roman" pitchFamily="18" charset="0"/>
                </a:rPr>
                <a:t>(</a:t>
              </a:r>
              <a:r>
                <a:rPr lang="en-US" altLang="zh-CN" i="1">
                  <a:latin typeface="Times New Roman" pitchFamily="18" charset="0"/>
                </a:rPr>
                <a:t>j</a:t>
              </a:r>
              <a:r>
                <a:rPr lang="el-GR" altLang="zh-CN" i="1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lang="en-US" altLang="zh-CN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5384" name="Rectangle 7"/>
            <p:cNvSpPr>
              <a:spLocks noChangeArrowheads="1"/>
            </p:cNvSpPr>
            <p:nvPr/>
          </p:nvSpPr>
          <p:spPr bwMode="auto">
            <a:xfrm>
              <a:off x="1701" y="1570"/>
              <a:ext cx="590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latin typeface="Times New Roman" pitchFamily="18" charset="0"/>
                </a:rPr>
                <a:t>H</a:t>
              </a:r>
              <a:r>
                <a:rPr lang="en-US" altLang="zh-CN">
                  <a:latin typeface="Times New Roman" pitchFamily="18" charset="0"/>
                </a:rPr>
                <a:t>(</a:t>
              </a:r>
              <a:r>
                <a:rPr lang="en-US" altLang="zh-CN" i="1">
                  <a:latin typeface="Times New Roman" pitchFamily="18" charset="0"/>
                </a:rPr>
                <a:t>j</a:t>
              </a:r>
              <a:r>
                <a:rPr lang="el-GR" altLang="zh-CN" i="1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lang="en-US" altLang="zh-CN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5385" name="Rectangle 8"/>
            <p:cNvSpPr>
              <a:spLocks noChangeArrowheads="1"/>
            </p:cNvSpPr>
            <p:nvPr/>
          </p:nvSpPr>
          <p:spPr bwMode="auto">
            <a:xfrm>
              <a:off x="930" y="2069"/>
              <a:ext cx="362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latin typeface="Times New Roman" pitchFamily="18" charset="0"/>
                </a:rPr>
                <a:t>X</a:t>
              </a:r>
              <a:r>
                <a:rPr lang="en-US" altLang="zh-CN">
                  <a:latin typeface="Times New Roman" pitchFamily="18" charset="0"/>
                </a:rPr>
                <a:t>(</a:t>
              </a:r>
              <a:r>
                <a:rPr lang="en-US" altLang="zh-CN" i="1">
                  <a:latin typeface="Times New Roman" pitchFamily="18" charset="0"/>
                </a:rPr>
                <a:t>s</a:t>
              </a:r>
              <a:r>
                <a:rPr lang="en-US" altLang="zh-CN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5386" name="Rectangle 9"/>
            <p:cNvSpPr>
              <a:spLocks noChangeArrowheads="1"/>
            </p:cNvSpPr>
            <p:nvPr/>
          </p:nvSpPr>
          <p:spPr bwMode="auto">
            <a:xfrm>
              <a:off x="930" y="2614"/>
              <a:ext cx="362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latin typeface="Times New Roman" pitchFamily="18" charset="0"/>
                </a:rPr>
                <a:t>X</a:t>
              </a:r>
              <a:r>
                <a:rPr lang="en-US" altLang="zh-CN">
                  <a:latin typeface="Times New Roman" pitchFamily="18" charset="0"/>
                </a:rPr>
                <a:t>(</a:t>
              </a:r>
              <a:r>
                <a:rPr lang="en-US" altLang="zh-CN" i="1">
                  <a:latin typeface="Times New Roman" pitchFamily="18" charset="0"/>
                </a:rPr>
                <a:t>z</a:t>
              </a:r>
              <a:r>
                <a:rPr lang="en-US" altLang="zh-CN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5387" name="Rectangle 13"/>
            <p:cNvSpPr>
              <a:spLocks noChangeArrowheads="1"/>
            </p:cNvSpPr>
            <p:nvPr/>
          </p:nvSpPr>
          <p:spPr bwMode="auto">
            <a:xfrm>
              <a:off x="1701" y="2069"/>
              <a:ext cx="590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latin typeface="Times New Roman" pitchFamily="18" charset="0"/>
                </a:rPr>
                <a:t>H</a:t>
              </a:r>
              <a:r>
                <a:rPr lang="en-US" altLang="zh-CN">
                  <a:latin typeface="Times New Roman" pitchFamily="18" charset="0"/>
                </a:rPr>
                <a:t>(</a:t>
              </a:r>
              <a:r>
                <a:rPr lang="en-US" altLang="zh-CN" i="1">
                  <a:latin typeface="Times New Roman" pitchFamily="18" charset="0"/>
                </a:rPr>
                <a:t>s</a:t>
              </a:r>
              <a:r>
                <a:rPr lang="en-US" altLang="zh-CN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5388" name="Rectangle 14"/>
            <p:cNvSpPr>
              <a:spLocks noChangeArrowheads="1"/>
            </p:cNvSpPr>
            <p:nvPr/>
          </p:nvSpPr>
          <p:spPr bwMode="auto">
            <a:xfrm>
              <a:off x="1701" y="2614"/>
              <a:ext cx="590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latin typeface="Times New Roman" pitchFamily="18" charset="0"/>
                </a:rPr>
                <a:t>H</a:t>
              </a:r>
              <a:r>
                <a:rPr lang="en-US" altLang="zh-CN">
                  <a:latin typeface="Times New Roman" pitchFamily="18" charset="0"/>
                </a:rPr>
                <a:t>(</a:t>
              </a:r>
              <a:r>
                <a:rPr lang="en-US" altLang="zh-CN" i="1">
                  <a:latin typeface="Times New Roman" pitchFamily="18" charset="0"/>
                </a:rPr>
                <a:t>z</a:t>
              </a:r>
              <a:r>
                <a:rPr lang="en-US" altLang="zh-CN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5389" name="Line 23"/>
            <p:cNvSpPr>
              <a:spLocks noChangeShapeType="1"/>
            </p:cNvSpPr>
            <p:nvPr/>
          </p:nvSpPr>
          <p:spPr bwMode="auto">
            <a:xfrm>
              <a:off x="522" y="1706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0" name="Rectangle 24"/>
            <p:cNvSpPr>
              <a:spLocks noChangeArrowheads="1"/>
            </p:cNvSpPr>
            <p:nvPr/>
          </p:nvSpPr>
          <p:spPr bwMode="auto">
            <a:xfrm>
              <a:off x="567" y="1525"/>
              <a:ext cx="27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Times New Roman" pitchFamily="18" charset="0"/>
                </a:rPr>
                <a:t>FT</a:t>
              </a:r>
            </a:p>
          </p:txBody>
        </p:sp>
        <p:sp>
          <p:nvSpPr>
            <p:cNvPr id="15391" name="Line 27"/>
            <p:cNvSpPr>
              <a:spLocks noChangeShapeType="1"/>
            </p:cNvSpPr>
            <p:nvPr/>
          </p:nvSpPr>
          <p:spPr bwMode="auto">
            <a:xfrm>
              <a:off x="522" y="3203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2" name="Rectangle 28"/>
            <p:cNvSpPr>
              <a:spLocks noChangeArrowheads="1"/>
            </p:cNvSpPr>
            <p:nvPr/>
          </p:nvSpPr>
          <p:spPr bwMode="auto">
            <a:xfrm>
              <a:off x="567" y="3203"/>
              <a:ext cx="27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Times New Roman" pitchFamily="18" charset="0"/>
                </a:rPr>
                <a:t>FT</a:t>
              </a:r>
            </a:p>
          </p:txBody>
        </p:sp>
        <p:sp>
          <p:nvSpPr>
            <p:cNvPr id="15393" name="Line 29"/>
            <p:cNvSpPr>
              <a:spLocks noChangeShapeType="1"/>
            </p:cNvSpPr>
            <p:nvPr/>
          </p:nvSpPr>
          <p:spPr bwMode="auto">
            <a:xfrm flipV="1">
              <a:off x="431" y="2750"/>
              <a:ext cx="499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4" name="Line 31"/>
            <p:cNvSpPr>
              <a:spLocks noChangeShapeType="1"/>
            </p:cNvSpPr>
            <p:nvPr/>
          </p:nvSpPr>
          <p:spPr bwMode="auto">
            <a:xfrm>
              <a:off x="477" y="1797"/>
              <a:ext cx="453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5" name="Rectangle 32"/>
            <p:cNvSpPr>
              <a:spLocks noChangeArrowheads="1"/>
            </p:cNvSpPr>
            <p:nvPr/>
          </p:nvSpPr>
          <p:spPr bwMode="auto">
            <a:xfrm>
              <a:off x="612" y="1797"/>
              <a:ext cx="31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/>
                <a:t>LT</a:t>
              </a:r>
            </a:p>
          </p:txBody>
        </p:sp>
        <p:sp>
          <p:nvSpPr>
            <p:cNvPr id="15396" name="Rectangle 33"/>
            <p:cNvSpPr>
              <a:spLocks noChangeArrowheads="1"/>
            </p:cNvSpPr>
            <p:nvPr/>
          </p:nvSpPr>
          <p:spPr bwMode="auto">
            <a:xfrm>
              <a:off x="567" y="2886"/>
              <a:ext cx="31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/>
                <a:t>ZT</a:t>
              </a:r>
            </a:p>
          </p:txBody>
        </p:sp>
        <p:sp>
          <p:nvSpPr>
            <p:cNvPr id="15397" name="Line 38"/>
            <p:cNvSpPr>
              <a:spLocks noChangeShapeType="1"/>
            </p:cNvSpPr>
            <p:nvPr/>
          </p:nvSpPr>
          <p:spPr bwMode="auto">
            <a:xfrm>
              <a:off x="2290" y="1706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8" name="Line 39"/>
            <p:cNvSpPr>
              <a:spLocks noChangeShapeType="1"/>
            </p:cNvSpPr>
            <p:nvPr/>
          </p:nvSpPr>
          <p:spPr bwMode="auto">
            <a:xfrm>
              <a:off x="2290" y="2205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9" name="Line 40"/>
            <p:cNvSpPr>
              <a:spLocks noChangeShapeType="1"/>
            </p:cNvSpPr>
            <p:nvPr/>
          </p:nvSpPr>
          <p:spPr bwMode="auto">
            <a:xfrm>
              <a:off x="2290" y="2750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00" name="Line 41"/>
            <p:cNvSpPr>
              <a:spLocks noChangeShapeType="1"/>
            </p:cNvSpPr>
            <p:nvPr/>
          </p:nvSpPr>
          <p:spPr bwMode="auto">
            <a:xfrm>
              <a:off x="2245" y="320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5366" name="Object 43"/>
            <p:cNvGraphicFramePr>
              <a:graphicFrameLocks noChangeAspect="1"/>
            </p:cNvGraphicFramePr>
            <p:nvPr/>
          </p:nvGraphicFramePr>
          <p:xfrm>
            <a:off x="2653" y="1570"/>
            <a:ext cx="140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0" name="公式" r:id="rId10" imgW="1511280" imgH="215640" progId="Equation.3">
                    <p:embed/>
                  </p:oleObj>
                </mc:Choice>
                <mc:Fallback>
                  <p:oleObj name="公式" r:id="rId10" imgW="1511280" imgH="21564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1570"/>
                          <a:ext cx="1407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7" name="Object 44"/>
            <p:cNvGraphicFramePr>
              <a:graphicFrameLocks noChangeAspect="1"/>
            </p:cNvGraphicFramePr>
            <p:nvPr/>
          </p:nvGraphicFramePr>
          <p:xfrm>
            <a:off x="2608" y="2614"/>
            <a:ext cx="1315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1" name="公式" r:id="rId12" imgW="1155600" imgH="215640" progId="Equation.3">
                    <p:embed/>
                  </p:oleObj>
                </mc:Choice>
                <mc:Fallback>
                  <p:oleObj name="公式" r:id="rId12" imgW="1155600" imgH="21564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2614"/>
                          <a:ext cx="1315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8" name="Object 45"/>
            <p:cNvGraphicFramePr>
              <a:graphicFrameLocks noChangeAspect="1"/>
            </p:cNvGraphicFramePr>
            <p:nvPr/>
          </p:nvGraphicFramePr>
          <p:xfrm>
            <a:off x="2563" y="2069"/>
            <a:ext cx="1316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2" name="公式" r:id="rId14" imgW="1130040" imgH="215640" progId="Equation.3">
                    <p:embed/>
                  </p:oleObj>
                </mc:Choice>
                <mc:Fallback>
                  <p:oleObj name="公式" r:id="rId14" imgW="1130040" imgH="21564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3" y="2069"/>
                          <a:ext cx="1316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01" name="Line 48"/>
            <p:cNvSpPr>
              <a:spLocks noChangeShapeType="1"/>
            </p:cNvSpPr>
            <p:nvPr/>
          </p:nvSpPr>
          <p:spPr bwMode="auto">
            <a:xfrm>
              <a:off x="142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02" name="Line 49"/>
            <p:cNvSpPr>
              <a:spLocks noChangeShapeType="1"/>
            </p:cNvSpPr>
            <p:nvPr/>
          </p:nvSpPr>
          <p:spPr bwMode="auto">
            <a:xfrm>
              <a:off x="1383" y="220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03" name="Line 50"/>
            <p:cNvSpPr>
              <a:spLocks noChangeShapeType="1"/>
            </p:cNvSpPr>
            <p:nvPr/>
          </p:nvSpPr>
          <p:spPr bwMode="auto">
            <a:xfrm>
              <a:off x="1338" y="2750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04" name="Line 51"/>
            <p:cNvSpPr>
              <a:spLocks noChangeShapeType="1"/>
            </p:cNvSpPr>
            <p:nvPr/>
          </p:nvSpPr>
          <p:spPr bwMode="auto">
            <a:xfrm>
              <a:off x="1429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05" name="Line 53"/>
            <p:cNvSpPr>
              <a:spLocks noChangeShapeType="1"/>
            </p:cNvSpPr>
            <p:nvPr/>
          </p:nvSpPr>
          <p:spPr bwMode="auto">
            <a:xfrm>
              <a:off x="4060" y="1752"/>
              <a:ext cx="9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06" name="Freeform 54"/>
            <p:cNvSpPr>
              <a:spLocks/>
            </p:cNvSpPr>
            <p:nvPr/>
          </p:nvSpPr>
          <p:spPr bwMode="auto">
            <a:xfrm>
              <a:off x="3899" y="2081"/>
              <a:ext cx="214" cy="112"/>
            </a:xfrm>
            <a:custGeom>
              <a:avLst/>
              <a:gdLst>
                <a:gd name="T0" fmla="*/ 0 w 214"/>
                <a:gd name="T1" fmla="*/ 112 h 112"/>
                <a:gd name="T2" fmla="*/ 214 w 214"/>
                <a:gd name="T3" fmla="*/ 0 h 112"/>
                <a:gd name="T4" fmla="*/ 0 60000 65536"/>
                <a:gd name="T5" fmla="*/ 0 60000 65536"/>
                <a:gd name="T6" fmla="*/ 0 w 214"/>
                <a:gd name="T7" fmla="*/ 0 h 112"/>
                <a:gd name="T8" fmla="*/ 214 w 214"/>
                <a:gd name="T9" fmla="*/ 112 h 1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4" h="112">
                  <a:moveTo>
                    <a:pt x="0" y="112"/>
                  </a:moveTo>
                  <a:lnTo>
                    <a:pt x="21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07" name="Rectangle 55"/>
            <p:cNvSpPr>
              <a:spLocks noChangeArrowheads="1"/>
            </p:cNvSpPr>
            <p:nvPr/>
          </p:nvSpPr>
          <p:spPr bwMode="auto">
            <a:xfrm>
              <a:off x="4105" y="1661"/>
              <a:ext cx="27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Times New Roman" pitchFamily="18" charset="0"/>
                </a:rPr>
                <a:t>IFT</a:t>
              </a:r>
            </a:p>
          </p:txBody>
        </p:sp>
        <p:sp>
          <p:nvSpPr>
            <p:cNvPr id="15408" name="Rectangle 56"/>
            <p:cNvSpPr>
              <a:spLocks noChangeArrowheads="1"/>
            </p:cNvSpPr>
            <p:nvPr/>
          </p:nvSpPr>
          <p:spPr bwMode="auto">
            <a:xfrm>
              <a:off x="3923" y="2115"/>
              <a:ext cx="31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/>
                <a:t>ILT</a:t>
              </a:r>
            </a:p>
          </p:txBody>
        </p:sp>
        <p:graphicFrame>
          <p:nvGraphicFramePr>
            <p:cNvPr id="15369" name="Object 57"/>
            <p:cNvGraphicFramePr>
              <a:graphicFrameLocks noChangeAspect="1"/>
            </p:cNvGraphicFramePr>
            <p:nvPr/>
          </p:nvGraphicFramePr>
          <p:xfrm>
            <a:off x="4150" y="1842"/>
            <a:ext cx="1610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3" name="公式" r:id="rId16" imgW="1587240" imgH="342720" progId="Equation.3">
                    <p:embed/>
                  </p:oleObj>
                </mc:Choice>
                <mc:Fallback>
                  <p:oleObj name="公式" r:id="rId16" imgW="1587240" imgH="34272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1842"/>
                          <a:ext cx="1610" cy="3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09" name="Line 59"/>
            <p:cNvSpPr>
              <a:spLocks noChangeShapeType="1"/>
            </p:cNvSpPr>
            <p:nvPr/>
          </p:nvSpPr>
          <p:spPr bwMode="auto">
            <a:xfrm>
              <a:off x="3923" y="2750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10" name="Line 60"/>
            <p:cNvSpPr>
              <a:spLocks noChangeShapeType="1"/>
            </p:cNvSpPr>
            <p:nvPr/>
          </p:nvSpPr>
          <p:spPr bwMode="auto">
            <a:xfrm flipV="1">
              <a:off x="4105" y="2976"/>
              <a:ext cx="9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11" name="Rectangle 61"/>
            <p:cNvSpPr>
              <a:spLocks noChangeArrowheads="1"/>
            </p:cNvSpPr>
            <p:nvPr/>
          </p:nvSpPr>
          <p:spPr bwMode="auto">
            <a:xfrm>
              <a:off x="4195" y="3067"/>
              <a:ext cx="27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latin typeface="Times New Roman" pitchFamily="18" charset="0"/>
                </a:rPr>
                <a:t>IFT</a:t>
              </a:r>
            </a:p>
          </p:txBody>
        </p:sp>
        <p:sp>
          <p:nvSpPr>
            <p:cNvPr id="15412" name="Rectangle 62"/>
            <p:cNvSpPr>
              <a:spLocks noChangeArrowheads="1"/>
            </p:cNvSpPr>
            <p:nvPr/>
          </p:nvSpPr>
          <p:spPr bwMode="auto">
            <a:xfrm>
              <a:off x="3969" y="2568"/>
              <a:ext cx="31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/>
                <a:t>IZT</a:t>
              </a:r>
            </a:p>
          </p:txBody>
        </p:sp>
        <p:graphicFrame>
          <p:nvGraphicFramePr>
            <p:cNvPr id="15370" name="Object 63"/>
            <p:cNvGraphicFramePr>
              <a:graphicFrameLocks noChangeAspect="1"/>
            </p:cNvGraphicFramePr>
            <p:nvPr/>
          </p:nvGraphicFramePr>
          <p:xfrm>
            <a:off x="4202" y="2659"/>
            <a:ext cx="1558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4" name="公式" r:id="rId18" imgW="1536480" imgH="482400" progId="Equation.3">
                    <p:embed/>
                  </p:oleObj>
                </mc:Choice>
                <mc:Fallback>
                  <p:oleObj name="公式" r:id="rId18" imgW="1536480" imgH="482400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2" y="2659"/>
                          <a:ext cx="1558" cy="4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13" name="Line 64"/>
            <p:cNvSpPr>
              <a:spLocks noChangeShapeType="1"/>
            </p:cNvSpPr>
            <p:nvPr/>
          </p:nvSpPr>
          <p:spPr bwMode="auto">
            <a:xfrm>
              <a:off x="1111" y="1797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5371" name="Object 65"/>
            <p:cNvGraphicFramePr>
              <a:graphicFrameLocks noChangeAspect="1"/>
            </p:cNvGraphicFramePr>
            <p:nvPr/>
          </p:nvGraphicFramePr>
          <p:xfrm>
            <a:off x="1111" y="1842"/>
            <a:ext cx="1013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5" name="公式" r:id="rId20" imgW="1257120" imgH="291960" progId="Equation.3">
                    <p:embed/>
                  </p:oleObj>
                </mc:Choice>
                <mc:Fallback>
                  <p:oleObj name="公式" r:id="rId20" imgW="1257120" imgH="291960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1842"/>
                          <a:ext cx="1013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14" name="Line 66"/>
            <p:cNvSpPr>
              <a:spLocks noChangeShapeType="1"/>
            </p:cNvSpPr>
            <p:nvPr/>
          </p:nvSpPr>
          <p:spPr bwMode="auto">
            <a:xfrm>
              <a:off x="1066" y="2840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5372" name="Object 67"/>
            <p:cNvGraphicFramePr>
              <a:graphicFrameLocks noChangeAspect="1"/>
            </p:cNvGraphicFramePr>
            <p:nvPr/>
          </p:nvGraphicFramePr>
          <p:xfrm>
            <a:off x="1066" y="2840"/>
            <a:ext cx="105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6" name="公式" r:id="rId22" imgW="1307880" imgH="291960" progId="Equation.3">
                    <p:embed/>
                  </p:oleObj>
                </mc:Choice>
                <mc:Fallback>
                  <p:oleObj name="公式" r:id="rId22" imgW="1307880" imgH="291960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840"/>
                          <a:ext cx="1054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15" name="Line 68"/>
            <p:cNvSpPr>
              <a:spLocks noChangeShapeType="1"/>
            </p:cNvSpPr>
            <p:nvPr/>
          </p:nvSpPr>
          <p:spPr bwMode="auto">
            <a:xfrm>
              <a:off x="884" y="1298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16" name="Rectangle 69"/>
            <p:cNvSpPr>
              <a:spLocks noChangeArrowheads="1"/>
            </p:cNvSpPr>
            <p:nvPr/>
          </p:nvSpPr>
          <p:spPr bwMode="auto">
            <a:xfrm>
              <a:off x="1701" y="1162"/>
              <a:ext cx="590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latin typeface="Times New Roman" pitchFamily="18" charset="0"/>
                </a:rPr>
                <a:t>h</a:t>
              </a:r>
              <a:r>
                <a:rPr lang="en-US" altLang="zh-CN">
                  <a:latin typeface="Times New Roman" pitchFamily="18" charset="0"/>
                </a:rPr>
                <a:t>(</a:t>
              </a:r>
              <a:r>
                <a:rPr lang="en-US" altLang="zh-CN" i="1">
                  <a:latin typeface="Times New Roman" pitchFamily="18" charset="0"/>
                </a:rPr>
                <a:t>t</a:t>
              </a:r>
              <a:r>
                <a:rPr lang="en-US" altLang="zh-CN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5417" name="Line 70"/>
            <p:cNvSpPr>
              <a:spLocks noChangeShapeType="1"/>
            </p:cNvSpPr>
            <p:nvPr/>
          </p:nvSpPr>
          <p:spPr bwMode="auto">
            <a:xfrm flipV="1">
              <a:off x="476" y="1298"/>
              <a:ext cx="40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18" name="Line 71"/>
            <p:cNvSpPr>
              <a:spLocks noChangeShapeType="1"/>
            </p:cNvSpPr>
            <p:nvPr/>
          </p:nvSpPr>
          <p:spPr bwMode="auto">
            <a:xfrm>
              <a:off x="2290" y="1298"/>
              <a:ext cx="21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19" name="Line 72"/>
            <p:cNvSpPr>
              <a:spLocks noChangeShapeType="1"/>
            </p:cNvSpPr>
            <p:nvPr/>
          </p:nvSpPr>
          <p:spPr bwMode="auto">
            <a:xfrm flipH="1">
              <a:off x="4377" y="1298"/>
              <a:ext cx="91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20" name="Line 73"/>
            <p:cNvSpPr>
              <a:spLocks noChangeShapeType="1"/>
            </p:cNvSpPr>
            <p:nvPr/>
          </p:nvSpPr>
          <p:spPr bwMode="auto">
            <a:xfrm>
              <a:off x="839" y="3566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21" name="Rectangle 74"/>
            <p:cNvSpPr>
              <a:spLocks noChangeArrowheads="1"/>
            </p:cNvSpPr>
            <p:nvPr/>
          </p:nvSpPr>
          <p:spPr bwMode="auto">
            <a:xfrm>
              <a:off x="1701" y="3430"/>
              <a:ext cx="590" cy="2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i="1">
                  <a:latin typeface="Times New Roman" pitchFamily="18" charset="0"/>
                </a:rPr>
                <a:t>h</a:t>
              </a:r>
              <a:r>
                <a:rPr lang="en-US" altLang="zh-CN">
                  <a:latin typeface="Times New Roman" pitchFamily="18" charset="0"/>
                </a:rPr>
                <a:t>[</a:t>
              </a:r>
              <a:r>
                <a:rPr lang="en-US" altLang="zh-CN" i="1">
                  <a:latin typeface="Times New Roman" pitchFamily="18" charset="0"/>
                </a:rPr>
                <a:t>n</a:t>
              </a:r>
              <a:r>
                <a:rPr lang="en-US" altLang="zh-CN">
                  <a:latin typeface="Times New Roman" pitchFamily="18" charset="0"/>
                </a:rPr>
                <a:t>]</a:t>
              </a:r>
            </a:p>
          </p:txBody>
        </p:sp>
        <p:sp>
          <p:nvSpPr>
            <p:cNvPr id="15422" name="Freeform 75"/>
            <p:cNvSpPr>
              <a:spLocks/>
            </p:cNvSpPr>
            <p:nvPr/>
          </p:nvSpPr>
          <p:spPr bwMode="auto">
            <a:xfrm>
              <a:off x="431" y="3294"/>
              <a:ext cx="433" cy="273"/>
            </a:xfrm>
            <a:custGeom>
              <a:avLst/>
              <a:gdLst>
                <a:gd name="T0" fmla="*/ 0 w 433"/>
                <a:gd name="T1" fmla="*/ 0 h 273"/>
                <a:gd name="T2" fmla="*/ 433 w 433"/>
                <a:gd name="T3" fmla="*/ 273 h 273"/>
                <a:gd name="T4" fmla="*/ 0 60000 65536"/>
                <a:gd name="T5" fmla="*/ 0 60000 65536"/>
                <a:gd name="T6" fmla="*/ 0 w 433"/>
                <a:gd name="T7" fmla="*/ 0 h 273"/>
                <a:gd name="T8" fmla="*/ 433 w 433"/>
                <a:gd name="T9" fmla="*/ 273 h 27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3" h="273">
                  <a:moveTo>
                    <a:pt x="0" y="0"/>
                  </a:moveTo>
                  <a:lnTo>
                    <a:pt x="433" y="273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23" name="Line 76"/>
            <p:cNvSpPr>
              <a:spLocks noChangeShapeType="1"/>
            </p:cNvSpPr>
            <p:nvPr/>
          </p:nvSpPr>
          <p:spPr bwMode="auto">
            <a:xfrm>
              <a:off x="2290" y="3566"/>
              <a:ext cx="22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24" name="Freeform 77"/>
            <p:cNvSpPr>
              <a:spLocks/>
            </p:cNvSpPr>
            <p:nvPr/>
          </p:nvSpPr>
          <p:spPr bwMode="auto">
            <a:xfrm>
              <a:off x="4469" y="3010"/>
              <a:ext cx="89" cy="557"/>
            </a:xfrm>
            <a:custGeom>
              <a:avLst/>
              <a:gdLst>
                <a:gd name="T0" fmla="*/ 89 w 89"/>
                <a:gd name="T1" fmla="*/ 557 h 557"/>
                <a:gd name="T2" fmla="*/ 0 w 89"/>
                <a:gd name="T3" fmla="*/ 0 h 557"/>
                <a:gd name="T4" fmla="*/ 0 60000 65536"/>
                <a:gd name="T5" fmla="*/ 0 60000 65536"/>
                <a:gd name="T6" fmla="*/ 0 w 89"/>
                <a:gd name="T7" fmla="*/ 0 h 557"/>
                <a:gd name="T8" fmla="*/ 89 w 89"/>
                <a:gd name="T9" fmla="*/ 557 h 55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9" h="557">
                  <a:moveTo>
                    <a:pt x="89" y="557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25" name="Line 78"/>
            <p:cNvSpPr>
              <a:spLocks noChangeShapeType="1"/>
            </p:cNvSpPr>
            <p:nvPr/>
          </p:nvSpPr>
          <p:spPr bwMode="auto">
            <a:xfrm>
              <a:off x="204" y="1842"/>
              <a:ext cx="0" cy="1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26" name="Rectangle 79"/>
            <p:cNvSpPr>
              <a:spLocks noChangeArrowheads="1"/>
            </p:cNvSpPr>
            <p:nvPr/>
          </p:nvSpPr>
          <p:spPr bwMode="auto">
            <a:xfrm>
              <a:off x="0" y="1933"/>
              <a:ext cx="657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i="1">
                  <a:latin typeface="Times New Roman" pitchFamily="18" charset="0"/>
                </a:rPr>
                <a:t>Sampling</a:t>
              </a:r>
              <a:endParaRPr lang="en-US" altLang="zh-CN" sz="2000">
                <a:latin typeface="Times New Roman" pitchFamily="18" charset="0"/>
              </a:endParaRPr>
            </a:p>
          </p:txBody>
        </p:sp>
        <p:graphicFrame>
          <p:nvGraphicFramePr>
            <p:cNvPr id="15373" name="Object 80"/>
            <p:cNvGraphicFramePr>
              <a:graphicFrameLocks noChangeAspect="1"/>
            </p:cNvGraphicFramePr>
            <p:nvPr/>
          </p:nvGraphicFramePr>
          <p:xfrm>
            <a:off x="0" y="2296"/>
            <a:ext cx="1156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7" name="公式" r:id="rId24" imgW="1282680" imgH="482400" progId="Equation.3">
                    <p:embed/>
                  </p:oleObj>
                </mc:Choice>
                <mc:Fallback>
                  <p:oleObj name="公式" r:id="rId24" imgW="1282680" imgH="482400" progId="Equation.3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296"/>
                          <a:ext cx="1156" cy="4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27" name="Line 81"/>
            <p:cNvSpPr>
              <a:spLocks noChangeShapeType="1"/>
            </p:cNvSpPr>
            <p:nvPr/>
          </p:nvSpPr>
          <p:spPr bwMode="auto">
            <a:xfrm>
              <a:off x="1247" y="2341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5374" name="Object 82"/>
            <p:cNvGraphicFramePr>
              <a:graphicFrameLocks noChangeAspect="1"/>
            </p:cNvGraphicFramePr>
            <p:nvPr/>
          </p:nvGraphicFramePr>
          <p:xfrm>
            <a:off x="1175" y="2367"/>
            <a:ext cx="881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8" name="公式" r:id="rId26" imgW="1091880" imgH="279360" progId="Equation.3">
                    <p:embed/>
                  </p:oleObj>
                </mc:Choice>
                <mc:Fallback>
                  <p:oleObj name="公式" r:id="rId26" imgW="1091880" imgH="279360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5" y="2367"/>
                          <a:ext cx="881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0" y="6021388"/>
            <a:ext cx="8013700" cy="836612"/>
            <a:chOff x="0" y="3793"/>
            <a:chExt cx="5048" cy="527"/>
          </a:xfrm>
        </p:grpSpPr>
        <p:sp>
          <p:nvSpPr>
            <p:cNvPr id="15378" name="Rectangle 84"/>
            <p:cNvSpPr>
              <a:spLocks noChangeArrowheads="1"/>
            </p:cNvSpPr>
            <p:nvPr/>
          </p:nvSpPr>
          <p:spPr bwMode="auto">
            <a:xfrm>
              <a:off x="0" y="3884"/>
              <a:ext cx="2313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/>
                <a:t>Initial conditions (state)</a:t>
              </a:r>
            </a:p>
          </p:txBody>
        </p:sp>
        <p:sp>
          <p:nvSpPr>
            <p:cNvPr id="15379" name="Rectangle 86"/>
            <p:cNvSpPr>
              <a:spLocks noChangeArrowheads="1"/>
            </p:cNvSpPr>
            <p:nvPr/>
          </p:nvSpPr>
          <p:spPr bwMode="auto">
            <a:xfrm>
              <a:off x="2109" y="3793"/>
              <a:ext cx="226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/>
                <a:t>Combined with system equation</a:t>
              </a:r>
            </a:p>
          </p:txBody>
        </p:sp>
        <p:sp>
          <p:nvSpPr>
            <p:cNvPr id="15380" name="Line 87"/>
            <p:cNvSpPr>
              <a:spLocks noChangeShapeType="1"/>
            </p:cNvSpPr>
            <p:nvPr/>
          </p:nvSpPr>
          <p:spPr bwMode="auto">
            <a:xfrm>
              <a:off x="2018" y="4110"/>
              <a:ext cx="2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5362" name="Object 88"/>
            <p:cNvGraphicFramePr>
              <a:graphicFrameLocks noChangeAspect="1"/>
            </p:cNvGraphicFramePr>
            <p:nvPr/>
          </p:nvGraphicFramePr>
          <p:xfrm>
            <a:off x="4604" y="3793"/>
            <a:ext cx="444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9" name="公式" r:id="rId28" imgW="406080" imgH="482400" progId="Equation.3">
                    <p:embed/>
                  </p:oleObj>
                </mc:Choice>
                <mc:Fallback>
                  <p:oleObj name="公式" r:id="rId28" imgW="406080" imgH="482400" progId="Equation.3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3793"/>
                          <a:ext cx="444" cy="5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Decomposition of signals in orthogonal dimensions(1)</a:t>
            </a:r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1908175" y="2781300"/>
          <a:ext cx="48133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Equation" r:id="rId3" imgW="2006280" imgH="431640" progId="Equation.3">
                  <p:embed/>
                </p:oleObj>
              </mc:Choice>
              <mc:Fallback>
                <p:oleObj name="Equation" r:id="rId3" imgW="200628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781300"/>
                        <a:ext cx="4813300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68313" y="3789363"/>
            <a:ext cx="8534400" cy="1001712"/>
            <a:chOff x="384" y="2208"/>
            <a:chExt cx="5376" cy="631"/>
          </a:xfrm>
        </p:grpSpPr>
        <p:graphicFrame>
          <p:nvGraphicFramePr>
            <p:cNvPr id="2053" name="Object 9"/>
            <p:cNvGraphicFramePr>
              <a:graphicFrameLocks noChangeAspect="1"/>
            </p:cNvGraphicFramePr>
            <p:nvPr/>
          </p:nvGraphicFramePr>
          <p:xfrm>
            <a:off x="4512" y="2544"/>
            <a:ext cx="72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1" name="Equation" r:id="rId5" imgW="469800" imgH="190440" progId="Equation.3">
                    <p:embed/>
                  </p:oleObj>
                </mc:Choice>
                <mc:Fallback>
                  <p:oleObj name="Equation" r:id="rId5" imgW="469800" imgH="1904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544"/>
                          <a:ext cx="729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384" y="2208"/>
              <a:ext cx="5376" cy="5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</a:pPr>
              <a:r>
                <a:rPr lang="en-US" altLang="zh-CN"/>
                <a:t>  An arbitrary continuous-time signal being represented as a continuous combination of shifted unit impulses</a:t>
              </a:r>
              <a:r>
                <a:rPr lang="en-US" altLang="zh-CN" sz="3200"/>
                <a:t>          :</a:t>
              </a:r>
            </a:p>
          </p:txBody>
        </p:sp>
      </p:grpSp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1908175" y="4724400"/>
          <a:ext cx="49974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Equation" r:id="rId7" imgW="2082600" imgH="330120" progId="Equation.3">
                  <p:embed/>
                </p:oleObj>
              </mc:Choice>
              <mc:Fallback>
                <p:oleObj name="Equation" r:id="rId7" imgW="2082600" imgH="3301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724400"/>
                        <a:ext cx="4997450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68313" y="1989138"/>
            <a:ext cx="7775575" cy="1009650"/>
            <a:chOff x="295" y="1253"/>
            <a:chExt cx="4898" cy="636"/>
          </a:xfrm>
        </p:grpSpPr>
        <p:graphicFrame>
          <p:nvGraphicFramePr>
            <p:cNvPr id="2052" name="Object 15"/>
            <p:cNvGraphicFramePr>
              <a:graphicFrameLocks noChangeAspect="1"/>
            </p:cNvGraphicFramePr>
            <p:nvPr/>
          </p:nvGraphicFramePr>
          <p:xfrm>
            <a:off x="3470" y="1570"/>
            <a:ext cx="817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3" name="公式" r:id="rId9" imgW="520560" imgH="203040" progId="Equation.3">
                    <p:embed/>
                  </p:oleObj>
                </mc:Choice>
                <mc:Fallback>
                  <p:oleObj name="公式" r:id="rId9" imgW="520560" imgH="2030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1570"/>
                          <a:ext cx="817" cy="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7" name="Rectangle 23"/>
            <p:cNvSpPr>
              <a:spLocks noChangeArrowheads="1"/>
            </p:cNvSpPr>
            <p:nvPr/>
          </p:nvSpPr>
          <p:spPr bwMode="auto">
            <a:xfrm>
              <a:off x="295" y="1253"/>
              <a:ext cx="4898" cy="5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</a:pPr>
              <a:r>
                <a:rPr lang="en-US" altLang="zh-CN"/>
                <a:t>  An arbitrary sequence being represented as a linear combination of shifted unit samples                 </a:t>
              </a:r>
              <a:r>
                <a:rPr lang="en-US" altLang="zh-CN" sz="3200"/>
                <a:t>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Decomposition of signals in orthogonal dimensions(2)</a:t>
            </a:r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2339975" y="3357563"/>
          <a:ext cx="4783138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3" imgW="1993680" imgH="431640" progId="Equation.3">
                  <p:embed/>
                </p:oleObj>
              </mc:Choice>
              <mc:Fallback>
                <p:oleObj name="Equation" r:id="rId3" imgW="19936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357563"/>
                        <a:ext cx="4783138" cy="1036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1547813" y="4292600"/>
          <a:ext cx="6064250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5" imgW="2527200" imgH="571320" progId="Equation.3">
                  <p:embed/>
                </p:oleObj>
              </mc:Choice>
              <mc:Fallback>
                <p:oleObj name="Equation" r:id="rId5" imgW="2527200" imgH="571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292600"/>
                        <a:ext cx="6064250" cy="1374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900113" y="2133600"/>
            <a:ext cx="7381875" cy="1314450"/>
            <a:chOff x="567" y="1344"/>
            <a:chExt cx="4650" cy="828"/>
          </a:xfrm>
        </p:grpSpPr>
        <p:graphicFrame>
          <p:nvGraphicFramePr>
            <p:cNvPr id="3076" name="Object 4"/>
            <p:cNvGraphicFramePr>
              <a:graphicFrameLocks noChangeAspect="1"/>
            </p:cNvGraphicFramePr>
            <p:nvPr/>
          </p:nvGraphicFramePr>
          <p:xfrm>
            <a:off x="2880" y="1752"/>
            <a:ext cx="771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Equation" r:id="rId7" imgW="419040" imgH="228600" progId="Equation.3">
                    <p:embed/>
                  </p:oleObj>
                </mc:Choice>
                <mc:Fallback>
                  <p:oleObj name="Equation" r:id="rId7" imgW="419040" imgH="228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752"/>
                          <a:ext cx="771" cy="4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9" name="Rectangle 11"/>
            <p:cNvSpPr>
              <a:spLocks noChangeArrowheads="1"/>
            </p:cNvSpPr>
            <p:nvPr/>
          </p:nvSpPr>
          <p:spPr bwMode="auto">
            <a:xfrm>
              <a:off x="567" y="1344"/>
              <a:ext cx="4650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chemeClr val="folHlink"/>
                </a:buClr>
                <a:buSzPct val="80000"/>
                <a:buFont typeface="Wingdings" pitchFamily="2" charset="2"/>
                <a:buChar char="n"/>
              </a:pPr>
              <a:r>
                <a:rPr lang="en-US" altLang="zh-CN"/>
                <a:t> Decomposing  a continuous-time periodic signal in</a:t>
              </a:r>
            </a:p>
            <a:p>
              <a:pPr>
                <a:buClr>
                  <a:schemeClr val="folHlink"/>
                </a:buClr>
                <a:buSzPct val="80000"/>
                <a:buFont typeface="Wingdings" pitchFamily="2" charset="2"/>
                <a:buNone/>
              </a:pPr>
              <a:r>
                <a:rPr lang="en-US" altLang="zh-CN"/>
                <a:t> </a:t>
              </a:r>
            </a:p>
            <a:p>
              <a:r>
                <a:rPr lang="en-US" altLang="zh-CN"/>
                <a:t>    orthogonal dimensions               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Decomposition of signals in orthogonal dimensions(3)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2051050" y="3213100"/>
          <a:ext cx="5026025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3" imgW="2095200" imgH="469800" progId="Equation.3">
                  <p:embed/>
                </p:oleObj>
              </mc:Choice>
              <mc:Fallback>
                <p:oleObj name="Equation" r:id="rId3" imgW="209520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213100"/>
                        <a:ext cx="5026025" cy="1128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1403350" y="4292600"/>
          <a:ext cx="6278563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5" imgW="2616120" imgH="634680" progId="Equation.3">
                  <p:embed/>
                </p:oleObj>
              </mc:Choice>
              <mc:Fallback>
                <p:oleObj name="Equation" r:id="rId5" imgW="2616120" imgH="634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292600"/>
                        <a:ext cx="6278563" cy="1528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95288" y="2060575"/>
            <a:ext cx="8424862" cy="1239838"/>
            <a:chOff x="249" y="1298"/>
            <a:chExt cx="5307" cy="781"/>
          </a:xfrm>
        </p:grpSpPr>
        <p:graphicFrame>
          <p:nvGraphicFramePr>
            <p:cNvPr id="4100" name="Object 4"/>
            <p:cNvGraphicFramePr>
              <a:graphicFrameLocks noChangeAspect="1"/>
            </p:cNvGraphicFramePr>
            <p:nvPr/>
          </p:nvGraphicFramePr>
          <p:xfrm>
            <a:off x="4604" y="1706"/>
            <a:ext cx="631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5" name="Equation" r:id="rId7" imgW="342720" imgH="203040" progId="Equation.3">
                    <p:embed/>
                  </p:oleObj>
                </mc:Choice>
                <mc:Fallback>
                  <p:oleObj name="Equation" r:id="rId7" imgW="342720" imgH="2030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1706"/>
                          <a:ext cx="631" cy="3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249" y="1298"/>
              <a:ext cx="5307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chemeClr val="folHlink"/>
                </a:buClr>
                <a:buSzPct val="80000"/>
                <a:buFont typeface="Wingdings" pitchFamily="2" charset="2"/>
                <a:buChar char="n"/>
              </a:pPr>
              <a:r>
                <a:rPr lang="en-US" altLang="zh-CN"/>
                <a:t> Decomposing  a discrete-time periodic signal into a sum</a:t>
              </a:r>
            </a:p>
            <a:p>
              <a:pPr>
                <a:buClr>
                  <a:schemeClr val="folHlink"/>
                </a:buClr>
                <a:buSzPct val="80000"/>
                <a:buFont typeface="Wingdings" pitchFamily="2" charset="2"/>
                <a:buNone/>
              </a:pPr>
              <a:r>
                <a:rPr lang="en-US" altLang="zh-CN"/>
                <a:t> </a:t>
              </a:r>
            </a:p>
            <a:p>
              <a:r>
                <a:rPr lang="en-US" altLang="zh-CN"/>
                <a:t>   of </a:t>
              </a:r>
              <a:r>
                <a:rPr lang="en-US" altLang="zh-CN" i="1"/>
                <a:t>N</a:t>
              </a:r>
              <a:r>
                <a:rPr lang="en-US" altLang="zh-CN"/>
                <a:t>  harmonically related complex exponentials             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Decomposition of signals in orthogonal dimensions(4)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2843213" y="3357563"/>
          <a:ext cx="37465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3" imgW="1562040" imgH="368280" progId="Equation.3">
                  <p:embed/>
                </p:oleObj>
              </mc:Choice>
              <mc:Fallback>
                <p:oleObj name="Equation" r:id="rId3" imgW="1562040" imgH="368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357563"/>
                        <a:ext cx="3746500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908175" y="4221163"/>
          <a:ext cx="332105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5" imgW="1384200" imgH="533160" progId="Equation.3">
                  <p:embed/>
                </p:oleObj>
              </mc:Choice>
              <mc:Fallback>
                <p:oleObj name="Equation" r:id="rId5" imgW="1384200" imgH="533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221163"/>
                        <a:ext cx="3321050" cy="128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84213" y="2060575"/>
            <a:ext cx="7993062" cy="1187450"/>
            <a:chOff x="431" y="1298"/>
            <a:chExt cx="5035" cy="748"/>
          </a:xfrm>
        </p:grpSpPr>
        <p:graphicFrame>
          <p:nvGraphicFramePr>
            <p:cNvPr id="5124" name="Object 4"/>
            <p:cNvGraphicFramePr>
              <a:graphicFrameLocks noChangeAspect="1"/>
            </p:cNvGraphicFramePr>
            <p:nvPr/>
          </p:nvGraphicFramePr>
          <p:xfrm>
            <a:off x="2562" y="1616"/>
            <a:ext cx="607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9" name="Equation" r:id="rId7" imgW="330120" imgH="228600" progId="Equation.3">
                    <p:embed/>
                  </p:oleObj>
                </mc:Choice>
                <mc:Fallback>
                  <p:oleObj name="Equation" r:id="rId7" imgW="330120" imgH="228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1616"/>
                          <a:ext cx="607" cy="4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431" y="1298"/>
              <a:ext cx="5035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chemeClr val="folHlink"/>
                </a:buClr>
                <a:buSzPct val="80000"/>
                <a:buFont typeface="Wingdings" pitchFamily="2" charset="2"/>
                <a:buChar char="n"/>
              </a:pPr>
              <a:r>
                <a:rPr lang="en-US" altLang="zh-CN"/>
                <a:t> Decomposing  a continuous-time non-periodic signal in </a:t>
              </a:r>
            </a:p>
            <a:p>
              <a:endParaRPr lang="en-US" altLang="zh-CN"/>
            </a:p>
            <a:p>
              <a:r>
                <a:rPr lang="en-US" altLang="zh-CN"/>
                <a:t> orthogonal dimensions             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Decomposition of signals in orthogonal dimensions(5)</a:t>
            </a: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3132138" y="3357563"/>
          <a:ext cx="383857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3" imgW="1600200" imgH="368280" progId="Equation.3">
                  <p:embed/>
                </p:oleObj>
              </mc:Choice>
              <mc:Fallback>
                <p:oleObj name="Equation" r:id="rId3" imgW="1600200" imgH="368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357563"/>
                        <a:ext cx="3838575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1763713" y="4221163"/>
          <a:ext cx="4479925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5" imgW="1866600" imgH="634680" progId="Equation.3">
                  <p:embed/>
                </p:oleObj>
              </mc:Choice>
              <mc:Fallback>
                <p:oleObj name="Equation" r:id="rId5" imgW="1866600" imgH="634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221163"/>
                        <a:ext cx="4479925" cy="1528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84213" y="1989139"/>
            <a:ext cx="8208962" cy="1938338"/>
            <a:chOff x="431" y="1253"/>
            <a:chExt cx="5171" cy="1221"/>
          </a:xfrm>
        </p:grpSpPr>
        <p:graphicFrame>
          <p:nvGraphicFramePr>
            <p:cNvPr id="6148" name="Object 4"/>
            <p:cNvGraphicFramePr>
              <a:graphicFrameLocks noChangeAspect="1"/>
            </p:cNvGraphicFramePr>
            <p:nvPr/>
          </p:nvGraphicFramePr>
          <p:xfrm>
            <a:off x="1882" y="1661"/>
            <a:ext cx="1262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3" name="Equation" r:id="rId7" imgW="685800" imgH="228600" progId="Equation.3">
                    <p:embed/>
                  </p:oleObj>
                </mc:Choice>
                <mc:Fallback>
                  <p:oleObj name="Equation" r:id="rId7" imgW="685800" imgH="228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1661"/>
                          <a:ext cx="1262" cy="4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431" y="1253"/>
              <a:ext cx="5171" cy="1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chemeClr val="folHlink"/>
                </a:buClr>
                <a:buSzPct val="80000"/>
                <a:buFont typeface="Wingdings" pitchFamily="2" charset="2"/>
                <a:buChar char="n"/>
              </a:pPr>
              <a:r>
                <a:rPr lang="en-US" altLang="zh-CN" dirty="0"/>
                <a:t> Representing a discrete-time non-periodic signal as a </a:t>
              </a:r>
            </a:p>
            <a:p>
              <a:pPr>
                <a:buClr>
                  <a:schemeClr val="folHlink"/>
                </a:buClr>
                <a:buSzPct val="80000"/>
                <a:buFont typeface="Wingdings" pitchFamily="2" charset="2"/>
                <a:buNone/>
              </a:pPr>
              <a:endParaRPr lang="en-US" altLang="zh-CN" dirty="0"/>
            </a:p>
            <a:p>
              <a:r>
                <a:rPr lang="en-US" altLang="zh-CN" dirty="0"/>
                <a:t>    integration of                     over a frequency interval of </a:t>
              </a:r>
            </a:p>
            <a:p>
              <a:endParaRPr lang="en-US" altLang="zh-CN" dirty="0"/>
            </a:p>
            <a:p>
              <a:r>
                <a:rPr lang="en-US" altLang="zh-CN" dirty="0"/>
                <a:t>     length 2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altLang="zh-CN" b="1" dirty="0"/>
                <a:t>: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Decomposition of signals (6)</a:t>
            </a:r>
          </a:p>
        </p:txBody>
      </p:sp>
      <p:graphicFrame>
        <p:nvGraphicFramePr>
          <p:cNvPr id="84992" name="Object 0"/>
          <p:cNvGraphicFramePr>
            <a:graphicFrameLocks noChangeAspect="1"/>
          </p:cNvGraphicFramePr>
          <p:nvPr/>
        </p:nvGraphicFramePr>
        <p:xfrm>
          <a:off x="2484438" y="3141663"/>
          <a:ext cx="3563937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Equation" r:id="rId3" imgW="1485720" imgH="406080" progId="Equation.3">
                  <p:embed/>
                </p:oleObj>
              </mc:Choice>
              <mc:Fallback>
                <p:oleObj name="Equation" r:id="rId3" imgW="1485720" imgH="4060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141663"/>
                        <a:ext cx="3563937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3" name="Object 1"/>
          <p:cNvGraphicFramePr>
            <a:graphicFrameLocks noChangeAspect="1"/>
          </p:cNvGraphicFramePr>
          <p:nvPr/>
        </p:nvGraphicFramePr>
        <p:xfrm>
          <a:off x="1042988" y="4005263"/>
          <a:ext cx="6764337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Equation" r:id="rId5" imgW="2819160" imgH="533160" progId="Equation.3">
                  <p:embed/>
                </p:oleObj>
              </mc:Choice>
              <mc:Fallback>
                <p:oleObj name="Equation" r:id="rId5" imgW="2819160" imgH="5331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005263"/>
                        <a:ext cx="6764337" cy="128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68313" y="2205038"/>
            <a:ext cx="7991475" cy="863600"/>
            <a:chOff x="295" y="1389"/>
            <a:chExt cx="5034" cy="544"/>
          </a:xfrm>
        </p:grpSpPr>
        <p:graphicFrame>
          <p:nvGraphicFramePr>
            <p:cNvPr id="7172" name="Object 2"/>
            <p:cNvGraphicFramePr>
              <a:graphicFrameLocks noChangeAspect="1"/>
            </p:cNvGraphicFramePr>
            <p:nvPr/>
          </p:nvGraphicFramePr>
          <p:xfrm>
            <a:off x="3152" y="1616"/>
            <a:ext cx="29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7" name="公式" r:id="rId7" imgW="190440" imgH="203040" progId="Equation.3">
                    <p:embed/>
                  </p:oleObj>
                </mc:Choice>
                <mc:Fallback>
                  <p:oleObj name="公式" r:id="rId7" imgW="190440" imgH="20304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1616"/>
                          <a:ext cx="297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5" name="Rectangle 11"/>
            <p:cNvSpPr>
              <a:spLocks noChangeArrowheads="1"/>
            </p:cNvSpPr>
            <p:nvPr/>
          </p:nvSpPr>
          <p:spPr bwMode="auto">
            <a:xfrm>
              <a:off x="295" y="1389"/>
              <a:ext cx="503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</a:pPr>
              <a:r>
                <a:rPr lang="en-US" altLang="zh-CN"/>
                <a:t> Representing  a continuous-time signal as a weighted integral of complex exponentials      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4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8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Decomposition of signals (7)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2771775" y="3068638"/>
          <a:ext cx="32607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Equation" r:id="rId3" imgW="1358640" imgH="406080" progId="Equation.3">
                  <p:embed/>
                </p:oleObj>
              </mc:Choice>
              <mc:Fallback>
                <p:oleObj name="Equation" r:id="rId3" imgW="135864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068638"/>
                        <a:ext cx="3260725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1042988" y="3860800"/>
          <a:ext cx="6430962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Equation" r:id="rId5" imgW="2679480" imgH="634680" progId="Equation.3">
                  <p:embed/>
                </p:oleObj>
              </mc:Choice>
              <mc:Fallback>
                <p:oleObj name="Equation" r:id="rId5" imgW="2679480" imgH="634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860800"/>
                        <a:ext cx="6430962" cy="1528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95288" y="2133600"/>
            <a:ext cx="8569325" cy="822325"/>
            <a:chOff x="249" y="1344"/>
            <a:chExt cx="5398" cy="518"/>
          </a:xfrm>
        </p:grpSpPr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49" y="1344"/>
              <a:ext cx="539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</a:pPr>
              <a:r>
                <a:rPr lang="en-US" altLang="zh-CN"/>
                <a:t> Representing a discrete-time signal as a weighted contour integral of complex exponentials       : </a:t>
              </a:r>
            </a:p>
          </p:txBody>
        </p:sp>
        <p:graphicFrame>
          <p:nvGraphicFramePr>
            <p:cNvPr id="8196" name="Object 9"/>
            <p:cNvGraphicFramePr>
              <a:graphicFrameLocks noChangeAspect="1"/>
            </p:cNvGraphicFramePr>
            <p:nvPr/>
          </p:nvGraphicFramePr>
          <p:xfrm>
            <a:off x="3152" y="1570"/>
            <a:ext cx="261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1" name="公式" r:id="rId7" imgW="177480" imgH="190440" progId="Equation.3">
                    <p:embed/>
                  </p:oleObj>
                </mc:Choice>
                <mc:Fallback>
                  <p:oleObj name="公式" r:id="rId7" imgW="177480" imgH="1904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1570"/>
                          <a:ext cx="261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Eigenfunctions of LTI     systems (1)</a:t>
            </a:r>
          </a:p>
        </p:txBody>
      </p:sp>
      <p:graphicFrame>
        <p:nvGraphicFramePr>
          <p:cNvPr id="86016" name="Object 0"/>
          <p:cNvGraphicFramePr>
            <a:graphicFrameLocks noChangeAspect="1"/>
          </p:cNvGraphicFramePr>
          <p:nvPr/>
        </p:nvGraphicFramePr>
        <p:xfrm>
          <a:off x="1331913" y="3284538"/>
          <a:ext cx="17684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8" name="Equation" r:id="rId3" imgW="736560" imgH="203040" progId="Equation.3">
                  <p:embed/>
                </p:oleObj>
              </mc:Choice>
              <mc:Fallback>
                <p:oleObj name="Equation" r:id="rId3" imgW="736560" imgH="20304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284538"/>
                        <a:ext cx="1768475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7" name="Object 1"/>
          <p:cNvGraphicFramePr>
            <a:graphicFrameLocks noChangeAspect="1"/>
          </p:cNvGraphicFramePr>
          <p:nvPr/>
        </p:nvGraphicFramePr>
        <p:xfrm>
          <a:off x="1331913" y="5157788"/>
          <a:ext cx="210343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9" name="Equation" r:id="rId5" imgW="876240" imgH="228600" progId="Equation.3">
                  <p:embed/>
                </p:oleObj>
              </mc:Choice>
              <mc:Fallback>
                <p:oleObj name="Equation" r:id="rId5" imgW="87624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157788"/>
                        <a:ext cx="2103437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1331913" y="3860800"/>
          <a:ext cx="3668712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0" name="Equation" r:id="rId7" imgW="1485720" imgH="507960" progId="Equation.3">
                  <p:embed/>
                </p:oleObj>
              </mc:Choice>
              <mc:Fallback>
                <p:oleObj name="Equation" r:id="rId7" imgW="1485720" imgH="507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860800"/>
                        <a:ext cx="3668712" cy="125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9" name="Object 3"/>
          <p:cNvGraphicFramePr>
            <a:graphicFrameLocks noChangeAspect="1"/>
          </p:cNvGraphicFramePr>
          <p:nvPr/>
        </p:nvGraphicFramePr>
        <p:xfrm>
          <a:off x="3341688" y="5229225"/>
          <a:ext cx="33496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1" name="公式" r:id="rId9" imgW="1409400" imgH="228600" progId="Equation.3">
                  <p:embed/>
                </p:oleObj>
              </mc:Choice>
              <mc:Fallback>
                <p:oleObj name="公式" r:id="rId9" imgW="14094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688" y="5229225"/>
                        <a:ext cx="33496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4759325" y="4221163"/>
          <a:ext cx="43846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2" name="公式" r:id="rId11" imgW="1765080" imgH="228600" progId="Equation.3">
                  <p:embed/>
                </p:oleObj>
              </mc:Choice>
              <mc:Fallback>
                <p:oleObj name="公式" r:id="rId11" imgW="17650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325" y="4221163"/>
                        <a:ext cx="43846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39750" y="2276475"/>
            <a:ext cx="8424863" cy="850900"/>
            <a:chOff x="340" y="1434"/>
            <a:chExt cx="5307" cy="536"/>
          </a:xfrm>
        </p:grpSpPr>
        <p:graphicFrame>
          <p:nvGraphicFramePr>
            <p:cNvPr id="9223" name="Object 5"/>
            <p:cNvGraphicFramePr>
              <a:graphicFrameLocks noChangeAspect="1"/>
            </p:cNvGraphicFramePr>
            <p:nvPr/>
          </p:nvGraphicFramePr>
          <p:xfrm>
            <a:off x="839" y="1570"/>
            <a:ext cx="375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3" name="Equation" r:id="rId13" imgW="190440" imgH="203040" progId="Equation.3">
                    <p:embed/>
                  </p:oleObj>
                </mc:Choice>
                <mc:Fallback>
                  <p:oleObj name="Equation" r:id="rId13" imgW="190440" imgH="2030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1570"/>
                          <a:ext cx="375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6" name="Rectangle 10"/>
            <p:cNvSpPr>
              <a:spLocks noChangeArrowheads="1"/>
            </p:cNvSpPr>
            <p:nvPr/>
          </p:nvSpPr>
          <p:spPr bwMode="auto">
            <a:xfrm>
              <a:off x="340" y="1434"/>
              <a:ext cx="5307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</a:pPr>
              <a:r>
                <a:rPr lang="en-US" altLang="zh-CN" dirty="0"/>
                <a:t> Responses of a causal continuous-time LTI system to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δ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altLang="zh-CN" dirty="0"/>
                <a:t>and        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6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6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831</TotalTime>
  <Words>391</Words>
  <Application>Microsoft Office PowerPoint</Application>
  <PresentationFormat>全屏显示(4:3)</PresentationFormat>
  <Paragraphs>68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宋体</vt:lpstr>
      <vt:lpstr>Tahoma</vt:lpstr>
      <vt:lpstr>Times New Roman</vt:lpstr>
      <vt:lpstr>Wingdings</vt:lpstr>
      <vt:lpstr>Blends</vt:lpstr>
      <vt:lpstr>Equation</vt:lpstr>
      <vt:lpstr>公式</vt:lpstr>
      <vt:lpstr>MathType 6.0 Equation</vt:lpstr>
      <vt:lpstr>SUMMARY</vt:lpstr>
      <vt:lpstr>Decomposition of signals in orthogonal dimensions(1)</vt:lpstr>
      <vt:lpstr>Decomposition of signals in orthogonal dimensions(2)</vt:lpstr>
      <vt:lpstr>Decomposition of signals in orthogonal dimensions(3)</vt:lpstr>
      <vt:lpstr>Decomposition of signals in orthogonal dimensions(4)</vt:lpstr>
      <vt:lpstr>Decomposition of signals in orthogonal dimensions(5)</vt:lpstr>
      <vt:lpstr>Decomposition of signals (6)</vt:lpstr>
      <vt:lpstr>Decomposition of signals (7)</vt:lpstr>
      <vt:lpstr>Eigenfunctions of LTI     systems (1)</vt:lpstr>
      <vt:lpstr> Eigenfunctions of LTI     systems (2)</vt:lpstr>
      <vt:lpstr>Representation and analysis of LTI Systems (1)</vt:lpstr>
      <vt:lpstr>Representation and analysis of LTI Systems (2)</vt:lpstr>
      <vt:lpstr>Representation and analysis of LTI Systems (3)</vt:lpstr>
      <vt:lpstr>Representation and analysis of LTI Systems (4)</vt:lpstr>
      <vt:lpstr>Knowledge Network</vt:lpstr>
    </vt:vector>
  </TitlesOfParts>
  <Company>YCIG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</dc:title>
  <dc:creator>luohangjian</dc:creator>
  <cp:lastModifiedBy>宋琪</cp:lastModifiedBy>
  <cp:revision>42</cp:revision>
  <dcterms:created xsi:type="dcterms:W3CDTF">2003-01-01T06:31:55Z</dcterms:created>
  <dcterms:modified xsi:type="dcterms:W3CDTF">2022-07-24T03:40:39Z</dcterms:modified>
</cp:coreProperties>
</file>