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17" r:id="rId2"/>
    <p:sldId id="318" r:id="rId3"/>
    <p:sldId id="319" r:id="rId4"/>
    <p:sldId id="320" r:id="rId5"/>
    <p:sldId id="321" r:id="rId6"/>
    <p:sldId id="309" r:id="rId7"/>
    <p:sldId id="277" r:id="rId8"/>
    <p:sldId id="258" r:id="rId9"/>
    <p:sldId id="310" r:id="rId10"/>
    <p:sldId id="279" r:id="rId11"/>
    <p:sldId id="285" r:id="rId12"/>
    <p:sldId id="286" r:id="rId13"/>
    <p:sldId id="287" r:id="rId14"/>
    <p:sldId id="288" r:id="rId15"/>
    <p:sldId id="289" r:id="rId16"/>
    <p:sldId id="290" r:id="rId17"/>
    <p:sldId id="291" r:id="rId18"/>
    <p:sldId id="292" r:id="rId19"/>
    <p:sldId id="293" r:id="rId20"/>
    <p:sldId id="294" r:id="rId21"/>
    <p:sldId id="295" r:id="rId22"/>
    <p:sldId id="297" r:id="rId23"/>
    <p:sldId id="299" r:id="rId24"/>
    <p:sldId id="300" r:id="rId25"/>
    <p:sldId id="298" r:id="rId26"/>
    <p:sldId id="301" r:id="rId27"/>
    <p:sldId id="302" r:id="rId28"/>
    <p:sldId id="351" r:id="rId29"/>
    <p:sldId id="352" r:id="rId30"/>
    <p:sldId id="353" r:id="rId31"/>
    <p:sldId id="303" r:id="rId32"/>
    <p:sldId id="314" r:id="rId33"/>
    <p:sldId id="305" r:id="rId34"/>
    <p:sldId id="323" r:id="rId35"/>
    <p:sldId id="306" r:id="rId36"/>
    <p:sldId id="307" r:id="rId37"/>
    <p:sldId id="308" r:id="rId38"/>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7" autoAdjust="0"/>
    <p:restoredTop sz="81989" autoAdjust="0"/>
  </p:normalViewPr>
  <p:slideViewPr>
    <p:cSldViewPr>
      <p:cViewPr varScale="1">
        <p:scale>
          <a:sx n="89" d="100"/>
          <a:sy n="89" d="100"/>
        </p:scale>
        <p:origin x="121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3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smtClean="0">
                <a:latin typeface="Times New Roman" panose="02020603050405020304" charset="0"/>
              </a:defRPr>
            </a:lvl1pPr>
          </a:lstStyle>
          <a:p>
            <a:pPr>
              <a:defRPr/>
            </a:pPr>
            <a:endParaRPr lang="en-US" altLang="zh-CN"/>
          </a:p>
        </p:txBody>
      </p:sp>
      <p:sp>
        <p:nvSpPr>
          <p:cNvPr id="1720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smtClean="0">
                <a:latin typeface="Times New Roman" panose="0202060305040502030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720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smtClean="0">
                <a:latin typeface="Times New Roman" panose="02020603050405020304" charset="0"/>
              </a:defRPr>
            </a:lvl1pPr>
          </a:lstStyle>
          <a:p>
            <a:pPr>
              <a:defRPr/>
            </a:pPr>
            <a:endParaRPr lang="en-US" altLang="zh-CN"/>
          </a:p>
        </p:txBody>
      </p:sp>
      <p:sp>
        <p:nvSpPr>
          <p:cNvPr id="1720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noProof="1" dirty="0">
                <a:latin typeface="Times New Roman" panose="02020603050405020304" charset="0"/>
              </a:defRPr>
            </a:lvl1pPr>
          </a:lstStyle>
          <a:p>
            <a:fld id="{A1B49586-D9FB-4C6F-A26B-0279370C32B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9E8880A-6920-4D42-BB57-E9D530AAF254}" type="slidenum">
              <a:rPr lang="en-US" altLang="zh-CN" smtClean="0">
                <a:latin typeface="Times New Roman" panose="02020603050405020304" pitchFamily="18" charset="0"/>
              </a:rPr>
              <a:pPr/>
              <a:t>14</a:t>
            </a:fld>
            <a:endParaRPr lang="en-US" altLang="zh-CN" smtClean="0">
              <a:latin typeface="Times New Roman" panose="02020603050405020304" pitchFamily="18" charset="0"/>
            </a:endParaRPr>
          </a:p>
        </p:txBody>
      </p:sp>
      <p:sp>
        <p:nvSpPr>
          <p:cNvPr id="18434" name="Rectangle 2"/>
          <p:cNvSpPr>
            <a:spLocks noGrp="1" noRot="1" noChangeAspect="1" noChangeArrowheads="1" noTextEdit="1"/>
          </p:cNvSpPr>
          <p:nvPr>
            <p:ph type="sldImg" idx="4294967295"/>
          </p:nvPr>
        </p:nvSpPr>
        <p:spPr>
          <a:ln/>
        </p:spPr>
      </p:sp>
      <p:sp>
        <p:nvSpPr>
          <p:cNvPr id="18435" name="Rectangle 3"/>
          <p:cNvSpPr>
            <a:spLocks noGrp="1" noChangeArrowheads="1"/>
          </p:cNvSpPr>
          <p:nvPr>
            <p:ph type="body" idx="4294967295"/>
          </p:nvPr>
        </p:nvSpPr>
        <p:spPr/>
        <p:txBody>
          <a:bodyPr>
            <a:prstTxWarp prst="textNoShape">
              <a:avLst/>
            </a:prstTxWarp>
          </a:bodyPr>
          <a:lstStyle/>
          <a:p>
            <a:pPr>
              <a:spcBef>
                <a:spcPct val="0"/>
              </a:spcBef>
            </a:pPr>
            <a:r>
              <a:rPr lang="zh-CN" altLang="en-US" sz="2400" smtClean="0">
                <a:latin typeface="宋体" panose="02010600030101010101" pitchFamily="2" charset="-122"/>
              </a:rPr>
              <a:t>当传送码</a:t>
            </a:r>
            <a:r>
              <a:rPr lang="en-US" altLang="zh-CN" sz="2400" smtClean="0">
                <a:latin typeface="Times New Roman" panose="02020603050405020304" pitchFamily="18" charset="0"/>
              </a:rPr>
              <a:t>C</a:t>
            </a:r>
            <a:r>
              <a:rPr lang="en-US" altLang="zh-CN" sz="2400" baseline="-30000" smtClean="0">
                <a:latin typeface="Times New Roman" panose="02020603050405020304" pitchFamily="18" charset="0"/>
              </a:rPr>
              <a:t>1</a:t>
            </a:r>
            <a:r>
              <a:rPr lang="zh-CN" altLang="en-US" sz="2400" smtClean="0">
                <a:latin typeface="宋体" panose="02010600030101010101" pitchFamily="2" charset="-122"/>
              </a:rPr>
              <a:t>时，信道输出端接收到一个码字后不能立即译码，还需等到下一个码字接收到时才能判断是否可以译码。而若传送码</a:t>
            </a:r>
            <a:r>
              <a:rPr lang="en-US" altLang="zh-CN" sz="2400" smtClean="0">
                <a:latin typeface="Times New Roman" panose="02020603050405020304" pitchFamily="18" charset="0"/>
              </a:rPr>
              <a:t>C</a:t>
            </a:r>
            <a:r>
              <a:rPr lang="en-US" altLang="zh-CN" sz="2400" baseline="-30000" smtClean="0">
                <a:latin typeface="Times New Roman" panose="02020603050405020304" pitchFamily="18" charset="0"/>
              </a:rPr>
              <a:t>2</a:t>
            </a:r>
            <a:r>
              <a:rPr lang="zh-CN" altLang="en-US" sz="2400" smtClean="0">
                <a:latin typeface="宋体" panose="02010600030101010101" pitchFamily="2" charset="-122"/>
              </a:rPr>
              <a:t>时，则无此限制，接受到一个完整码字后立即可以译码</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69BC085-F529-4F4D-A1AC-9DCCCBB47557}" type="slidenum">
              <a:rPr lang="en-US" altLang="zh-CN" smtClean="0">
                <a:latin typeface="Times New Roman" panose="02020603050405020304" pitchFamily="18" charset="0"/>
              </a:rPr>
              <a:pPr/>
              <a:t>23</a:t>
            </a:fld>
            <a:endParaRPr lang="en-US" altLang="zh-CN" smtClean="0">
              <a:latin typeface="Times New Roman" panose="02020603050405020304" pitchFamily="18" charset="0"/>
            </a:endParaRPr>
          </a:p>
        </p:txBody>
      </p:sp>
      <p:sp>
        <p:nvSpPr>
          <p:cNvPr id="36866" name="Rectangle 2"/>
          <p:cNvSpPr>
            <a:spLocks noGrp="1" noRot="1" noChangeAspect="1" noChangeArrowheads="1" noTextEdit="1"/>
          </p:cNvSpPr>
          <p:nvPr>
            <p:ph type="sldImg" idx="4294967295"/>
          </p:nvPr>
        </p:nvSpPr>
        <p:spPr>
          <a:solidFill>
            <a:srgbClr val="FFFFFF"/>
          </a:solidFill>
          <a:ln/>
        </p:spPr>
      </p:sp>
      <p:sp>
        <p:nvSpPr>
          <p:cNvPr id="36867"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106BE84-85AD-4E8D-88B4-C3C1CA715863}" type="slidenum">
              <a:rPr lang="en-US" altLang="zh-CN" smtClean="0">
                <a:latin typeface="Times New Roman" panose="02020603050405020304" pitchFamily="18" charset="0"/>
              </a:rPr>
              <a:pPr/>
              <a:t>24</a:t>
            </a:fld>
            <a:endParaRPr lang="en-US" altLang="zh-CN" smtClean="0">
              <a:latin typeface="Times New Roman" panose="02020603050405020304" pitchFamily="18" charset="0"/>
            </a:endParaRPr>
          </a:p>
        </p:txBody>
      </p:sp>
      <p:sp>
        <p:nvSpPr>
          <p:cNvPr id="38914" name="Rectangle 2"/>
          <p:cNvSpPr>
            <a:spLocks noGrp="1" noRot="1" noChangeAspect="1" noChangeArrowheads="1" noTextEdit="1"/>
          </p:cNvSpPr>
          <p:nvPr>
            <p:ph type="sldImg" idx="4294967295"/>
          </p:nvPr>
        </p:nvSpPr>
        <p:spPr>
          <a:solidFill>
            <a:srgbClr val="FFFFFF"/>
          </a:solidFill>
          <a:ln/>
        </p:spPr>
      </p:sp>
      <p:sp>
        <p:nvSpPr>
          <p:cNvPr id="38915"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CC6744F-FCC4-4C19-A1E1-44497C662370}" type="slidenum">
              <a:rPr lang="en-US" altLang="zh-CN" smtClean="0">
                <a:latin typeface="Times New Roman" panose="02020603050405020304" pitchFamily="18" charset="0"/>
              </a:rPr>
              <a:pPr/>
              <a:t>25</a:t>
            </a:fld>
            <a:endParaRPr lang="en-US" altLang="zh-CN" smtClean="0">
              <a:latin typeface="Times New Roman" panose="02020603050405020304" pitchFamily="18" charset="0"/>
            </a:endParaRPr>
          </a:p>
        </p:txBody>
      </p:sp>
      <p:sp>
        <p:nvSpPr>
          <p:cNvPr id="40962" name="Rectangle 2"/>
          <p:cNvSpPr>
            <a:spLocks noGrp="1" noRot="1" noChangeAspect="1" noChangeArrowheads="1" noTextEdit="1"/>
          </p:cNvSpPr>
          <p:nvPr>
            <p:ph type="sldImg" idx="4294967295"/>
          </p:nvPr>
        </p:nvSpPr>
        <p:spPr>
          <a:solidFill>
            <a:srgbClr val="FFFFFF"/>
          </a:solidFill>
          <a:ln/>
        </p:spPr>
      </p:sp>
      <p:sp>
        <p:nvSpPr>
          <p:cNvPr id="40963"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F55728B-3A66-4B1B-A30B-BC951ACB01EA}" type="slidenum">
              <a:rPr lang="en-US" altLang="zh-CN" smtClean="0">
                <a:latin typeface="Times New Roman" panose="02020603050405020304" pitchFamily="18" charset="0"/>
              </a:rPr>
              <a:pPr/>
              <a:t>26</a:t>
            </a:fld>
            <a:endParaRPr lang="en-US" altLang="zh-CN" smtClean="0">
              <a:latin typeface="Times New Roman" panose="02020603050405020304" pitchFamily="18" charset="0"/>
            </a:endParaRPr>
          </a:p>
        </p:txBody>
      </p:sp>
      <p:sp>
        <p:nvSpPr>
          <p:cNvPr id="43010" name="Rectangle 2"/>
          <p:cNvSpPr>
            <a:spLocks noGrp="1" noRot="1" noChangeAspect="1" noChangeArrowheads="1" noTextEdit="1"/>
          </p:cNvSpPr>
          <p:nvPr>
            <p:ph type="sldImg" idx="4294967295"/>
          </p:nvPr>
        </p:nvSpPr>
        <p:spPr>
          <a:solidFill>
            <a:srgbClr val="FFFFFF"/>
          </a:solidFill>
          <a:ln/>
        </p:spPr>
      </p:sp>
      <p:sp>
        <p:nvSpPr>
          <p:cNvPr id="43011"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A29F520-31DD-440A-B379-869925E22B0A}" type="slidenum">
              <a:rPr lang="en-US" altLang="zh-CN" smtClean="0">
                <a:latin typeface="Times New Roman" panose="02020603050405020304" pitchFamily="18" charset="0"/>
              </a:rPr>
              <a:pPr/>
              <a:t>27</a:t>
            </a:fld>
            <a:endParaRPr lang="en-US" altLang="zh-CN" smtClean="0">
              <a:latin typeface="Times New Roman" panose="02020603050405020304" pitchFamily="18" charset="0"/>
            </a:endParaRPr>
          </a:p>
        </p:txBody>
      </p:sp>
      <p:sp>
        <p:nvSpPr>
          <p:cNvPr id="45058" name="Rectangle 2"/>
          <p:cNvSpPr>
            <a:spLocks noGrp="1" noRot="1" noChangeAspect="1" noChangeArrowheads="1" noTextEdit="1"/>
          </p:cNvSpPr>
          <p:nvPr>
            <p:ph type="sldImg" idx="4294967295"/>
          </p:nvPr>
        </p:nvSpPr>
        <p:spPr>
          <a:solidFill>
            <a:srgbClr val="FFFFFF"/>
          </a:solidFill>
          <a:ln/>
        </p:spPr>
      </p:sp>
      <p:sp>
        <p:nvSpPr>
          <p:cNvPr id="45059"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76B7775-C02E-4CC9-BBC7-B748EDC57C77}" type="slidenum">
              <a:rPr lang="en-US" altLang="zh-CN" smtClean="0">
                <a:latin typeface="Times New Roman" panose="02020603050405020304" pitchFamily="18" charset="0"/>
              </a:rPr>
              <a:pPr/>
              <a:t>31</a:t>
            </a:fld>
            <a:endParaRPr lang="en-US" altLang="zh-CN" smtClean="0">
              <a:latin typeface="Times New Roman" panose="02020603050405020304" pitchFamily="18" charset="0"/>
            </a:endParaRPr>
          </a:p>
        </p:txBody>
      </p:sp>
      <p:sp>
        <p:nvSpPr>
          <p:cNvPr id="48130" name="Rectangle 2"/>
          <p:cNvSpPr>
            <a:spLocks noGrp="1" noRot="1" noChangeAspect="1" noChangeArrowheads="1" noTextEdit="1"/>
          </p:cNvSpPr>
          <p:nvPr>
            <p:ph type="sldImg" idx="4294967295"/>
          </p:nvPr>
        </p:nvSpPr>
        <p:spPr>
          <a:solidFill>
            <a:srgbClr val="FFFFFF"/>
          </a:solidFill>
          <a:ln/>
        </p:spPr>
      </p:sp>
      <p:sp>
        <p:nvSpPr>
          <p:cNvPr id="48131"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34B1597-6342-4643-BA2F-8F6A381A8E1D}" type="slidenum">
              <a:rPr lang="en-US" altLang="zh-CN" smtClean="0">
                <a:latin typeface="Times New Roman" panose="02020603050405020304" pitchFamily="18" charset="0"/>
              </a:rPr>
              <a:pPr/>
              <a:t>33</a:t>
            </a:fld>
            <a:endParaRPr lang="en-US" altLang="zh-CN" smtClean="0">
              <a:latin typeface="Times New Roman" panose="02020603050405020304" pitchFamily="18" charset="0"/>
            </a:endParaRPr>
          </a:p>
        </p:txBody>
      </p:sp>
      <p:sp>
        <p:nvSpPr>
          <p:cNvPr id="51202" name="Rectangle 2"/>
          <p:cNvSpPr>
            <a:spLocks noGrp="1" noRot="1" noChangeAspect="1" noChangeArrowheads="1" noTextEdit="1"/>
          </p:cNvSpPr>
          <p:nvPr>
            <p:ph type="sldImg" idx="4294967295"/>
          </p:nvPr>
        </p:nvSpPr>
        <p:spPr>
          <a:solidFill>
            <a:srgbClr val="FFFFFF"/>
          </a:solidFill>
          <a:ln/>
        </p:spPr>
      </p:sp>
      <p:sp>
        <p:nvSpPr>
          <p:cNvPr id="51203"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7ADFA3C-69AB-4483-8A46-8CCAC754FC3B}" type="slidenum">
              <a:rPr lang="en-US" altLang="zh-CN" smtClean="0">
                <a:latin typeface="Times New Roman" panose="02020603050405020304" pitchFamily="18" charset="0"/>
              </a:rPr>
              <a:pPr/>
              <a:t>35</a:t>
            </a:fld>
            <a:endParaRPr lang="en-US" altLang="zh-CN" smtClean="0">
              <a:latin typeface="Times New Roman" panose="02020603050405020304" pitchFamily="18" charset="0"/>
            </a:endParaRPr>
          </a:p>
        </p:txBody>
      </p:sp>
      <p:sp>
        <p:nvSpPr>
          <p:cNvPr id="54274" name="Rectangle 2"/>
          <p:cNvSpPr>
            <a:spLocks noGrp="1" noRot="1" noChangeAspect="1" noChangeArrowheads="1" noTextEdit="1"/>
          </p:cNvSpPr>
          <p:nvPr>
            <p:ph type="sldImg" idx="4294967295"/>
          </p:nvPr>
        </p:nvSpPr>
        <p:spPr>
          <a:solidFill>
            <a:srgbClr val="FFFFFF"/>
          </a:solidFill>
          <a:ln/>
        </p:spPr>
      </p:sp>
      <p:sp>
        <p:nvSpPr>
          <p:cNvPr id="54275"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7A228A5-0E5D-47C5-A416-15603FF0FFE3}" type="slidenum">
              <a:rPr lang="en-US" altLang="zh-CN" smtClean="0">
                <a:latin typeface="Times New Roman" panose="02020603050405020304" pitchFamily="18" charset="0"/>
              </a:rPr>
              <a:pPr/>
              <a:t>36</a:t>
            </a:fld>
            <a:endParaRPr lang="en-US" altLang="zh-CN" smtClean="0">
              <a:latin typeface="Times New Roman" panose="02020603050405020304" pitchFamily="18" charset="0"/>
            </a:endParaRPr>
          </a:p>
        </p:txBody>
      </p:sp>
      <p:sp>
        <p:nvSpPr>
          <p:cNvPr id="56322" name="Rectangle 2"/>
          <p:cNvSpPr>
            <a:spLocks noGrp="1" noRot="1" noChangeAspect="1" noChangeArrowheads="1" noTextEdit="1"/>
          </p:cNvSpPr>
          <p:nvPr>
            <p:ph type="sldImg" idx="4294967295"/>
          </p:nvPr>
        </p:nvSpPr>
        <p:spPr>
          <a:solidFill>
            <a:srgbClr val="FFFFFF"/>
          </a:solidFill>
          <a:ln/>
        </p:spPr>
      </p:sp>
      <p:sp>
        <p:nvSpPr>
          <p:cNvPr id="56323"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4176F12-2417-4187-993E-67787A313BF2}" type="slidenum">
              <a:rPr lang="en-US" altLang="zh-CN" smtClean="0">
                <a:latin typeface="Times New Roman" panose="02020603050405020304" pitchFamily="18" charset="0"/>
              </a:rPr>
              <a:pPr/>
              <a:t>37</a:t>
            </a:fld>
            <a:endParaRPr lang="en-US" altLang="zh-CN" smtClean="0">
              <a:latin typeface="Times New Roman" panose="02020603050405020304" pitchFamily="18" charset="0"/>
            </a:endParaRPr>
          </a:p>
        </p:txBody>
      </p:sp>
      <p:sp>
        <p:nvSpPr>
          <p:cNvPr id="58370" name="Rectangle 2"/>
          <p:cNvSpPr>
            <a:spLocks noGrp="1" noRot="1" noChangeAspect="1" noChangeArrowheads="1" noTextEdit="1"/>
          </p:cNvSpPr>
          <p:nvPr>
            <p:ph type="sldImg" idx="4294967295"/>
          </p:nvPr>
        </p:nvSpPr>
        <p:spPr>
          <a:solidFill>
            <a:srgbClr val="FFFFFF"/>
          </a:solidFill>
          <a:ln/>
        </p:spPr>
      </p:sp>
      <p:sp>
        <p:nvSpPr>
          <p:cNvPr id="58371"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A1C10D2-C2E3-4C6B-B591-9D4FADDC860A}" type="slidenum">
              <a:rPr lang="en-US" altLang="zh-CN" smtClean="0">
                <a:latin typeface="Times New Roman" panose="02020603050405020304" pitchFamily="18" charset="0"/>
              </a:rPr>
              <a:pPr/>
              <a:t>15</a:t>
            </a:fld>
            <a:endParaRPr lang="en-US" altLang="zh-CN" smtClean="0">
              <a:latin typeface="Times New Roman" panose="02020603050405020304" pitchFamily="18" charset="0"/>
            </a:endParaRPr>
          </a:p>
        </p:txBody>
      </p:sp>
      <p:sp>
        <p:nvSpPr>
          <p:cNvPr id="20482" name="Rectangle 2"/>
          <p:cNvSpPr>
            <a:spLocks noGrp="1" noRot="1" noChangeAspect="1" noChangeArrowheads="1" noTextEdit="1"/>
          </p:cNvSpPr>
          <p:nvPr>
            <p:ph type="sldImg" idx="4294967295"/>
          </p:nvPr>
        </p:nvSpPr>
        <p:spPr>
          <a:solidFill>
            <a:srgbClr val="FFFFFF"/>
          </a:solidFill>
          <a:ln/>
        </p:spPr>
      </p:sp>
      <p:sp>
        <p:nvSpPr>
          <p:cNvPr id="20483"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ECB1B284-0494-4A1B-A4AD-E252EBF5EC31}" type="slidenum">
              <a:rPr lang="en-US" altLang="zh-CN" smtClean="0">
                <a:latin typeface="Times New Roman" panose="02020603050405020304" pitchFamily="18" charset="0"/>
              </a:rPr>
              <a:pPr/>
              <a:t>16</a:t>
            </a:fld>
            <a:endParaRPr lang="en-US" altLang="zh-CN" smtClean="0">
              <a:latin typeface="Times New Roman" panose="02020603050405020304" pitchFamily="18" charset="0"/>
            </a:endParaRPr>
          </a:p>
        </p:txBody>
      </p:sp>
      <p:sp>
        <p:nvSpPr>
          <p:cNvPr id="22530" name="Rectangle 2"/>
          <p:cNvSpPr>
            <a:spLocks noGrp="1" noRot="1" noChangeAspect="1" noChangeArrowheads="1" noTextEdit="1"/>
          </p:cNvSpPr>
          <p:nvPr>
            <p:ph type="sldImg" idx="4294967295"/>
          </p:nvPr>
        </p:nvSpPr>
        <p:spPr>
          <a:solidFill>
            <a:srgbClr val="FFFFFF"/>
          </a:solidFill>
          <a:ln/>
        </p:spPr>
      </p:sp>
      <p:sp>
        <p:nvSpPr>
          <p:cNvPr id="22531"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EEC694F-01EE-4CFC-8D4A-9BC07FFC3977}" type="slidenum">
              <a:rPr lang="en-US" altLang="zh-CN" smtClean="0">
                <a:latin typeface="Times New Roman" panose="02020603050405020304" pitchFamily="18" charset="0"/>
              </a:rPr>
              <a:pPr/>
              <a:t>17</a:t>
            </a:fld>
            <a:endParaRPr lang="en-US" altLang="zh-CN" smtClean="0">
              <a:latin typeface="Times New Roman" panose="02020603050405020304" pitchFamily="18" charset="0"/>
            </a:endParaRPr>
          </a:p>
        </p:txBody>
      </p:sp>
      <p:sp>
        <p:nvSpPr>
          <p:cNvPr id="24578" name="Rectangle 2"/>
          <p:cNvSpPr>
            <a:spLocks noGrp="1" noRot="1" noChangeAspect="1" noChangeArrowheads="1" noTextEdit="1"/>
          </p:cNvSpPr>
          <p:nvPr>
            <p:ph type="sldImg" idx="4294967295"/>
          </p:nvPr>
        </p:nvSpPr>
        <p:spPr>
          <a:solidFill>
            <a:srgbClr val="FFFFFF"/>
          </a:solidFill>
          <a:ln/>
        </p:spPr>
      </p:sp>
      <p:sp>
        <p:nvSpPr>
          <p:cNvPr id="24579"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2D659CF-4B99-42B4-B18F-C6797F7C0599}" type="slidenum">
              <a:rPr lang="en-US" altLang="zh-CN" smtClean="0">
                <a:latin typeface="Times New Roman" panose="02020603050405020304" pitchFamily="18" charset="0"/>
              </a:rPr>
              <a:pPr/>
              <a:t>18</a:t>
            </a:fld>
            <a:endParaRPr lang="en-US" altLang="zh-CN" smtClean="0">
              <a:latin typeface="Times New Roman" panose="02020603050405020304" pitchFamily="18" charset="0"/>
            </a:endParaRPr>
          </a:p>
        </p:txBody>
      </p:sp>
      <p:sp>
        <p:nvSpPr>
          <p:cNvPr id="26626" name="Rectangle 2"/>
          <p:cNvSpPr>
            <a:spLocks noGrp="1" noRot="1" noChangeAspect="1" noChangeArrowheads="1" noTextEdit="1"/>
          </p:cNvSpPr>
          <p:nvPr>
            <p:ph type="sldImg" idx="4294967295"/>
          </p:nvPr>
        </p:nvSpPr>
        <p:spPr>
          <a:solidFill>
            <a:srgbClr val="FFFFFF"/>
          </a:solidFill>
          <a:ln/>
        </p:spPr>
      </p:sp>
      <p:sp>
        <p:nvSpPr>
          <p:cNvPr id="26627"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r>
              <a:rPr lang="zh-CN" altLang="en-US" sz="2400" smtClean="0">
                <a:latin typeface="宋体" panose="02010600030101010101" pitchFamily="2" charset="-122"/>
              </a:rPr>
              <a:t>树图中自根部经过一个分支到达</a:t>
            </a:r>
            <a:r>
              <a:rPr lang="en-US" altLang="zh-CN" sz="2400" smtClean="0">
                <a:latin typeface="Times New Roman" panose="02020603050405020304" pitchFamily="18" charset="0"/>
              </a:rPr>
              <a:t>m</a:t>
            </a:r>
            <a:r>
              <a:rPr lang="zh-CN" altLang="en-US" sz="2400" smtClean="0">
                <a:latin typeface="宋体" panose="02010600030101010101" pitchFamily="2" charset="-122"/>
              </a:rPr>
              <a:t>个节点称为一阶节点。二阶节点的可能个数为</a:t>
            </a:r>
            <a:r>
              <a:rPr lang="en-US" altLang="zh-CN" sz="2400" smtClean="0">
                <a:latin typeface="Times New Roman" panose="02020603050405020304" pitchFamily="18" charset="0"/>
              </a:rPr>
              <a:t>m</a:t>
            </a:r>
            <a:r>
              <a:rPr lang="en-US" altLang="zh-CN" sz="2400" baseline="30000" smtClean="0">
                <a:latin typeface="Times New Roman" panose="02020603050405020304" pitchFamily="18" charset="0"/>
              </a:rPr>
              <a:t>2</a:t>
            </a:r>
            <a:r>
              <a:rPr lang="zh-CN" altLang="en-US" sz="2400" smtClean="0">
                <a:latin typeface="宋体" panose="02010600030101010101" pitchFamily="2" charset="-122"/>
              </a:rPr>
              <a:t>个，一般</a:t>
            </a:r>
            <a:r>
              <a:rPr lang="en-US" altLang="zh-CN" sz="2400" smtClean="0">
                <a:latin typeface="Times New Roman" panose="02020603050405020304" pitchFamily="18" charset="0"/>
              </a:rPr>
              <a:t>n</a:t>
            </a:r>
            <a:r>
              <a:rPr lang="zh-CN" altLang="en-US" sz="2400" smtClean="0">
                <a:latin typeface="宋体" panose="02010600030101010101" pitchFamily="2" charset="-122"/>
              </a:rPr>
              <a:t>级节点有</a:t>
            </a:r>
            <a:r>
              <a:rPr lang="en-US" altLang="zh-CN" sz="2400" smtClean="0">
                <a:latin typeface="Times New Roman" panose="02020603050405020304" pitchFamily="18" charset="0"/>
              </a:rPr>
              <a:t>m</a:t>
            </a:r>
            <a:r>
              <a:rPr lang="en-US" altLang="zh-CN" sz="2400" baseline="30000" smtClean="0">
                <a:latin typeface="Times New Roman" panose="02020603050405020304" pitchFamily="18" charset="0"/>
              </a:rPr>
              <a:t>n</a:t>
            </a:r>
            <a:r>
              <a:rPr lang="zh-CN" altLang="en-US" sz="2400" smtClean="0">
                <a:latin typeface="宋体" panose="02010600030101010101" pitchFamily="2" charset="-122"/>
              </a:rPr>
              <a:t>个。若将从每个节点出发的</a:t>
            </a:r>
            <a:r>
              <a:rPr lang="en-US" altLang="zh-CN" sz="2400" smtClean="0">
                <a:latin typeface="Times New Roman" panose="02020603050405020304" pitchFamily="18" charset="0"/>
              </a:rPr>
              <a:t>m</a:t>
            </a:r>
            <a:r>
              <a:rPr lang="zh-CN" altLang="en-US" sz="2400" smtClean="0">
                <a:latin typeface="宋体" panose="02010600030101010101" pitchFamily="2" charset="-122"/>
              </a:rPr>
              <a:t>个分支分别标以</a:t>
            </a:r>
            <a:r>
              <a:rPr lang="en-US" altLang="zh-CN" sz="2400" smtClean="0">
                <a:latin typeface="Times New Roman" panose="02020603050405020304" pitchFamily="18" charset="0"/>
              </a:rPr>
              <a:t>0</a:t>
            </a:r>
            <a:r>
              <a:rPr lang="zh-CN" altLang="en-US" sz="2400" smtClean="0">
                <a:latin typeface="宋体" panose="02010600030101010101" pitchFamily="2" charset="-122"/>
              </a:rPr>
              <a:t>，</a:t>
            </a:r>
            <a:r>
              <a:rPr lang="en-US" altLang="zh-CN" sz="2400" smtClean="0">
                <a:latin typeface="Times New Roman" panose="02020603050405020304" pitchFamily="18" charset="0"/>
              </a:rPr>
              <a:t>1</a:t>
            </a:r>
            <a:r>
              <a:rPr lang="zh-CN" altLang="en-US" sz="2400" smtClean="0">
                <a:latin typeface="宋体" panose="02010600030101010101" pitchFamily="2" charset="-122"/>
              </a:rPr>
              <a:t>，</a:t>
            </a:r>
            <a:r>
              <a:rPr lang="en-US" altLang="zh-CN" sz="2400" smtClean="0">
                <a:latin typeface="Times New Roman" panose="02020603050405020304" pitchFamily="18" charset="0"/>
              </a:rPr>
              <a:t>…m</a:t>
            </a:r>
            <a:r>
              <a:rPr lang="zh-CN" altLang="en-US" sz="2400" smtClean="0">
                <a:latin typeface="宋体" panose="02010600030101010101" pitchFamily="2" charset="-122"/>
              </a:rPr>
              <a:t>－</a:t>
            </a:r>
            <a:r>
              <a:rPr lang="en-US" altLang="zh-CN" sz="2400" smtClean="0">
                <a:latin typeface="Times New Roman" panose="02020603050405020304" pitchFamily="18" charset="0"/>
              </a:rPr>
              <a:t>1,</a:t>
            </a:r>
            <a:r>
              <a:rPr lang="zh-CN" altLang="en-US" sz="2400" smtClean="0">
                <a:latin typeface="宋体" panose="02010600030101010101" pitchFamily="2" charset="-122"/>
              </a:rPr>
              <a:t>则每个</a:t>
            </a:r>
            <a:r>
              <a:rPr lang="en-US" altLang="zh-CN" sz="2400" smtClean="0">
                <a:latin typeface="Times New Roman" panose="02020603050405020304" pitchFamily="18" charset="0"/>
              </a:rPr>
              <a:t>n</a:t>
            </a:r>
            <a:r>
              <a:rPr lang="zh-CN" altLang="en-US" sz="2400" smtClean="0">
                <a:latin typeface="宋体" panose="02010600030101010101" pitchFamily="2" charset="-122"/>
              </a:rPr>
              <a:t>级节点需要用</a:t>
            </a:r>
            <a:r>
              <a:rPr lang="en-US" altLang="zh-CN" sz="2400" smtClean="0">
                <a:latin typeface="Times New Roman" panose="02020603050405020304" pitchFamily="18" charset="0"/>
              </a:rPr>
              <a:t>n</a:t>
            </a:r>
            <a:r>
              <a:rPr lang="zh-CN" altLang="en-US" sz="2400" smtClean="0">
                <a:latin typeface="宋体" panose="02010600030101010101" pitchFamily="2" charset="-122"/>
              </a:rPr>
              <a:t>个</a:t>
            </a:r>
            <a:r>
              <a:rPr lang="en-US" altLang="zh-CN" sz="2400" smtClean="0">
                <a:latin typeface="Times New Roman" panose="02020603050405020304" pitchFamily="18" charset="0"/>
              </a:rPr>
              <a:t>m</a:t>
            </a:r>
            <a:r>
              <a:rPr lang="zh-CN" altLang="en-US" sz="2400" smtClean="0">
                <a:latin typeface="宋体" panose="02010600030101010101" pitchFamily="2" charset="-122"/>
              </a:rPr>
              <a:t>元数字表示。如果指定某个</a:t>
            </a:r>
            <a:r>
              <a:rPr lang="en-US" altLang="zh-CN" sz="2400" smtClean="0">
                <a:latin typeface="Times New Roman" panose="02020603050405020304" pitchFamily="18" charset="0"/>
              </a:rPr>
              <a:t>n</a:t>
            </a:r>
            <a:r>
              <a:rPr lang="zh-CN" altLang="en-US" sz="2400" smtClean="0">
                <a:latin typeface="宋体" panose="02010600030101010101" pitchFamily="2" charset="-122"/>
              </a:rPr>
              <a:t>阶节点为终端节点表示一个信源符号，则该节点就不再延伸，相应的码字即为从树根到此端点的分枝标号序列，其长度为</a:t>
            </a:r>
            <a:r>
              <a:rPr lang="en-US" altLang="zh-CN" sz="2400" smtClean="0">
                <a:latin typeface="Times New Roman" panose="02020603050405020304" pitchFamily="18" charset="0"/>
              </a:rPr>
              <a:t>n</a:t>
            </a:r>
            <a:r>
              <a:rPr lang="zh-CN" altLang="en-US" sz="2400" smtClean="0">
                <a:latin typeface="宋体" panose="02010600030101010101" pitchFamily="2" charset="-122"/>
              </a:rPr>
              <a:t>。这样构造的码满足即时码的条件。因为从树根到每一个终端节点所走的路径均不相同，故一定满足对前缀的限制。</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6B7C128-88AD-4F8A-9C9F-7566E1138B53}" type="slidenum">
              <a:rPr lang="en-US" altLang="zh-CN" smtClean="0">
                <a:latin typeface="Times New Roman" panose="02020603050405020304" pitchFamily="18" charset="0"/>
              </a:rPr>
              <a:pPr/>
              <a:t>19</a:t>
            </a:fld>
            <a:endParaRPr lang="en-US" altLang="zh-CN" smtClean="0">
              <a:latin typeface="Times New Roman" panose="02020603050405020304" pitchFamily="18" charset="0"/>
            </a:endParaRPr>
          </a:p>
        </p:txBody>
      </p:sp>
      <p:sp>
        <p:nvSpPr>
          <p:cNvPr id="28674" name="Rectangle 2"/>
          <p:cNvSpPr>
            <a:spLocks noGrp="1" noRot="1" noChangeAspect="1" noChangeArrowheads="1" noTextEdit="1"/>
          </p:cNvSpPr>
          <p:nvPr>
            <p:ph type="sldImg" idx="4294967295"/>
          </p:nvPr>
        </p:nvSpPr>
        <p:spPr>
          <a:solidFill>
            <a:srgbClr val="FFFFFF"/>
          </a:solidFill>
          <a:ln/>
        </p:spPr>
      </p:sp>
      <p:sp>
        <p:nvSpPr>
          <p:cNvPr id="28675"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076674B-C1CA-49FA-880C-AE8036FCFCC7}" type="slidenum">
              <a:rPr lang="en-US" altLang="zh-CN" smtClean="0">
                <a:latin typeface="Times New Roman" panose="02020603050405020304" pitchFamily="18" charset="0"/>
              </a:rPr>
              <a:pPr/>
              <a:t>20</a:t>
            </a:fld>
            <a:endParaRPr lang="en-US" altLang="zh-CN" smtClean="0">
              <a:latin typeface="Times New Roman" panose="02020603050405020304" pitchFamily="18" charset="0"/>
            </a:endParaRPr>
          </a:p>
        </p:txBody>
      </p:sp>
      <p:sp>
        <p:nvSpPr>
          <p:cNvPr id="30722" name="Rectangle 2"/>
          <p:cNvSpPr>
            <a:spLocks noGrp="1" noRot="1" noChangeAspect="1" noChangeArrowheads="1" noTextEdit="1"/>
          </p:cNvSpPr>
          <p:nvPr>
            <p:ph type="sldImg" idx="4294967295"/>
          </p:nvPr>
        </p:nvSpPr>
        <p:spPr>
          <a:solidFill>
            <a:srgbClr val="FFFFFF"/>
          </a:solidFill>
          <a:ln/>
        </p:spPr>
      </p:sp>
      <p:sp>
        <p:nvSpPr>
          <p:cNvPr id="30723"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78B901D-F44C-46A5-90FF-77D3DD63BF27}" type="slidenum">
              <a:rPr lang="en-US" altLang="zh-CN" smtClean="0">
                <a:latin typeface="Times New Roman" panose="02020603050405020304" pitchFamily="18" charset="0"/>
              </a:rPr>
              <a:pPr/>
              <a:t>21</a:t>
            </a:fld>
            <a:endParaRPr lang="en-US" altLang="zh-CN" smtClean="0">
              <a:latin typeface="Times New Roman" panose="02020603050405020304" pitchFamily="18" charset="0"/>
            </a:endParaRPr>
          </a:p>
        </p:txBody>
      </p:sp>
      <p:sp>
        <p:nvSpPr>
          <p:cNvPr id="32770" name="Rectangle 2"/>
          <p:cNvSpPr>
            <a:spLocks noGrp="1" noRot="1" noChangeAspect="1" noChangeArrowheads="1" noTextEdit="1"/>
          </p:cNvSpPr>
          <p:nvPr>
            <p:ph type="sldImg" idx="4294967295"/>
          </p:nvPr>
        </p:nvSpPr>
        <p:spPr>
          <a:solidFill>
            <a:srgbClr val="FFFFFF"/>
          </a:solidFill>
          <a:ln/>
        </p:spPr>
      </p:sp>
      <p:sp>
        <p:nvSpPr>
          <p:cNvPr id="32771"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0C13F97-1F43-4A43-861F-2B687DE597DE}" type="slidenum">
              <a:rPr lang="en-US" altLang="zh-CN" smtClean="0">
                <a:latin typeface="Times New Roman" panose="02020603050405020304" pitchFamily="18" charset="0"/>
              </a:rPr>
              <a:pPr/>
              <a:t>22</a:t>
            </a:fld>
            <a:endParaRPr lang="en-US" altLang="zh-CN" smtClean="0">
              <a:latin typeface="Times New Roman" panose="02020603050405020304" pitchFamily="18" charset="0"/>
            </a:endParaRPr>
          </a:p>
        </p:txBody>
      </p:sp>
      <p:sp>
        <p:nvSpPr>
          <p:cNvPr id="34818" name="Rectangle 2"/>
          <p:cNvSpPr>
            <a:spLocks noGrp="1" noRot="1" noChangeAspect="1" noChangeArrowheads="1" noTextEdit="1"/>
          </p:cNvSpPr>
          <p:nvPr>
            <p:ph type="sldImg" idx="4294967295"/>
          </p:nvPr>
        </p:nvSpPr>
        <p:spPr>
          <a:solidFill>
            <a:srgbClr val="FFFFFF"/>
          </a:solidFill>
          <a:ln/>
        </p:spPr>
      </p:sp>
      <p:sp>
        <p:nvSpPr>
          <p:cNvPr id="34819" name="Rectangle 3"/>
          <p:cNvSpPr>
            <a:spLocks noGrp="1" noChangeArrowheads="1"/>
          </p:cNvSpPr>
          <p:nvPr>
            <p:ph type="body" idx="4294967295"/>
          </p:nvPr>
        </p:nvSpPr>
        <p:spPr>
          <a:solidFill>
            <a:srgbClr val="FFFFFF"/>
          </a:solidFill>
          <a:ln>
            <a:solidFill>
              <a:srgbClr val="000000"/>
            </a:solidFill>
            <a:miter lim="800000"/>
            <a:headEnd/>
            <a:tailEnd/>
          </a:ln>
        </p:spPr>
        <p:txBody>
          <a:bodyPr>
            <a:prstTxWarp prst="textNoShape">
              <a:avLst/>
            </a:prstTxWarp>
          </a:bodyPr>
          <a:lstStyle/>
          <a:p>
            <a:pPr>
              <a:spcBef>
                <a:spcPct val="0"/>
              </a:spcBef>
            </a:pPr>
            <a:endParaRPr lang="zh-CN" altLang="zh-CN" sz="2400" smtClean="0">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hangingPunct="0"/>
            <a:endParaRPr lang="zh-CN" altLang="en-US"/>
          </a:p>
        </p:txBody>
      </p:sp>
      <p:sp>
        <p:nvSpPr>
          <p:cNvPr id="242690"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242691"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smtClean="0"/>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2B938BCF-7C15-46FA-957F-41AB8AB9D16A}" type="slidenum">
              <a:rPr lang="en-US" altLang="zh-CN"/>
              <a:pPr/>
              <a:t>‹#›</a:t>
            </a:fld>
            <a:endParaRPr lang="en-US" altLang="zh-CN"/>
          </a:p>
        </p:txBody>
      </p:sp>
    </p:spTree>
    <p:extLst>
      <p:ext uri="{BB962C8B-B14F-4D97-AF65-F5344CB8AC3E}">
        <p14:creationId xmlns:p14="http://schemas.microsoft.com/office/powerpoint/2010/main" val="400597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3AA6337A-5EB8-4B87-995C-A143277DC311}" type="slidenum">
              <a:rPr lang="en-US" altLang="zh-CN"/>
              <a:pPr/>
              <a:t>‹#›</a:t>
            </a:fld>
            <a:endParaRPr lang="en-US" altLang="zh-CN">
              <a:latin typeface="Times"/>
            </a:endParaRPr>
          </a:p>
        </p:txBody>
      </p:sp>
    </p:spTree>
    <p:extLst>
      <p:ext uri="{BB962C8B-B14F-4D97-AF65-F5344CB8AC3E}">
        <p14:creationId xmlns:p14="http://schemas.microsoft.com/office/powerpoint/2010/main" val="2616817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CDD8DF28-DEEE-4709-A83B-920858A0D5E6}" type="slidenum">
              <a:rPr lang="en-US" altLang="zh-CN"/>
              <a:pPr/>
              <a:t>‹#›</a:t>
            </a:fld>
            <a:endParaRPr lang="en-US" altLang="zh-CN">
              <a:latin typeface="Times"/>
            </a:endParaRPr>
          </a:p>
        </p:txBody>
      </p:sp>
    </p:spTree>
    <p:extLst>
      <p:ext uri="{BB962C8B-B14F-4D97-AF65-F5344CB8AC3E}">
        <p14:creationId xmlns:p14="http://schemas.microsoft.com/office/powerpoint/2010/main" val="379334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8001000" cy="2057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566738" y="3962400"/>
            <a:ext cx="8001000" cy="2057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843B9217-61AD-4F4C-A409-6E49D48417FC}" type="slidenum">
              <a:rPr lang="en-US" altLang="zh-CN"/>
              <a:pPr/>
              <a:t>‹#›</a:t>
            </a:fld>
            <a:endParaRPr lang="en-US" altLang="zh-CN">
              <a:latin typeface="Times"/>
            </a:endParaRPr>
          </a:p>
        </p:txBody>
      </p:sp>
    </p:spTree>
    <p:extLst>
      <p:ext uri="{BB962C8B-B14F-4D97-AF65-F5344CB8AC3E}">
        <p14:creationId xmlns:p14="http://schemas.microsoft.com/office/powerpoint/2010/main" val="2839735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566738" y="1752600"/>
            <a:ext cx="392430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752600"/>
            <a:ext cx="3924300" cy="42672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C15B25E7-E3A0-45B2-ADDA-5F1D35CB8E40}" type="slidenum">
              <a:rPr lang="en-US" altLang="zh-CN"/>
              <a:pPr/>
              <a:t>‹#›</a:t>
            </a:fld>
            <a:endParaRPr lang="en-US" altLang="zh-CN">
              <a:latin typeface="Times"/>
            </a:endParaRPr>
          </a:p>
        </p:txBody>
      </p:sp>
    </p:spTree>
    <p:extLst>
      <p:ext uri="{BB962C8B-B14F-4D97-AF65-F5344CB8AC3E}">
        <p14:creationId xmlns:p14="http://schemas.microsoft.com/office/powerpoint/2010/main" val="12336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E8D5BE93-38CB-48B3-AC6D-C68D45362080}" type="slidenum">
              <a:rPr lang="en-US" altLang="zh-CN"/>
              <a:pPr/>
              <a:t>‹#›</a:t>
            </a:fld>
            <a:endParaRPr lang="en-US" altLang="zh-CN">
              <a:latin typeface="Times"/>
            </a:endParaRPr>
          </a:p>
        </p:txBody>
      </p:sp>
    </p:spTree>
    <p:extLst>
      <p:ext uri="{BB962C8B-B14F-4D97-AF65-F5344CB8AC3E}">
        <p14:creationId xmlns:p14="http://schemas.microsoft.com/office/powerpoint/2010/main" val="240955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BE6BA8F0-683E-42E3-8259-18575B6771EA}" type="slidenum">
              <a:rPr lang="en-US" altLang="zh-CN"/>
              <a:pPr/>
              <a:t>‹#›</a:t>
            </a:fld>
            <a:endParaRPr lang="en-US" altLang="zh-CN">
              <a:latin typeface="Times"/>
            </a:endParaRPr>
          </a:p>
        </p:txBody>
      </p:sp>
    </p:spTree>
    <p:extLst>
      <p:ext uri="{BB962C8B-B14F-4D97-AF65-F5344CB8AC3E}">
        <p14:creationId xmlns:p14="http://schemas.microsoft.com/office/powerpoint/2010/main" val="160928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88EFB901-DE6D-475A-82C0-B562368ACBCD}" type="slidenum">
              <a:rPr lang="en-US" altLang="zh-CN"/>
              <a:pPr/>
              <a:t>‹#›</a:t>
            </a:fld>
            <a:endParaRPr lang="en-US" altLang="zh-CN">
              <a:latin typeface="Times"/>
            </a:endParaRPr>
          </a:p>
        </p:txBody>
      </p:sp>
    </p:spTree>
    <p:extLst>
      <p:ext uri="{BB962C8B-B14F-4D97-AF65-F5344CB8AC3E}">
        <p14:creationId xmlns:p14="http://schemas.microsoft.com/office/powerpoint/2010/main" val="186600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fld id="{A8BC3180-CADA-4060-8525-D1A0ED433FDB}" type="slidenum">
              <a:rPr lang="en-US" altLang="zh-CN"/>
              <a:pPr/>
              <a:t>‹#›</a:t>
            </a:fld>
            <a:endParaRPr lang="en-US" altLang="zh-CN">
              <a:latin typeface="Times"/>
            </a:endParaRPr>
          </a:p>
        </p:txBody>
      </p:sp>
    </p:spTree>
    <p:extLst>
      <p:ext uri="{BB962C8B-B14F-4D97-AF65-F5344CB8AC3E}">
        <p14:creationId xmlns:p14="http://schemas.microsoft.com/office/powerpoint/2010/main" val="362558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fld id="{F20164B9-B84C-4E40-8F50-C72D7D43B1DB}" type="slidenum">
              <a:rPr lang="en-US" altLang="zh-CN"/>
              <a:pPr/>
              <a:t>‹#›</a:t>
            </a:fld>
            <a:endParaRPr lang="en-US" altLang="zh-CN">
              <a:latin typeface="Times"/>
            </a:endParaRPr>
          </a:p>
        </p:txBody>
      </p:sp>
    </p:spTree>
    <p:extLst>
      <p:ext uri="{BB962C8B-B14F-4D97-AF65-F5344CB8AC3E}">
        <p14:creationId xmlns:p14="http://schemas.microsoft.com/office/powerpoint/2010/main" val="1284822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fld id="{8CFE9D76-7CDC-4029-857D-3213A307840F}" type="slidenum">
              <a:rPr lang="en-US" altLang="zh-CN"/>
              <a:pPr/>
              <a:t>‹#›</a:t>
            </a:fld>
            <a:endParaRPr lang="en-US" altLang="zh-CN">
              <a:latin typeface="Times"/>
            </a:endParaRPr>
          </a:p>
        </p:txBody>
      </p:sp>
    </p:spTree>
    <p:extLst>
      <p:ext uri="{BB962C8B-B14F-4D97-AF65-F5344CB8AC3E}">
        <p14:creationId xmlns:p14="http://schemas.microsoft.com/office/powerpoint/2010/main" val="228146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3D621D7C-15D1-4924-B5AB-0C260CEC1C6E}" type="slidenum">
              <a:rPr lang="en-US" altLang="zh-CN"/>
              <a:pPr/>
              <a:t>‹#›</a:t>
            </a:fld>
            <a:endParaRPr lang="en-US" altLang="zh-CN">
              <a:latin typeface="Times"/>
            </a:endParaRPr>
          </a:p>
        </p:txBody>
      </p:sp>
    </p:spTree>
    <p:extLst>
      <p:ext uri="{BB962C8B-B14F-4D97-AF65-F5344CB8AC3E}">
        <p14:creationId xmlns:p14="http://schemas.microsoft.com/office/powerpoint/2010/main" val="4284180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64EEA385-023C-4CEF-A428-6B2C1B7EF3F2}" type="slidenum">
              <a:rPr lang="en-US" altLang="zh-CN"/>
              <a:pPr/>
              <a:t>‹#›</a:t>
            </a:fld>
            <a:endParaRPr lang="en-US" altLang="zh-CN">
              <a:latin typeface="Times"/>
            </a:endParaRPr>
          </a:p>
        </p:txBody>
      </p:sp>
    </p:spTree>
    <p:extLst>
      <p:ext uri="{BB962C8B-B14F-4D97-AF65-F5344CB8AC3E}">
        <p14:creationId xmlns:p14="http://schemas.microsoft.com/office/powerpoint/2010/main" val="202659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0 w 1000"/>
              <a:gd name="T11" fmla="*/ 0 h 1000"/>
              <a:gd name="T12" fmla="*/ 1000 w 1000"/>
              <a:gd name="T13" fmla="*/ 0 h 1000"/>
            </a:gdLst>
            <a:ahLst/>
            <a:cxnLst>
              <a:cxn ang="0">
                <a:pos x="T0" y="T1"/>
              </a:cxn>
              <a:cxn ang="0">
                <a:pos x="T2" y="T3"/>
              </a:cxn>
              <a:cxn ang="0">
                <a:pos x="T4" y="T5"/>
              </a:cxn>
              <a:cxn ang="0">
                <a:pos x="T6" y="T7"/>
              </a:cxn>
              <a:cxn ang="0">
                <a:pos x="T8" y="T9"/>
              </a:cxn>
              <a:cxn ang="0">
                <a:pos x="T10" y="T11"/>
              </a:cxn>
              <a:cxn ang="0">
                <a:pos x="T12" y="T13"/>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hangingPunct="0"/>
            <a:endParaRPr lang="zh-CN" altLang="en-US"/>
          </a:p>
        </p:txBody>
      </p:sp>
      <p:sp>
        <p:nvSpPr>
          <p:cNvPr id="241669" name="Rectangle 5"/>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smtClean="0">
                <a:latin typeface="+mn-lt"/>
              </a:defRPr>
            </a:lvl1pPr>
          </a:lstStyle>
          <a:p>
            <a:pPr>
              <a:defRPr/>
            </a:pPr>
            <a:endParaRPr lang="en-US" altLang="zh-CN"/>
          </a:p>
        </p:txBody>
      </p:sp>
      <p:sp>
        <p:nvSpPr>
          <p:cNvPr id="24167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smtClean="0">
                <a:latin typeface="+mn-lt"/>
              </a:defRPr>
            </a:lvl1pPr>
          </a:lstStyle>
          <a:p>
            <a:pPr>
              <a:defRPr/>
            </a:pPr>
            <a:endParaRPr lang="en-US" altLang="zh-CN"/>
          </a:p>
        </p:txBody>
      </p:sp>
      <p:sp>
        <p:nvSpPr>
          <p:cNvPr id="241671" name="Rectangle 7"/>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noProof="1" dirty="0">
                <a:latin typeface="Verdana" panose="020B0604030504040204" pitchFamily="34" charset="0"/>
              </a:defRPr>
            </a:lvl1pPr>
          </a:lstStyle>
          <a:p>
            <a:fld id="{1AA46AEA-AE0E-4331-9D5B-532BC8E141D6}" type="slidenum">
              <a:rPr lang="en-US" altLang="zh-CN"/>
              <a:pPr/>
              <a:t>‹#›</a:t>
            </a:fld>
            <a:endParaRPr lang="en-US" altLang="zh-CN">
              <a:latin typeface="Times"/>
            </a:endParaRPr>
          </a:p>
        </p:txBody>
      </p:sp>
      <p:sp>
        <p:nvSpPr>
          <p:cNvPr id="1032" name="Text Box 8"/>
          <p:cNvSpPr txBox="1">
            <a:spLocks noChangeArrowheads="1"/>
          </p:cNvSpPr>
          <p:nvPr/>
        </p:nvSpPr>
        <p:spPr bwMode="auto">
          <a:xfrm>
            <a:off x="5775325" y="157163"/>
            <a:ext cx="326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1200" b="1" i="1">
                <a:solidFill>
                  <a:schemeClr val="hlink"/>
                </a:solidFill>
                <a:latin typeface="Arial" panose="020B0604020202020204" pitchFamily="34" charset="0"/>
              </a:rPr>
              <a:t>HUXT --- Infommation and Coding Theomy</a:t>
            </a: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Lst>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6.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7.w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8.wmf"/><Relationship Id="rId4" Type="http://schemas.openxmlformats.org/officeDocument/2006/relationships/oleObject" Target="../embeddings/oleObject9.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image" Target="../media/image9.w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11.w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7.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16.bin"/><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9.bin"/><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8.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1.bin"/><Relationship Id="rId11" Type="http://schemas.openxmlformats.org/officeDocument/2006/relationships/image" Target="../media/image26.wmf"/><Relationship Id="rId5" Type="http://schemas.openxmlformats.org/officeDocument/2006/relationships/image" Target="../media/image28.wmf"/><Relationship Id="rId10" Type="http://schemas.openxmlformats.org/officeDocument/2006/relationships/oleObject" Target="../embeddings/oleObject23.bin"/><Relationship Id="rId4" Type="http://schemas.openxmlformats.org/officeDocument/2006/relationships/image" Target="../media/image27.wmf"/><Relationship Id="rId9" Type="http://schemas.openxmlformats.org/officeDocument/2006/relationships/image" Target="../media/image25.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F5CCEDC-C055-48F4-BC66-000FD7743CB6}" type="slidenum">
              <a:rPr lang="en-US" altLang="zh-CN" smtClean="0"/>
              <a:pPr/>
              <a:t>1</a:t>
            </a:fld>
            <a:endParaRPr lang="en-US" altLang="zh-CN" smtClean="0"/>
          </a:p>
        </p:txBody>
      </p:sp>
      <p:sp>
        <p:nvSpPr>
          <p:cNvPr id="4098" name="Rectangle 2"/>
          <p:cNvSpPr>
            <a:spLocks noGrp="1" noChangeArrowheads="1"/>
          </p:cNvSpPr>
          <p:nvPr>
            <p:ph type="title"/>
          </p:nvPr>
        </p:nvSpPr>
        <p:spPr/>
        <p:txBody>
          <a:bodyPr/>
          <a:lstStyle/>
          <a:p>
            <a:r>
              <a:rPr lang="zh-CN" altLang="en-US" sz="4600" b="1" smtClean="0"/>
              <a:t>信源编码</a:t>
            </a:r>
          </a:p>
        </p:txBody>
      </p:sp>
      <p:sp>
        <p:nvSpPr>
          <p:cNvPr id="296963" name="Rectangle 3"/>
          <p:cNvSpPr>
            <a:spLocks noGrp="1" noChangeArrowheads="1"/>
          </p:cNvSpPr>
          <p:nvPr>
            <p:ph idx="1"/>
          </p:nvPr>
        </p:nvSpPr>
        <p:spPr/>
        <p:txBody>
          <a:bodyPr/>
          <a:lstStyle/>
          <a:p>
            <a:pPr>
              <a:lnSpc>
                <a:spcPct val="90000"/>
              </a:lnSpc>
              <a:buClr>
                <a:srgbClr val="FF00FF"/>
              </a:buClr>
              <a:buFont typeface="Wingdings" panose="05000000000000000000" pitchFamily="2" charset="2"/>
              <a:buChar char="Ø"/>
            </a:pPr>
            <a:r>
              <a:rPr lang="zh-CN" altLang="en-US" sz="3400" b="1" smtClean="0"/>
              <a:t>信源编码是以提高通信的有效性为目的编码。</a:t>
            </a:r>
          </a:p>
          <a:p>
            <a:pPr>
              <a:lnSpc>
                <a:spcPct val="90000"/>
              </a:lnSpc>
              <a:buClr>
                <a:srgbClr val="FF00FF"/>
              </a:buClr>
              <a:buFont typeface="Wingdings" panose="05000000000000000000" pitchFamily="2" charset="2"/>
              <a:buChar char="Ø"/>
            </a:pPr>
            <a:r>
              <a:rPr lang="zh-CN" altLang="en-US" sz="3400" b="1" smtClean="0"/>
              <a:t>通常通过压缩信源的冗余度来实现。</a:t>
            </a:r>
          </a:p>
          <a:p>
            <a:pPr>
              <a:lnSpc>
                <a:spcPct val="90000"/>
              </a:lnSpc>
              <a:buClr>
                <a:srgbClr val="FF00FF"/>
              </a:buClr>
              <a:buFont typeface="Wingdings" panose="05000000000000000000" pitchFamily="2" charset="2"/>
              <a:buChar char="Ø"/>
            </a:pPr>
            <a:r>
              <a:rPr lang="zh-CN" altLang="en-US" sz="3400" b="1" smtClean="0"/>
              <a:t>采用的一般方法是压缩每个信源符号的平均比特数或信源的码率。同样多的信息用较少的码率来传送，使单位时间内传送的平均信息量增加，从而提高通信的有效性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 calcmode="lin" valueType="num">
                                      <p:cBhvr additive="base">
                                        <p:cTn id="7" dur="500" fill="hold"/>
                                        <p:tgtEl>
                                          <p:spTgt spid="296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6963">
                                            <p:txEl>
                                              <p:pRg st="1" end="1"/>
                                            </p:txEl>
                                          </p:spTgt>
                                        </p:tgtEl>
                                        <p:attrNameLst>
                                          <p:attrName>style.visibility</p:attrName>
                                        </p:attrNameLst>
                                      </p:cBhvr>
                                      <p:to>
                                        <p:strVal val="visible"/>
                                      </p:to>
                                    </p:set>
                                    <p:anim calcmode="lin" valueType="num">
                                      <p:cBhvr additive="base">
                                        <p:cTn id="13" dur="500" fill="hold"/>
                                        <p:tgtEl>
                                          <p:spTgt spid="296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6963">
                                            <p:txEl>
                                              <p:pRg st="2" end="2"/>
                                            </p:txEl>
                                          </p:spTgt>
                                        </p:tgtEl>
                                        <p:attrNameLst>
                                          <p:attrName>style.visibility</p:attrName>
                                        </p:attrNameLst>
                                      </p:cBhvr>
                                      <p:to>
                                        <p:strVal val="visible"/>
                                      </p:to>
                                    </p:set>
                                    <p:anim calcmode="lin" valueType="num">
                                      <p:cBhvr additive="base">
                                        <p:cTn id="19" dur="500" fill="hold"/>
                                        <p:tgtEl>
                                          <p:spTgt spid="296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14524C9-B7C2-4AA6-A562-9FF1F6E636DD}" type="slidenum">
              <a:rPr lang="en-US" altLang="zh-CN" smtClean="0"/>
              <a:pPr/>
              <a:t>10</a:t>
            </a:fld>
            <a:endParaRPr lang="en-US" altLang="zh-CN" smtClean="0"/>
          </a:p>
        </p:txBody>
      </p:sp>
      <p:sp>
        <p:nvSpPr>
          <p:cNvPr id="13314" name="Rectangle 12"/>
          <p:cNvSpPr>
            <a:spLocks noGrp="1" noChangeArrowheads="1"/>
          </p:cNvSpPr>
          <p:nvPr>
            <p:ph type="title"/>
          </p:nvPr>
        </p:nvSpPr>
        <p:spPr/>
        <p:txBody>
          <a:bodyPr/>
          <a:lstStyle/>
          <a:p>
            <a:r>
              <a:rPr lang="zh-CN" altLang="en-US" b="1" smtClean="0"/>
              <a:t>定长码和变长码</a:t>
            </a:r>
          </a:p>
        </p:txBody>
      </p:sp>
      <p:sp>
        <p:nvSpPr>
          <p:cNvPr id="184333" name="Rectangle 13"/>
          <p:cNvSpPr>
            <a:spLocks noGrp="1" noChangeArrowheads="1"/>
          </p:cNvSpPr>
          <p:nvPr>
            <p:ph idx="1"/>
          </p:nvPr>
        </p:nvSpPr>
        <p:spPr/>
        <p:txBody>
          <a:bodyPr/>
          <a:lstStyle/>
          <a:p>
            <a:pPr>
              <a:buFont typeface="Wingdings" panose="05000000000000000000" pitchFamily="2" charset="2"/>
              <a:buNone/>
            </a:pPr>
            <a:r>
              <a:rPr lang="zh-CN" altLang="en-US" smtClean="0"/>
              <a:t>根据码长，可分为两类：</a:t>
            </a:r>
          </a:p>
          <a:p>
            <a:r>
              <a:rPr lang="zh-CN" altLang="en-US" smtClean="0"/>
              <a:t>定长码：</a:t>
            </a:r>
          </a:p>
          <a:p>
            <a:pPr lvl="1"/>
            <a:r>
              <a:rPr lang="zh-CN" altLang="en-US" smtClean="0"/>
              <a:t>码中所有码字的长度都相同，</a:t>
            </a:r>
          </a:p>
          <a:p>
            <a:pPr lvl="1"/>
            <a:r>
              <a:rPr lang="zh-CN" altLang="en-US" smtClean="0"/>
              <a:t>如上表中的码</a:t>
            </a:r>
            <a:r>
              <a:rPr lang="en-US" altLang="zh-CN" smtClean="0"/>
              <a:t>1</a:t>
            </a:r>
          </a:p>
          <a:p>
            <a:r>
              <a:rPr lang="zh-CN" altLang="en-US" smtClean="0"/>
              <a:t>变长码：</a:t>
            </a:r>
          </a:p>
          <a:p>
            <a:pPr lvl="1"/>
            <a:r>
              <a:rPr lang="zh-CN" altLang="en-US" smtClean="0"/>
              <a:t>码字长短不一，即码符号个数不同，</a:t>
            </a:r>
          </a:p>
          <a:p>
            <a:pPr lvl="1"/>
            <a:r>
              <a:rPr lang="zh-CN" altLang="en-US" smtClean="0"/>
              <a:t>如上表中的码</a:t>
            </a:r>
            <a:r>
              <a:rPr lang="en-US" altLang="zh-CN" smtClean="0"/>
              <a:t>2</a:t>
            </a:r>
          </a:p>
        </p:txBody>
      </p:sp>
      <p:sp>
        <p:nvSpPr>
          <p:cNvPr id="13316" name="Rectangle 4"/>
          <p:cNvSpPr>
            <a:spLocks noChangeArrowheads="1"/>
          </p:cNvSpPr>
          <p:nvPr/>
        </p:nvSpPr>
        <p:spPr bwMode="auto">
          <a:xfrm>
            <a:off x="533400" y="22098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2400">
                <a:solidFill>
                  <a:schemeClr val="tx1"/>
                </a:solidFill>
                <a:latin typeface="Times" panose="02020603050405020304" pitchFamily="18" charset="0"/>
                <a:ea typeface="宋体" panose="02010600030101010101" pitchFamily="2" charset="-122"/>
              </a:defRPr>
            </a:lvl1pPr>
            <a:lvl2pPr eaLnBrk="0" hangingPunct="0">
              <a:defRPr sz="2400">
                <a:solidFill>
                  <a:schemeClr val="tx1"/>
                </a:solidFill>
                <a:latin typeface="Times" panose="02020603050405020304" pitchFamily="18" charset="0"/>
                <a:ea typeface="宋体" panose="02010600030101010101" pitchFamily="2" charset="-122"/>
              </a:defRPr>
            </a:lvl2pPr>
            <a:lvl3pPr eaLnBrk="0" hangingPunct="0">
              <a:defRPr sz="2400">
                <a:solidFill>
                  <a:schemeClr val="tx1"/>
                </a:solidFill>
                <a:latin typeface="Times" panose="02020603050405020304" pitchFamily="18" charset="0"/>
                <a:ea typeface="宋体" panose="02010600030101010101" pitchFamily="2" charset="-122"/>
              </a:defRPr>
            </a:lvl3pPr>
            <a:lvl4pPr eaLnBrk="0" hangingPunct="0">
              <a:defRPr sz="2400">
                <a:solidFill>
                  <a:schemeClr val="tx1"/>
                </a:solidFill>
                <a:latin typeface="Times" panose="02020603050405020304" pitchFamily="18" charset="0"/>
                <a:ea typeface="宋体" panose="02010600030101010101" pitchFamily="2" charset="-122"/>
              </a:defRPr>
            </a:lvl4pPr>
            <a:lvl5pPr eaLnBrk="0" hangingPunct="0">
              <a:defRPr sz="2400">
                <a:solidFill>
                  <a:schemeClr val="tx1"/>
                </a:solidFill>
                <a:latin typeface="Times"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None/>
            </a:pPr>
            <a:endParaRPr lang="zh-CN" altLang="zh-CN" sz="32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33">
                                            <p:txEl>
                                              <p:pRg st="0" end="0"/>
                                            </p:txEl>
                                          </p:spTgt>
                                        </p:tgtEl>
                                        <p:attrNameLst>
                                          <p:attrName>style.visibility</p:attrName>
                                        </p:attrNameLst>
                                      </p:cBhvr>
                                      <p:to>
                                        <p:strVal val="visible"/>
                                      </p:to>
                                    </p:set>
                                    <p:anim calcmode="lin" valueType="num">
                                      <p:cBhvr additive="base">
                                        <p:cTn id="7" dur="500" fill="hold"/>
                                        <p:tgtEl>
                                          <p:spTgt spid="1843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33">
                                            <p:txEl>
                                              <p:pRg st="1" end="1"/>
                                            </p:txEl>
                                          </p:spTgt>
                                        </p:tgtEl>
                                        <p:attrNameLst>
                                          <p:attrName>style.visibility</p:attrName>
                                        </p:attrNameLst>
                                      </p:cBhvr>
                                      <p:to>
                                        <p:strVal val="visible"/>
                                      </p:to>
                                    </p:set>
                                    <p:anim calcmode="lin" valueType="num">
                                      <p:cBhvr additive="base">
                                        <p:cTn id="13" dur="500" fill="hold"/>
                                        <p:tgtEl>
                                          <p:spTgt spid="18433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333">
                                            <p:txEl>
                                              <p:pRg st="2" end="2"/>
                                            </p:txEl>
                                          </p:spTgt>
                                        </p:tgtEl>
                                        <p:attrNameLst>
                                          <p:attrName>style.visibility</p:attrName>
                                        </p:attrNameLst>
                                      </p:cBhvr>
                                      <p:to>
                                        <p:strVal val="visible"/>
                                      </p:to>
                                    </p:set>
                                    <p:anim calcmode="lin" valueType="num">
                                      <p:cBhvr additive="base">
                                        <p:cTn id="19" dur="500" fill="hold"/>
                                        <p:tgtEl>
                                          <p:spTgt spid="18433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4333">
                                            <p:txEl>
                                              <p:pRg st="3" end="3"/>
                                            </p:txEl>
                                          </p:spTgt>
                                        </p:tgtEl>
                                        <p:attrNameLst>
                                          <p:attrName>style.visibility</p:attrName>
                                        </p:attrNameLst>
                                      </p:cBhvr>
                                      <p:to>
                                        <p:strVal val="visible"/>
                                      </p:to>
                                    </p:set>
                                    <p:anim calcmode="lin" valueType="num">
                                      <p:cBhvr additive="base">
                                        <p:cTn id="25" dur="500" fill="hold"/>
                                        <p:tgtEl>
                                          <p:spTgt spid="18433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4333">
                                            <p:txEl>
                                              <p:pRg st="4" end="4"/>
                                            </p:txEl>
                                          </p:spTgt>
                                        </p:tgtEl>
                                        <p:attrNameLst>
                                          <p:attrName>style.visibility</p:attrName>
                                        </p:attrNameLst>
                                      </p:cBhvr>
                                      <p:to>
                                        <p:strVal val="visible"/>
                                      </p:to>
                                    </p:set>
                                    <p:anim calcmode="lin" valueType="num">
                                      <p:cBhvr additive="base">
                                        <p:cTn id="31" dur="500" fill="hold"/>
                                        <p:tgtEl>
                                          <p:spTgt spid="18433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4333">
                                            <p:txEl>
                                              <p:pRg st="5" end="5"/>
                                            </p:txEl>
                                          </p:spTgt>
                                        </p:tgtEl>
                                        <p:attrNameLst>
                                          <p:attrName>style.visibility</p:attrName>
                                        </p:attrNameLst>
                                      </p:cBhvr>
                                      <p:to>
                                        <p:strVal val="visible"/>
                                      </p:to>
                                    </p:set>
                                    <p:anim calcmode="lin" valueType="num">
                                      <p:cBhvr additive="base">
                                        <p:cTn id="37" dur="500" fill="hold"/>
                                        <p:tgtEl>
                                          <p:spTgt spid="18433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84333">
                                            <p:txEl>
                                              <p:pRg st="6" end="6"/>
                                            </p:txEl>
                                          </p:spTgt>
                                        </p:tgtEl>
                                        <p:attrNameLst>
                                          <p:attrName>style.visibility</p:attrName>
                                        </p:attrNameLst>
                                      </p:cBhvr>
                                      <p:to>
                                        <p:strVal val="visible"/>
                                      </p:to>
                                    </p:set>
                                    <p:anim calcmode="lin" valueType="num">
                                      <p:cBhvr additive="base">
                                        <p:cTn id="43" dur="500" fill="hold"/>
                                        <p:tgtEl>
                                          <p:spTgt spid="18433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3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E79E1339-825C-4B94-99B9-D710551961D3}" type="slidenum">
              <a:rPr lang="en-US" altLang="zh-CN" smtClean="0"/>
              <a:pPr/>
              <a:t>11</a:t>
            </a:fld>
            <a:endParaRPr lang="en-US" altLang="zh-CN" smtClean="0"/>
          </a:p>
        </p:txBody>
      </p:sp>
      <p:sp>
        <p:nvSpPr>
          <p:cNvPr id="14338" name="Rectangle 4"/>
          <p:cNvSpPr>
            <a:spLocks noGrp="1" noChangeArrowheads="1"/>
          </p:cNvSpPr>
          <p:nvPr>
            <p:ph type="title"/>
          </p:nvPr>
        </p:nvSpPr>
        <p:spPr/>
        <p:txBody>
          <a:bodyPr/>
          <a:lstStyle/>
          <a:p>
            <a:r>
              <a:rPr lang="zh-CN" altLang="en-US" b="1" smtClean="0"/>
              <a:t>码的性质</a:t>
            </a:r>
            <a:r>
              <a:rPr lang="en-US" altLang="zh-CN" b="1" smtClean="0"/>
              <a:t>-</a:t>
            </a:r>
            <a:r>
              <a:rPr lang="zh-CN" altLang="en-US" b="1" smtClean="0"/>
              <a:t>奇异性</a:t>
            </a:r>
          </a:p>
        </p:txBody>
      </p:sp>
      <p:sp>
        <p:nvSpPr>
          <p:cNvPr id="191493" name="Rectangle 5"/>
          <p:cNvSpPr>
            <a:spLocks noGrp="1" noChangeArrowheads="1"/>
          </p:cNvSpPr>
          <p:nvPr>
            <p:ph idx="1"/>
          </p:nvPr>
        </p:nvSpPr>
        <p:spPr>
          <a:xfrm>
            <a:off x="395288" y="1341438"/>
            <a:ext cx="8001000" cy="3886200"/>
          </a:xfrm>
        </p:spPr>
        <p:txBody>
          <a:bodyPr/>
          <a:lstStyle/>
          <a:p>
            <a:pPr>
              <a:buFont typeface="Wingdings" panose="05000000000000000000" pitchFamily="2" charset="2"/>
              <a:buNone/>
            </a:pPr>
            <a:endParaRPr lang="en-US" altLang="zh-CN" smtClean="0"/>
          </a:p>
          <a:p>
            <a:r>
              <a:rPr lang="zh-CN" altLang="en-US" smtClean="0"/>
              <a:t>若一种码中的所有码字都互不相同，则称此分组码为非奇异码，否则称为奇异码。 </a:t>
            </a:r>
          </a:p>
          <a:p>
            <a:endParaRPr lang="zh-CN" altLang="en-US" smtClean="0"/>
          </a:p>
          <a:p>
            <a:r>
              <a:rPr lang="zh-CN" altLang="en-US" smtClean="0"/>
              <a:t>非奇异码只是正确译码的必要条件，因为当码字排在一起时还有可能出现奇异性。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1493">
                                            <p:txEl>
                                              <p:pRg st="1" end="1"/>
                                            </p:txEl>
                                          </p:spTgt>
                                        </p:tgtEl>
                                        <p:attrNameLst>
                                          <p:attrName>style.visibility</p:attrName>
                                        </p:attrNameLst>
                                      </p:cBhvr>
                                      <p:to>
                                        <p:strVal val="visible"/>
                                      </p:to>
                                    </p:set>
                                    <p:anim calcmode="lin" valueType="num">
                                      <p:cBhvr additive="base">
                                        <p:cTn id="7" dur="500" fill="hold"/>
                                        <p:tgtEl>
                                          <p:spTgt spid="19149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14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1493">
                                            <p:txEl>
                                              <p:pRg st="3" end="3"/>
                                            </p:txEl>
                                          </p:spTgt>
                                        </p:tgtEl>
                                        <p:attrNameLst>
                                          <p:attrName>style.visibility</p:attrName>
                                        </p:attrNameLst>
                                      </p:cBhvr>
                                      <p:to>
                                        <p:strVal val="visible"/>
                                      </p:to>
                                    </p:set>
                                    <p:anim calcmode="lin" valueType="num">
                                      <p:cBhvr additive="base">
                                        <p:cTn id="13" dur="500" fill="hold"/>
                                        <p:tgtEl>
                                          <p:spTgt spid="19149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149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AB7C7F5-66BD-4F89-BBDE-93518E86DE71}" type="slidenum">
              <a:rPr lang="en-US" altLang="zh-CN" smtClean="0"/>
              <a:pPr/>
              <a:t>12</a:t>
            </a:fld>
            <a:endParaRPr lang="en-US" altLang="zh-CN" smtClean="0"/>
          </a:p>
        </p:txBody>
      </p:sp>
      <p:sp>
        <p:nvSpPr>
          <p:cNvPr id="15362" name="Rectangle 3"/>
          <p:cNvSpPr>
            <a:spLocks noGrp="1" noChangeArrowheads="1"/>
          </p:cNvSpPr>
          <p:nvPr>
            <p:ph type="title"/>
          </p:nvPr>
        </p:nvSpPr>
        <p:spPr/>
        <p:txBody>
          <a:bodyPr/>
          <a:lstStyle/>
          <a:p>
            <a:r>
              <a:rPr lang="zh-CN" altLang="en-US" b="1" smtClean="0"/>
              <a:t>码的性质－奇异性</a:t>
            </a:r>
          </a:p>
        </p:txBody>
      </p:sp>
      <p:graphicFrame>
        <p:nvGraphicFramePr>
          <p:cNvPr id="192516" name="Object 4"/>
          <p:cNvGraphicFramePr>
            <a:graphicFrameLocks noGrp="1" noChangeAspect="1"/>
          </p:cNvGraphicFramePr>
          <p:nvPr>
            <p:ph sz="half" idx="1"/>
          </p:nvPr>
        </p:nvGraphicFramePr>
        <p:xfrm>
          <a:off x="1689100" y="1746250"/>
          <a:ext cx="5973763" cy="2928938"/>
        </p:xfrm>
        <a:graphic>
          <a:graphicData uri="http://schemas.openxmlformats.org/presentationml/2006/ole">
            <mc:AlternateContent xmlns:mc="http://schemas.openxmlformats.org/markup-compatibility/2006">
              <mc:Choice xmlns:v="urn:schemas-microsoft-com:vml" Requires="v">
                <p:oleObj spid="_x0000_s15369" r:id="rId3" imgW="5981700" imgH="2933700" progId="Word.Document.8">
                  <p:embed/>
                </p:oleObj>
              </mc:Choice>
              <mc:Fallback>
                <p:oleObj r:id="rId3" imgW="5981700" imgH="29337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00" y="1746250"/>
                        <a:ext cx="5973763" cy="292893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2514" name="Rectangle 2"/>
          <p:cNvSpPr>
            <a:spLocks noGrp="1" noChangeArrowheads="1"/>
          </p:cNvSpPr>
          <p:nvPr>
            <p:ph type="body" sz="half" idx="2"/>
          </p:nvPr>
        </p:nvSpPr>
        <p:spPr>
          <a:xfrm>
            <a:off x="566738" y="4799013"/>
            <a:ext cx="8001000" cy="1366837"/>
          </a:xfrm>
        </p:spPr>
        <p:txBody>
          <a:bodyPr/>
          <a:lstStyle/>
          <a:p>
            <a:pPr algn="just"/>
            <a:r>
              <a:rPr lang="zh-CN" altLang="en-US" sz="2400" smtClean="0">
                <a:latin typeface="宋体" panose="02010600030101010101" pitchFamily="2" charset="-122"/>
              </a:rPr>
              <a:t>表中，</a:t>
            </a:r>
            <a:r>
              <a:rPr lang="en-US" altLang="zh-CN" sz="2400" smtClean="0">
                <a:latin typeface="Times New Roman" panose="02020603050405020304" pitchFamily="18" charset="0"/>
              </a:rPr>
              <a:t>C</a:t>
            </a:r>
            <a:r>
              <a:rPr lang="en-US" altLang="zh-CN" sz="2400" baseline="-30000" smtClean="0">
                <a:latin typeface="Times New Roman" panose="02020603050405020304" pitchFamily="18" charset="0"/>
              </a:rPr>
              <a:t>1</a:t>
            </a:r>
            <a:r>
              <a:rPr lang="zh-CN" altLang="en-US" sz="2400" smtClean="0">
                <a:latin typeface="宋体" panose="02010600030101010101" pitchFamily="2" charset="-122"/>
              </a:rPr>
              <a:t>是奇异码，</a:t>
            </a:r>
            <a:r>
              <a:rPr lang="en-US" altLang="zh-CN" sz="2400" smtClean="0">
                <a:latin typeface="Times New Roman" panose="02020603050405020304" pitchFamily="18" charset="0"/>
              </a:rPr>
              <a:t>C</a:t>
            </a:r>
            <a:r>
              <a:rPr lang="en-US" altLang="zh-CN" sz="2400" baseline="-30000" smtClean="0">
                <a:latin typeface="Times New Roman" panose="02020603050405020304" pitchFamily="18" charset="0"/>
              </a:rPr>
              <a:t>2</a:t>
            </a:r>
            <a:r>
              <a:rPr lang="zh-CN" altLang="en-US" sz="2400" smtClean="0">
                <a:latin typeface="宋体" panose="02010600030101010101" pitchFamily="2" charset="-122"/>
              </a:rPr>
              <a:t>是非奇异码。但传送分组码</a:t>
            </a:r>
            <a:r>
              <a:rPr lang="en-US" altLang="zh-CN" sz="2400" smtClean="0">
                <a:latin typeface="Times New Roman" panose="02020603050405020304" pitchFamily="18" charset="0"/>
              </a:rPr>
              <a:t>C</a:t>
            </a:r>
            <a:r>
              <a:rPr lang="en-US" altLang="zh-CN" sz="2400" baseline="-30000" smtClean="0">
                <a:latin typeface="Times New Roman" panose="02020603050405020304" pitchFamily="18" charset="0"/>
              </a:rPr>
              <a:t>2</a:t>
            </a:r>
            <a:r>
              <a:rPr lang="zh-CN" altLang="en-US" sz="2400" smtClean="0">
                <a:latin typeface="宋体" panose="02010600030101010101" pitchFamily="2" charset="-122"/>
              </a:rPr>
              <a:t>时，在信道输出端接收到</a:t>
            </a:r>
            <a:r>
              <a:rPr lang="en-US" altLang="zh-CN" sz="2400" smtClean="0">
                <a:latin typeface="Times New Roman" panose="02020603050405020304" pitchFamily="18" charset="0"/>
              </a:rPr>
              <a:t>00</a:t>
            </a:r>
            <a:r>
              <a:rPr lang="zh-CN" altLang="en-US" sz="2400" smtClean="0">
                <a:latin typeface="宋体" panose="02010600030101010101" pitchFamily="2" charset="-122"/>
              </a:rPr>
              <a:t>时，并不能确定发送端的消息时</a:t>
            </a:r>
            <a:r>
              <a:rPr lang="en-US" altLang="zh-CN" sz="2400" smtClean="0">
                <a:latin typeface="Times New Roman" panose="02020603050405020304" pitchFamily="18" charset="0"/>
              </a:rPr>
              <a:t>x</a:t>
            </a:r>
            <a:r>
              <a:rPr lang="en-US" altLang="zh-CN" sz="2400" baseline="-30000" smtClean="0">
                <a:latin typeface="Times New Roman" panose="02020603050405020304" pitchFamily="18" charset="0"/>
              </a:rPr>
              <a:t>1</a:t>
            </a:r>
            <a:r>
              <a:rPr lang="en-US" altLang="zh-CN" sz="2400" smtClean="0">
                <a:latin typeface="Times New Roman" panose="02020603050405020304" pitchFamily="18" charset="0"/>
              </a:rPr>
              <a:t>x</a:t>
            </a:r>
            <a:r>
              <a:rPr lang="en-US" altLang="zh-CN" sz="2400" baseline="-30000" smtClean="0">
                <a:latin typeface="Times New Roman" panose="02020603050405020304" pitchFamily="18" charset="0"/>
              </a:rPr>
              <a:t>1</a:t>
            </a:r>
            <a:r>
              <a:rPr lang="zh-CN" altLang="en-US" sz="2400" smtClean="0">
                <a:latin typeface="宋体" panose="02010600030101010101" pitchFamily="2" charset="-122"/>
              </a:rPr>
              <a:t>还是</a:t>
            </a:r>
            <a:r>
              <a:rPr lang="en-US" altLang="zh-CN" sz="2400" smtClean="0">
                <a:latin typeface="Times New Roman" panose="02020603050405020304" pitchFamily="18" charset="0"/>
              </a:rPr>
              <a:t>x</a:t>
            </a:r>
            <a:r>
              <a:rPr lang="en-US" altLang="zh-CN" sz="2400" baseline="-30000" smtClean="0">
                <a:latin typeface="Times New Roman" panose="02020603050405020304" pitchFamily="18" charset="0"/>
              </a:rPr>
              <a:t>3</a:t>
            </a:r>
            <a:endParaRPr lang="en-US" altLang="zh-CN" sz="2400" smtClean="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2516"/>
                                        </p:tgtEl>
                                        <p:attrNameLst>
                                          <p:attrName>style.visibility</p:attrName>
                                        </p:attrNameLst>
                                      </p:cBhvr>
                                      <p:to>
                                        <p:strVal val="visible"/>
                                      </p:to>
                                    </p:set>
                                    <p:anim calcmode="lin" valueType="num">
                                      <p:cBhvr additive="base">
                                        <p:cTn id="7" dur="500" fill="hold"/>
                                        <p:tgtEl>
                                          <p:spTgt spid="192516"/>
                                        </p:tgtEl>
                                        <p:attrNameLst>
                                          <p:attrName>ppt_x</p:attrName>
                                        </p:attrNameLst>
                                      </p:cBhvr>
                                      <p:tavLst>
                                        <p:tav tm="0">
                                          <p:val>
                                            <p:strVal val="#ppt_x"/>
                                          </p:val>
                                        </p:tav>
                                        <p:tav tm="100000">
                                          <p:val>
                                            <p:strVal val="#ppt_x"/>
                                          </p:val>
                                        </p:tav>
                                      </p:tavLst>
                                    </p:anim>
                                    <p:anim calcmode="lin" valueType="num">
                                      <p:cBhvr additive="base">
                                        <p:cTn id="8" dur="500" fill="hold"/>
                                        <p:tgtEl>
                                          <p:spTgt spid="1925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2514">
                                            <p:txEl>
                                              <p:pRg st="0" end="0"/>
                                            </p:txEl>
                                          </p:spTgt>
                                        </p:tgtEl>
                                        <p:attrNameLst>
                                          <p:attrName>style.visibility</p:attrName>
                                        </p:attrNameLst>
                                      </p:cBhvr>
                                      <p:to>
                                        <p:strVal val="visible"/>
                                      </p:to>
                                    </p:set>
                                    <p:anim calcmode="lin" valueType="num">
                                      <p:cBhvr additive="base">
                                        <p:cTn id="13" dur="500" fill="hold"/>
                                        <p:tgtEl>
                                          <p:spTgt spid="19251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5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1C75F28-F588-484F-88F0-9599A81F5553}" type="slidenum">
              <a:rPr lang="en-US" altLang="zh-CN" smtClean="0"/>
              <a:pPr/>
              <a:t>13</a:t>
            </a:fld>
            <a:endParaRPr lang="en-US" altLang="zh-CN" smtClean="0"/>
          </a:p>
        </p:txBody>
      </p:sp>
      <p:sp>
        <p:nvSpPr>
          <p:cNvPr id="193538" name="Rectangle 2"/>
          <p:cNvSpPr>
            <a:spLocks noGrp="1" noChangeArrowheads="1"/>
          </p:cNvSpPr>
          <p:nvPr>
            <p:ph idx="1"/>
          </p:nvPr>
        </p:nvSpPr>
        <p:spPr>
          <a:xfrm>
            <a:off x="533400" y="1905000"/>
            <a:ext cx="7772400" cy="4572000"/>
          </a:xfrm>
        </p:spPr>
        <p:txBody>
          <a:bodyPr/>
          <a:lstStyle/>
          <a:p>
            <a:pPr algn="just"/>
            <a:r>
              <a:rPr lang="zh-CN" altLang="en-US" sz="2800" b="1" smtClean="0"/>
              <a:t>定义</a:t>
            </a:r>
            <a:r>
              <a:rPr lang="zh-CN" altLang="en-US" sz="2800" smtClean="0">
                <a:latin typeface="Times New Roman" panose="02020603050405020304" pitchFamily="18" charset="0"/>
              </a:rPr>
              <a:t>码的</a:t>
            </a:r>
            <a:r>
              <a:rPr lang="en-US" altLang="zh-CN" sz="2800" smtClean="0">
                <a:latin typeface="Times New Roman" panose="02020603050405020304" pitchFamily="18" charset="0"/>
              </a:rPr>
              <a:t>L</a:t>
            </a:r>
            <a:r>
              <a:rPr lang="zh-CN" altLang="en-US" sz="2800" smtClean="0">
                <a:latin typeface="Times New Roman" panose="02020603050405020304" pitchFamily="18" charset="0"/>
              </a:rPr>
              <a:t>次扩展：</a:t>
            </a:r>
            <a:endParaRPr lang="zh-CN" altLang="en-US" sz="2800" b="1" smtClean="0">
              <a:latin typeface="Times New Roman" panose="02020603050405020304" pitchFamily="18" charset="0"/>
            </a:endParaRPr>
          </a:p>
          <a:p>
            <a:pPr lvl="1" algn="just"/>
            <a:r>
              <a:rPr lang="zh-CN" altLang="en-US" sz="2400" smtClean="0">
                <a:latin typeface="Times New Roman" panose="02020603050405020304" pitchFamily="18" charset="0"/>
              </a:rPr>
              <a:t>设信源符号</a:t>
            </a:r>
            <a:r>
              <a:rPr lang="en-US" altLang="zh-CN" sz="2400" smtClean="0">
                <a:latin typeface="Times New Roman" panose="02020603050405020304" pitchFamily="18" charset="0"/>
              </a:rPr>
              <a:t>x</a:t>
            </a:r>
            <a:r>
              <a:rPr lang="en-US" altLang="zh-CN" sz="2400" baseline="-30000" smtClean="0">
                <a:latin typeface="Times New Roman" panose="02020603050405020304" pitchFamily="18" charset="0"/>
              </a:rPr>
              <a:t>i</a:t>
            </a:r>
            <a:r>
              <a:rPr lang="en-US" altLang="zh-CN" sz="2400" smtClean="0">
                <a:latin typeface="Times New Roman" panose="02020603050405020304" pitchFamily="18" charset="0"/>
              </a:rPr>
              <a:t>, i=1,2,…n</a:t>
            </a:r>
            <a:r>
              <a:rPr lang="zh-CN" altLang="en-US" sz="2400" smtClean="0">
                <a:latin typeface="Times New Roman" panose="02020603050405020304" pitchFamily="18" charset="0"/>
              </a:rPr>
              <a:t>映射为一个固定的码字</a:t>
            </a:r>
            <a:r>
              <a:rPr lang="en-US" altLang="zh-CN" sz="2400" smtClean="0">
                <a:latin typeface="Times New Roman" panose="02020603050405020304" pitchFamily="18" charset="0"/>
              </a:rPr>
              <a:t>W</a:t>
            </a:r>
            <a:r>
              <a:rPr lang="en-US" altLang="zh-CN" sz="2400" baseline="-30000" smtClean="0">
                <a:latin typeface="Times New Roman" panose="02020603050405020304" pitchFamily="18" charset="0"/>
              </a:rPr>
              <a:t>i</a:t>
            </a:r>
            <a:r>
              <a:rPr lang="en-US" altLang="zh-CN" sz="2400" smtClean="0">
                <a:latin typeface="Times New Roman" panose="02020603050405020304" pitchFamily="18" charset="0"/>
              </a:rPr>
              <a:t>, i=1,2,…n</a:t>
            </a:r>
            <a:r>
              <a:rPr lang="zh-CN" altLang="en-US" sz="2400" smtClean="0">
                <a:latin typeface="Times New Roman" panose="02020603050405020304" pitchFamily="18" charset="0"/>
              </a:rPr>
              <a:t>。则码</a:t>
            </a:r>
            <a:r>
              <a:rPr lang="en-US" altLang="zh-CN" smtClean="0">
                <a:latin typeface="Comic Sans MS" panose="030F0702030302020204" pitchFamily="66" charset="0"/>
                <a:ea typeface="Gulim" pitchFamily="34" charset="-127"/>
              </a:rPr>
              <a:t>α</a:t>
            </a:r>
            <a:r>
              <a:rPr lang="en-US" altLang="zh-CN" baseline="-25000" smtClean="0"/>
              <a:t>j </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x</a:t>
            </a:r>
            <a:r>
              <a:rPr lang="en-US" altLang="zh-CN" sz="2400" baseline="-30000" smtClean="0">
                <a:latin typeface="Times New Roman" panose="02020603050405020304" pitchFamily="18" charset="0"/>
              </a:rPr>
              <a:t>j1</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x</a:t>
            </a:r>
            <a:r>
              <a:rPr lang="en-US" altLang="zh-CN" sz="2400" baseline="-30000" smtClean="0">
                <a:latin typeface="Times New Roman" panose="02020603050405020304" pitchFamily="18" charset="0"/>
              </a:rPr>
              <a:t>j2</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…x</a:t>
            </a:r>
            <a:r>
              <a:rPr lang="en-US" altLang="zh-CN" sz="2400" baseline="-30000" smtClean="0">
                <a:latin typeface="Times New Roman" panose="02020603050405020304" pitchFamily="18" charset="0"/>
              </a:rPr>
              <a:t>jL</a:t>
            </a:r>
            <a:r>
              <a:rPr lang="zh-CN" altLang="en-US" sz="2400" smtClean="0">
                <a:latin typeface="Times New Roman" panose="02020603050405020304" pitchFamily="18" charset="0"/>
              </a:rPr>
              <a:t>）映射为</a:t>
            </a:r>
            <a:r>
              <a:rPr lang="en-US" altLang="zh-CN" sz="2400" smtClean="0">
                <a:latin typeface="Times New Roman" panose="02020603050405020304" pitchFamily="18" charset="0"/>
              </a:rPr>
              <a:t>W</a:t>
            </a:r>
            <a:r>
              <a:rPr lang="en-US" altLang="zh-CN" sz="2400" baseline="-25000" smtClean="0">
                <a:latin typeface="Times New Roman" panose="02020603050405020304" pitchFamily="18" charset="0"/>
              </a:rPr>
              <a:t>j</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W</a:t>
            </a:r>
            <a:r>
              <a:rPr lang="en-US" altLang="zh-CN" sz="2400" baseline="-30000" smtClean="0">
                <a:latin typeface="Times New Roman" panose="02020603050405020304" pitchFamily="18" charset="0"/>
              </a:rPr>
              <a:t>j1</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W</a:t>
            </a:r>
            <a:r>
              <a:rPr lang="en-US" altLang="zh-CN" sz="2400" baseline="-30000" smtClean="0">
                <a:latin typeface="Times New Roman" panose="02020603050405020304" pitchFamily="18" charset="0"/>
              </a:rPr>
              <a:t>j2</a:t>
            </a:r>
            <a:r>
              <a:rPr lang="zh-CN" altLang="en-US" sz="2400" smtClean="0">
                <a:latin typeface="Times New Roman" panose="02020603050405020304" pitchFamily="18" charset="0"/>
              </a:rPr>
              <a:t>，</a:t>
            </a:r>
            <a:r>
              <a:rPr lang="en-US" altLang="zh-CN" sz="2400" smtClean="0">
                <a:latin typeface="Times New Roman" panose="02020603050405020304" pitchFamily="18" charset="0"/>
              </a:rPr>
              <a:t>…W</a:t>
            </a:r>
            <a:r>
              <a:rPr lang="en-US" altLang="zh-CN" sz="2400" baseline="-30000" smtClean="0">
                <a:latin typeface="Times New Roman" panose="02020603050405020304" pitchFamily="18" charset="0"/>
              </a:rPr>
              <a:t>jL</a:t>
            </a:r>
            <a:r>
              <a:rPr lang="zh-CN" altLang="en-US" sz="2400" smtClean="0">
                <a:latin typeface="Times New Roman" panose="02020603050405020304" pitchFamily="18" charset="0"/>
              </a:rPr>
              <a:t>）的码称为原码的</a:t>
            </a:r>
            <a:r>
              <a:rPr lang="en-US" altLang="zh-CN" sz="2400" smtClean="0">
                <a:latin typeface="Times New Roman" panose="02020603050405020304" pitchFamily="18" charset="0"/>
              </a:rPr>
              <a:t>L</a:t>
            </a:r>
            <a:r>
              <a:rPr lang="zh-CN" altLang="en-US" sz="2400" smtClean="0">
                <a:latin typeface="Times New Roman" panose="02020603050405020304" pitchFamily="18" charset="0"/>
              </a:rPr>
              <a:t>次扩展。</a:t>
            </a:r>
          </a:p>
          <a:p>
            <a:pPr algn="just"/>
            <a:endParaRPr lang="zh-CN" altLang="en-US" sz="2800" smtClean="0">
              <a:latin typeface="Times New Roman" panose="02020603050405020304" pitchFamily="18" charset="0"/>
            </a:endParaRPr>
          </a:p>
          <a:p>
            <a:pPr algn="just"/>
            <a:r>
              <a:rPr lang="zh-CN" altLang="en-US" sz="2800" b="1" smtClean="0">
                <a:latin typeface="Times New Roman" panose="02020603050405020304" pitchFamily="18" charset="0"/>
              </a:rPr>
              <a:t>定义 </a:t>
            </a:r>
            <a:r>
              <a:rPr lang="zh-CN" altLang="en-US" sz="2800" smtClean="0">
                <a:latin typeface="Times New Roman" panose="02020603050405020304" pitchFamily="18" charset="0"/>
              </a:rPr>
              <a:t>一个码若对于任意有限的整数</a:t>
            </a:r>
            <a:r>
              <a:rPr lang="en-US" altLang="zh-CN" sz="2800" smtClean="0">
                <a:latin typeface="Times New Roman" panose="02020603050405020304" pitchFamily="18" charset="0"/>
              </a:rPr>
              <a:t>L</a:t>
            </a:r>
            <a:r>
              <a:rPr lang="zh-CN" altLang="en-US" sz="2800" smtClean="0">
                <a:latin typeface="Times New Roman" panose="02020603050405020304" pitchFamily="18" charset="0"/>
              </a:rPr>
              <a:t>，其</a:t>
            </a:r>
            <a:r>
              <a:rPr lang="en-US" altLang="zh-CN" sz="2800" smtClean="0">
                <a:latin typeface="Times New Roman" panose="02020603050405020304" pitchFamily="18" charset="0"/>
              </a:rPr>
              <a:t>L</a:t>
            </a:r>
            <a:r>
              <a:rPr lang="zh-CN" altLang="en-US" sz="2800" smtClean="0">
                <a:latin typeface="Times New Roman" panose="02020603050405020304" pitchFamily="18" charset="0"/>
              </a:rPr>
              <a:t>阶扩展码均为非奇异的，则称之为唯一可译码。</a:t>
            </a:r>
          </a:p>
        </p:txBody>
      </p:sp>
      <p:sp>
        <p:nvSpPr>
          <p:cNvPr id="16387" name="Rectangle 3"/>
          <p:cNvSpPr>
            <a:spLocks noGrp="1" noChangeArrowheads="1"/>
          </p:cNvSpPr>
          <p:nvPr>
            <p:ph type="title"/>
          </p:nvPr>
        </p:nvSpPr>
        <p:spPr/>
        <p:txBody>
          <a:bodyPr/>
          <a:lstStyle/>
          <a:p>
            <a:r>
              <a:rPr lang="zh-CN" altLang="en-US" b="1" smtClean="0"/>
              <a:t>码的性质－唯一可译性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additive="base">
                                        <p:cTn id="7" dur="500" fill="hold"/>
                                        <p:tgtEl>
                                          <p:spTgt spid="1935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5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3538">
                                            <p:txEl>
                                              <p:pRg st="1" end="1"/>
                                            </p:txEl>
                                          </p:spTgt>
                                        </p:tgtEl>
                                        <p:attrNameLst>
                                          <p:attrName>style.visibility</p:attrName>
                                        </p:attrNameLst>
                                      </p:cBhvr>
                                      <p:to>
                                        <p:strVal val="visible"/>
                                      </p:to>
                                    </p:set>
                                    <p:anim calcmode="lin" valueType="num">
                                      <p:cBhvr additive="base">
                                        <p:cTn id="13" dur="500" fill="hold"/>
                                        <p:tgtEl>
                                          <p:spTgt spid="1935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3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3538">
                                            <p:txEl>
                                              <p:pRg st="3" end="3"/>
                                            </p:txEl>
                                          </p:spTgt>
                                        </p:tgtEl>
                                        <p:attrNameLst>
                                          <p:attrName>style.visibility</p:attrName>
                                        </p:attrNameLst>
                                      </p:cBhvr>
                                      <p:to>
                                        <p:strVal val="visible"/>
                                      </p:to>
                                    </p:set>
                                    <p:anim calcmode="lin" valueType="num">
                                      <p:cBhvr additive="base">
                                        <p:cTn id="19" dur="500" fill="hold"/>
                                        <p:tgtEl>
                                          <p:spTgt spid="1935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35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8FDEBF9E-4161-4FA2-834C-2B44D4C5DC07}" type="slidenum">
              <a:rPr lang="en-US" altLang="zh-CN" smtClean="0"/>
              <a:pPr/>
              <a:t>14</a:t>
            </a:fld>
            <a:endParaRPr lang="en-US" altLang="zh-CN" smtClean="0"/>
          </a:p>
        </p:txBody>
      </p:sp>
      <p:sp>
        <p:nvSpPr>
          <p:cNvPr id="194562" name="Rectangle 2"/>
          <p:cNvSpPr>
            <a:spLocks noGrp="1" noChangeArrowheads="1"/>
          </p:cNvSpPr>
          <p:nvPr>
            <p:ph idx="1"/>
          </p:nvPr>
        </p:nvSpPr>
        <p:spPr>
          <a:xfrm>
            <a:off x="533400" y="1905000"/>
            <a:ext cx="8153400" cy="4572000"/>
          </a:xfrm>
        </p:spPr>
        <p:txBody>
          <a:bodyPr/>
          <a:lstStyle/>
          <a:p>
            <a:pPr algn="just"/>
            <a:r>
              <a:rPr lang="zh-CN" altLang="en-US" sz="2800" b="1" smtClean="0">
                <a:latin typeface="Times New Roman" panose="02020603050405020304" pitchFamily="18" charset="0"/>
              </a:rPr>
              <a:t>定义 </a:t>
            </a:r>
            <a:r>
              <a:rPr lang="zh-CN" altLang="en-US" sz="2800" smtClean="0">
                <a:latin typeface="Times New Roman" panose="02020603050405020304" pitchFamily="18" charset="0"/>
              </a:rPr>
              <a:t>无需考虑后续的码符号即可以从码符号序列中译出码字，这样的唯一可译码称为即时码。</a:t>
            </a:r>
          </a:p>
          <a:p>
            <a:pPr algn="just"/>
            <a:endParaRPr lang="zh-CN" altLang="en-US" sz="2800" smtClean="0">
              <a:latin typeface="Times New Roman" panose="02020603050405020304" pitchFamily="18" charset="0"/>
            </a:endParaRPr>
          </a:p>
          <a:p>
            <a:pPr algn="just"/>
            <a:endParaRPr lang="zh-CN" altLang="en-US" sz="2800" smtClean="0">
              <a:latin typeface="Times New Roman" panose="02020603050405020304" pitchFamily="18" charset="0"/>
            </a:endParaRPr>
          </a:p>
          <a:p>
            <a:pPr algn="just"/>
            <a:endParaRPr lang="zh-CN" altLang="en-US" sz="2800" smtClean="0">
              <a:latin typeface="Times New Roman" panose="02020603050405020304" pitchFamily="18" charset="0"/>
            </a:endParaRPr>
          </a:p>
          <a:p>
            <a:pPr algn="just"/>
            <a:endParaRPr lang="zh-CN" altLang="en-US" sz="2800" smtClean="0">
              <a:latin typeface="Times New Roman" panose="02020603050405020304" pitchFamily="18" charset="0"/>
            </a:endParaRPr>
          </a:p>
          <a:p>
            <a:pPr algn="just"/>
            <a:endParaRPr lang="zh-CN" altLang="en-US" sz="2800" smtClean="0">
              <a:latin typeface="Times New Roman" panose="02020603050405020304" pitchFamily="18" charset="0"/>
            </a:endParaRPr>
          </a:p>
          <a:p>
            <a:pPr algn="just"/>
            <a:r>
              <a:rPr lang="en-US" altLang="zh-CN" sz="2800" smtClean="0">
                <a:latin typeface="Times New Roman" panose="02020603050405020304" pitchFamily="18" charset="0"/>
              </a:rPr>
              <a:t>C</a:t>
            </a:r>
            <a:r>
              <a:rPr lang="en-US" altLang="zh-CN" sz="2800" baseline="-30000" smtClean="0">
                <a:latin typeface="Times New Roman" panose="02020603050405020304" pitchFamily="18" charset="0"/>
              </a:rPr>
              <a:t>1</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不是即时码，</a:t>
            </a:r>
            <a:r>
              <a:rPr lang="en-US" altLang="zh-CN" sz="2800" smtClean="0">
                <a:latin typeface="Times New Roman" panose="02020603050405020304" pitchFamily="18" charset="0"/>
              </a:rPr>
              <a:t>C</a:t>
            </a:r>
            <a:r>
              <a:rPr lang="en-US" altLang="zh-CN" sz="2800" baseline="-30000" smtClean="0">
                <a:latin typeface="Times New Roman" panose="02020603050405020304" pitchFamily="18" charset="0"/>
              </a:rPr>
              <a:t>2</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是即时码</a:t>
            </a:r>
          </a:p>
        </p:txBody>
      </p:sp>
      <p:sp>
        <p:nvSpPr>
          <p:cNvPr id="17411" name="Rectangle 3"/>
          <p:cNvSpPr>
            <a:spLocks noGrp="1" noChangeArrowheads="1"/>
          </p:cNvSpPr>
          <p:nvPr>
            <p:ph type="title"/>
          </p:nvPr>
        </p:nvSpPr>
        <p:spPr/>
        <p:txBody>
          <a:bodyPr/>
          <a:lstStyle/>
          <a:p>
            <a:r>
              <a:rPr lang="zh-CN" altLang="en-US" sz="4000" b="1" smtClean="0"/>
              <a:t>码的性质－即时码</a:t>
            </a:r>
          </a:p>
        </p:txBody>
      </p:sp>
      <p:graphicFrame>
        <p:nvGraphicFramePr>
          <p:cNvPr id="194564" name="Object 4"/>
          <p:cNvGraphicFramePr>
            <a:graphicFrameLocks noChangeAspect="1"/>
          </p:cNvGraphicFramePr>
          <p:nvPr/>
        </p:nvGraphicFramePr>
        <p:xfrm>
          <a:off x="1476375" y="3068638"/>
          <a:ext cx="5267325" cy="2857500"/>
        </p:xfrm>
        <a:graphic>
          <a:graphicData uri="http://schemas.openxmlformats.org/presentationml/2006/ole">
            <mc:AlternateContent xmlns:mc="http://schemas.openxmlformats.org/markup-compatibility/2006">
              <mc:Choice xmlns:v="urn:schemas-microsoft-com:vml" Requires="v">
                <p:oleObj spid="_x0000_s17417" r:id="rId4" imgW="5278320" imgH="2857320" progId="Word.Document.8">
                  <p:embed/>
                </p:oleObj>
              </mc:Choice>
              <mc:Fallback>
                <p:oleObj r:id="rId4" imgW="5278320" imgH="285732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068638"/>
                        <a:ext cx="52673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62">
                                            <p:txEl>
                                              <p:pRg st="0" end="0"/>
                                            </p:txEl>
                                          </p:spTgt>
                                        </p:tgtEl>
                                        <p:attrNameLst>
                                          <p:attrName>style.visibility</p:attrName>
                                        </p:attrNameLst>
                                      </p:cBhvr>
                                      <p:to>
                                        <p:strVal val="visible"/>
                                      </p:to>
                                    </p:set>
                                    <p:anim calcmode="lin" valueType="num">
                                      <p:cBhvr additive="base">
                                        <p:cTn id="7" dur="500" fill="hold"/>
                                        <p:tgtEl>
                                          <p:spTgt spid="1945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64"/>
                                        </p:tgtEl>
                                        <p:attrNameLst>
                                          <p:attrName>style.visibility</p:attrName>
                                        </p:attrNameLst>
                                      </p:cBhvr>
                                      <p:to>
                                        <p:strVal val="visible"/>
                                      </p:to>
                                    </p:set>
                                    <p:anim calcmode="lin" valueType="num">
                                      <p:cBhvr additive="base">
                                        <p:cTn id="13" dur="500" fill="hold"/>
                                        <p:tgtEl>
                                          <p:spTgt spid="194564"/>
                                        </p:tgtEl>
                                        <p:attrNameLst>
                                          <p:attrName>ppt_x</p:attrName>
                                        </p:attrNameLst>
                                      </p:cBhvr>
                                      <p:tavLst>
                                        <p:tav tm="0">
                                          <p:val>
                                            <p:strVal val="#ppt_x"/>
                                          </p:val>
                                        </p:tav>
                                        <p:tav tm="100000">
                                          <p:val>
                                            <p:strVal val="#ppt_x"/>
                                          </p:val>
                                        </p:tav>
                                      </p:tavLst>
                                    </p:anim>
                                    <p:anim calcmode="lin" valueType="num">
                                      <p:cBhvr additive="base">
                                        <p:cTn id="14"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562">
                                            <p:txEl>
                                              <p:pRg st="6" end="6"/>
                                            </p:txEl>
                                          </p:spTgt>
                                        </p:tgtEl>
                                        <p:attrNameLst>
                                          <p:attrName>style.visibility</p:attrName>
                                        </p:attrNameLst>
                                      </p:cBhvr>
                                      <p:to>
                                        <p:strVal val="visible"/>
                                      </p:to>
                                    </p:set>
                                    <p:anim calcmode="lin" valueType="num">
                                      <p:cBhvr additive="base">
                                        <p:cTn id="19" dur="500" fill="hold"/>
                                        <p:tgtEl>
                                          <p:spTgt spid="19456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40C9F31-B1AD-463C-B75B-566ADEC28A0C}" type="slidenum">
              <a:rPr lang="en-US" altLang="zh-CN" smtClean="0"/>
              <a:pPr/>
              <a:t>15</a:t>
            </a:fld>
            <a:endParaRPr lang="en-US" altLang="zh-CN" smtClean="0"/>
          </a:p>
        </p:txBody>
      </p:sp>
      <p:sp>
        <p:nvSpPr>
          <p:cNvPr id="196610" name="Rectangle 2"/>
          <p:cNvSpPr>
            <a:spLocks noGrp="1" noChangeArrowheads="1"/>
          </p:cNvSpPr>
          <p:nvPr>
            <p:ph idx="1"/>
          </p:nvPr>
        </p:nvSpPr>
        <p:spPr>
          <a:xfrm>
            <a:off x="533400" y="1905000"/>
            <a:ext cx="8153400" cy="4572000"/>
          </a:xfrm>
        </p:spPr>
        <p:txBody>
          <a:bodyPr/>
          <a:lstStyle/>
          <a:p>
            <a:pPr algn="just">
              <a:lnSpc>
                <a:spcPct val="120000"/>
              </a:lnSpc>
              <a:spcBef>
                <a:spcPct val="0"/>
              </a:spcBef>
              <a:buClrTx/>
              <a:buFontTx/>
              <a:buNone/>
            </a:pPr>
            <a:r>
              <a:rPr lang="zh-CN" altLang="en-US" sz="2800" b="1" smtClean="0">
                <a:latin typeface="Times New Roman" panose="02020603050405020304" pitchFamily="18" charset="0"/>
              </a:rPr>
              <a:t>定义 </a:t>
            </a:r>
            <a:r>
              <a:rPr lang="zh-CN" altLang="en-US" sz="2800" smtClean="0">
                <a:latin typeface="Times New Roman" panose="02020603050405020304" pitchFamily="18" charset="0"/>
              </a:rPr>
              <a:t>设</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i1</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i2</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ik</a:t>
            </a:r>
            <a:r>
              <a:rPr lang="zh-CN" altLang="en-US" sz="2800" smtClean="0">
                <a:latin typeface="Times New Roman" panose="02020603050405020304" pitchFamily="18" charset="0"/>
              </a:rPr>
              <a:t>为一个码字，对于任意的</a:t>
            </a:r>
            <a:r>
              <a:rPr lang="en-US" altLang="zh-CN" sz="3200" smtClean="0">
                <a:latin typeface="Times New Roman" panose="02020603050405020304" pitchFamily="18" charset="0"/>
              </a:rPr>
              <a:t>ı</a:t>
            </a:r>
            <a:r>
              <a:rPr lang="en-US" altLang="zh-CN" sz="2800" smtClean="0">
                <a:latin typeface="Times New Roman" panose="02020603050405020304" pitchFamily="18" charset="0"/>
              </a:rPr>
              <a:t>≤j≤k,</a:t>
            </a:r>
            <a:r>
              <a:rPr lang="zh-CN" altLang="en-US" sz="2800" smtClean="0">
                <a:latin typeface="Times New Roman" panose="02020603050405020304" pitchFamily="18" charset="0"/>
              </a:rPr>
              <a:t>称码符号序列的前</a:t>
            </a:r>
            <a:r>
              <a:rPr lang="en-US" altLang="zh-CN" sz="2800" smtClean="0">
                <a:latin typeface="Times New Roman" panose="02020603050405020304" pitchFamily="18" charset="0"/>
              </a:rPr>
              <a:t>j</a:t>
            </a:r>
            <a:r>
              <a:rPr lang="zh-CN" altLang="en-US" sz="2800" smtClean="0">
                <a:latin typeface="Times New Roman" panose="02020603050405020304" pitchFamily="18" charset="0"/>
              </a:rPr>
              <a:t>个元素</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i1</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i2</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a:t>
            </a:r>
            <a:r>
              <a:rPr lang="en-US" altLang="zh-CN" sz="2800" i="1" baseline="-30000" smtClean="0">
                <a:latin typeface="Times New Roman" panose="02020603050405020304" pitchFamily="18" charset="0"/>
              </a:rPr>
              <a:t>j</a:t>
            </a:r>
            <a:r>
              <a:rPr lang="zh-CN" altLang="en-US" sz="2800" smtClean="0">
                <a:latin typeface="Times New Roman" panose="02020603050405020304" pitchFamily="18" charset="0"/>
              </a:rPr>
              <a:t>为码字</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a:t>
            </a:r>
            <a:r>
              <a:rPr lang="zh-CN" altLang="en-US" sz="2800" smtClean="0">
                <a:latin typeface="Times New Roman" panose="02020603050405020304" pitchFamily="18" charset="0"/>
              </a:rPr>
              <a:t>的前缀。</a:t>
            </a:r>
          </a:p>
          <a:p>
            <a:pPr algn="just">
              <a:spcBef>
                <a:spcPct val="0"/>
              </a:spcBef>
              <a:buClrTx/>
              <a:buFontTx/>
              <a:buNone/>
            </a:pPr>
            <a:endParaRPr lang="zh-CN" altLang="en-US" sz="2800" smtClean="0">
              <a:latin typeface="Times New Roman" panose="02020603050405020304" pitchFamily="18" charset="0"/>
            </a:endParaRPr>
          </a:p>
          <a:p>
            <a:pPr algn="just">
              <a:lnSpc>
                <a:spcPct val="120000"/>
              </a:lnSpc>
              <a:spcBef>
                <a:spcPct val="0"/>
              </a:spcBef>
              <a:buClrTx/>
              <a:buFontTx/>
              <a:buNone/>
            </a:pPr>
            <a:r>
              <a:rPr lang="zh-CN" altLang="en-US" sz="2800" b="1" smtClean="0">
                <a:latin typeface="宋体" panose="02010600030101010101" pitchFamily="2" charset="-122"/>
              </a:rPr>
              <a:t>命题</a:t>
            </a:r>
            <a:r>
              <a:rPr lang="zh-CN" altLang="en-US" sz="2800" b="1" smtClean="0">
                <a:latin typeface="Times New Roman" panose="02020603050405020304" pitchFamily="18" charset="0"/>
              </a:rPr>
              <a:t> </a:t>
            </a:r>
            <a:r>
              <a:rPr lang="zh-CN" altLang="en-US" sz="2800" smtClean="0">
                <a:latin typeface="宋体" panose="02010600030101010101" pitchFamily="2" charset="-122"/>
              </a:rPr>
              <a:t>一个唯一可译码成为即时码的充要条件是其中任何一个码字都不是其它码字的前缀。</a:t>
            </a:r>
          </a:p>
        </p:txBody>
      </p:sp>
      <p:sp>
        <p:nvSpPr>
          <p:cNvPr id="19459" name="Rectangle 3"/>
          <p:cNvSpPr>
            <a:spLocks noGrp="1" noChangeArrowheads="1"/>
          </p:cNvSpPr>
          <p:nvPr>
            <p:ph type="title"/>
          </p:nvPr>
        </p:nvSpPr>
        <p:spPr/>
        <p:txBody>
          <a:bodyPr/>
          <a:lstStyle/>
          <a:p>
            <a:r>
              <a:rPr lang="zh-CN" altLang="en-US" sz="4000" b="1" smtClean="0"/>
              <a:t>即时码的条件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 calcmode="lin" valueType="num">
                                      <p:cBhvr additive="base">
                                        <p:cTn id="7" dur="500" fill="hold"/>
                                        <p:tgtEl>
                                          <p:spTgt spid="1966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6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6610">
                                            <p:txEl>
                                              <p:pRg st="2" end="2"/>
                                            </p:txEl>
                                          </p:spTgt>
                                        </p:tgtEl>
                                        <p:attrNameLst>
                                          <p:attrName>style.visibility</p:attrName>
                                        </p:attrNameLst>
                                      </p:cBhvr>
                                      <p:to>
                                        <p:strVal val="visible"/>
                                      </p:to>
                                    </p:set>
                                    <p:anim calcmode="lin" valueType="num">
                                      <p:cBhvr additive="base">
                                        <p:cTn id="13" dur="500" fill="hold"/>
                                        <p:tgtEl>
                                          <p:spTgt spid="1966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66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8EA4BA9-E70D-4D0B-A509-C5071474EC14}" type="slidenum">
              <a:rPr lang="en-US" altLang="zh-CN" smtClean="0"/>
              <a:pPr/>
              <a:t>16</a:t>
            </a:fld>
            <a:endParaRPr lang="en-US" altLang="zh-CN" smtClean="0"/>
          </a:p>
        </p:txBody>
      </p:sp>
      <p:sp>
        <p:nvSpPr>
          <p:cNvPr id="198658" name="Rectangle 2"/>
          <p:cNvSpPr>
            <a:spLocks noGrp="1" noChangeArrowheads="1"/>
          </p:cNvSpPr>
          <p:nvPr>
            <p:ph idx="1"/>
          </p:nvPr>
        </p:nvSpPr>
        <p:spPr>
          <a:xfrm>
            <a:off x="533400" y="1905000"/>
            <a:ext cx="8153400" cy="4572000"/>
          </a:xfrm>
        </p:spPr>
        <p:txBody>
          <a:bodyPr/>
          <a:lstStyle/>
          <a:p>
            <a:pPr algn="just">
              <a:spcBef>
                <a:spcPct val="0"/>
              </a:spcBef>
              <a:buClrTx/>
              <a:buFontTx/>
              <a:buNone/>
            </a:pPr>
            <a:r>
              <a:rPr lang="zh-CN" altLang="en-US" sz="2800" b="1" smtClean="0">
                <a:latin typeface="Times New Roman" panose="02020603050405020304" pitchFamily="18" charset="0"/>
              </a:rPr>
              <a:t>充分性</a:t>
            </a:r>
          </a:p>
          <a:p>
            <a:pPr algn="just">
              <a:spcBef>
                <a:spcPct val="0"/>
              </a:spcBef>
              <a:buFont typeface="Wingdings" panose="05000000000000000000" pitchFamily="2" charset="2"/>
              <a:buChar char="p"/>
            </a:pPr>
            <a:r>
              <a:rPr lang="zh-CN" altLang="en-US" sz="2800" smtClean="0">
                <a:latin typeface="宋体" panose="02010600030101010101" pitchFamily="2" charset="-122"/>
              </a:rPr>
              <a:t>因为如果没有一个码字是其它码字的前缀</a:t>
            </a:r>
            <a:r>
              <a:rPr lang="en-US" altLang="zh-CN" sz="2800" smtClean="0">
                <a:latin typeface="Times New Roman" panose="02020603050405020304" pitchFamily="18" charset="0"/>
              </a:rPr>
              <a:t>,</a:t>
            </a:r>
            <a:r>
              <a:rPr lang="zh-CN" altLang="en-US" sz="2800" smtClean="0">
                <a:latin typeface="宋体" panose="02010600030101010101" pitchFamily="2" charset="-122"/>
              </a:rPr>
              <a:t>则在接收到一个相当于一个完整码字的码符号序列后</a:t>
            </a:r>
            <a:r>
              <a:rPr lang="en-US" altLang="zh-CN" sz="2800" smtClean="0">
                <a:latin typeface="Times New Roman" panose="02020603050405020304" pitchFamily="18" charset="0"/>
              </a:rPr>
              <a:t>,</a:t>
            </a:r>
            <a:r>
              <a:rPr lang="zh-CN" altLang="en-US" sz="2800" smtClean="0">
                <a:latin typeface="宋体" panose="02010600030101010101" pitchFamily="2" charset="-122"/>
              </a:rPr>
              <a:t>便可立即译码</a:t>
            </a:r>
            <a:r>
              <a:rPr lang="en-US" altLang="zh-CN" sz="2800" smtClean="0">
                <a:latin typeface="Times New Roman" panose="02020603050405020304" pitchFamily="18" charset="0"/>
              </a:rPr>
              <a:t>,</a:t>
            </a:r>
            <a:r>
              <a:rPr lang="zh-CN" altLang="en-US" sz="2800" smtClean="0">
                <a:latin typeface="宋体" panose="02010600030101010101" pitchFamily="2" charset="-122"/>
              </a:rPr>
              <a:t>而无须考虑其后的码符号。</a:t>
            </a:r>
          </a:p>
          <a:p>
            <a:pPr algn="just">
              <a:spcBef>
                <a:spcPct val="0"/>
              </a:spcBef>
              <a:buClrTx/>
              <a:buFontTx/>
              <a:buNone/>
            </a:pPr>
            <a:r>
              <a:rPr lang="zh-CN" altLang="en-US" sz="2800" smtClean="0">
                <a:latin typeface="Times New Roman" panose="02020603050405020304" pitchFamily="18" charset="0"/>
              </a:rPr>
              <a:t> </a:t>
            </a:r>
          </a:p>
          <a:p>
            <a:pPr algn="just">
              <a:spcBef>
                <a:spcPct val="0"/>
              </a:spcBef>
              <a:buClrTx/>
              <a:buFontTx/>
              <a:buNone/>
            </a:pPr>
            <a:r>
              <a:rPr lang="zh-CN" altLang="en-US" sz="2800" b="1" smtClean="0">
                <a:latin typeface="Times New Roman" panose="02020603050405020304" pitchFamily="18" charset="0"/>
              </a:rPr>
              <a:t>必要性：用反证法</a:t>
            </a:r>
          </a:p>
          <a:p>
            <a:pPr algn="just">
              <a:spcBef>
                <a:spcPct val="0"/>
              </a:spcBef>
              <a:buFont typeface="Wingdings" panose="05000000000000000000" pitchFamily="2" charset="2"/>
              <a:buChar char="p"/>
            </a:pPr>
            <a:r>
              <a:rPr lang="zh-CN" altLang="en-US" sz="2800" smtClean="0">
                <a:latin typeface="宋体" panose="02010600030101010101" pitchFamily="2" charset="-122"/>
              </a:rPr>
              <a:t>若设</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a:t>
            </a:r>
            <a:r>
              <a:rPr lang="zh-CN" altLang="en-US" sz="2800" smtClean="0">
                <a:latin typeface="宋体" panose="02010600030101010101" pitchFamily="2" charset="-122"/>
              </a:rPr>
              <a:t>是</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j</a:t>
            </a:r>
            <a:r>
              <a:rPr lang="zh-CN" altLang="en-US" sz="2800" smtClean="0">
                <a:latin typeface="宋体" panose="02010600030101010101" pitchFamily="2" charset="-122"/>
              </a:rPr>
              <a:t>的前缀，则在接收到相当于</a:t>
            </a:r>
            <a:r>
              <a:rPr lang="en-US" altLang="zh-CN" sz="2800" smtClean="0">
                <a:latin typeface="Times New Roman" panose="02020603050405020304" pitchFamily="18" charset="0"/>
              </a:rPr>
              <a:t>W</a:t>
            </a:r>
            <a:r>
              <a:rPr lang="en-US" altLang="zh-CN" sz="2800" baseline="-30000" smtClean="0">
                <a:latin typeface="Times New Roman" panose="02020603050405020304" pitchFamily="18" charset="0"/>
              </a:rPr>
              <a:t>i</a:t>
            </a:r>
            <a:r>
              <a:rPr lang="zh-CN" altLang="en-US" sz="2800" smtClean="0">
                <a:latin typeface="宋体" panose="02010600030101010101" pitchFamily="2" charset="-122"/>
              </a:rPr>
              <a:t>的码符号序列后还不能立即判定它是一个完整的码字，若想正确译码，还必须参考后续的码符号，这与即时码的定义相矛盾。从而证明了必要性。</a:t>
            </a:r>
          </a:p>
        </p:txBody>
      </p:sp>
      <p:sp>
        <p:nvSpPr>
          <p:cNvPr id="21507" name="Rectangle 3"/>
          <p:cNvSpPr>
            <a:spLocks noGrp="1" noChangeArrowheads="1"/>
          </p:cNvSpPr>
          <p:nvPr>
            <p:ph type="title"/>
          </p:nvPr>
        </p:nvSpPr>
        <p:spPr/>
        <p:txBody>
          <a:bodyPr/>
          <a:lstStyle/>
          <a:p>
            <a:r>
              <a:rPr lang="zh-CN" altLang="en-US" sz="4000" b="1" smtClean="0"/>
              <a:t>即时码的条件－证明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anim calcmode="lin" valueType="num">
                                      <p:cBhvr additive="base">
                                        <p:cTn id="7" dur="500" fill="hold"/>
                                        <p:tgtEl>
                                          <p:spTgt spid="1986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8658">
                                            <p:txEl>
                                              <p:pRg st="1" end="1"/>
                                            </p:txEl>
                                          </p:spTgt>
                                        </p:tgtEl>
                                        <p:attrNameLst>
                                          <p:attrName>style.visibility</p:attrName>
                                        </p:attrNameLst>
                                      </p:cBhvr>
                                      <p:to>
                                        <p:strVal val="visible"/>
                                      </p:to>
                                    </p:set>
                                    <p:anim calcmode="lin" valueType="num">
                                      <p:cBhvr additive="base">
                                        <p:cTn id="13" dur="500" fill="hold"/>
                                        <p:tgtEl>
                                          <p:spTgt spid="1986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86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8658">
                                            <p:txEl>
                                              <p:pRg st="3" end="3"/>
                                            </p:txEl>
                                          </p:spTgt>
                                        </p:tgtEl>
                                        <p:attrNameLst>
                                          <p:attrName>style.visibility</p:attrName>
                                        </p:attrNameLst>
                                      </p:cBhvr>
                                      <p:to>
                                        <p:strVal val="visible"/>
                                      </p:to>
                                    </p:set>
                                    <p:anim calcmode="lin" valueType="num">
                                      <p:cBhvr additive="base">
                                        <p:cTn id="19" dur="500" fill="hold"/>
                                        <p:tgtEl>
                                          <p:spTgt spid="19865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86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8658">
                                            <p:txEl>
                                              <p:pRg st="4" end="4"/>
                                            </p:txEl>
                                          </p:spTgt>
                                        </p:tgtEl>
                                        <p:attrNameLst>
                                          <p:attrName>style.visibility</p:attrName>
                                        </p:attrNameLst>
                                      </p:cBhvr>
                                      <p:to>
                                        <p:strVal val="visible"/>
                                      </p:to>
                                    </p:set>
                                    <p:anim calcmode="lin" valueType="num">
                                      <p:cBhvr additive="base">
                                        <p:cTn id="25" dur="500" fill="hold"/>
                                        <p:tgtEl>
                                          <p:spTgt spid="19865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865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BFBFC19-B15E-41F0-907A-F30C04510BC4}" type="slidenum">
              <a:rPr lang="en-US" altLang="zh-CN" smtClean="0"/>
              <a:pPr/>
              <a:t>17</a:t>
            </a:fld>
            <a:endParaRPr lang="en-US" altLang="zh-CN" smtClean="0"/>
          </a:p>
        </p:txBody>
      </p:sp>
      <p:sp>
        <p:nvSpPr>
          <p:cNvPr id="200706" name="Rectangle 2"/>
          <p:cNvSpPr>
            <a:spLocks noGrp="1" noChangeArrowheads="1"/>
          </p:cNvSpPr>
          <p:nvPr>
            <p:ph idx="1"/>
          </p:nvPr>
        </p:nvSpPr>
        <p:spPr>
          <a:xfrm>
            <a:off x="533400" y="1905000"/>
            <a:ext cx="8153400" cy="4419600"/>
          </a:xfrm>
        </p:spPr>
        <p:txBody>
          <a:bodyPr/>
          <a:lstStyle/>
          <a:p>
            <a:pPr algn="just">
              <a:lnSpc>
                <a:spcPct val="120000"/>
              </a:lnSpc>
              <a:spcBef>
                <a:spcPct val="0"/>
              </a:spcBef>
              <a:buClrTx/>
              <a:buFontTx/>
              <a:buNone/>
            </a:pPr>
            <a:r>
              <a:rPr lang="zh-CN" altLang="en-US" sz="2800" smtClean="0">
                <a:latin typeface="宋体" panose="02010600030101010101" pitchFamily="2" charset="-122"/>
              </a:rPr>
              <a:t>对于</a:t>
            </a:r>
            <a:r>
              <a:rPr lang="en-US" altLang="zh-CN" sz="2800" smtClean="0">
                <a:latin typeface="Times New Roman" panose="02020603050405020304" pitchFamily="18" charset="0"/>
              </a:rPr>
              <a:t>m</a:t>
            </a:r>
            <a:r>
              <a:rPr lang="zh-CN" altLang="en-US" sz="2800" smtClean="0">
                <a:latin typeface="宋体" panose="02010600030101010101" pitchFamily="2" charset="-122"/>
              </a:rPr>
              <a:t>进制树图，有树根、树枝和节点。</a:t>
            </a:r>
          </a:p>
          <a:p>
            <a:pPr algn="just">
              <a:lnSpc>
                <a:spcPct val="120000"/>
              </a:lnSpc>
              <a:spcBef>
                <a:spcPct val="0"/>
              </a:spcBef>
              <a:buFont typeface="Wingdings" panose="05000000000000000000" pitchFamily="2" charset="2"/>
              <a:buChar char="p"/>
            </a:pPr>
            <a:r>
              <a:rPr lang="zh-CN" altLang="en-US" sz="2800" smtClean="0">
                <a:latin typeface="宋体" panose="02010600030101010101" pitchFamily="2" charset="-122"/>
              </a:rPr>
              <a:t>树图最顶部的节点称为树根；</a:t>
            </a:r>
          </a:p>
          <a:p>
            <a:pPr algn="just">
              <a:lnSpc>
                <a:spcPct val="120000"/>
              </a:lnSpc>
              <a:spcBef>
                <a:spcPct val="0"/>
              </a:spcBef>
              <a:buFont typeface="Wingdings" panose="05000000000000000000" pitchFamily="2" charset="2"/>
              <a:buChar char="p"/>
            </a:pPr>
            <a:r>
              <a:rPr lang="zh-CN" altLang="en-US" sz="2800" smtClean="0">
                <a:latin typeface="宋体" panose="02010600030101010101" pitchFamily="2" charset="-122"/>
              </a:rPr>
              <a:t>每一个分支称为树枝；</a:t>
            </a:r>
          </a:p>
          <a:p>
            <a:pPr algn="just">
              <a:lnSpc>
                <a:spcPct val="120000"/>
              </a:lnSpc>
              <a:spcBef>
                <a:spcPct val="0"/>
              </a:spcBef>
              <a:buFont typeface="Wingdings" panose="05000000000000000000" pitchFamily="2" charset="2"/>
              <a:buChar char="p"/>
            </a:pPr>
            <a:r>
              <a:rPr lang="zh-CN" altLang="en-US" sz="2800" smtClean="0">
                <a:latin typeface="宋体" panose="02010600030101010101" pitchFamily="2" charset="-122"/>
              </a:rPr>
              <a:t>树枝的尽头称为节点，每个节点生出的树枝数目等于码符号数</a:t>
            </a:r>
            <a:r>
              <a:rPr lang="en-US" altLang="zh-CN" sz="2800" smtClean="0">
                <a:latin typeface="Times New Roman" panose="02020603050405020304" pitchFamily="18" charset="0"/>
              </a:rPr>
              <a:t>m</a:t>
            </a:r>
            <a:r>
              <a:rPr lang="zh-CN" altLang="en-US" sz="2800" smtClean="0">
                <a:latin typeface="Times New Roman" panose="02020603050405020304" pitchFamily="18" charset="0"/>
              </a:rPr>
              <a:t>；</a:t>
            </a:r>
            <a:endParaRPr lang="zh-CN" altLang="en-US" sz="2800" smtClean="0">
              <a:latin typeface="宋体" panose="02010600030101010101" pitchFamily="2" charset="-122"/>
            </a:endParaRPr>
          </a:p>
          <a:p>
            <a:pPr algn="just">
              <a:lnSpc>
                <a:spcPct val="120000"/>
              </a:lnSpc>
              <a:spcBef>
                <a:spcPct val="0"/>
              </a:spcBef>
              <a:buFont typeface="Wingdings" panose="05000000000000000000" pitchFamily="2" charset="2"/>
              <a:buChar char="p"/>
            </a:pPr>
            <a:r>
              <a:rPr lang="zh-CN" altLang="en-US" sz="2800" smtClean="0">
                <a:latin typeface="宋体" panose="02010600030101010101" pitchFamily="2" charset="-122"/>
              </a:rPr>
              <a:t>从树根到终端节点各树枝代表的码符号顺次连接，就得到了编码码字。</a:t>
            </a:r>
            <a:endParaRPr lang="zh-CN" altLang="en-US" sz="2800" smtClean="0">
              <a:latin typeface="Times New Roman" panose="02020603050405020304" pitchFamily="18" charset="0"/>
            </a:endParaRPr>
          </a:p>
        </p:txBody>
      </p:sp>
      <p:sp>
        <p:nvSpPr>
          <p:cNvPr id="23555" name="Rectangle 3"/>
          <p:cNvSpPr>
            <a:spLocks noGrp="1" noChangeArrowheads="1"/>
          </p:cNvSpPr>
          <p:nvPr>
            <p:ph type="title"/>
          </p:nvPr>
        </p:nvSpPr>
        <p:spPr/>
        <p:txBody>
          <a:bodyPr/>
          <a:lstStyle/>
          <a:p>
            <a:r>
              <a:rPr lang="zh-CN" altLang="en-US" sz="4000" b="1" smtClean="0"/>
              <a:t>即时码的构造－树图法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706">
                                            <p:txEl>
                                              <p:pRg st="0" end="0"/>
                                            </p:txEl>
                                          </p:spTgt>
                                        </p:tgtEl>
                                        <p:attrNameLst>
                                          <p:attrName>style.visibility</p:attrName>
                                        </p:attrNameLst>
                                      </p:cBhvr>
                                      <p:to>
                                        <p:strVal val="visible"/>
                                      </p:to>
                                    </p:set>
                                    <p:anim calcmode="lin" valueType="num">
                                      <p:cBhvr additive="base">
                                        <p:cTn id="7" dur="500" fill="hold"/>
                                        <p:tgtEl>
                                          <p:spTgt spid="2007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0706">
                                            <p:txEl>
                                              <p:pRg st="1" end="1"/>
                                            </p:txEl>
                                          </p:spTgt>
                                        </p:tgtEl>
                                        <p:attrNameLst>
                                          <p:attrName>style.visibility</p:attrName>
                                        </p:attrNameLst>
                                      </p:cBhvr>
                                      <p:to>
                                        <p:strVal val="visible"/>
                                      </p:to>
                                    </p:set>
                                    <p:anim calcmode="lin" valueType="num">
                                      <p:cBhvr additive="base">
                                        <p:cTn id="13" dur="500" fill="hold"/>
                                        <p:tgtEl>
                                          <p:spTgt spid="2007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0706">
                                            <p:txEl>
                                              <p:pRg st="2" end="2"/>
                                            </p:txEl>
                                          </p:spTgt>
                                        </p:tgtEl>
                                        <p:attrNameLst>
                                          <p:attrName>style.visibility</p:attrName>
                                        </p:attrNameLst>
                                      </p:cBhvr>
                                      <p:to>
                                        <p:strVal val="visible"/>
                                      </p:to>
                                    </p:set>
                                    <p:anim calcmode="lin" valueType="num">
                                      <p:cBhvr additive="base">
                                        <p:cTn id="19" dur="500" fill="hold"/>
                                        <p:tgtEl>
                                          <p:spTgt spid="2007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07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0706">
                                            <p:txEl>
                                              <p:pRg st="3" end="3"/>
                                            </p:txEl>
                                          </p:spTgt>
                                        </p:tgtEl>
                                        <p:attrNameLst>
                                          <p:attrName>style.visibility</p:attrName>
                                        </p:attrNameLst>
                                      </p:cBhvr>
                                      <p:to>
                                        <p:strVal val="visible"/>
                                      </p:to>
                                    </p:set>
                                    <p:anim calcmode="lin" valueType="num">
                                      <p:cBhvr additive="base">
                                        <p:cTn id="25" dur="500" fill="hold"/>
                                        <p:tgtEl>
                                          <p:spTgt spid="20070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0706">
                                            <p:txEl>
                                              <p:pRg st="4" end="4"/>
                                            </p:txEl>
                                          </p:spTgt>
                                        </p:tgtEl>
                                        <p:attrNameLst>
                                          <p:attrName>style.visibility</p:attrName>
                                        </p:attrNameLst>
                                      </p:cBhvr>
                                      <p:to>
                                        <p:strVal val="visible"/>
                                      </p:to>
                                    </p:set>
                                    <p:anim calcmode="lin" valueType="num">
                                      <p:cBhvr additive="base">
                                        <p:cTn id="31" dur="500" fill="hold"/>
                                        <p:tgtEl>
                                          <p:spTgt spid="20070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07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12CA404-3780-4BC5-8351-8DDE7806D657}" type="slidenum">
              <a:rPr lang="en-US" altLang="zh-CN" smtClean="0"/>
              <a:pPr/>
              <a:t>18</a:t>
            </a:fld>
            <a:endParaRPr lang="en-US" altLang="zh-CN" smtClean="0"/>
          </a:p>
        </p:txBody>
      </p:sp>
      <p:sp>
        <p:nvSpPr>
          <p:cNvPr id="25602" name="Rectangle 3"/>
          <p:cNvSpPr>
            <a:spLocks noGrp="1" noChangeArrowheads="1"/>
          </p:cNvSpPr>
          <p:nvPr>
            <p:ph type="title"/>
          </p:nvPr>
        </p:nvSpPr>
        <p:spPr/>
        <p:txBody>
          <a:bodyPr/>
          <a:lstStyle/>
          <a:p>
            <a:r>
              <a:rPr lang="en-US" altLang="zh-CN" sz="4000" b="1" smtClean="0">
                <a:latin typeface="Times New Roman" panose="02020603050405020304" pitchFamily="18" charset="0"/>
              </a:rPr>
              <a:t>m</a:t>
            </a:r>
            <a:r>
              <a:rPr lang="zh-CN" altLang="en-US" sz="4000" b="1" smtClean="0">
                <a:latin typeface="宋体" panose="02010600030101010101" pitchFamily="2" charset="-122"/>
              </a:rPr>
              <a:t>＝</a:t>
            </a:r>
            <a:r>
              <a:rPr lang="en-US" altLang="zh-CN" sz="4000" b="1" smtClean="0">
                <a:latin typeface="Times New Roman" panose="02020603050405020304" pitchFamily="18" charset="0"/>
              </a:rPr>
              <a:t>2</a:t>
            </a:r>
            <a:r>
              <a:rPr lang="zh-CN" altLang="en-US" sz="4000" b="1" smtClean="0">
                <a:latin typeface="宋体" panose="02010600030101010101" pitchFamily="2" charset="-122"/>
              </a:rPr>
              <a:t>的二进制树图</a:t>
            </a:r>
          </a:p>
        </p:txBody>
      </p:sp>
      <p:sp>
        <p:nvSpPr>
          <p:cNvPr id="25603" name="Rectangle 5"/>
          <p:cNvSpPr>
            <a:spLocks noChangeArrowheads="1"/>
          </p:cNvSpPr>
          <p:nvPr/>
        </p:nvSpPr>
        <p:spPr bwMode="auto">
          <a:xfrm>
            <a:off x="2066925"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graphicFrame>
        <p:nvGraphicFramePr>
          <p:cNvPr id="25604" name="Object 4"/>
          <p:cNvGraphicFramePr>
            <a:graphicFrameLocks noChangeAspect="1"/>
          </p:cNvGraphicFramePr>
          <p:nvPr/>
        </p:nvGraphicFramePr>
        <p:xfrm>
          <a:off x="533400" y="1981200"/>
          <a:ext cx="8001000" cy="4038600"/>
        </p:xfrm>
        <a:graphic>
          <a:graphicData uri="http://schemas.openxmlformats.org/presentationml/2006/ole">
            <mc:AlternateContent xmlns:mc="http://schemas.openxmlformats.org/markup-compatibility/2006">
              <mc:Choice xmlns:v="urn:schemas-microsoft-com:vml" Requires="v">
                <p:oleObj spid="_x0000_s25609" r:id="rId4" imgW="5016960" imgH="2371680" progId="Visio.Drawing.6">
                  <p:embed/>
                </p:oleObj>
              </mc:Choice>
              <mc:Fallback>
                <p:oleObj r:id="rId4" imgW="5016960" imgH="2371680" progId="Visio.Drawing.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8001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1BAB52E-9054-470C-8742-377D3B3AB3F1}" type="slidenum">
              <a:rPr lang="en-US" altLang="zh-CN" smtClean="0"/>
              <a:pPr/>
              <a:t>19</a:t>
            </a:fld>
            <a:endParaRPr lang="en-US" altLang="zh-CN" smtClean="0"/>
          </a:p>
        </p:txBody>
      </p:sp>
      <p:sp>
        <p:nvSpPr>
          <p:cNvPr id="204802" name="Rectangle 2"/>
          <p:cNvSpPr>
            <a:spLocks noGrp="1" noChangeArrowheads="1"/>
          </p:cNvSpPr>
          <p:nvPr>
            <p:ph idx="1"/>
          </p:nvPr>
        </p:nvSpPr>
        <p:spPr>
          <a:xfrm>
            <a:off x="533400" y="1905000"/>
            <a:ext cx="8153400" cy="4419600"/>
          </a:xfrm>
        </p:spPr>
        <p:txBody>
          <a:bodyPr/>
          <a:lstStyle/>
          <a:p>
            <a:pPr>
              <a:spcBef>
                <a:spcPct val="0"/>
              </a:spcBef>
              <a:buClrTx/>
              <a:buFontTx/>
              <a:buNone/>
            </a:pPr>
            <a:r>
              <a:rPr lang="zh-CN" altLang="en-US" sz="2800" smtClean="0">
                <a:latin typeface="宋体" panose="02010600030101010101" pitchFamily="2" charset="-122"/>
              </a:rPr>
              <a:t>考虑一个树有</a:t>
            </a:r>
            <a:r>
              <a:rPr lang="en-US" altLang="zh-CN" sz="2800" smtClean="0">
                <a:latin typeface="宋体" panose="02010600030101010101" pitchFamily="2" charset="-122"/>
              </a:rPr>
              <a:t>n</a:t>
            </a:r>
            <a:r>
              <a:rPr lang="zh-CN" altLang="en-US" sz="2800" smtClean="0">
                <a:latin typeface="宋体" panose="02010600030101010101" pitchFamily="2" charset="-122"/>
              </a:rPr>
              <a:t>阶节点</a:t>
            </a:r>
          </a:p>
          <a:p>
            <a:pPr>
              <a:spcBef>
                <a:spcPct val="0"/>
              </a:spcBef>
              <a:buClrTx/>
              <a:buFontTx/>
              <a:buNone/>
            </a:pPr>
            <a:endParaRPr lang="zh-CN" altLang="en-US" sz="2800" smtClean="0">
              <a:latin typeface="宋体" panose="02010600030101010101" pitchFamily="2" charset="-122"/>
            </a:endParaRPr>
          </a:p>
          <a:p>
            <a:pPr>
              <a:spcBef>
                <a:spcPct val="0"/>
              </a:spcBef>
              <a:buFont typeface="Wingdings" panose="05000000000000000000" pitchFamily="2" charset="2"/>
              <a:buChar char="p"/>
            </a:pPr>
            <a:r>
              <a:rPr lang="zh-CN" altLang="en-US" sz="2800" smtClean="0">
                <a:latin typeface="宋体" panose="02010600030101010101" pitchFamily="2" charset="-122"/>
              </a:rPr>
              <a:t>整树：码树的各个分支都延伸到最后一级端点，此时，将共有</a:t>
            </a:r>
            <a:r>
              <a:rPr lang="en-US" altLang="zh-CN" sz="2800" smtClean="0">
                <a:latin typeface="Times New Roman" panose="02020603050405020304" pitchFamily="18" charset="0"/>
              </a:rPr>
              <a:t>m</a:t>
            </a:r>
            <a:r>
              <a:rPr lang="en-US" altLang="zh-CN" sz="2800" baseline="30000" smtClean="0">
                <a:latin typeface="Times New Roman" panose="02020603050405020304" pitchFamily="18" charset="0"/>
              </a:rPr>
              <a:t>n</a:t>
            </a:r>
            <a:r>
              <a:rPr lang="zh-CN" altLang="en-US" sz="2800" smtClean="0">
                <a:latin typeface="宋体" panose="02010600030101010101" pitchFamily="2" charset="-122"/>
              </a:rPr>
              <a:t>个码字；</a:t>
            </a:r>
          </a:p>
          <a:p>
            <a:pPr>
              <a:spcBef>
                <a:spcPct val="0"/>
              </a:spcBef>
              <a:buFont typeface="Wingdings" panose="05000000000000000000" pitchFamily="2" charset="2"/>
              <a:buChar char="p"/>
            </a:pPr>
            <a:endParaRPr lang="zh-CN" altLang="en-US" sz="2800" smtClean="0">
              <a:latin typeface="宋体" panose="02010600030101010101" pitchFamily="2" charset="-122"/>
            </a:endParaRPr>
          </a:p>
          <a:p>
            <a:pPr>
              <a:spcBef>
                <a:spcPct val="0"/>
              </a:spcBef>
              <a:buFont typeface="Wingdings" panose="05000000000000000000" pitchFamily="2" charset="2"/>
              <a:buChar char="p"/>
            </a:pPr>
            <a:r>
              <a:rPr lang="zh-CN" altLang="en-US" sz="2800" smtClean="0">
                <a:latin typeface="宋体" panose="02010600030101010101" pitchFamily="2" charset="-122"/>
              </a:rPr>
              <a:t>非整树：码树中存在分支，没有延伸到最后一级端点，此时，将少于</a:t>
            </a:r>
            <a:r>
              <a:rPr lang="en-US" altLang="zh-CN" sz="2800" smtClean="0">
                <a:latin typeface="Times New Roman" panose="02020603050405020304" pitchFamily="18" charset="0"/>
              </a:rPr>
              <a:t>m</a:t>
            </a:r>
            <a:r>
              <a:rPr lang="en-US" altLang="zh-CN" sz="2800" baseline="30000" smtClean="0">
                <a:latin typeface="Times New Roman" panose="02020603050405020304" pitchFamily="18" charset="0"/>
              </a:rPr>
              <a:t>n</a:t>
            </a:r>
            <a:r>
              <a:rPr lang="zh-CN" altLang="en-US" sz="2800" smtClean="0">
                <a:latin typeface="宋体" panose="02010600030101010101" pitchFamily="2" charset="-122"/>
              </a:rPr>
              <a:t>个码字。</a:t>
            </a:r>
          </a:p>
        </p:txBody>
      </p:sp>
      <p:sp>
        <p:nvSpPr>
          <p:cNvPr id="27651" name="Rectangle 3"/>
          <p:cNvSpPr>
            <a:spLocks noGrp="1" noChangeArrowheads="1"/>
          </p:cNvSpPr>
          <p:nvPr>
            <p:ph type="title"/>
          </p:nvPr>
        </p:nvSpPr>
        <p:spPr/>
        <p:txBody>
          <a:bodyPr/>
          <a:lstStyle/>
          <a:p>
            <a:r>
              <a:rPr lang="zh-CN" altLang="en-US" sz="4000" b="1" smtClean="0"/>
              <a:t>整树与非整树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02">
                                            <p:txEl>
                                              <p:pRg st="2" end="2"/>
                                            </p:txEl>
                                          </p:spTgt>
                                        </p:tgtEl>
                                        <p:attrNameLst>
                                          <p:attrName>style.visibility</p:attrName>
                                        </p:attrNameLst>
                                      </p:cBhvr>
                                      <p:to>
                                        <p:strVal val="visible"/>
                                      </p:to>
                                    </p:set>
                                    <p:anim calcmode="lin" valueType="num">
                                      <p:cBhvr additive="base">
                                        <p:cTn id="7" dur="500" fill="hold"/>
                                        <p:tgtEl>
                                          <p:spTgt spid="20480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02">
                                            <p:txEl>
                                              <p:pRg st="4" end="4"/>
                                            </p:txEl>
                                          </p:spTgt>
                                        </p:tgtEl>
                                        <p:attrNameLst>
                                          <p:attrName>style.visibility</p:attrName>
                                        </p:attrNameLst>
                                      </p:cBhvr>
                                      <p:to>
                                        <p:strVal val="visible"/>
                                      </p:to>
                                    </p:set>
                                    <p:anim calcmode="lin" valueType="num">
                                      <p:cBhvr additive="base">
                                        <p:cTn id="13" dur="500" fill="hold"/>
                                        <p:tgtEl>
                                          <p:spTgt spid="20480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0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F99C902-C96A-4270-8D60-D36EE1FDAF40}" type="slidenum">
              <a:rPr lang="en-US" altLang="zh-CN" smtClean="0"/>
              <a:pPr/>
              <a:t>2</a:t>
            </a:fld>
            <a:endParaRPr lang="en-US" altLang="zh-CN" smtClean="0"/>
          </a:p>
        </p:txBody>
      </p:sp>
      <p:sp>
        <p:nvSpPr>
          <p:cNvPr id="5122" name="Rectangle 2"/>
          <p:cNvSpPr>
            <a:spLocks noGrp="1" noChangeArrowheads="1"/>
          </p:cNvSpPr>
          <p:nvPr>
            <p:ph type="title"/>
          </p:nvPr>
        </p:nvSpPr>
        <p:spPr/>
        <p:txBody>
          <a:bodyPr/>
          <a:lstStyle/>
          <a:p>
            <a:r>
              <a:rPr lang="zh-CN" altLang="en-US" sz="4600" b="1" smtClean="0"/>
              <a:t>信源编码</a:t>
            </a:r>
          </a:p>
        </p:txBody>
      </p:sp>
      <p:sp>
        <p:nvSpPr>
          <p:cNvPr id="297987" name="Rectangle 3"/>
          <p:cNvSpPr>
            <a:spLocks noGrp="1" noChangeArrowheads="1"/>
          </p:cNvSpPr>
          <p:nvPr>
            <p:ph idx="1"/>
          </p:nvPr>
        </p:nvSpPr>
        <p:spPr/>
        <p:txBody>
          <a:bodyPr/>
          <a:lstStyle/>
          <a:p>
            <a:r>
              <a:rPr lang="zh-CN" altLang="en-US" b="1" smtClean="0">
                <a:solidFill>
                  <a:srgbClr val="000000"/>
                </a:solidFill>
              </a:rPr>
              <a:t>信源编码的基本途径有两个：</a:t>
            </a:r>
          </a:p>
          <a:p>
            <a:r>
              <a:rPr lang="zh-CN" altLang="en-US" b="1" smtClean="0">
                <a:solidFill>
                  <a:srgbClr val="000000"/>
                </a:solidFill>
              </a:rPr>
              <a:t>使序列中的各个符号尽可能地互相独立，即解除相关性；</a:t>
            </a:r>
          </a:p>
          <a:p>
            <a:r>
              <a:rPr lang="zh-CN" altLang="en-US" b="1" smtClean="0">
                <a:solidFill>
                  <a:srgbClr val="000000"/>
                </a:solidFill>
              </a:rPr>
              <a:t>使编码中各个符号出现的概率尽可能地相等，即概率均匀化。</a:t>
            </a:r>
          </a:p>
          <a:p>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 calcmode="lin" valueType="num">
                                      <p:cBhvr additive="base">
                                        <p:cTn id="7" dur="500" fill="hold"/>
                                        <p:tgtEl>
                                          <p:spTgt spid="297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7987">
                                            <p:txEl>
                                              <p:pRg st="1" end="1"/>
                                            </p:txEl>
                                          </p:spTgt>
                                        </p:tgtEl>
                                        <p:attrNameLst>
                                          <p:attrName>style.visibility</p:attrName>
                                        </p:attrNameLst>
                                      </p:cBhvr>
                                      <p:to>
                                        <p:strVal val="visible"/>
                                      </p:to>
                                    </p:set>
                                    <p:anim calcmode="lin" valueType="num">
                                      <p:cBhvr additive="base">
                                        <p:cTn id="13" dur="500" fill="hold"/>
                                        <p:tgtEl>
                                          <p:spTgt spid="297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7987">
                                            <p:txEl>
                                              <p:pRg st="2" end="2"/>
                                            </p:txEl>
                                          </p:spTgt>
                                        </p:tgtEl>
                                        <p:attrNameLst>
                                          <p:attrName>style.visibility</p:attrName>
                                        </p:attrNameLst>
                                      </p:cBhvr>
                                      <p:to>
                                        <p:strVal val="visible"/>
                                      </p:to>
                                    </p:set>
                                    <p:anim calcmode="lin" valueType="num">
                                      <p:cBhvr additive="base">
                                        <p:cTn id="19" dur="500" fill="hold"/>
                                        <p:tgtEl>
                                          <p:spTgt spid="297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79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1E170C6-36AE-49E4-B077-90F52E7985B1}" type="slidenum">
              <a:rPr lang="en-US" altLang="zh-CN" smtClean="0"/>
              <a:pPr/>
              <a:t>20</a:t>
            </a:fld>
            <a:endParaRPr lang="en-US" altLang="zh-CN" smtClean="0"/>
          </a:p>
        </p:txBody>
      </p:sp>
      <p:sp>
        <p:nvSpPr>
          <p:cNvPr id="29698" name="Rectangle 3"/>
          <p:cNvSpPr>
            <a:spLocks noGrp="1" noChangeArrowheads="1"/>
          </p:cNvSpPr>
          <p:nvPr>
            <p:ph type="title"/>
          </p:nvPr>
        </p:nvSpPr>
        <p:spPr/>
        <p:txBody>
          <a:bodyPr/>
          <a:lstStyle/>
          <a:p>
            <a:r>
              <a:rPr lang="zh-CN" altLang="en-US" sz="4000" b="1" smtClean="0"/>
              <a:t>整树图例</a:t>
            </a:r>
          </a:p>
        </p:txBody>
      </p:sp>
      <p:sp>
        <p:nvSpPr>
          <p:cNvPr id="29699" name="Rectangle 6"/>
          <p:cNvSpPr>
            <a:spLocks noChangeArrowheads="1"/>
          </p:cNvSpPr>
          <p:nvPr/>
        </p:nvSpPr>
        <p:spPr bwMode="auto">
          <a:xfrm>
            <a:off x="2066925"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graphicFrame>
        <p:nvGraphicFramePr>
          <p:cNvPr id="29700" name="Object 5"/>
          <p:cNvGraphicFramePr>
            <a:graphicFrameLocks noChangeAspect="1"/>
          </p:cNvGraphicFramePr>
          <p:nvPr/>
        </p:nvGraphicFramePr>
        <p:xfrm>
          <a:off x="533400" y="2057400"/>
          <a:ext cx="7848600" cy="3714750"/>
        </p:xfrm>
        <a:graphic>
          <a:graphicData uri="http://schemas.openxmlformats.org/presentationml/2006/ole">
            <mc:AlternateContent xmlns:mc="http://schemas.openxmlformats.org/markup-compatibility/2006">
              <mc:Choice xmlns:v="urn:schemas-microsoft-com:vml" Requires="v">
                <p:oleObj spid="_x0000_s29705" r:id="rId4" imgW="5016960" imgH="2371680" progId="Visio.Drawing.6">
                  <p:embed/>
                </p:oleObj>
              </mc:Choice>
              <mc:Fallback>
                <p:oleObj r:id="rId4" imgW="5016960" imgH="2371680"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057400"/>
                        <a:ext cx="78486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DADC3A3-8544-4274-936E-D1C211744097}" type="slidenum">
              <a:rPr lang="en-US" altLang="zh-CN" smtClean="0"/>
              <a:pPr/>
              <a:t>21</a:t>
            </a:fld>
            <a:endParaRPr lang="en-US" altLang="zh-CN" smtClean="0"/>
          </a:p>
        </p:txBody>
      </p:sp>
      <p:sp>
        <p:nvSpPr>
          <p:cNvPr id="31746" name="Rectangle 2"/>
          <p:cNvSpPr>
            <a:spLocks noGrp="1" noChangeArrowheads="1"/>
          </p:cNvSpPr>
          <p:nvPr>
            <p:ph type="title"/>
          </p:nvPr>
        </p:nvSpPr>
        <p:spPr/>
        <p:txBody>
          <a:bodyPr/>
          <a:lstStyle/>
          <a:p>
            <a:r>
              <a:rPr lang="zh-CN" altLang="en-US" sz="4000" b="1" smtClean="0"/>
              <a:t>非整树图例</a:t>
            </a:r>
          </a:p>
        </p:txBody>
      </p:sp>
      <p:sp>
        <p:nvSpPr>
          <p:cNvPr id="31747" name="Rectangle 3"/>
          <p:cNvSpPr>
            <a:spLocks noChangeArrowheads="1"/>
          </p:cNvSpPr>
          <p:nvPr/>
        </p:nvSpPr>
        <p:spPr bwMode="auto">
          <a:xfrm>
            <a:off x="2066925"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sp>
        <p:nvSpPr>
          <p:cNvPr id="31748" name="Rectangle 6"/>
          <p:cNvSpPr>
            <a:spLocks noChangeArrowheads="1"/>
          </p:cNvSpPr>
          <p:nvPr/>
        </p:nvSpPr>
        <p:spPr bwMode="auto">
          <a:xfrm>
            <a:off x="3395663" y="2114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graphicFrame>
        <p:nvGraphicFramePr>
          <p:cNvPr id="31749" name="Object 5"/>
          <p:cNvGraphicFramePr>
            <a:graphicFrameLocks noChangeAspect="1"/>
          </p:cNvGraphicFramePr>
          <p:nvPr/>
        </p:nvGraphicFramePr>
        <p:xfrm>
          <a:off x="2133600" y="1905000"/>
          <a:ext cx="4159250" cy="4648200"/>
        </p:xfrm>
        <a:graphic>
          <a:graphicData uri="http://schemas.openxmlformats.org/presentationml/2006/ole">
            <mc:AlternateContent xmlns:mc="http://schemas.openxmlformats.org/markup-compatibility/2006">
              <mc:Choice xmlns:v="urn:schemas-microsoft-com:vml" Requires="v">
                <p:oleObj spid="_x0000_s31754" r:id="rId4" imgW="2355840" imgH="2629440" progId="Visio.Drawing.6">
                  <p:embed/>
                </p:oleObj>
              </mc:Choice>
              <mc:Fallback>
                <p:oleObj r:id="rId4" imgW="2355840" imgH="2629440"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905000"/>
                        <a:ext cx="41592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9A6823C-FDDD-4E05-A929-7EDCC7FB02F2}" type="slidenum">
              <a:rPr lang="en-US" altLang="zh-CN" smtClean="0"/>
              <a:pPr/>
              <a:t>22</a:t>
            </a:fld>
            <a:endParaRPr lang="en-US" altLang="zh-CN" smtClean="0"/>
          </a:p>
        </p:txBody>
      </p:sp>
      <p:sp>
        <p:nvSpPr>
          <p:cNvPr id="33794" name="Rectangle 4"/>
          <p:cNvSpPr>
            <a:spLocks noGrp="1" noChangeArrowheads="1"/>
          </p:cNvSpPr>
          <p:nvPr>
            <p:ph type="title"/>
          </p:nvPr>
        </p:nvSpPr>
        <p:spPr/>
        <p:txBody>
          <a:bodyPr/>
          <a:lstStyle/>
          <a:p>
            <a:r>
              <a:rPr lang="zh-CN" altLang="en-US" b="1" smtClean="0"/>
              <a:t>唯一可译定长码的存在条件</a:t>
            </a:r>
          </a:p>
        </p:txBody>
      </p:sp>
      <p:sp>
        <p:nvSpPr>
          <p:cNvPr id="211973" name="Rectangle 5"/>
          <p:cNvSpPr>
            <a:spLocks noGrp="1" noChangeArrowheads="1"/>
          </p:cNvSpPr>
          <p:nvPr>
            <p:ph idx="1"/>
          </p:nvPr>
        </p:nvSpPr>
        <p:spPr/>
        <p:txBody>
          <a:bodyPr/>
          <a:lstStyle/>
          <a:p>
            <a:pPr>
              <a:lnSpc>
                <a:spcPct val="90000"/>
              </a:lnSpc>
            </a:pPr>
            <a:r>
              <a:rPr lang="zh-CN" altLang="en-US" smtClean="0"/>
              <a:t>定长码中每个码字长度相等，所以只要定长码是非奇异码，则必为唯一可译码。</a:t>
            </a:r>
          </a:p>
          <a:p>
            <a:pPr>
              <a:lnSpc>
                <a:spcPct val="90000"/>
              </a:lnSpc>
            </a:pPr>
            <a:endParaRPr lang="zh-CN" altLang="en-US" smtClean="0"/>
          </a:p>
          <a:p>
            <a:pPr>
              <a:lnSpc>
                <a:spcPct val="90000"/>
              </a:lnSpc>
            </a:pPr>
            <a:r>
              <a:rPr lang="zh-CN" altLang="en-US" smtClean="0"/>
              <a:t>对一个简单信源</a:t>
            </a:r>
            <a:r>
              <a:rPr lang="en-US" altLang="zh-CN" smtClean="0"/>
              <a:t>X</a:t>
            </a:r>
            <a:r>
              <a:rPr lang="zh-CN" altLang="en-US" smtClean="0"/>
              <a:t>进行定长编码，信源</a:t>
            </a:r>
            <a:r>
              <a:rPr lang="en-US" altLang="zh-CN" smtClean="0"/>
              <a:t>X</a:t>
            </a:r>
            <a:r>
              <a:rPr lang="zh-CN" altLang="en-US" smtClean="0"/>
              <a:t>存在唯一可译定长码的条件是：</a:t>
            </a:r>
          </a:p>
          <a:p>
            <a:pPr>
              <a:lnSpc>
                <a:spcPct val="90000"/>
              </a:lnSpc>
              <a:buFont typeface="Wingdings" panose="05000000000000000000" pitchFamily="2" charset="2"/>
              <a:buNone/>
            </a:pPr>
            <a:r>
              <a:rPr lang="zh-CN" altLang="en-US" smtClean="0"/>
              <a:t>                     </a:t>
            </a:r>
            <a:r>
              <a:rPr lang="en-US" altLang="zh-CN" smtClean="0"/>
              <a:t>n≤m</a:t>
            </a:r>
            <a:r>
              <a:rPr lang="en-US" altLang="zh-CN" i="1" baseline="30000" smtClean="0">
                <a:latin typeface="Times New Roman" panose="02020603050405020304" pitchFamily="18" charset="0"/>
              </a:rPr>
              <a:t>K</a:t>
            </a:r>
          </a:p>
          <a:p>
            <a:pPr lvl="1">
              <a:lnSpc>
                <a:spcPct val="90000"/>
              </a:lnSpc>
            </a:pPr>
            <a:endParaRPr lang="en-US" altLang="zh-CN" smtClean="0"/>
          </a:p>
          <a:p>
            <a:pPr lvl="1">
              <a:lnSpc>
                <a:spcPct val="90000"/>
              </a:lnSpc>
            </a:pPr>
            <a:r>
              <a:rPr lang="zh-CN" altLang="en-US" smtClean="0"/>
              <a:t>其中，</a:t>
            </a:r>
            <a:r>
              <a:rPr lang="en-US" altLang="zh-CN" smtClean="0"/>
              <a:t>n</a:t>
            </a:r>
            <a:r>
              <a:rPr lang="zh-CN" altLang="en-US" smtClean="0"/>
              <a:t>是信源</a:t>
            </a:r>
            <a:r>
              <a:rPr lang="en-US" altLang="zh-CN" smtClean="0"/>
              <a:t>X</a:t>
            </a:r>
            <a:r>
              <a:rPr lang="zh-CN" altLang="en-US" smtClean="0"/>
              <a:t>的符号个数，</a:t>
            </a:r>
            <a:r>
              <a:rPr lang="en-US" altLang="zh-CN" smtClean="0"/>
              <a:t>m</a:t>
            </a:r>
            <a:r>
              <a:rPr lang="zh-CN" altLang="en-US" smtClean="0"/>
              <a:t>是信道基本码符号数，</a:t>
            </a:r>
            <a:r>
              <a:rPr lang="en-US" altLang="zh-CN" i="1" smtClean="0">
                <a:latin typeface="Times New Roman" panose="02020603050405020304" pitchFamily="18" charset="0"/>
              </a:rPr>
              <a:t>K </a:t>
            </a:r>
            <a:r>
              <a:rPr lang="zh-CN" altLang="en-US" smtClean="0"/>
              <a:t>是定长码的码长。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1973">
                                            <p:txEl>
                                              <p:pRg st="0" end="0"/>
                                            </p:txEl>
                                          </p:spTgt>
                                        </p:tgtEl>
                                        <p:attrNameLst>
                                          <p:attrName>style.visibility</p:attrName>
                                        </p:attrNameLst>
                                      </p:cBhvr>
                                      <p:to>
                                        <p:strVal val="visible"/>
                                      </p:to>
                                    </p:set>
                                    <p:anim calcmode="lin" valueType="num">
                                      <p:cBhvr additive="base">
                                        <p:cTn id="7" dur="500" fill="hold"/>
                                        <p:tgtEl>
                                          <p:spTgt spid="2119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19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1973">
                                            <p:txEl>
                                              <p:pRg st="2" end="2"/>
                                            </p:txEl>
                                          </p:spTgt>
                                        </p:tgtEl>
                                        <p:attrNameLst>
                                          <p:attrName>style.visibility</p:attrName>
                                        </p:attrNameLst>
                                      </p:cBhvr>
                                      <p:to>
                                        <p:strVal val="visible"/>
                                      </p:to>
                                    </p:set>
                                    <p:anim calcmode="lin" valueType="num">
                                      <p:cBhvr additive="base">
                                        <p:cTn id="13" dur="500" fill="hold"/>
                                        <p:tgtEl>
                                          <p:spTgt spid="21197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197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1973">
                                            <p:txEl>
                                              <p:pRg st="3" end="3"/>
                                            </p:txEl>
                                          </p:spTgt>
                                        </p:tgtEl>
                                        <p:attrNameLst>
                                          <p:attrName>style.visibility</p:attrName>
                                        </p:attrNameLst>
                                      </p:cBhvr>
                                      <p:to>
                                        <p:strVal val="visible"/>
                                      </p:to>
                                    </p:set>
                                    <p:anim calcmode="lin" valueType="num">
                                      <p:cBhvr additive="base">
                                        <p:cTn id="17" dur="500" fill="hold"/>
                                        <p:tgtEl>
                                          <p:spTgt spid="21197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19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11973">
                                            <p:txEl>
                                              <p:pRg st="5" end="5"/>
                                            </p:txEl>
                                          </p:spTgt>
                                        </p:tgtEl>
                                        <p:attrNameLst>
                                          <p:attrName>style.visibility</p:attrName>
                                        </p:attrNameLst>
                                      </p:cBhvr>
                                      <p:to>
                                        <p:strVal val="visible"/>
                                      </p:to>
                                    </p:set>
                                    <p:anim calcmode="lin" valueType="num">
                                      <p:cBhvr additive="base">
                                        <p:cTn id="23" dur="500" fill="hold"/>
                                        <p:tgtEl>
                                          <p:spTgt spid="21197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197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9355B7A-E557-4D20-869F-315771CE86B9}" type="slidenum">
              <a:rPr lang="en-US" altLang="zh-CN" smtClean="0"/>
              <a:pPr/>
              <a:t>23</a:t>
            </a:fld>
            <a:endParaRPr lang="en-US" altLang="zh-CN" smtClean="0"/>
          </a:p>
        </p:txBody>
      </p:sp>
      <p:sp>
        <p:nvSpPr>
          <p:cNvPr id="35842" name="Rectangle 11"/>
          <p:cNvSpPr>
            <a:spLocks noGrp="1" noChangeArrowheads="1"/>
          </p:cNvSpPr>
          <p:nvPr>
            <p:ph type="title"/>
          </p:nvPr>
        </p:nvSpPr>
        <p:spPr/>
        <p:txBody>
          <a:bodyPr/>
          <a:lstStyle/>
          <a:p>
            <a:r>
              <a:rPr lang="en-US" altLang="zh-CN" b="1" smtClean="0"/>
              <a:t>L</a:t>
            </a:r>
            <a:r>
              <a:rPr lang="zh-CN" altLang="en-US" b="1" smtClean="0"/>
              <a:t>次扩展信源的定长码</a:t>
            </a:r>
          </a:p>
        </p:txBody>
      </p:sp>
      <p:sp>
        <p:nvSpPr>
          <p:cNvPr id="216076" name="Rectangle 12"/>
          <p:cNvSpPr>
            <a:spLocks noGrp="1" noChangeArrowheads="1"/>
          </p:cNvSpPr>
          <p:nvPr>
            <p:ph idx="1"/>
          </p:nvPr>
        </p:nvSpPr>
        <p:spPr/>
        <p:txBody>
          <a:bodyPr/>
          <a:lstStyle/>
          <a:p>
            <a:r>
              <a:rPr lang="zh-CN" altLang="en-US" smtClean="0"/>
              <a:t>对</a:t>
            </a:r>
            <a:r>
              <a:rPr lang="en-US" altLang="zh-CN" smtClean="0"/>
              <a:t>L</a:t>
            </a:r>
            <a:r>
              <a:rPr lang="zh-CN" altLang="en-US" smtClean="0"/>
              <a:t>次扩展信源</a:t>
            </a:r>
            <a:r>
              <a:rPr lang="en-US" altLang="zh-CN" smtClean="0"/>
              <a:t>X</a:t>
            </a:r>
            <a:r>
              <a:rPr lang="en-US" altLang="zh-CN" baseline="30000" smtClean="0"/>
              <a:t>L</a:t>
            </a:r>
            <a:r>
              <a:rPr lang="zh-CN" altLang="en-US" smtClean="0"/>
              <a:t>进行定长编码，若要编得的定长码是唯一可译码则必须满足：</a:t>
            </a:r>
          </a:p>
        </p:txBody>
      </p:sp>
      <p:sp>
        <p:nvSpPr>
          <p:cNvPr id="35844" name="Rectangle 6"/>
          <p:cNvSpPr>
            <a:spLocks noChangeArrowheads="1"/>
          </p:cNvSpPr>
          <p:nvPr/>
        </p:nvSpPr>
        <p:spPr bwMode="auto">
          <a:xfrm>
            <a:off x="40767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graphicFrame>
        <p:nvGraphicFramePr>
          <p:cNvPr id="216073" name="Object 9"/>
          <p:cNvGraphicFramePr>
            <a:graphicFrameLocks noGrp="1" noChangeAspect="1"/>
          </p:cNvGraphicFramePr>
          <p:nvPr>
            <p:ph sz="half" idx="1"/>
          </p:nvPr>
        </p:nvGraphicFramePr>
        <p:xfrm>
          <a:off x="1979613" y="2852738"/>
          <a:ext cx="4392612" cy="3365500"/>
        </p:xfrm>
        <a:graphic>
          <a:graphicData uri="http://schemas.openxmlformats.org/presentationml/2006/ole">
            <mc:AlternateContent xmlns:mc="http://schemas.openxmlformats.org/markup-compatibility/2006">
              <mc:Choice xmlns:v="urn:schemas-microsoft-com:vml" Requires="v">
                <p:oleObj spid="_x0000_s35850" r:id="rId4" imgW="1790700" imgH="1371600" progId="Equation.DSMT4">
                  <p:embed/>
                </p:oleObj>
              </mc:Choice>
              <mc:Fallback>
                <p:oleObj r:id="rId4" imgW="1790700" imgH="13716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852738"/>
                        <a:ext cx="4392612" cy="33655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6076">
                                            <p:txEl>
                                              <p:pRg st="0" end="0"/>
                                            </p:txEl>
                                          </p:spTgt>
                                        </p:tgtEl>
                                        <p:attrNameLst>
                                          <p:attrName>style.visibility</p:attrName>
                                        </p:attrNameLst>
                                      </p:cBhvr>
                                      <p:to>
                                        <p:strVal val="visible"/>
                                      </p:to>
                                    </p:set>
                                    <p:anim calcmode="lin" valueType="num">
                                      <p:cBhvr additive="base">
                                        <p:cTn id="7" dur="500" fill="hold"/>
                                        <p:tgtEl>
                                          <p:spTgt spid="216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6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6073"/>
                                        </p:tgtEl>
                                        <p:attrNameLst>
                                          <p:attrName>style.visibility</p:attrName>
                                        </p:attrNameLst>
                                      </p:cBhvr>
                                      <p:to>
                                        <p:strVal val="visible"/>
                                      </p:to>
                                    </p:set>
                                    <p:anim calcmode="lin" valueType="num">
                                      <p:cBhvr additive="base">
                                        <p:cTn id="13" dur="500" fill="hold"/>
                                        <p:tgtEl>
                                          <p:spTgt spid="216073"/>
                                        </p:tgtEl>
                                        <p:attrNameLst>
                                          <p:attrName>ppt_x</p:attrName>
                                        </p:attrNameLst>
                                      </p:cBhvr>
                                      <p:tavLst>
                                        <p:tav tm="0">
                                          <p:val>
                                            <p:strVal val="#ppt_x"/>
                                          </p:val>
                                        </p:tav>
                                        <p:tav tm="100000">
                                          <p:val>
                                            <p:strVal val="#ppt_x"/>
                                          </p:val>
                                        </p:tav>
                                      </p:tavLst>
                                    </p:anim>
                                    <p:anim calcmode="lin" valueType="num">
                                      <p:cBhvr additive="base">
                                        <p:cTn id="14" dur="500" fill="hold"/>
                                        <p:tgtEl>
                                          <p:spTgt spid="216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266A75C-68F0-496A-8A58-3A27AB638225}" type="slidenum">
              <a:rPr lang="en-US" altLang="zh-CN" smtClean="0"/>
              <a:pPr/>
              <a:t>24</a:t>
            </a:fld>
            <a:endParaRPr lang="en-US" altLang="zh-CN" smtClean="0"/>
          </a:p>
        </p:txBody>
      </p:sp>
      <p:sp>
        <p:nvSpPr>
          <p:cNvPr id="37890" name="Rectangle 7"/>
          <p:cNvSpPr>
            <a:spLocks noGrp="1" noChangeArrowheads="1"/>
          </p:cNvSpPr>
          <p:nvPr>
            <p:ph type="title"/>
          </p:nvPr>
        </p:nvSpPr>
        <p:spPr/>
        <p:txBody>
          <a:bodyPr/>
          <a:lstStyle/>
          <a:p>
            <a:r>
              <a:rPr lang="zh-CN" altLang="en-US" b="1" smtClean="0"/>
              <a:t>唯一可译定长码的存在条件－举例</a:t>
            </a:r>
          </a:p>
        </p:txBody>
      </p:sp>
      <p:sp>
        <p:nvSpPr>
          <p:cNvPr id="218120" name="Rectangle 8"/>
          <p:cNvSpPr>
            <a:spLocks noGrp="1" noChangeArrowheads="1"/>
          </p:cNvSpPr>
          <p:nvPr>
            <p:ph idx="1"/>
          </p:nvPr>
        </p:nvSpPr>
        <p:spPr/>
        <p:txBody>
          <a:bodyPr/>
          <a:lstStyle/>
          <a:p>
            <a:r>
              <a:rPr lang="zh-CN" altLang="en-US" smtClean="0"/>
              <a:t>英文电报有</a:t>
            </a:r>
            <a:r>
              <a:rPr lang="en-US" altLang="zh-CN" smtClean="0"/>
              <a:t>32</a:t>
            </a:r>
            <a:r>
              <a:rPr lang="zh-CN" altLang="en-US" smtClean="0"/>
              <a:t>个符号，即</a:t>
            </a:r>
            <a:r>
              <a:rPr lang="en-US" altLang="zh-CN" smtClean="0"/>
              <a:t>n</a:t>
            </a:r>
            <a:r>
              <a:rPr lang="zh-CN" altLang="en-US" smtClean="0"/>
              <a:t>＝</a:t>
            </a:r>
            <a:r>
              <a:rPr lang="en-US" altLang="zh-CN" smtClean="0"/>
              <a:t>32</a:t>
            </a:r>
            <a:r>
              <a:rPr lang="zh-CN" altLang="en-US" smtClean="0"/>
              <a:t>，</a:t>
            </a:r>
          </a:p>
          <a:p>
            <a:pPr lvl="1"/>
            <a:r>
              <a:rPr lang="en-US" altLang="zh-CN" smtClean="0"/>
              <a:t>26</a:t>
            </a:r>
            <a:r>
              <a:rPr lang="zh-CN" altLang="en-US" smtClean="0"/>
              <a:t>个英文字母加上</a:t>
            </a:r>
            <a:r>
              <a:rPr lang="en-US" altLang="zh-CN" smtClean="0"/>
              <a:t>6</a:t>
            </a:r>
            <a:r>
              <a:rPr lang="zh-CN" altLang="en-US" smtClean="0"/>
              <a:t>个标点符号</a:t>
            </a:r>
          </a:p>
          <a:p>
            <a:r>
              <a:rPr lang="zh-CN" altLang="en-US" smtClean="0"/>
              <a:t>采用二元码时，则</a:t>
            </a:r>
            <a:r>
              <a:rPr lang="en-US" altLang="zh-CN" smtClean="0"/>
              <a:t>m</a:t>
            </a:r>
            <a:r>
              <a:rPr lang="zh-CN" altLang="en-US" smtClean="0"/>
              <a:t>＝</a:t>
            </a:r>
            <a:r>
              <a:rPr lang="en-US" altLang="zh-CN" smtClean="0"/>
              <a:t>2</a:t>
            </a:r>
            <a:r>
              <a:rPr lang="zh-CN" altLang="en-US" smtClean="0"/>
              <a:t>。</a:t>
            </a:r>
          </a:p>
          <a:p>
            <a:r>
              <a:rPr lang="zh-CN" altLang="en-US" smtClean="0"/>
              <a:t>对信源</a:t>
            </a:r>
            <a:r>
              <a:rPr lang="en-US" altLang="zh-CN" smtClean="0"/>
              <a:t>X</a:t>
            </a:r>
            <a:r>
              <a:rPr lang="zh-CN" altLang="en-US" smtClean="0"/>
              <a:t>的逐个符号</a:t>
            </a:r>
            <a:r>
              <a:rPr lang="en-US" altLang="zh-CN" smtClean="0"/>
              <a:t>x</a:t>
            </a:r>
            <a:r>
              <a:rPr lang="en-US" altLang="zh-CN" baseline="-25000" smtClean="0"/>
              <a:t>i</a:t>
            </a:r>
            <a:r>
              <a:rPr lang="en-US" altLang="zh-CN" smtClean="0"/>
              <a:t>,i</a:t>
            </a:r>
            <a:r>
              <a:rPr lang="zh-CN" altLang="en-US" smtClean="0"/>
              <a:t>＝</a:t>
            </a:r>
            <a:r>
              <a:rPr lang="en-US" altLang="zh-CN" smtClean="0"/>
              <a:t>1,2,</a:t>
            </a:r>
            <a:r>
              <a:rPr lang="en-US" altLang="zh-CN" smtClean="0">
                <a:latin typeface="Arial" panose="020B0604020202020204" pitchFamily="34" charset="0"/>
              </a:rPr>
              <a:t>…</a:t>
            </a:r>
            <a:r>
              <a:rPr lang="en-US" altLang="zh-CN" smtClean="0"/>
              <a:t>,32</a:t>
            </a:r>
            <a:r>
              <a:rPr lang="zh-CN" altLang="en-US" smtClean="0"/>
              <a:t>进行二元编码，则</a:t>
            </a:r>
          </a:p>
          <a:p>
            <a:endParaRPr lang="zh-CN" altLang="en-US" smtClean="0"/>
          </a:p>
          <a:p>
            <a:r>
              <a:rPr lang="zh-CN" altLang="en-US" smtClean="0"/>
              <a:t>这就是说，每个英文电报符号至少要用</a:t>
            </a:r>
            <a:r>
              <a:rPr lang="en-US" altLang="zh-CN" smtClean="0"/>
              <a:t>5</a:t>
            </a:r>
            <a:r>
              <a:rPr lang="zh-CN" altLang="en-US" smtClean="0"/>
              <a:t>位二元符号进行编码才能得到唯一可译码。 </a:t>
            </a:r>
          </a:p>
        </p:txBody>
      </p:sp>
      <p:sp>
        <p:nvSpPr>
          <p:cNvPr id="37892" name="Rectangle 4"/>
          <p:cNvSpPr>
            <a:spLocks noChangeArrowheads="1"/>
          </p:cNvSpPr>
          <p:nvPr/>
        </p:nvSpPr>
        <p:spPr bwMode="auto">
          <a:xfrm>
            <a:off x="36909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graphicFrame>
        <p:nvGraphicFramePr>
          <p:cNvPr id="218117" name="Object 5"/>
          <p:cNvGraphicFramePr>
            <a:graphicFrameLocks noChangeAspect="1"/>
          </p:cNvGraphicFramePr>
          <p:nvPr/>
        </p:nvGraphicFramePr>
        <p:xfrm>
          <a:off x="3011488" y="4149725"/>
          <a:ext cx="5151437" cy="619125"/>
        </p:xfrm>
        <a:graphic>
          <a:graphicData uri="http://schemas.openxmlformats.org/presentationml/2006/ole">
            <mc:AlternateContent xmlns:mc="http://schemas.openxmlformats.org/markup-compatibility/2006">
              <mc:Choice xmlns:v="urn:schemas-microsoft-com:vml" Requires="v">
                <p:oleObj spid="_x0000_s37898" r:id="rId4" imgW="1879600" imgH="228600" progId="Equation.DSMT4">
                  <p:embed/>
                </p:oleObj>
              </mc:Choice>
              <mc:Fallback>
                <p:oleObj r:id="rId4" imgW="187960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488" y="4149725"/>
                        <a:ext cx="5151437"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8120">
                                            <p:txEl>
                                              <p:pRg st="0" end="0"/>
                                            </p:txEl>
                                          </p:spTgt>
                                        </p:tgtEl>
                                        <p:attrNameLst>
                                          <p:attrName>style.visibility</p:attrName>
                                        </p:attrNameLst>
                                      </p:cBhvr>
                                      <p:to>
                                        <p:strVal val="visible"/>
                                      </p:to>
                                    </p:set>
                                    <p:anim calcmode="lin" valueType="num">
                                      <p:cBhvr additive="base">
                                        <p:cTn id="7" dur="500" fill="hold"/>
                                        <p:tgtEl>
                                          <p:spTgt spid="2181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81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8120">
                                            <p:txEl>
                                              <p:pRg st="1" end="1"/>
                                            </p:txEl>
                                          </p:spTgt>
                                        </p:tgtEl>
                                        <p:attrNameLst>
                                          <p:attrName>style.visibility</p:attrName>
                                        </p:attrNameLst>
                                      </p:cBhvr>
                                      <p:to>
                                        <p:strVal val="visible"/>
                                      </p:to>
                                    </p:set>
                                    <p:anim calcmode="lin" valueType="num">
                                      <p:cBhvr additive="base">
                                        <p:cTn id="13" dur="500" fill="hold"/>
                                        <p:tgtEl>
                                          <p:spTgt spid="2181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81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8120">
                                            <p:txEl>
                                              <p:pRg st="2" end="2"/>
                                            </p:txEl>
                                          </p:spTgt>
                                        </p:tgtEl>
                                        <p:attrNameLst>
                                          <p:attrName>style.visibility</p:attrName>
                                        </p:attrNameLst>
                                      </p:cBhvr>
                                      <p:to>
                                        <p:strVal val="visible"/>
                                      </p:to>
                                    </p:set>
                                    <p:anim calcmode="lin" valueType="num">
                                      <p:cBhvr additive="base">
                                        <p:cTn id="19" dur="500" fill="hold"/>
                                        <p:tgtEl>
                                          <p:spTgt spid="2181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81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8120">
                                            <p:txEl>
                                              <p:pRg st="3" end="3"/>
                                            </p:txEl>
                                          </p:spTgt>
                                        </p:tgtEl>
                                        <p:attrNameLst>
                                          <p:attrName>style.visibility</p:attrName>
                                        </p:attrNameLst>
                                      </p:cBhvr>
                                      <p:to>
                                        <p:strVal val="visible"/>
                                      </p:to>
                                    </p:set>
                                    <p:anim calcmode="lin" valueType="num">
                                      <p:cBhvr additive="base">
                                        <p:cTn id="25" dur="500" fill="hold"/>
                                        <p:tgtEl>
                                          <p:spTgt spid="2181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81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8117"/>
                                        </p:tgtEl>
                                        <p:attrNameLst>
                                          <p:attrName>style.visibility</p:attrName>
                                        </p:attrNameLst>
                                      </p:cBhvr>
                                      <p:to>
                                        <p:strVal val="visible"/>
                                      </p:to>
                                    </p:set>
                                    <p:anim calcmode="lin" valueType="num">
                                      <p:cBhvr additive="base">
                                        <p:cTn id="31" dur="500" fill="hold"/>
                                        <p:tgtEl>
                                          <p:spTgt spid="218117"/>
                                        </p:tgtEl>
                                        <p:attrNameLst>
                                          <p:attrName>ppt_x</p:attrName>
                                        </p:attrNameLst>
                                      </p:cBhvr>
                                      <p:tavLst>
                                        <p:tav tm="0">
                                          <p:val>
                                            <p:strVal val="#ppt_x"/>
                                          </p:val>
                                        </p:tav>
                                        <p:tav tm="100000">
                                          <p:val>
                                            <p:strVal val="#ppt_x"/>
                                          </p:val>
                                        </p:tav>
                                      </p:tavLst>
                                    </p:anim>
                                    <p:anim calcmode="lin" valueType="num">
                                      <p:cBhvr additive="base">
                                        <p:cTn id="32" dur="500" fill="hold"/>
                                        <p:tgtEl>
                                          <p:spTgt spid="21811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18120">
                                            <p:txEl>
                                              <p:pRg st="5" end="5"/>
                                            </p:txEl>
                                          </p:spTgt>
                                        </p:tgtEl>
                                        <p:attrNameLst>
                                          <p:attrName>style.visibility</p:attrName>
                                        </p:attrNameLst>
                                      </p:cBhvr>
                                      <p:to>
                                        <p:strVal val="visible"/>
                                      </p:to>
                                    </p:set>
                                    <p:anim calcmode="lin" valueType="num">
                                      <p:cBhvr additive="base">
                                        <p:cTn id="37" dur="500" fill="hold"/>
                                        <p:tgtEl>
                                          <p:spTgt spid="21812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81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E97CAF6-2172-49BF-ACAE-23F7478293E7}" type="slidenum">
              <a:rPr lang="en-US" altLang="zh-CN" smtClean="0"/>
              <a:pPr/>
              <a:t>25</a:t>
            </a:fld>
            <a:endParaRPr lang="en-US" altLang="zh-CN" smtClean="0"/>
          </a:p>
        </p:txBody>
      </p:sp>
      <p:sp>
        <p:nvSpPr>
          <p:cNvPr id="39938" name="Rectangle 13"/>
          <p:cNvSpPr>
            <a:spLocks noGrp="1" noChangeArrowheads="1"/>
          </p:cNvSpPr>
          <p:nvPr>
            <p:ph type="title"/>
          </p:nvPr>
        </p:nvSpPr>
        <p:spPr/>
        <p:txBody>
          <a:bodyPr/>
          <a:lstStyle/>
          <a:p>
            <a:r>
              <a:rPr lang="zh-CN" altLang="en-US" b="1" smtClean="0"/>
              <a:t>定长信源编码定理－引入</a:t>
            </a:r>
            <a:r>
              <a:rPr lang="zh-CN" altLang="en-US" smtClean="0"/>
              <a:t> </a:t>
            </a:r>
          </a:p>
        </p:txBody>
      </p:sp>
      <p:sp>
        <p:nvSpPr>
          <p:cNvPr id="214030" name="Rectangle 14"/>
          <p:cNvSpPr>
            <a:spLocks noGrp="1" noChangeArrowheads="1"/>
          </p:cNvSpPr>
          <p:nvPr>
            <p:ph idx="1"/>
          </p:nvPr>
        </p:nvSpPr>
        <p:spPr/>
        <p:txBody>
          <a:bodyPr/>
          <a:lstStyle/>
          <a:p>
            <a:pPr>
              <a:defRPr/>
            </a:pPr>
            <a:r>
              <a:rPr lang="zh-CN" altLang="en-US" smtClean="0"/>
              <a:t>满足                            条件</a:t>
            </a:r>
          </a:p>
          <a:p>
            <a:pPr>
              <a:defRPr/>
            </a:pPr>
            <a:endParaRPr lang="zh-CN" altLang="en-US" smtClean="0"/>
          </a:p>
          <a:p>
            <a:pPr>
              <a:buFont typeface="Wingdings" panose="05000000000000000000" pitchFamily="2" charset="2"/>
              <a:buNone/>
              <a:defRPr/>
            </a:pPr>
            <a:r>
              <a:rPr lang="zh-CN" altLang="en-US" smtClean="0"/>
              <a:t>    的定长编码虽然可以保证无失真的编码，但是平均码长很大，编码的效率很低。</a:t>
            </a:r>
          </a:p>
          <a:p>
            <a:pPr>
              <a:defRPr/>
            </a:pPr>
            <a:endParaRPr lang="zh-CN" altLang="en-US" b="1" smtClean="0">
              <a:effectLst>
                <a:outerShdw blurRad="38100" dist="38100" dir="2700000" algn="tl">
                  <a:srgbClr val="C0C0C0"/>
                </a:outerShdw>
              </a:effectLst>
            </a:endParaRPr>
          </a:p>
          <a:p>
            <a:pPr>
              <a:defRPr/>
            </a:pPr>
            <a:r>
              <a:rPr lang="zh-CN" altLang="en-US" b="1" smtClean="0">
                <a:effectLst>
                  <a:outerShdw blurRad="38100" dist="38100" dir="2700000" algn="tl">
                    <a:srgbClr val="C0C0C0"/>
                  </a:outerShdw>
                </a:effectLst>
              </a:rPr>
              <a:t>定长编码定理</a:t>
            </a:r>
            <a:r>
              <a:rPr lang="zh-CN" altLang="en-US" smtClean="0"/>
              <a:t>讨论了编码的有关参数对译码差错的限制关系。</a:t>
            </a:r>
          </a:p>
        </p:txBody>
      </p:sp>
      <p:sp>
        <p:nvSpPr>
          <p:cNvPr id="39940" name="Rectangle 9"/>
          <p:cNvSpPr>
            <a:spLocks noChangeArrowheads="1"/>
          </p:cNvSpPr>
          <p:nvPr/>
        </p:nvSpPr>
        <p:spPr bwMode="auto">
          <a:xfrm>
            <a:off x="36909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graphicFrame>
        <p:nvGraphicFramePr>
          <p:cNvPr id="214026" name="Object 10"/>
          <p:cNvGraphicFramePr>
            <a:graphicFrameLocks noChangeAspect="1"/>
          </p:cNvGraphicFramePr>
          <p:nvPr/>
        </p:nvGraphicFramePr>
        <p:xfrm>
          <a:off x="2324100" y="1792288"/>
          <a:ext cx="2841625" cy="966787"/>
        </p:xfrm>
        <a:graphic>
          <a:graphicData uri="http://schemas.openxmlformats.org/presentationml/2006/ole">
            <mc:AlternateContent xmlns:mc="http://schemas.openxmlformats.org/markup-compatibility/2006">
              <mc:Choice xmlns:v="urn:schemas-microsoft-com:vml" Requires="v">
                <p:oleObj spid="_x0000_s39946" r:id="rId4" imgW="1231366" imgH="418918" progId="Equation.DSMT4">
                  <p:embed/>
                </p:oleObj>
              </mc:Choice>
              <mc:Fallback>
                <p:oleObj r:id="rId4" imgW="1231366" imgH="418918"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100" y="1792288"/>
                        <a:ext cx="2841625"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4030">
                                            <p:txEl>
                                              <p:pRg st="0" end="0"/>
                                            </p:txEl>
                                          </p:spTgt>
                                        </p:tgtEl>
                                        <p:attrNameLst>
                                          <p:attrName>style.visibility</p:attrName>
                                        </p:attrNameLst>
                                      </p:cBhvr>
                                      <p:to>
                                        <p:strVal val="visible"/>
                                      </p:to>
                                    </p:set>
                                    <p:anim calcmode="lin" valueType="num">
                                      <p:cBhvr additive="base">
                                        <p:cTn id="7" dur="500" fill="hold"/>
                                        <p:tgtEl>
                                          <p:spTgt spid="2140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40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4026"/>
                                        </p:tgtEl>
                                        <p:attrNameLst>
                                          <p:attrName>style.visibility</p:attrName>
                                        </p:attrNameLst>
                                      </p:cBhvr>
                                      <p:to>
                                        <p:strVal val="visible"/>
                                      </p:to>
                                    </p:set>
                                    <p:anim calcmode="lin" valueType="num">
                                      <p:cBhvr additive="base">
                                        <p:cTn id="11" dur="500" fill="hold"/>
                                        <p:tgtEl>
                                          <p:spTgt spid="214026"/>
                                        </p:tgtEl>
                                        <p:attrNameLst>
                                          <p:attrName>ppt_x</p:attrName>
                                        </p:attrNameLst>
                                      </p:cBhvr>
                                      <p:tavLst>
                                        <p:tav tm="0">
                                          <p:val>
                                            <p:strVal val="#ppt_x"/>
                                          </p:val>
                                        </p:tav>
                                        <p:tav tm="100000">
                                          <p:val>
                                            <p:strVal val="#ppt_x"/>
                                          </p:val>
                                        </p:tav>
                                      </p:tavLst>
                                    </p:anim>
                                    <p:anim calcmode="lin" valueType="num">
                                      <p:cBhvr additive="base">
                                        <p:cTn id="12" dur="500" fill="hold"/>
                                        <p:tgtEl>
                                          <p:spTgt spid="21402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4030">
                                            <p:txEl>
                                              <p:pRg st="2" end="2"/>
                                            </p:txEl>
                                          </p:spTgt>
                                        </p:tgtEl>
                                        <p:attrNameLst>
                                          <p:attrName>style.visibility</p:attrName>
                                        </p:attrNameLst>
                                      </p:cBhvr>
                                      <p:to>
                                        <p:strVal val="visible"/>
                                      </p:to>
                                    </p:set>
                                    <p:anim calcmode="lin" valueType="num">
                                      <p:cBhvr additive="base">
                                        <p:cTn id="17" dur="500" fill="hold"/>
                                        <p:tgtEl>
                                          <p:spTgt spid="21403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40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14030">
                                            <p:txEl>
                                              <p:pRg st="4" end="4"/>
                                            </p:txEl>
                                          </p:spTgt>
                                        </p:tgtEl>
                                        <p:attrNameLst>
                                          <p:attrName>style.visibility</p:attrName>
                                        </p:attrNameLst>
                                      </p:cBhvr>
                                      <p:to>
                                        <p:strVal val="visible"/>
                                      </p:to>
                                    </p:set>
                                    <p:anim calcmode="lin" valueType="num">
                                      <p:cBhvr additive="base">
                                        <p:cTn id="23" dur="500" fill="hold"/>
                                        <p:tgtEl>
                                          <p:spTgt spid="21403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403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84A344E-F819-48C5-935B-24D5072C3606}" type="slidenum">
              <a:rPr lang="en-US" altLang="zh-CN" smtClean="0"/>
              <a:pPr/>
              <a:t>26</a:t>
            </a:fld>
            <a:endParaRPr lang="en-US" altLang="zh-CN" smtClean="0"/>
          </a:p>
        </p:txBody>
      </p:sp>
      <p:sp>
        <p:nvSpPr>
          <p:cNvPr id="41986" name="Rectangle 2"/>
          <p:cNvSpPr>
            <a:spLocks noGrp="1" noChangeArrowheads="1"/>
          </p:cNvSpPr>
          <p:nvPr>
            <p:ph type="title"/>
          </p:nvPr>
        </p:nvSpPr>
        <p:spPr/>
        <p:txBody>
          <a:bodyPr/>
          <a:lstStyle/>
          <a:p>
            <a:r>
              <a:rPr lang="zh-CN" altLang="en-US" sz="4000" b="1" smtClean="0">
                <a:latin typeface="宋体" panose="02010600030101010101" pitchFamily="2" charset="-122"/>
              </a:rPr>
              <a:t>定长信源编码定理（</a:t>
            </a:r>
            <a:r>
              <a:rPr lang="en-US" altLang="zh-CN" sz="4000" b="1" smtClean="0">
                <a:latin typeface="宋体" panose="02010600030101010101" pitchFamily="2" charset="-122"/>
              </a:rPr>
              <a:t>1</a:t>
            </a:r>
            <a:r>
              <a:rPr lang="zh-CN" altLang="en-US" sz="4000" b="1" smtClean="0">
                <a:latin typeface="宋体" panose="02010600030101010101" pitchFamily="2" charset="-122"/>
              </a:rPr>
              <a:t>）</a:t>
            </a:r>
            <a:r>
              <a:rPr lang="zh-CN" altLang="en-US" sz="4000" smtClean="0"/>
              <a:t> </a:t>
            </a:r>
          </a:p>
        </p:txBody>
      </p:sp>
      <p:sp>
        <p:nvSpPr>
          <p:cNvPr id="41987" name="Rectangle 9"/>
          <p:cNvSpPr>
            <a:spLocks noGrp="1" noChangeArrowheads="1"/>
          </p:cNvSpPr>
          <p:nvPr>
            <p:ph idx="1"/>
          </p:nvPr>
        </p:nvSpPr>
        <p:spPr/>
        <p:txBody>
          <a:bodyPr/>
          <a:lstStyle/>
          <a:p>
            <a:r>
              <a:rPr lang="zh-CN" altLang="en-US" smtClean="0"/>
              <a:t>定理 设离散无记忆信源</a:t>
            </a:r>
          </a:p>
          <a:p>
            <a:endParaRPr lang="zh-CN" altLang="en-US" smtClean="0"/>
          </a:p>
          <a:p>
            <a:endParaRPr lang="zh-CN" altLang="en-US" smtClean="0"/>
          </a:p>
          <a:p>
            <a:endParaRPr lang="zh-CN" altLang="en-US" smtClean="0"/>
          </a:p>
          <a:p>
            <a:pPr>
              <a:buFont typeface="Wingdings" panose="05000000000000000000" pitchFamily="2" charset="2"/>
              <a:buNone/>
            </a:pPr>
            <a:r>
              <a:rPr lang="zh-CN" altLang="en-US" smtClean="0"/>
              <a:t>    的熵为</a:t>
            </a:r>
            <a:r>
              <a:rPr lang="en-US" altLang="zh-CN" smtClean="0"/>
              <a:t>H(X)</a:t>
            </a:r>
            <a:r>
              <a:rPr lang="zh-CN" altLang="en-US" smtClean="0"/>
              <a:t>，其</a:t>
            </a:r>
            <a:r>
              <a:rPr lang="en-US" altLang="zh-CN" smtClean="0"/>
              <a:t>L</a:t>
            </a:r>
            <a:r>
              <a:rPr lang="zh-CN" altLang="en-US" smtClean="0"/>
              <a:t>次扩展信源为：</a:t>
            </a:r>
          </a:p>
        </p:txBody>
      </p:sp>
      <p:sp>
        <p:nvSpPr>
          <p:cNvPr id="41988" name="Rectangle 4"/>
          <p:cNvSpPr>
            <a:spLocks noChangeArrowheads="1"/>
          </p:cNvSpPr>
          <p:nvPr/>
        </p:nvSpPr>
        <p:spPr bwMode="auto">
          <a:xfrm>
            <a:off x="36909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graphicFrame>
        <p:nvGraphicFramePr>
          <p:cNvPr id="41989" name="Object 7"/>
          <p:cNvGraphicFramePr>
            <a:graphicFrameLocks noGrp="1" noChangeAspect="1"/>
          </p:cNvGraphicFramePr>
          <p:nvPr>
            <p:ph idx="1"/>
          </p:nvPr>
        </p:nvGraphicFramePr>
        <p:xfrm>
          <a:off x="1692275" y="2516188"/>
          <a:ext cx="5327650" cy="1190625"/>
        </p:xfrm>
        <a:graphic>
          <a:graphicData uri="http://schemas.openxmlformats.org/presentationml/2006/ole">
            <mc:AlternateContent xmlns:mc="http://schemas.openxmlformats.org/markup-compatibility/2006">
              <mc:Choice xmlns:v="urn:schemas-microsoft-com:vml" Requires="v">
                <p:oleObj spid="_x0000_s41999" r:id="rId4" imgW="2044700" imgH="457200" progId="Equation.DSMT4">
                  <p:embed/>
                </p:oleObj>
              </mc:Choice>
              <mc:Fallback>
                <p:oleObj r:id="rId4" imgW="2044700" imgH="4572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516188"/>
                        <a:ext cx="5327650" cy="11906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0" name="Object 10"/>
          <p:cNvGraphicFramePr>
            <a:graphicFrameLocks noGrp="1" noChangeAspect="1"/>
          </p:cNvGraphicFramePr>
          <p:nvPr>
            <p:ph sz="half" idx="1"/>
          </p:nvPr>
        </p:nvGraphicFramePr>
        <p:xfrm>
          <a:off x="1619250" y="4727575"/>
          <a:ext cx="5616575" cy="1389063"/>
        </p:xfrm>
        <a:graphic>
          <a:graphicData uri="http://schemas.openxmlformats.org/presentationml/2006/ole">
            <mc:AlternateContent xmlns:mc="http://schemas.openxmlformats.org/markup-compatibility/2006">
              <mc:Choice xmlns:v="urn:schemas-microsoft-com:vml" Requires="v">
                <p:oleObj spid="_x0000_s42000" r:id="rId6" imgW="2260600" imgH="558800" progId="Equation.DSMT4">
                  <p:embed/>
                </p:oleObj>
              </mc:Choice>
              <mc:Fallback>
                <p:oleObj r:id="rId6" imgW="2260600" imgH="5588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4727575"/>
                        <a:ext cx="5616575" cy="1389063"/>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FA3A3E4-6C39-49C1-997E-B1734E955E6D}" type="slidenum">
              <a:rPr lang="en-US" altLang="zh-CN" smtClean="0"/>
              <a:pPr/>
              <a:t>27</a:t>
            </a:fld>
            <a:endParaRPr lang="en-US" altLang="zh-CN" smtClean="0"/>
          </a:p>
        </p:txBody>
      </p:sp>
      <p:sp>
        <p:nvSpPr>
          <p:cNvPr id="44034" name="Rectangle 2"/>
          <p:cNvSpPr>
            <a:spLocks noGrp="1" noChangeArrowheads="1"/>
          </p:cNvSpPr>
          <p:nvPr>
            <p:ph type="title"/>
          </p:nvPr>
        </p:nvSpPr>
        <p:spPr/>
        <p:txBody>
          <a:bodyPr/>
          <a:lstStyle/>
          <a:p>
            <a:r>
              <a:rPr lang="zh-CN" altLang="en-US" sz="4000" b="1" smtClean="0">
                <a:latin typeface="宋体" panose="02010600030101010101" pitchFamily="2" charset="-122"/>
              </a:rPr>
              <a:t>定长信源编码定理（</a:t>
            </a:r>
            <a:r>
              <a:rPr lang="en-US" altLang="zh-CN" sz="4000" b="1" smtClean="0">
                <a:latin typeface="宋体" panose="02010600030101010101" pitchFamily="2" charset="-122"/>
              </a:rPr>
              <a:t>2</a:t>
            </a:r>
            <a:r>
              <a:rPr lang="zh-CN" altLang="en-US" sz="4000" b="1" smtClean="0">
                <a:latin typeface="宋体" panose="02010600030101010101" pitchFamily="2" charset="-122"/>
              </a:rPr>
              <a:t>）</a:t>
            </a:r>
            <a:r>
              <a:rPr lang="zh-CN" altLang="en-US" sz="4000" smtClean="0"/>
              <a:t> </a:t>
            </a:r>
          </a:p>
        </p:txBody>
      </p:sp>
      <p:sp>
        <p:nvSpPr>
          <p:cNvPr id="44035" name="Rectangle 3"/>
          <p:cNvSpPr>
            <a:spLocks noChangeArrowheads="1"/>
          </p:cNvSpPr>
          <p:nvPr/>
        </p:nvSpPr>
        <p:spPr bwMode="auto">
          <a:xfrm>
            <a:off x="36909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sp>
        <p:nvSpPr>
          <p:cNvPr id="222213" name="Rectangle 5"/>
          <p:cNvSpPr>
            <a:spLocks noGrp="1" noChangeArrowheads="1"/>
          </p:cNvSpPr>
          <p:nvPr>
            <p:ph idx="1"/>
          </p:nvPr>
        </p:nvSpPr>
        <p:spPr/>
        <p:txBody>
          <a:bodyPr/>
          <a:lstStyle/>
          <a:p>
            <a:pPr algn="just">
              <a:lnSpc>
                <a:spcPct val="120000"/>
              </a:lnSpc>
              <a:spcBef>
                <a:spcPct val="0"/>
              </a:spcBef>
            </a:pPr>
            <a:r>
              <a:rPr lang="zh-CN" altLang="en-US" sz="2800" dirty="0" smtClean="0">
                <a:latin typeface="Times New Roman" panose="02020603050405020304" pitchFamily="18" charset="0"/>
              </a:rPr>
              <a:t>码符号集</a:t>
            </a:r>
            <a:r>
              <a:rPr lang="en-US" altLang="zh-CN" sz="2800" dirty="0" smtClean="0">
                <a:latin typeface="Times New Roman" panose="02020603050405020304" pitchFamily="18" charset="0"/>
              </a:rPr>
              <a:t>Y</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{y</a:t>
            </a:r>
            <a:r>
              <a:rPr lang="en-US" altLang="zh-CN" sz="2800" baseline="-30000" dirty="0" smtClean="0">
                <a:latin typeface="Times New Roman" panose="02020603050405020304" pitchFamily="18" charset="0"/>
              </a:rPr>
              <a:t>1</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y</a:t>
            </a:r>
            <a:r>
              <a:rPr lang="en-US" altLang="zh-CN" sz="2800" baseline="-30000" dirty="0" smtClean="0">
                <a:latin typeface="Times New Roman" panose="02020603050405020304" pitchFamily="18" charset="0"/>
              </a:rPr>
              <a:t>2</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a:t>
            </a:r>
            <a:r>
              <a:rPr lang="en-US" altLang="zh-CN" sz="2800" dirty="0" err="1" smtClean="0">
                <a:latin typeface="Times New Roman" panose="02020603050405020304" pitchFamily="18" charset="0"/>
              </a:rPr>
              <a:t>y</a:t>
            </a:r>
            <a:r>
              <a:rPr lang="en-US" altLang="zh-CN" sz="2800" baseline="-25000" dirty="0" err="1" smtClean="0">
                <a:latin typeface="Times New Roman" panose="02020603050405020304" pitchFamily="18" charset="0"/>
              </a:rPr>
              <a:t>m</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对</a:t>
            </a:r>
            <a:r>
              <a:rPr lang="en-US" altLang="zh-CN" sz="2800" dirty="0" smtClean="0"/>
              <a:t>L</a:t>
            </a:r>
            <a:r>
              <a:rPr lang="zh-CN" altLang="en-US" sz="2800" dirty="0" smtClean="0"/>
              <a:t>次扩展信源</a:t>
            </a:r>
            <a:r>
              <a:rPr lang="en-US" altLang="zh-CN" sz="2800" dirty="0" smtClean="0"/>
              <a:t>X</a:t>
            </a:r>
            <a:r>
              <a:rPr lang="en-US" altLang="zh-CN" sz="2800" baseline="30000" dirty="0" smtClean="0"/>
              <a:t>L</a:t>
            </a:r>
            <a:r>
              <a:rPr lang="zh-CN" altLang="en-US" sz="2800" dirty="0" smtClean="0">
                <a:latin typeface="Times New Roman" panose="02020603050405020304" pitchFamily="18" charset="0"/>
              </a:rPr>
              <a:t>进行长度为 </a:t>
            </a:r>
            <a:r>
              <a:rPr lang="en-US" altLang="zh-CN" sz="2800" i="1" dirty="0" smtClean="0">
                <a:latin typeface="Times New Roman" panose="02020603050405020304" pitchFamily="18" charset="0"/>
              </a:rPr>
              <a:t>K </a:t>
            </a:r>
            <a:r>
              <a:rPr lang="zh-CN" altLang="en-US" sz="2800" dirty="0" smtClean="0">
                <a:latin typeface="Times New Roman" panose="02020603050405020304" pitchFamily="18" charset="0"/>
              </a:rPr>
              <a:t>的定长编码，对于 </a:t>
            </a:r>
            <a:r>
              <a:rPr lang="en-US" altLang="zh-CN" sz="2800" dirty="0" smtClean="0">
                <a:latin typeface="宋体" panose="02010600030101010101" pitchFamily="2" charset="-122"/>
              </a:rPr>
              <a:t>ε</a:t>
            </a:r>
            <a:r>
              <a:rPr lang="en-US" altLang="zh-CN" sz="2800" dirty="0" smtClean="0">
                <a:latin typeface="Times New Roman" panose="02020603050405020304" pitchFamily="18" charset="0"/>
              </a:rPr>
              <a:t>&gt;0,</a:t>
            </a:r>
            <a:r>
              <a:rPr lang="en-US" altLang="zh-CN" sz="2800" dirty="0" smtClean="0">
                <a:latin typeface="宋体" panose="02010600030101010101" pitchFamily="2" charset="-122"/>
              </a:rPr>
              <a:t>δ</a:t>
            </a:r>
            <a:r>
              <a:rPr lang="en-US" altLang="zh-CN" sz="2800" dirty="0" smtClean="0">
                <a:latin typeface="Times New Roman" panose="02020603050405020304" pitchFamily="18" charset="0"/>
              </a:rPr>
              <a:t>&gt;0</a:t>
            </a:r>
            <a:r>
              <a:rPr lang="zh-CN" altLang="en-US" sz="2800" dirty="0" smtClean="0">
                <a:latin typeface="Times New Roman" panose="02020603050405020304" pitchFamily="18" charset="0"/>
              </a:rPr>
              <a:t>，只要满足</a:t>
            </a:r>
          </a:p>
          <a:p>
            <a:pPr algn="just">
              <a:lnSpc>
                <a:spcPct val="120000"/>
              </a:lnSpc>
              <a:spcBef>
                <a:spcPct val="0"/>
              </a:spcBef>
            </a:pPr>
            <a:endParaRPr lang="zh-CN" altLang="en-US" sz="2800" dirty="0" smtClean="0">
              <a:latin typeface="Times New Roman" panose="02020603050405020304" pitchFamily="18" charset="0"/>
            </a:endParaRPr>
          </a:p>
          <a:p>
            <a:pPr lvl="1" algn="just">
              <a:lnSpc>
                <a:spcPct val="120000"/>
              </a:lnSpc>
              <a:spcBef>
                <a:spcPct val="0"/>
              </a:spcBef>
            </a:pPr>
            <a:r>
              <a:rPr lang="zh-CN" altLang="en-US" sz="2400" dirty="0" smtClean="0">
                <a:latin typeface="宋体" panose="02010600030101010101" pitchFamily="2" charset="-122"/>
              </a:rPr>
              <a:t>则当</a:t>
            </a:r>
            <a:r>
              <a:rPr lang="en-US" altLang="zh-CN" sz="2400" dirty="0" smtClean="0"/>
              <a:t>L</a:t>
            </a:r>
            <a:r>
              <a:rPr lang="zh-CN" altLang="en-US" sz="2400" dirty="0" smtClean="0">
                <a:latin typeface="宋体" panose="02010600030101010101" pitchFamily="2" charset="-122"/>
              </a:rPr>
              <a:t>足够大时，必可使译码差错小于</a:t>
            </a:r>
            <a:r>
              <a:rPr lang="en-US" altLang="zh-CN" sz="2400" dirty="0" smtClean="0">
                <a:latin typeface="宋体" panose="02010600030101010101" pitchFamily="2" charset="-122"/>
              </a:rPr>
              <a:t>δ</a:t>
            </a:r>
            <a:r>
              <a:rPr lang="zh-CN" altLang="en-US" sz="2400" dirty="0" smtClean="0">
                <a:latin typeface="宋体" panose="02010600030101010101" pitchFamily="2" charset="-122"/>
              </a:rPr>
              <a:t>。</a:t>
            </a:r>
          </a:p>
          <a:p>
            <a:pPr algn="just">
              <a:lnSpc>
                <a:spcPct val="120000"/>
              </a:lnSpc>
              <a:spcBef>
                <a:spcPct val="0"/>
              </a:spcBef>
            </a:pPr>
            <a:r>
              <a:rPr lang="zh-CN" altLang="en-US" sz="2800" dirty="0" smtClean="0">
                <a:latin typeface="宋体" panose="02010600030101010101" pitchFamily="2" charset="-122"/>
              </a:rPr>
              <a:t>反之，若</a:t>
            </a:r>
          </a:p>
          <a:p>
            <a:pPr algn="just">
              <a:lnSpc>
                <a:spcPct val="120000"/>
              </a:lnSpc>
              <a:spcBef>
                <a:spcPct val="0"/>
              </a:spcBef>
            </a:pPr>
            <a:endParaRPr lang="zh-CN" altLang="en-US" sz="2800" dirty="0" smtClean="0">
              <a:latin typeface="宋体" panose="02010600030101010101" pitchFamily="2" charset="-122"/>
            </a:endParaRPr>
          </a:p>
          <a:p>
            <a:pPr lvl="1" algn="just">
              <a:lnSpc>
                <a:spcPct val="120000"/>
              </a:lnSpc>
              <a:spcBef>
                <a:spcPct val="0"/>
              </a:spcBef>
            </a:pPr>
            <a:r>
              <a:rPr lang="zh-CN" altLang="en-US" sz="2400" dirty="0" smtClean="0">
                <a:latin typeface="宋体" panose="02010600030101010101" pitchFamily="2" charset="-122"/>
              </a:rPr>
              <a:t>则当</a:t>
            </a:r>
            <a:r>
              <a:rPr lang="en-US" altLang="zh-CN" sz="2400" dirty="0" smtClean="0"/>
              <a:t>L</a:t>
            </a:r>
            <a:r>
              <a:rPr lang="zh-CN" altLang="en-US" sz="2400" dirty="0" smtClean="0">
                <a:latin typeface="宋体" panose="02010600030101010101" pitchFamily="2" charset="-122"/>
              </a:rPr>
              <a:t>足够大时，译码错误概率趋于</a:t>
            </a:r>
            <a:r>
              <a:rPr lang="en-US" altLang="zh-CN" sz="2400" dirty="0" smtClean="0">
                <a:latin typeface="宋体" panose="02010600030101010101" pitchFamily="2" charset="-122"/>
              </a:rPr>
              <a:t>1</a:t>
            </a:r>
            <a:r>
              <a:rPr lang="zh-CN" altLang="en-US" sz="2400" dirty="0" smtClean="0">
                <a:latin typeface="宋体" panose="02010600030101010101" pitchFamily="2" charset="-122"/>
              </a:rPr>
              <a:t>。</a:t>
            </a:r>
          </a:p>
        </p:txBody>
      </p:sp>
      <p:graphicFrame>
        <p:nvGraphicFramePr>
          <p:cNvPr id="222214" name="Object 6"/>
          <p:cNvGraphicFramePr>
            <a:graphicFrameLocks noChangeAspect="1"/>
          </p:cNvGraphicFramePr>
          <p:nvPr/>
        </p:nvGraphicFramePr>
        <p:xfrm>
          <a:off x="4643438" y="3068638"/>
          <a:ext cx="2890837" cy="719137"/>
        </p:xfrm>
        <a:graphic>
          <a:graphicData uri="http://schemas.openxmlformats.org/presentationml/2006/ole">
            <mc:AlternateContent xmlns:mc="http://schemas.openxmlformats.org/markup-compatibility/2006">
              <mc:Choice xmlns:v="urn:schemas-microsoft-com:vml" Requires="v">
                <p:oleObj spid="_x0000_s44047" r:id="rId4" imgW="1282700" imgH="393700" progId="Equation.DSMT4">
                  <p:embed/>
                </p:oleObj>
              </mc:Choice>
              <mc:Fallback>
                <p:oleObj r:id="rId4" imgW="1282700" imgH="3937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3068638"/>
                        <a:ext cx="28908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2215" name="Object 7"/>
          <p:cNvGraphicFramePr>
            <a:graphicFrameLocks noChangeAspect="1"/>
          </p:cNvGraphicFramePr>
          <p:nvPr/>
        </p:nvGraphicFramePr>
        <p:xfrm>
          <a:off x="2816225" y="4441825"/>
          <a:ext cx="3111500" cy="901700"/>
        </p:xfrm>
        <a:graphic>
          <a:graphicData uri="http://schemas.openxmlformats.org/presentationml/2006/ole">
            <mc:AlternateContent xmlns:mc="http://schemas.openxmlformats.org/markup-compatibility/2006">
              <mc:Choice xmlns:v="urn:schemas-microsoft-com:vml" Requires="v">
                <p:oleObj spid="_x0000_s44048" r:id="rId6" imgW="1358310" imgH="393529" progId="Equation.DSMT4">
                  <p:embed/>
                </p:oleObj>
              </mc:Choice>
              <mc:Fallback>
                <p:oleObj r:id="rId6" imgW="1358310" imgH="393529"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6225" y="4441825"/>
                        <a:ext cx="31115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 calcmode="lin" valueType="num">
                                      <p:cBhvr additive="base">
                                        <p:cTn id="7" dur="500" fill="hold"/>
                                        <p:tgtEl>
                                          <p:spTgt spid="2222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22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2214"/>
                                        </p:tgtEl>
                                        <p:attrNameLst>
                                          <p:attrName>style.visibility</p:attrName>
                                        </p:attrNameLst>
                                      </p:cBhvr>
                                      <p:to>
                                        <p:strVal val="visible"/>
                                      </p:to>
                                    </p:set>
                                    <p:anim calcmode="lin" valueType="num">
                                      <p:cBhvr additive="base">
                                        <p:cTn id="13" dur="500" fill="hold"/>
                                        <p:tgtEl>
                                          <p:spTgt spid="222214"/>
                                        </p:tgtEl>
                                        <p:attrNameLst>
                                          <p:attrName>ppt_x</p:attrName>
                                        </p:attrNameLst>
                                      </p:cBhvr>
                                      <p:tavLst>
                                        <p:tav tm="0">
                                          <p:val>
                                            <p:strVal val="#ppt_x"/>
                                          </p:val>
                                        </p:tav>
                                        <p:tav tm="100000">
                                          <p:val>
                                            <p:strVal val="#ppt_x"/>
                                          </p:val>
                                        </p:tav>
                                      </p:tavLst>
                                    </p:anim>
                                    <p:anim calcmode="lin" valueType="num">
                                      <p:cBhvr additive="base">
                                        <p:cTn id="14" dur="500" fill="hold"/>
                                        <p:tgtEl>
                                          <p:spTgt spid="22221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2213">
                                            <p:txEl>
                                              <p:pRg st="2" end="2"/>
                                            </p:txEl>
                                          </p:spTgt>
                                        </p:tgtEl>
                                        <p:attrNameLst>
                                          <p:attrName>style.visibility</p:attrName>
                                        </p:attrNameLst>
                                      </p:cBhvr>
                                      <p:to>
                                        <p:strVal val="visible"/>
                                      </p:to>
                                    </p:set>
                                    <p:anim calcmode="lin" valueType="num">
                                      <p:cBhvr additive="base">
                                        <p:cTn id="19" dur="500" fill="hold"/>
                                        <p:tgtEl>
                                          <p:spTgt spid="2222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22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2213">
                                            <p:txEl>
                                              <p:pRg st="3" end="3"/>
                                            </p:txEl>
                                          </p:spTgt>
                                        </p:tgtEl>
                                        <p:attrNameLst>
                                          <p:attrName>style.visibility</p:attrName>
                                        </p:attrNameLst>
                                      </p:cBhvr>
                                      <p:to>
                                        <p:strVal val="visible"/>
                                      </p:to>
                                    </p:set>
                                    <p:anim calcmode="lin" valueType="num">
                                      <p:cBhvr additive="base">
                                        <p:cTn id="25" dur="500" fill="hold"/>
                                        <p:tgtEl>
                                          <p:spTgt spid="2222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221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2215"/>
                                        </p:tgtEl>
                                        <p:attrNameLst>
                                          <p:attrName>style.visibility</p:attrName>
                                        </p:attrNameLst>
                                      </p:cBhvr>
                                      <p:to>
                                        <p:strVal val="visible"/>
                                      </p:to>
                                    </p:set>
                                    <p:anim calcmode="lin" valueType="num">
                                      <p:cBhvr additive="base">
                                        <p:cTn id="29" dur="500" fill="hold"/>
                                        <p:tgtEl>
                                          <p:spTgt spid="222215"/>
                                        </p:tgtEl>
                                        <p:attrNameLst>
                                          <p:attrName>ppt_x</p:attrName>
                                        </p:attrNameLst>
                                      </p:cBhvr>
                                      <p:tavLst>
                                        <p:tav tm="0">
                                          <p:val>
                                            <p:strVal val="#ppt_x"/>
                                          </p:val>
                                        </p:tav>
                                        <p:tav tm="100000">
                                          <p:val>
                                            <p:strVal val="#ppt_x"/>
                                          </p:val>
                                        </p:tav>
                                      </p:tavLst>
                                    </p:anim>
                                    <p:anim calcmode="lin" valueType="num">
                                      <p:cBhvr additive="base">
                                        <p:cTn id="30" dur="500" fill="hold"/>
                                        <p:tgtEl>
                                          <p:spTgt spid="22221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22213">
                                            <p:txEl>
                                              <p:pRg st="5" end="5"/>
                                            </p:txEl>
                                          </p:spTgt>
                                        </p:tgtEl>
                                        <p:attrNameLst>
                                          <p:attrName>style.visibility</p:attrName>
                                        </p:attrNameLst>
                                      </p:cBhvr>
                                      <p:to>
                                        <p:strVal val="visible"/>
                                      </p:to>
                                    </p:set>
                                    <p:anim calcmode="lin" valueType="num">
                                      <p:cBhvr additive="base">
                                        <p:cTn id="35" dur="500" fill="hold"/>
                                        <p:tgtEl>
                                          <p:spTgt spid="22221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221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p:txBody>
          <a:bodyPr/>
          <a:lstStyle/>
          <a:p>
            <a:r>
              <a:rPr lang="zh-CN" altLang="en-US" dirty="0" smtClean="0"/>
              <a:t>渐进等分割性和</a:t>
            </a:r>
            <a:r>
              <a:rPr lang="zh-CN" altLang="en-US" dirty="0" smtClean="0">
                <a:latin typeface="宋体" panose="02010600030101010101" pitchFamily="2" charset="-122"/>
              </a:rPr>
              <a:t>ε典型序列（</a:t>
            </a:r>
            <a:r>
              <a:rPr lang="en-US" altLang="zh-CN" dirty="0" smtClean="0">
                <a:latin typeface="宋体" panose="02010600030101010101" pitchFamily="2" charset="-122"/>
              </a:rPr>
              <a:t>1</a:t>
            </a:r>
            <a:r>
              <a:rPr lang="zh-CN" altLang="en-US" dirty="0" smtClean="0">
                <a:latin typeface="宋体" panose="02010600030101010101" pitchFamily="2" charset="-122"/>
              </a:rPr>
              <a:t>）</a:t>
            </a:r>
          </a:p>
        </p:txBody>
      </p:sp>
      <mc:AlternateContent xmlns:mc="http://schemas.openxmlformats.org/markup-compatibility/2006">
        <mc:Choice xmlns:a14="http://schemas.microsoft.com/office/drawing/2010/main" Requires="a14">
          <p:sp>
            <p:nvSpPr>
              <p:cNvPr id="3" name="Rectangle 5"/>
              <p:cNvSpPr>
                <a:spLocks noGrp="1" noChangeArrowheads="1"/>
              </p:cNvSpPr>
              <p:nvPr>
                <p:ph idx="1"/>
              </p:nvPr>
            </p:nvSpPr>
            <p:spPr>
              <a:xfrm>
                <a:off x="566738" y="1556792"/>
                <a:ext cx="8001000" cy="4267200"/>
              </a:xfrm>
            </p:spPr>
            <p:txBody>
              <a:bodyPr/>
              <a:lstStyle/>
              <a:p>
                <a:pPr algn="just">
                  <a:lnSpc>
                    <a:spcPct val="120000"/>
                  </a:lnSpc>
                  <a:spcBef>
                    <a:spcPct val="0"/>
                  </a:spcBef>
                </a:pPr>
                <a:r>
                  <a:rPr lang="zh-CN" altLang="en-US" sz="2800" dirty="0" smtClean="0">
                    <a:latin typeface="Times New Roman" panose="02020603050405020304" pitchFamily="18" charset="0"/>
                  </a:rPr>
                  <a:t>由弱大数定理知：只要</a:t>
                </a:r>
                <a:r>
                  <a:rPr lang="en-US" altLang="zh-CN" sz="2800" i="1" dirty="0" smtClean="0">
                    <a:latin typeface="Times New Roman" panose="02020603050405020304" pitchFamily="18" charset="0"/>
                  </a:rPr>
                  <a:t>L</a:t>
                </a:r>
                <a:r>
                  <a:rPr lang="zh-CN" altLang="en-US" sz="2800" dirty="0" smtClean="0">
                    <a:latin typeface="Times New Roman" panose="02020603050405020304" pitchFamily="18" charset="0"/>
                  </a:rPr>
                  <a:t>足够大</a:t>
                </a:r>
                <a:r>
                  <a:rPr lang="zh-CN" altLang="en-US" sz="2800" dirty="0" smtClean="0">
                    <a:latin typeface="Times New Roman" panose="02020603050405020304" pitchFamily="18" charset="0"/>
                  </a:rPr>
                  <a:t>，</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𝐿</m:t>
                        </m:r>
                      </m:den>
                    </m:f>
                    <m:func>
                      <m:funcPr>
                        <m:ctrlPr>
                          <a:rPr lang="en-US" altLang="zh-CN" sz="2800" i="1" smtClean="0">
                            <a:latin typeface="Cambria Math" panose="02040503050406030204" pitchFamily="18" charset="0"/>
                          </a:rPr>
                        </m:ctrlPr>
                      </m:funcPr>
                      <m:fName>
                        <m:r>
                          <m:rPr>
                            <m:sty m:val="p"/>
                          </m:rPr>
                          <a:rPr lang="en-US" altLang="zh-CN" sz="2800" i="0" smtClean="0">
                            <a:latin typeface="Cambria Math" panose="02040503050406030204" pitchFamily="18" charset="0"/>
                          </a:rPr>
                          <m:t>log</m:t>
                        </m:r>
                      </m:fName>
                      <m:e>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𝛼</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e>
                    </m:func>
                  </m:oMath>
                </a14:m>
                <a:r>
                  <a:rPr lang="zh-CN" altLang="en-US" sz="2800" dirty="0" smtClean="0">
                    <a:latin typeface="Times New Roman" panose="02020603050405020304" pitchFamily="18" charset="0"/>
                  </a:rPr>
                  <a:t>趋近于</a:t>
                </a:r>
                <a:r>
                  <a:rPr lang="en-US" altLang="zh-CN" sz="2800" i="1" dirty="0" smtClean="0">
                    <a:latin typeface="Times New Roman" panose="02020603050405020304" pitchFamily="18" charset="0"/>
                  </a:rPr>
                  <a:t>H</a:t>
                </a:r>
                <a:r>
                  <a:rPr lang="en-US" altLang="zh-CN" sz="2800" dirty="0" smtClean="0">
                    <a:latin typeface="Times New Roman" panose="02020603050405020304" pitchFamily="18" charset="0"/>
                  </a:rPr>
                  <a:t>(</a:t>
                </a:r>
                <a:r>
                  <a:rPr lang="en-US" altLang="zh-CN" sz="2800" i="1" dirty="0" smtClean="0">
                    <a:latin typeface="Times New Roman" panose="02020603050405020304" pitchFamily="18" charset="0"/>
                  </a:rPr>
                  <a:t>X</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algn="just">
                  <a:lnSpc>
                    <a:spcPct val="120000"/>
                  </a:lnSpc>
                  <a:spcBef>
                    <a:spcPct val="0"/>
                  </a:spcBef>
                </a:pPr>
                <a:r>
                  <a:rPr lang="zh-CN" altLang="en-US" sz="2800" dirty="0" smtClean="0">
                    <a:latin typeface="Times New Roman" panose="02020603050405020304" pitchFamily="18" charset="0"/>
                  </a:rPr>
                  <a:t>当有</a:t>
                </a:r>
                <a:r>
                  <a:rPr lang="en-US" altLang="zh-CN" sz="2800" i="1" dirty="0" smtClean="0">
                    <a:latin typeface="Times New Roman" panose="02020603050405020304" pitchFamily="18" charset="0"/>
                  </a:rPr>
                  <a:t>L</a:t>
                </a:r>
                <a:r>
                  <a:rPr lang="zh-CN" altLang="en-US" sz="2800" dirty="0" smtClean="0">
                    <a:latin typeface="Times New Roman" panose="02020603050405020304" pitchFamily="18" charset="0"/>
                  </a:rPr>
                  <a:t>限长时，在所有</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𝑛</m:t>
                        </m:r>
                      </m:e>
                      <m:sup>
                        <m:r>
                          <a:rPr lang="en-US" altLang="zh-CN" sz="2800" b="0" i="1" smtClean="0">
                            <a:latin typeface="Cambria Math" panose="02040503050406030204" pitchFamily="18" charset="0"/>
                          </a:rPr>
                          <m:t>𝐿</m:t>
                        </m:r>
                      </m:sup>
                    </m:sSup>
                    <m:r>
                      <a:rPr lang="zh-CN" altLang="en-US" sz="2800" i="1">
                        <a:latin typeface="Cambria Math" panose="02040503050406030204" pitchFamily="18" charset="0"/>
                      </a:rPr>
                      <m:t>个</m:t>
                    </m:r>
                    <m:r>
                      <m:rPr>
                        <m:nor/>
                      </m:rPr>
                      <a:rPr lang="en-US" altLang="zh-CN" sz="2800" i="1" dirty="0" smtClean="0">
                        <a:latin typeface="Times New Roman" panose="02020603050405020304" pitchFamily="18" charset="0"/>
                      </a:rPr>
                      <m:t>L</m:t>
                    </m:r>
                  </m:oMath>
                </a14:m>
                <a:r>
                  <a:rPr lang="zh-CN" altLang="en-US" sz="2800" dirty="0" smtClean="0">
                    <a:latin typeface="Times New Roman" panose="02020603050405020304" pitchFamily="18" charset="0"/>
                  </a:rPr>
                  <a:t>长的信源序列中，必有一些</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𝛼</m:t>
                        </m:r>
                      </m:e>
                      <m:sub>
                        <m:r>
                          <a:rPr lang="en-US" altLang="zh-CN" sz="2800" b="0" i="1" smtClean="0">
                            <a:latin typeface="Cambria Math" panose="02040503050406030204" pitchFamily="18" charset="0"/>
                          </a:rPr>
                          <m:t>𝑖</m:t>
                        </m:r>
                      </m:sub>
                    </m:sSub>
                  </m:oMath>
                </a14:m>
                <a:r>
                  <a:rPr lang="zh-CN" altLang="en-US" sz="2800" dirty="0" smtClean="0">
                    <a:latin typeface="Times New Roman" panose="02020603050405020304" pitchFamily="18" charset="0"/>
                  </a:rPr>
                  <a:t>的自信息的均值与</a:t>
                </a:r>
                <a:r>
                  <a:rPr lang="en-US" altLang="zh-CN" sz="2800" i="1" dirty="0" smtClean="0">
                    <a:latin typeface="Times New Roman" panose="02020603050405020304" pitchFamily="18" charset="0"/>
                  </a:rPr>
                  <a:t>H</a:t>
                </a:r>
                <a:r>
                  <a:rPr lang="en-US" altLang="zh-CN" sz="2800" dirty="0" smtClean="0">
                    <a:latin typeface="Times New Roman" panose="02020603050405020304" pitchFamily="18" charset="0"/>
                  </a:rPr>
                  <a:t>(</a:t>
                </a:r>
                <a:r>
                  <a:rPr lang="en-US" altLang="zh-CN" sz="2800" i="1" dirty="0" smtClean="0">
                    <a:latin typeface="Times New Roman" panose="02020603050405020304" pitchFamily="18" charset="0"/>
                  </a:rPr>
                  <a:t>X</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之差小于</a:t>
                </a:r>
                <a14:m>
                  <m:oMath xmlns:m="http://schemas.openxmlformats.org/officeDocument/2006/math">
                    <m:r>
                      <a:rPr lang="zh-CN" altLang="en-US" sz="2800" i="1" smtClean="0">
                        <a:latin typeface="Cambria Math" panose="02040503050406030204" pitchFamily="18" charset="0"/>
                      </a:rPr>
                      <m:t>𝜀</m:t>
                    </m:r>
                  </m:oMath>
                </a14:m>
                <a:r>
                  <a:rPr lang="zh-CN" altLang="en-US" sz="2800" dirty="0" smtClean="0">
                    <a:latin typeface="Times New Roman" panose="02020603050405020304" pitchFamily="18" charset="0"/>
                  </a:rPr>
                  <a:t>；而另一些</a:t>
                </a:r>
                <a14:m>
                  <m:oMath xmlns:m="http://schemas.openxmlformats.org/officeDocument/2006/math">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𝛼</m:t>
                        </m:r>
                      </m:e>
                      <m:sub>
                        <m:r>
                          <a:rPr lang="en-US" altLang="zh-CN" sz="2800" b="0" i="1" smtClean="0">
                            <a:latin typeface="Cambria Math" panose="02040503050406030204" pitchFamily="18" charset="0"/>
                          </a:rPr>
                          <m:t>𝑖</m:t>
                        </m:r>
                      </m:sub>
                    </m:sSub>
                  </m:oMath>
                </a14:m>
                <a:r>
                  <a:rPr lang="zh-CN" altLang="en-US" sz="2800" dirty="0" smtClean="0">
                    <a:latin typeface="Times New Roman" panose="02020603050405020304" pitchFamily="18" charset="0"/>
                  </a:rPr>
                  <a:t>的自信息的均值与</a:t>
                </a:r>
                <a:r>
                  <a:rPr lang="en-US" altLang="zh-CN" sz="2800" i="1" dirty="0" smtClean="0">
                    <a:latin typeface="Times New Roman" panose="02020603050405020304" pitchFamily="18" charset="0"/>
                  </a:rPr>
                  <a:t>H</a:t>
                </a:r>
                <a:r>
                  <a:rPr lang="en-US" altLang="zh-CN" sz="2800" dirty="0" smtClean="0">
                    <a:latin typeface="Times New Roman" panose="02020603050405020304" pitchFamily="18" charset="0"/>
                  </a:rPr>
                  <a:t>(</a:t>
                </a:r>
                <a:r>
                  <a:rPr lang="en-US" altLang="zh-CN" sz="2800" i="1" dirty="0" smtClean="0">
                    <a:latin typeface="Times New Roman" panose="02020603050405020304" pitchFamily="18" charset="0"/>
                  </a:rPr>
                  <a:t>X</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之差大于</a:t>
                </a:r>
                <a14:m>
                  <m:oMath xmlns:m="http://schemas.openxmlformats.org/officeDocument/2006/math">
                    <m:r>
                      <a:rPr lang="zh-CN" altLang="en-US" sz="2800" i="1" smtClean="0">
                        <a:latin typeface="Cambria Math" panose="02040503050406030204" pitchFamily="18" charset="0"/>
                      </a:rPr>
                      <m:t>𝜀</m:t>
                    </m:r>
                  </m:oMath>
                </a14:m>
                <a:r>
                  <a:rPr lang="zh-CN" altLang="en-US" sz="2800" dirty="0" smtClean="0">
                    <a:latin typeface="Times New Roman" panose="02020603050405020304" pitchFamily="18" charset="0"/>
                  </a:rPr>
                  <a:t>。</a:t>
                </a:r>
              </a:p>
              <a:p>
                <a:pPr algn="just">
                  <a:lnSpc>
                    <a:spcPct val="120000"/>
                  </a:lnSpc>
                  <a:spcBef>
                    <a:spcPct val="0"/>
                  </a:spcBef>
                </a:pPr>
                <a:r>
                  <a:rPr lang="zh-CN" altLang="en-US" sz="2800" dirty="0" smtClean="0">
                    <a:latin typeface="宋体" panose="02010600030101010101" pitchFamily="2" charset="-122"/>
                  </a:rPr>
                  <a:t>故，扩展序列可分为两个互补的子集：</a:t>
                </a:r>
              </a:p>
              <a:p>
                <a:pPr lvl="1" algn="just">
                  <a:lnSpc>
                    <a:spcPct val="120000"/>
                  </a:lnSpc>
                  <a:spcBef>
                    <a:spcPct val="0"/>
                  </a:spcBef>
                </a:pPr>
                <a:r>
                  <a:rPr lang="zh-CN" altLang="en-US" sz="2800" b="1" i="1" dirty="0" smtClean="0">
                    <a:latin typeface="宋体" panose="02010600030101010101" pitchFamily="2" charset="-122"/>
                  </a:rPr>
                  <a:t>ε</a:t>
                </a:r>
                <a:r>
                  <a:rPr lang="zh-CN" altLang="en-US" sz="2800" b="1" dirty="0" smtClean="0">
                    <a:latin typeface="宋体" panose="02010600030101010101" pitchFamily="2" charset="-122"/>
                  </a:rPr>
                  <a:t>典型序列和非典型</a:t>
                </a:r>
                <a:r>
                  <a:rPr lang="zh-CN" altLang="en-US" sz="2800" b="1" i="1" dirty="0" smtClean="0">
                    <a:latin typeface="宋体" panose="02010600030101010101" pitchFamily="2" charset="-122"/>
                  </a:rPr>
                  <a:t>ε</a:t>
                </a:r>
                <a:r>
                  <a:rPr lang="zh-CN" altLang="en-US" sz="2800" b="1" dirty="0" smtClean="0">
                    <a:latin typeface="宋体" panose="02010600030101010101" pitchFamily="2" charset="-122"/>
                  </a:rPr>
                  <a:t>序列</a:t>
                </a:r>
                <a:endParaRPr lang="en-US" altLang="zh-CN" sz="2800" b="1" dirty="0" smtClean="0">
                  <a:latin typeface="宋体" panose="02010600030101010101" pitchFamily="2" charset="-122"/>
                </a:endParaRPr>
              </a:p>
            </p:txBody>
          </p:sp>
        </mc:Choice>
        <mc:Fallback>
          <p:sp>
            <p:nvSpPr>
              <p:cNvPr id="3" name="Rectangle 5"/>
              <p:cNvSpPr>
                <a:spLocks noGrp="1" noRot="1" noChangeAspect="1" noMove="1" noResize="1" noEditPoints="1" noAdjustHandles="1" noChangeArrowheads="1" noChangeShapeType="1" noTextEdit="1"/>
              </p:cNvSpPr>
              <p:nvPr>
                <p:ph idx="1"/>
              </p:nvPr>
            </p:nvSpPr>
            <p:spPr>
              <a:xfrm>
                <a:off x="566738" y="1556792"/>
                <a:ext cx="8001000" cy="4267200"/>
              </a:xfrm>
              <a:blipFill>
                <a:blip r:embed="rId2"/>
                <a:stretch>
                  <a:fillRect l="-1372" r="-152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p:txBody>
          <a:bodyPr/>
          <a:lstStyle/>
          <a:p>
            <a:r>
              <a:rPr lang="zh-CN" altLang="en-US" dirty="0" smtClean="0"/>
              <a:t>渐进等分割性和</a:t>
            </a:r>
            <a:r>
              <a:rPr lang="zh-CN" altLang="en-US" dirty="0" smtClean="0">
                <a:latin typeface="宋体" panose="02010600030101010101" pitchFamily="2" charset="-122"/>
              </a:rPr>
              <a:t>ε典型序列（</a:t>
            </a:r>
            <a:r>
              <a:rPr lang="en-US" altLang="zh-CN" dirty="0" smtClean="0">
                <a:latin typeface="宋体" panose="02010600030101010101" pitchFamily="2" charset="-122"/>
              </a:rPr>
              <a:t>2</a:t>
            </a:r>
            <a:r>
              <a:rPr lang="zh-CN" altLang="en-US" dirty="0" smtClean="0">
                <a:latin typeface="宋体" panose="02010600030101010101" pitchFamily="2" charset="-122"/>
              </a:rPr>
              <a:t>）</a:t>
            </a:r>
          </a:p>
        </p:txBody>
      </p:sp>
      <mc:AlternateContent xmlns:mc="http://schemas.openxmlformats.org/markup-compatibility/2006">
        <mc:Choice xmlns:a14="http://schemas.microsoft.com/office/drawing/2010/main" Requires="a14">
          <p:sp>
            <p:nvSpPr>
              <p:cNvPr id="3" name="Rectangle 5"/>
              <p:cNvSpPr>
                <a:spLocks noGrp="1" noChangeArrowheads="1"/>
              </p:cNvSpPr>
              <p:nvPr>
                <p:ph idx="1"/>
              </p:nvPr>
            </p:nvSpPr>
            <p:spPr>
              <a:xfrm>
                <a:off x="566738" y="1772816"/>
                <a:ext cx="8001000" cy="3960440"/>
              </a:xfrm>
            </p:spPr>
            <p:txBody>
              <a:bodyPr/>
              <a:lstStyle/>
              <a:p>
                <a:pPr algn="just">
                  <a:lnSpc>
                    <a:spcPct val="120000"/>
                  </a:lnSpc>
                  <a:spcBef>
                    <a:spcPct val="0"/>
                  </a:spcBef>
                </a:pPr>
                <a:r>
                  <a:rPr lang="zh-CN" altLang="en-US" sz="2400" dirty="0" smtClean="0">
                    <a:latin typeface="Times New Roman" panose="02020603050405020304" pitchFamily="18" charset="0"/>
                  </a:rPr>
                  <a:t>定义：</a:t>
                </a:r>
                <a:r>
                  <a:rPr lang="en-US" altLang="zh-CN" sz="2400" i="1" dirty="0" smtClean="0">
                    <a:latin typeface="Times New Roman" panose="02020603050405020304" pitchFamily="18" charset="0"/>
                  </a:rPr>
                  <a:t>L</a:t>
                </a:r>
                <a:r>
                  <a:rPr lang="zh-CN" altLang="en-US" sz="2400" dirty="0" smtClean="0">
                    <a:latin typeface="Times New Roman" panose="02020603050405020304" pitchFamily="18" charset="0"/>
                  </a:rPr>
                  <a:t>长序列</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𝛼</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1</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2</m:t>
                            </m:r>
                          </m:sub>
                        </m:sSub>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𝐿</m:t>
                            </m:r>
                          </m:sub>
                        </m:sSub>
                      </m:sub>
                    </m:sSub>
                    <m:r>
                      <a:rPr lang="en-US" altLang="zh-CN" sz="2400" b="0" i="1" smtClean="0">
                        <a:latin typeface="Cambria Math" panose="02040503050406030204" pitchFamily="18" charset="0"/>
                      </a:rPr>
                      <m:t>)</m:t>
                    </m:r>
                  </m:oMath>
                </a14:m>
                <a:r>
                  <a:rPr lang="zh-CN" altLang="en-US" sz="2400" dirty="0" smtClean="0">
                    <a:latin typeface="Times New Roman" panose="02020603050405020304" pitchFamily="18" charset="0"/>
                  </a:rPr>
                  <a:t>，</a:t>
                </a:r>
                <a14:m>
                  <m:oMath xmlns:m="http://schemas.openxmlformats.org/officeDocument/2006/math">
                    <m:r>
                      <a:rPr lang="en-US" altLang="zh-CN" sz="2400" b="0" i="1" smtClean="0">
                        <a:latin typeface="Cambria Math" panose="02040503050406030204" pitchFamily="18" charset="0"/>
                      </a:rPr>
                      <m:t>𝑖</m:t>
                    </m:r>
                    <m:r>
                      <a:rPr lang="en-US" altLang="zh-CN" sz="2400" b="0" i="0" smtClean="0">
                        <a:latin typeface="Cambria Math" panose="02040503050406030204" pitchFamily="18" charset="0"/>
                      </a:rPr>
                      <m:t>=1,2,</m:t>
                    </m:r>
                    <m:r>
                      <a:rPr lang="en-US" altLang="zh-CN" sz="2400" b="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𝐿</m:t>
                        </m:r>
                      </m:sup>
                    </m:sSup>
                  </m:oMath>
                </a14:m>
                <a:r>
                  <a:rPr lang="zh-CN" altLang="en-US" sz="2400" dirty="0" smtClean="0">
                    <a:latin typeface="Times New Roman" panose="02020603050405020304" pitchFamily="18" charset="0"/>
                  </a:rPr>
                  <a:t>，对于任意小的正数</a:t>
                </a:r>
                <a14:m>
                  <m:oMath xmlns:m="http://schemas.openxmlformats.org/officeDocument/2006/math">
                    <m:r>
                      <a:rPr lang="zh-CN" altLang="en-US" sz="2400" i="1" smtClean="0">
                        <a:latin typeface="Cambria Math" panose="02040503050406030204" pitchFamily="18" charset="0"/>
                      </a:rPr>
                      <m:t>𝜀</m:t>
                    </m:r>
                  </m:oMath>
                </a14:m>
                <a:r>
                  <a:rPr lang="zh-CN" altLang="en-US" sz="2400" dirty="0" smtClean="0">
                    <a:latin typeface="Times New Roman" panose="02020603050405020304" pitchFamily="18" charset="0"/>
                  </a:rPr>
                  <a:t>，</a:t>
                </a:r>
                <a14:m>
                  <m:oMath xmlns:m="http://schemas.openxmlformats.org/officeDocument/2006/math">
                    <m:r>
                      <a:rPr lang="zh-CN" altLang="en-US" sz="2400" i="1" smtClean="0">
                        <a:latin typeface="Cambria Math" panose="02040503050406030204" pitchFamily="18" charset="0"/>
                      </a:rPr>
                      <m:t>𝜀</m:t>
                    </m:r>
                  </m:oMath>
                </a14:m>
                <a:r>
                  <a:rPr lang="zh-CN" altLang="en-US" sz="2400" dirty="0" smtClean="0">
                    <a:latin typeface="Times New Roman" panose="02020603050405020304" pitchFamily="18" charset="0"/>
                  </a:rPr>
                  <a:t>典型序列定义为：</a:t>
                </a:r>
                <a:endParaRPr lang="en-US" altLang="zh-CN" sz="2400" dirty="0" smtClean="0">
                  <a:latin typeface="Times New Roman" panose="02020603050405020304" pitchFamily="18" charset="0"/>
                </a:endParaRPr>
              </a:p>
              <a:p>
                <a:pPr marL="0" indent="0" algn="just">
                  <a:lnSpc>
                    <a:spcPct val="120000"/>
                  </a:lnSpc>
                  <a:spcBef>
                    <a:spcPct val="0"/>
                  </a:spcBef>
                  <a:buNone/>
                </a:pP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𝐺</m:t>
                        </m:r>
                      </m:e>
                      <m:sub>
                        <m:r>
                          <a:rPr lang="zh-CN" altLang="en-US" sz="2400" i="1" smtClean="0">
                            <a:latin typeface="Cambria Math" panose="02040503050406030204" pitchFamily="18" charset="0"/>
                          </a:rPr>
                          <m:t>𝜀</m:t>
                        </m:r>
                      </m:sub>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𝐿</m:t>
                                </m:r>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𝐻</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e>
                        </m:d>
                        <m:r>
                          <a:rPr lang="en-US" altLang="zh-CN" sz="2400" b="0" i="1" smtClean="0">
                            <a:latin typeface="Cambria Math" panose="02040503050406030204" pitchFamily="18" charset="0"/>
                          </a:rPr>
                          <m:t>&lt;</m:t>
                        </m:r>
                        <m:r>
                          <a:rPr lang="zh-CN" altLang="en-US" sz="2400" b="0" i="1" smtClean="0">
                            <a:latin typeface="Cambria Math" panose="02040503050406030204" pitchFamily="18" charset="0"/>
                          </a:rPr>
                          <m:t>𝜀</m:t>
                        </m:r>
                      </m:e>
                    </m:d>
                  </m:oMath>
                </a14:m>
                <a:endParaRPr lang="en-US" altLang="zh-CN" sz="2400" dirty="0">
                  <a:latin typeface="Times New Roman" panose="02020603050405020304" pitchFamily="18" charset="0"/>
                </a:endParaRPr>
              </a:p>
              <a:p>
                <a:pPr algn="just">
                  <a:lnSpc>
                    <a:spcPct val="120000"/>
                  </a:lnSpc>
                  <a:spcBef>
                    <a:spcPct val="0"/>
                  </a:spcBef>
                </a:pPr>
                <a:r>
                  <a:rPr lang="zh-CN" altLang="en-US" sz="2400" dirty="0" smtClean="0">
                    <a:latin typeface="Times New Roman" panose="02020603050405020304" pitchFamily="18" charset="0"/>
                  </a:rPr>
                  <a:t>当</a:t>
                </a:r>
                <a:r>
                  <a:rPr lang="en-US" altLang="zh-CN" sz="2400" i="1" dirty="0" smtClean="0">
                    <a:latin typeface="Times New Roman" panose="02020603050405020304" pitchFamily="18" charset="0"/>
                  </a:rPr>
                  <a:t>L</a:t>
                </a:r>
                <a:r>
                  <a:rPr lang="zh-CN" altLang="en-US" sz="2400" dirty="0" smtClean="0">
                    <a:latin typeface="Times New Roman" panose="02020603050405020304" pitchFamily="18" charset="0"/>
                  </a:rPr>
                  <a:t>足够大时</a:t>
                </a:r>
                <a14:m>
                  <m:oMath xmlns:m="http://schemas.openxmlformats.org/officeDocument/2006/math">
                    <m:r>
                      <a:rPr lang="zh-CN" altLang="en-US" sz="2400" i="1" dirty="0">
                        <a:latin typeface="Cambria Math" panose="02040503050406030204" pitchFamily="18" charset="0"/>
                      </a:rPr>
                      <m:t>，</m:t>
                    </m:r>
                    <m:r>
                      <a:rPr lang="zh-CN" altLang="en-US" sz="2400" i="1" smtClean="0">
                        <a:latin typeface="Cambria Math" panose="02040503050406030204" pitchFamily="18" charset="0"/>
                      </a:rPr>
                      <m:t>𝜀</m:t>
                    </m:r>
                  </m:oMath>
                </a14:m>
                <a:r>
                  <a:rPr lang="zh-CN" altLang="en-US" sz="2400" dirty="0" smtClean="0">
                    <a:latin typeface="Times New Roman" panose="02020603050405020304" pitchFamily="18" charset="0"/>
                  </a:rPr>
                  <a:t>典型序列有下列性质</a:t>
                </a:r>
                <a:r>
                  <a:rPr lang="zh-CN" altLang="en-US" sz="2400" dirty="0" smtClean="0">
                    <a:latin typeface="宋体" panose="02010600030101010101" pitchFamily="2" charset="-122"/>
                  </a:rPr>
                  <a:t>：</a:t>
                </a:r>
                <a:endParaRPr lang="en-US" altLang="zh-CN" sz="2400" dirty="0" smtClean="0">
                  <a:latin typeface="宋体" panose="02010600030101010101" pitchFamily="2" charset="-122"/>
                </a:endParaRPr>
              </a:p>
              <a:p>
                <a:pPr marL="0" indent="0" algn="just">
                  <a:lnSpc>
                    <a:spcPct val="120000"/>
                  </a:lnSpc>
                  <a:spcBef>
                    <a:spcPct val="0"/>
                  </a:spcBef>
                  <a:buNone/>
                </a:pPr>
                <a:r>
                  <a:rPr lang="en-US" altLang="zh-CN" sz="2400" dirty="0">
                    <a:latin typeface="宋体" panose="02010600030101010101" pitchFamily="2" charset="-122"/>
                  </a:rPr>
                  <a:t> </a:t>
                </a:r>
                <a:r>
                  <a:rPr lang="en-US" altLang="zh-CN" sz="2400" dirty="0" smtClean="0">
                    <a:latin typeface="宋体" panose="02010600030101010101" pitchFamily="2" charset="-122"/>
                  </a:rPr>
                  <a:t>  </a:t>
                </a:r>
                <a14:m>
                  <m:oMath xmlns:m="http://schemas.openxmlformats.org/officeDocument/2006/math">
                    <m:r>
                      <a:rPr lang="en-US" altLang="zh-CN" sz="2400" b="0" i="1" smtClean="0">
                        <a:latin typeface="Cambria Math" panose="02040503050406030204" pitchFamily="18" charset="0"/>
                      </a:rPr>
                      <m:t>1</m:t>
                    </m:r>
                    <m:r>
                      <a:rPr lang="zh-CN" altLang="en-US" sz="2400" i="1">
                        <a:latin typeface="Cambria Math" panose="02040503050406030204" pitchFamily="18" charset="0"/>
                      </a:rPr>
                      <m:t>）</m:t>
                    </m:r>
                  </m:oMath>
                </a14:m>
                <a:r>
                  <a:rPr lang="zh-CN" altLang="en-US" sz="2400" dirty="0" smtClean="0">
                    <a:latin typeface="宋体" panose="02010600030101010101" pitchFamily="2" charset="-122"/>
                  </a:rPr>
                  <a:t>对于任意小的正数</a:t>
                </a:r>
                <a14:m>
                  <m:oMath xmlns:m="http://schemas.openxmlformats.org/officeDocument/2006/math">
                    <m:r>
                      <a:rPr lang="zh-CN" altLang="en-US" sz="2400" i="1" smtClean="0">
                        <a:latin typeface="Cambria Math" panose="02040503050406030204" pitchFamily="18" charset="0"/>
                      </a:rPr>
                      <m:t>𝛿</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𝜀</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𝐷</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d>
                      </m:num>
                      <m:den>
                        <m:r>
                          <a:rPr lang="en-US" altLang="zh-CN" sz="2400" b="0" i="1" smtClean="0">
                            <a:latin typeface="Cambria Math" panose="02040503050406030204" pitchFamily="18" charset="0"/>
                          </a:rPr>
                          <m:t>𝐿</m:t>
                        </m:r>
                        <m:sSup>
                          <m:sSupPr>
                            <m:ctrlPr>
                              <a:rPr lang="en-US" altLang="zh-CN" sz="2400" b="0" i="1" smtClean="0">
                                <a:latin typeface="Cambria Math" panose="02040503050406030204" pitchFamily="18" charset="0"/>
                              </a:rPr>
                            </m:ctrlPr>
                          </m:sSupPr>
                          <m:e>
                            <m:r>
                              <a:rPr lang="zh-CN" altLang="en-US" sz="2400" b="0" i="1" smtClean="0">
                                <a:latin typeface="Cambria Math" panose="02040503050406030204" pitchFamily="18" charset="0"/>
                              </a:rPr>
                              <m:t>𝜀</m:t>
                            </m:r>
                          </m:e>
                          <m:sup>
                            <m:r>
                              <a:rPr lang="en-US" altLang="zh-CN" sz="2400" b="0" i="1" smtClean="0">
                                <a:latin typeface="Cambria Math" panose="02040503050406030204" pitchFamily="18" charset="0"/>
                              </a:rPr>
                              <m:t>2</m:t>
                            </m:r>
                          </m:sup>
                        </m:sSup>
                      </m:den>
                    </m:f>
                  </m:oMath>
                </a14:m>
                <a:r>
                  <a:rPr lang="zh-CN" altLang="en-US" sz="2400" dirty="0" smtClean="0">
                    <a:latin typeface="宋体" panose="02010600030101010101" pitchFamily="2" charset="-122"/>
                  </a:rPr>
                  <a:t>，有</a:t>
                </a:r>
                <a:endParaRPr lang="en-US" altLang="zh-CN" sz="2400" dirty="0" smtClean="0">
                  <a:latin typeface="宋体" panose="02010600030101010101" pitchFamily="2" charset="-122"/>
                </a:endParaRPr>
              </a:p>
              <a:p>
                <a:pPr marL="0" indent="0" algn="just">
                  <a:lnSpc>
                    <a:spcPct val="120000"/>
                  </a:lnSpc>
                  <a:spcBef>
                    <a:spcPct val="0"/>
                  </a:spcBef>
                  <a:buNone/>
                </a:pPr>
                <a:r>
                  <a:rPr lang="en-US" altLang="zh-CN" sz="2400" dirty="0" smtClean="0">
                    <a:latin typeface="宋体" panose="02010600030101010101" pitchFamily="2" charset="-122"/>
                  </a:rPr>
                  <a:t>          </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𝐺</m:t>
                            </m:r>
                          </m:e>
                          <m:sub>
                            <m:r>
                              <a:rPr lang="zh-CN" altLang="en-US" sz="2400" i="1" smtClean="0">
                                <a:latin typeface="Cambria Math" panose="02040503050406030204" pitchFamily="18" charset="0"/>
                              </a:rPr>
                              <m:t>𝜀</m:t>
                            </m:r>
                          </m:sub>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sup>
                        </m:sSubSup>
                      </m:e>
                    </m:d>
                    <m:r>
                      <a:rPr lang="en-US" altLang="zh-CN" sz="2400" b="0" i="1" smtClean="0">
                        <a:latin typeface="Cambria Math" panose="02040503050406030204" pitchFamily="18" charset="0"/>
                        <a:ea typeface="Cambria Math" panose="02040503050406030204" pitchFamily="18" charset="0"/>
                      </a:rPr>
                      <m:t>&gt;1−</m:t>
                    </m:r>
                    <m:r>
                      <a:rPr lang="zh-CN" altLang="en-US" sz="2400" b="0" i="1" smtClean="0">
                        <a:latin typeface="Cambria Math" panose="02040503050406030204" pitchFamily="18" charset="0"/>
                        <a:ea typeface="Cambria Math" panose="02040503050406030204" pitchFamily="18" charset="0"/>
                      </a:rPr>
                      <m:t>𝛿</m:t>
                    </m:r>
                  </m:oMath>
                </a14:m>
                <a:endParaRPr lang="en-US" altLang="zh-CN" sz="2400" dirty="0" smtClean="0">
                  <a:latin typeface="宋体" panose="02010600030101010101" pitchFamily="2" charset="-122"/>
                </a:endParaRPr>
              </a:p>
              <a:p>
                <a:pPr marL="0" indent="0" algn="just">
                  <a:lnSpc>
                    <a:spcPct val="120000"/>
                  </a:lnSpc>
                  <a:spcBef>
                    <a:spcPct val="0"/>
                  </a:spcBef>
                  <a:buNone/>
                </a:pPr>
                <a:r>
                  <a:rPr lang="en-US" altLang="zh-CN" sz="2400" dirty="0">
                    <a:latin typeface="宋体" panose="02010600030101010101" pitchFamily="2" charset="-122"/>
                  </a:rPr>
                  <a:t> </a:t>
                </a:r>
                <a:r>
                  <a:rPr lang="en-US" altLang="zh-CN" sz="2400" dirty="0" smtClean="0">
                    <a:latin typeface="宋体" panose="02010600030101010101" pitchFamily="2" charset="-122"/>
                  </a:rPr>
                  <a:t>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𝐺</m:t>
                        </m:r>
                      </m:e>
                      <m:sub>
                        <m:r>
                          <a:rPr lang="zh-CN" altLang="en-US" sz="2400" i="1" smtClean="0">
                            <a:latin typeface="Cambria Math" panose="02040503050406030204" pitchFamily="18" charset="0"/>
                          </a:rPr>
                          <m:t>𝜀</m:t>
                        </m:r>
                      </m:sub>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sup>
                    </m:sSubSup>
                    <m:r>
                      <a:rPr lang="zh-CN" altLang="en-US" sz="2400" i="1">
                        <a:latin typeface="Cambria Math" panose="02040503050406030204" pitchFamily="18" charset="0"/>
                      </a:rPr>
                      <m:t>出现</m:t>
                    </m:r>
                  </m:oMath>
                </a14:m>
                <a:r>
                  <a:rPr lang="zh-CN" altLang="en-US" sz="2400" dirty="0" smtClean="0">
                    <a:latin typeface="宋体" panose="02010600030101010101" pitchFamily="2" charset="-122"/>
                  </a:rPr>
                  <a:t>的概率趋近于</a:t>
                </a:r>
                <a:r>
                  <a:rPr lang="en-US" altLang="zh-CN" sz="2400" dirty="0" smtClean="0">
                    <a:latin typeface="宋体" panose="02010600030101010101" pitchFamily="2" charset="-122"/>
                  </a:rPr>
                  <a:t>1</a:t>
                </a:r>
                <a:r>
                  <a:rPr lang="zh-CN" altLang="en-US" sz="2400" dirty="0" smtClean="0">
                    <a:latin typeface="宋体" panose="02010600030101010101" pitchFamily="2" charset="-122"/>
                  </a:rPr>
                  <a:t>。</a:t>
                </a:r>
              </a:p>
            </p:txBody>
          </p:sp>
        </mc:Choice>
        <mc:Fallback>
          <p:sp>
            <p:nvSpPr>
              <p:cNvPr id="3" name="Rectangle 5"/>
              <p:cNvSpPr>
                <a:spLocks noGrp="1" noRot="1" noChangeAspect="1" noMove="1" noResize="1" noEditPoints="1" noAdjustHandles="1" noChangeArrowheads="1" noChangeShapeType="1" noTextEdit="1"/>
              </p:cNvSpPr>
              <p:nvPr>
                <p:ph idx="1"/>
              </p:nvPr>
            </p:nvSpPr>
            <p:spPr>
              <a:xfrm>
                <a:off x="566738" y="1772816"/>
                <a:ext cx="8001000" cy="3960440"/>
              </a:xfrm>
              <a:blipFill>
                <a:blip r:embed="rId2"/>
                <a:stretch>
                  <a:fillRect l="-1067" t="-308" r="-1143" b="-10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878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D4485DF-CC94-4E7F-97A0-5E7953314E30}" type="slidenum">
              <a:rPr lang="en-US" altLang="zh-CN" smtClean="0"/>
              <a:pPr/>
              <a:t>3</a:t>
            </a:fld>
            <a:endParaRPr lang="en-US" altLang="zh-CN" smtClean="0"/>
          </a:p>
        </p:txBody>
      </p:sp>
      <p:sp>
        <p:nvSpPr>
          <p:cNvPr id="6146" name="Rectangle 2"/>
          <p:cNvSpPr>
            <a:spLocks noGrp="1" noChangeArrowheads="1"/>
          </p:cNvSpPr>
          <p:nvPr>
            <p:ph type="title"/>
          </p:nvPr>
        </p:nvSpPr>
        <p:spPr/>
        <p:txBody>
          <a:bodyPr/>
          <a:lstStyle/>
          <a:p>
            <a:r>
              <a:rPr lang="zh-CN" altLang="en-US" sz="4600" b="1" smtClean="0"/>
              <a:t>信源编码</a:t>
            </a:r>
          </a:p>
        </p:txBody>
      </p:sp>
      <p:sp>
        <p:nvSpPr>
          <p:cNvPr id="299011" name="Rectangle 3"/>
          <p:cNvSpPr>
            <a:spLocks noGrp="1" noChangeArrowheads="1"/>
          </p:cNvSpPr>
          <p:nvPr>
            <p:ph idx="1"/>
          </p:nvPr>
        </p:nvSpPr>
        <p:spPr/>
        <p:txBody>
          <a:bodyPr/>
          <a:lstStyle/>
          <a:p>
            <a:r>
              <a:rPr lang="zh-CN" altLang="en-US" b="1" smtClean="0">
                <a:solidFill>
                  <a:srgbClr val="000000"/>
                </a:solidFill>
              </a:rPr>
              <a:t>信源编码的基础是信息论中的两个编码定理：</a:t>
            </a:r>
          </a:p>
          <a:p>
            <a:r>
              <a:rPr lang="zh-CN" altLang="en-US" b="1" smtClean="0">
                <a:solidFill>
                  <a:srgbClr val="FF0000"/>
                </a:solidFill>
              </a:rPr>
              <a:t> 无失真编码定理</a:t>
            </a:r>
          </a:p>
          <a:p>
            <a:r>
              <a:rPr lang="zh-CN" altLang="en-US" b="1" smtClean="0">
                <a:solidFill>
                  <a:srgbClr val="FF0000"/>
                </a:solidFill>
              </a:rPr>
              <a:t> 限失真编码定理</a:t>
            </a:r>
            <a:r>
              <a:rPr lang="zh-CN" altLang="en-US" smtClean="0"/>
              <a:t> </a:t>
            </a:r>
          </a:p>
          <a:p>
            <a:r>
              <a:rPr lang="zh-CN" altLang="en-US" b="1" smtClean="0">
                <a:solidFill>
                  <a:srgbClr val="FF0000"/>
                </a:solidFill>
              </a:rPr>
              <a:t>   无失真编码</a:t>
            </a:r>
            <a:r>
              <a:rPr lang="zh-CN" altLang="en-US" b="1" smtClean="0">
                <a:solidFill>
                  <a:srgbClr val="000000"/>
                </a:solidFill>
              </a:rPr>
              <a:t>只适用于离散信源；对于连续信源，只能在失真受限制的情况下进行</a:t>
            </a:r>
            <a:r>
              <a:rPr lang="zh-CN" altLang="en-US" b="1" smtClean="0">
                <a:solidFill>
                  <a:srgbClr val="FF0000"/>
                </a:solidFill>
              </a:rPr>
              <a:t>限失真编码。</a:t>
            </a:r>
            <a:r>
              <a:rPr lang="zh-CN" altLang="en-US" b="1" smtClean="0"/>
              <a:t>本章</a:t>
            </a:r>
            <a:r>
              <a:rPr lang="zh-CN" altLang="en-US" b="1" smtClean="0">
                <a:solidFill>
                  <a:srgbClr val="000000"/>
                </a:solidFill>
              </a:rPr>
              <a:t>首先介绍信源编码的相关概念以及信源编码定理，然后描述编码方法。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 calcmode="lin" valueType="num">
                                      <p:cBhvr additive="base">
                                        <p:cTn id="7" dur="500" fill="hold"/>
                                        <p:tgtEl>
                                          <p:spTgt spid="299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9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9011">
                                            <p:txEl>
                                              <p:pRg st="1" end="1"/>
                                            </p:txEl>
                                          </p:spTgt>
                                        </p:tgtEl>
                                        <p:attrNameLst>
                                          <p:attrName>style.visibility</p:attrName>
                                        </p:attrNameLst>
                                      </p:cBhvr>
                                      <p:to>
                                        <p:strVal val="visible"/>
                                      </p:to>
                                    </p:set>
                                    <p:anim calcmode="lin" valueType="num">
                                      <p:cBhvr additive="base">
                                        <p:cTn id="13" dur="500" fill="hold"/>
                                        <p:tgtEl>
                                          <p:spTgt spid="299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9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99011">
                                            <p:txEl>
                                              <p:pRg st="2" end="2"/>
                                            </p:txEl>
                                          </p:spTgt>
                                        </p:tgtEl>
                                        <p:attrNameLst>
                                          <p:attrName>style.visibility</p:attrName>
                                        </p:attrNameLst>
                                      </p:cBhvr>
                                      <p:to>
                                        <p:strVal val="visible"/>
                                      </p:to>
                                    </p:set>
                                    <p:anim calcmode="lin" valueType="num">
                                      <p:cBhvr additive="base">
                                        <p:cTn id="19" dur="500" fill="hold"/>
                                        <p:tgtEl>
                                          <p:spTgt spid="299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9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99011">
                                            <p:txEl>
                                              <p:pRg st="3" end="3"/>
                                            </p:txEl>
                                          </p:spTgt>
                                        </p:tgtEl>
                                        <p:attrNameLst>
                                          <p:attrName>style.visibility</p:attrName>
                                        </p:attrNameLst>
                                      </p:cBhvr>
                                      <p:to>
                                        <p:strVal val="visible"/>
                                      </p:to>
                                    </p:set>
                                    <p:anim calcmode="lin" valueType="num">
                                      <p:cBhvr additive="base">
                                        <p:cTn id="25" dur="500" fill="hold"/>
                                        <p:tgtEl>
                                          <p:spTgt spid="299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90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p:txBody>
          <a:bodyPr/>
          <a:lstStyle/>
          <a:p>
            <a:r>
              <a:rPr lang="zh-CN" altLang="en-US" dirty="0" smtClean="0"/>
              <a:t>渐进等分割性和</a:t>
            </a:r>
            <a:r>
              <a:rPr lang="zh-CN" altLang="en-US" dirty="0" smtClean="0">
                <a:latin typeface="宋体" panose="02010600030101010101" pitchFamily="2" charset="-122"/>
              </a:rPr>
              <a:t>ε典型序列（</a:t>
            </a:r>
            <a:r>
              <a:rPr lang="en-US" altLang="zh-CN" dirty="0" smtClean="0">
                <a:latin typeface="宋体" panose="02010600030101010101" pitchFamily="2" charset="-122"/>
              </a:rPr>
              <a:t>3</a:t>
            </a:r>
            <a:r>
              <a:rPr lang="zh-CN" altLang="en-US" dirty="0" smtClean="0">
                <a:latin typeface="宋体" panose="02010600030101010101" pitchFamily="2" charset="-122"/>
              </a:rPr>
              <a:t>）</a:t>
            </a:r>
          </a:p>
        </p:txBody>
      </p:sp>
      <mc:AlternateContent xmlns:mc="http://schemas.openxmlformats.org/markup-compatibility/2006" xmlns:a14="http://schemas.microsoft.com/office/drawing/2010/main">
        <mc:Choice Requires="a14">
          <p:sp>
            <p:nvSpPr>
              <p:cNvPr id="3" name="Rectangle 5"/>
              <p:cNvSpPr>
                <a:spLocks noGrp="1" noChangeArrowheads="1"/>
              </p:cNvSpPr>
              <p:nvPr>
                <p:ph idx="1"/>
              </p:nvPr>
            </p:nvSpPr>
            <p:spPr>
              <a:xfrm>
                <a:off x="566738" y="1700808"/>
                <a:ext cx="8001000" cy="4392488"/>
              </a:xfrm>
            </p:spPr>
            <p:txBody>
              <a:bodyPr/>
              <a:lstStyle/>
              <a:p>
                <a:pPr marL="0" indent="0" algn="just">
                  <a:lnSpc>
                    <a:spcPct val="120000"/>
                  </a:lnSpc>
                  <a:spcBef>
                    <a:spcPct val="0"/>
                  </a:spcBef>
                  <a:buNone/>
                </a:pP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2</a:t>
                </a:r>
                <a:r>
                  <a:rPr lang="zh-CN" altLang="en-US" sz="2400" dirty="0" smtClean="0">
                    <a:latin typeface="Times New Roman" panose="02020603050405020304" pitchFamily="18" charset="0"/>
                  </a:rPr>
                  <a:t>）</a:t>
                </a:r>
                <a14:m>
                  <m:oMath xmlns:m="http://schemas.openxmlformats.org/officeDocument/2006/math">
                    <m:r>
                      <a:rPr lang="zh-CN" altLang="en-US" sz="2400" i="1" smtClean="0">
                        <a:latin typeface="Cambria Math" panose="02040503050406030204" pitchFamily="18" charset="0"/>
                      </a:rPr>
                      <m:t>如果</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𝛼</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1</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2</m:t>
                            </m:r>
                          </m:sub>
                        </m:sSub>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𝑖</m:t>
                            </m:r>
                          </m:e>
                          <m:sub>
                            <m:r>
                              <a:rPr lang="en-US" altLang="zh-CN" sz="2400" b="0" i="1" smtClean="0">
                                <a:latin typeface="Cambria Math" panose="02040503050406030204" pitchFamily="18" charset="0"/>
                              </a:rPr>
                              <m:t>𝐿</m:t>
                            </m:r>
                          </m:sub>
                        </m:sSub>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𝐺</m:t>
                        </m:r>
                      </m:e>
                      <m:sub>
                        <m:r>
                          <a:rPr lang="zh-CN" altLang="en-US" sz="2400" i="1" smtClean="0">
                            <a:latin typeface="Cambria Math" panose="02040503050406030204" pitchFamily="18" charset="0"/>
                          </a:rPr>
                          <m:t>𝜀</m:t>
                        </m:r>
                      </m:sub>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sup>
                    </m:sSubSup>
                  </m:oMath>
                </a14:m>
                <a:r>
                  <a:rPr lang="zh-CN" altLang="en-US" sz="2400" dirty="0" smtClean="0">
                    <a:latin typeface="Times New Roman" panose="02020603050405020304" pitchFamily="18" charset="0"/>
                  </a:rPr>
                  <a:t>，则</a:t>
                </a:r>
                <a:endParaRPr lang="en-US" altLang="zh-CN" sz="2400" dirty="0" smtClean="0">
                  <a:latin typeface="Times New Roman" panose="02020603050405020304" pitchFamily="18" charset="0"/>
                </a:endParaRPr>
              </a:p>
              <a:p>
                <a:pPr marL="0" indent="0" algn="just">
                  <a:lnSpc>
                    <a:spcPct val="120000"/>
                  </a:lnSpc>
                  <a:spcBef>
                    <a:spcPct val="0"/>
                  </a:spcBef>
                  <a:buNone/>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𝜀</m:t>
                              </m:r>
                            </m:e>
                          </m:d>
                        </m:sup>
                      </m:sSup>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&lt;</m:t>
                      </m:r>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𝜀</m:t>
                              </m:r>
                            </m:e>
                          </m:d>
                        </m:sup>
                      </m:sSup>
                    </m:oMath>
                  </m:oMathPara>
                </a14:m>
                <a:endParaRPr lang="en-US" altLang="zh-CN" sz="2400" dirty="0" smtClean="0">
                  <a:latin typeface="Times New Roman" panose="02020603050405020304" pitchFamily="18" charset="0"/>
                </a:endParaRPr>
              </a:p>
              <a:p>
                <a:pPr marL="0" indent="0" algn="just">
                  <a:lnSpc>
                    <a:spcPct val="120000"/>
                  </a:lnSpc>
                  <a:spcBef>
                    <a:spcPct val="0"/>
                  </a:spcBef>
                  <a:buNone/>
                </a:pPr>
                <a:r>
                  <a:rPr lang="en-US" altLang="zh-CN" sz="2400" dirty="0" smtClean="0">
                    <a:latin typeface="Times New Roman" panose="02020603050405020304" pitchFamily="18" charset="0"/>
                  </a:rPr>
                  <a:t> </a:t>
                </a:r>
                <a:r>
                  <a:rPr lang="zh-CN" altLang="en-US" sz="2400" dirty="0">
                    <a:latin typeface="Times New Roman" panose="02020603050405020304" pitchFamily="18" charset="0"/>
                  </a:rPr>
                  <a:t> </a:t>
                </a:r>
                <a:r>
                  <a:rPr lang="zh-CN" altLang="en-US" sz="2400" dirty="0" smtClean="0">
                    <a:latin typeface="Times New Roman" panose="02020603050405020304" pitchFamily="18" charset="0"/>
                  </a:rPr>
                  <a:t>             </a:t>
                </a:r>
                <a14:m>
                  <m:oMath xmlns:m="http://schemas.openxmlformats.org/officeDocument/2006/math">
                    <m:r>
                      <a:rPr lang="en-US" altLang="zh-CN" sz="1800" b="0" i="1" smtClean="0">
                        <a:latin typeface="Cambria Math" panose="02040503050406030204" pitchFamily="18" charset="0"/>
                      </a:rPr>
                      <m:t>𝑃</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𝛼</m:t>
                            </m:r>
                          </m:e>
                          <m:sub>
                            <m:r>
                              <a:rPr lang="en-US" altLang="zh-CN" sz="1800" b="0" i="1" smtClean="0">
                                <a:latin typeface="Cambria Math" panose="02040503050406030204" pitchFamily="18" charset="0"/>
                              </a:rPr>
                              <m:t>𝑖</m:t>
                            </m:r>
                          </m:sub>
                        </m:sSub>
                      </m:e>
                    </m:d>
                  </m:oMath>
                </a14:m>
                <a:r>
                  <a:rPr lang="zh-CN" altLang="en-US" sz="1800" dirty="0" smtClean="0">
                    <a:latin typeface="Times New Roman" panose="02020603050405020304" pitchFamily="18" charset="0"/>
                  </a:rPr>
                  <a:t>趋近于等概分布（</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𝐿𝐻</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𝑋</m:t>
                            </m:r>
                          </m:e>
                        </m:d>
                      </m:sup>
                    </m:sSup>
                  </m:oMath>
                </a14:m>
                <a:r>
                  <a:rPr lang="zh-CN" altLang="en-US" sz="1800" dirty="0" smtClean="0">
                    <a:latin typeface="Times New Roman" panose="02020603050405020304" pitchFamily="18" charset="0"/>
                  </a:rPr>
                  <a:t>），即</a:t>
                </a:r>
                <a:r>
                  <a:rPr lang="zh-CN" altLang="en-US" sz="1800" b="1" dirty="0" smtClean="0">
                    <a:latin typeface="Times New Roman" panose="02020603050405020304" pitchFamily="18" charset="0"/>
                  </a:rPr>
                  <a:t>渐进等分割性（</a:t>
                </a:r>
                <a:r>
                  <a:rPr lang="en-US" altLang="zh-CN" sz="1800" b="1" dirty="0" smtClean="0">
                    <a:latin typeface="Times New Roman" panose="02020603050405020304" pitchFamily="18" charset="0"/>
                  </a:rPr>
                  <a:t>AEP</a:t>
                </a:r>
                <a:r>
                  <a:rPr lang="zh-CN" altLang="en-US" sz="1800" b="1" dirty="0" smtClean="0">
                    <a:latin typeface="Times New Roman" panose="02020603050405020304" pitchFamily="18" charset="0"/>
                  </a:rPr>
                  <a:t>）</a:t>
                </a:r>
                <a:r>
                  <a:rPr lang="zh-CN" altLang="en-US" sz="1800" dirty="0" smtClean="0">
                    <a:latin typeface="Times New Roman" panose="02020603050405020304" pitchFamily="18" charset="0"/>
                  </a:rPr>
                  <a:t>。</a:t>
                </a:r>
                <a:endParaRPr lang="en-US" altLang="zh-CN" sz="1800" dirty="0" smtClean="0">
                  <a:latin typeface="Times New Roman" panose="02020603050405020304" pitchFamily="18" charset="0"/>
                </a:endParaRPr>
              </a:p>
              <a:p>
                <a:pPr marL="0" indent="0" algn="just">
                  <a:lnSpc>
                    <a:spcPct val="120000"/>
                  </a:lnSpc>
                  <a:spcBef>
                    <a:spcPct val="0"/>
                  </a:spcBef>
                  <a:buNone/>
                </a:pP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       3</a:t>
                </a:r>
                <a:r>
                  <a:rPr lang="zh-CN" altLang="en-US" sz="2400" dirty="0" smtClean="0">
                    <a:latin typeface="Times New Roman" panose="02020603050405020304" pitchFamily="18" charset="0"/>
                  </a:rPr>
                  <a:t>）</a:t>
                </a:r>
                <a14:m>
                  <m:oMath xmlns:m="http://schemas.openxmlformats.org/officeDocument/2006/math">
                    <m:r>
                      <a:rPr lang="zh-CN" altLang="en-US" sz="2400" i="1" smtClean="0">
                        <a:latin typeface="Cambria Math" panose="02040503050406030204" pitchFamily="18" charset="0"/>
                      </a:rPr>
                      <m:t>𝜀</m:t>
                    </m:r>
                  </m:oMath>
                </a14:m>
                <a:r>
                  <a:rPr lang="zh-CN" altLang="en-US" sz="2400" dirty="0" smtClean="0">
                    <a:latin typeface="Times New Roman" panose="02020603050405020304" pitchFamily="18" charset="0"/>
                  </a:rPr>
                  <a:t>典型序列包含的序列个数满足不等式：</a:t>
                </a:r>
                <a:endParaRPr lang="en-US" altLang="zh-CN" sz="2400" dirty="0">
                  <a:latin typeface="Times New Roman" panose="02020603050405020304" pitchFamily="18" charset="0"/>
                </a:endParaRPr>
              </a:p>
              <a:p>
                <a:pPr marL="0" indent="0" algn="just">
                  <a:lnSpc>
                    <a:spcPct val="120000"/>
                  </a:lnSpc>
                  <a:spcBef>
                    <a:spcPct val="0"/>
                  </a:spcBef>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(1−</m:t>
                      </m:r>
                      <m:r>
                        <a:rPr lang="zh-CN" altLang="en-US" sz="2400" b="0" i="1" smtClean="0">
                          <a:latin typeface="Cambria Math" panose="02040503050406030204" pitchFamily="18" charset="0"/>
                        </a:rPr>
                        <m:t>𝛿</m:t>
                      </m:r>
                      <m:r>
                        <a:rPr lang="en-US" altLang="zh-CN" sz="2400" b="0" i="1" smtClean="0">
                          <a:latin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𝐿</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𝜀</m:t>
                              </m:r>
                            </m:e>
                          </m:d>
                        </m:sup>
                      </m:sSup>
                      <m:r>
                        <a:rPr lang="zh-CN" altLang="en-US"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𝐺</m:t>
                              </m:r>
                            </m:e>
                            <m:sub>
                              <m:r>
                                <a:rPr lang="zh-CN" altLang="en-US" sz="2400" i="1" smtClean="0">
                                  <a:latin typeface="Cambria Math" panose="02040503050406030204" pitchFamily="18" charset="0"/>
                                </a:rPr>
                                <m:t>𝜀</m:t>
                              </m:r>
                            </m:sub>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sup>
                          </m:sSubSup>
                        </m:e>
                      </m:d>
                      <m:r>
                        <a:rPr lang="en-US" altLang="zh-CN" sz="2400" b="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𝐿</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𝜀</m:t>
                              </m:r>
                            </m:e>
                          </m:d>
                        </m:sup>
                      </m:sSup>
                    </m:oMath>
                  </m:oMathPara>
                </a14:m>
                <a:endParaRPr lang="en-US" altLang="zh-CN" sz="2400" dirty="0" smtClean="0">
                  <a:latin typeface="宋体" panose="02010600030101010101" pitchFamily="2" charset="-122"/>
                </a:endParaRPr>
              </a:p>
              <a:p>
                <a:pPr marL="0" indent="0" algn="just">
                  <a:lnSpc>
                    <a:spcPct val="120000"/>
                  </a:lnSpc>
                  <a:spcBef>
                    <a:spcPct val="0"/>
                  </a:spcBef>
                  <a:buNone/>
                </a:pPr>
                <a:r>
                  <a:rPr lang="zh-CN" altLang="en-US" sz="1800" dirty="0" smtClean="0"/>
                  <a:t>              </a:t>
                </a:r>
                <a14:m>
                  <m:oMath xmlns:m="http://schemas.openxmlformats.org/officeDocument/2006/math">
                    <m:r>
                      <a:rPr lang="zh-CN" altLang="en-US" sz="1800" i="1" smtClean="0">
                        <a:latin typeface="Cambria Math" panose="02040503050406030204" pitchFamily="18" charset="0"/>
                      </a:rPr>
                      <m:t>𝜀</m:t>
                    </m:r>
                  </m:oMath>
                </a14:m>
                <a:r>
                  <a:rPr lang="zh-CN" altLang="en-US" sz="1800" dirty="0" smtClean="0">
                    <a:latin typeface="Times New Roman" panose="02020603050405020304" pitchFamily="18" charset="0"/>
                  </a:rPr>
                  <a:t>典型序列在扩展序列中的占比为：</a:t>
                </a:r>
                <a:endParaRPr lang="en-US" altLang="zh-CN" sz="1800" dirty="0" smtClean="0">
                  <a:latin typeface="Times New Roman" panose="02020603050405020304" pitchFamily="18" charset="0"/>
                </a:endParaRPr>
              </a:p>
              <a:p>
                <a:pPr marL="0" indent="0" algn="just">
                  <a:lnSpc>
                    <a:spcPct val="120000"/>
                  </a:lnSpc>
                  <a:spcBef>
                    <a:spcPct val="0"/>
                  </a:spcBef>
                  <a:buNone/>
                </a:pPr>
                <a:r>
                  <a:rPr lang="en-US" altLang="zh-CN" sz="1800" dirty="0" smtClean="0">
                    <a:solidFill>
                      <a:schemeClr val="tx1"/>
                    </a:solidFill>
                    <a:latin typeface="Times New Roman" panose="02020603050405020304" pitchFamily="18" charset="0"/>
                  </a:rPr>
                  <a:t>                          </a:t>
                </a:r>
                <a14:m>
                  <m:oMath xmlns:m="http://schemas.openxmlformats.org/officeDocument/2006/math">
                    <m:r>
                      <a:rPr lang="zh-CN" altLang="en-US" sz="1800" i="1" smtClean="0">
                        <a:solidFill>
                          <a:schemeClr val="tx1"/>
                        </a:solidFill>
                        <a:latin typeface="Cambria Math" panose="02040503050406030204" pitchFamily="18" charset="0"/>
                      </a:rPr>
                      <m:t>𝜂</m:t>
                    </m:r>
                    <m:r>
                      <a:rPr lang="en-US" altLang="zh-CN" sz="1800" i="1">
                        <a:solidFill>
                          <a:schemeClr val="tx1"/>
                        </a:solidFill>
                        <a:latin typeface="Cambria Math" panose="02040503050406030204" pitchFamily="18" charset="0"/>
                      </a:rPr>
                      <m:t>=</m:t>
                    </m:r>
                    <m:f>
                      <m:fPr>
                        <m:ctrlPr>
                          <a:rPr lang="en-US" altLang="zh-CN" sz="1800" i="1" smtClean="0">
                            <a:solidFill>
                              <a:schemeClr val="tx1"/>
                            </a:solidFill>
                            <a:latin typeface="Cambria Math" panose="02040503050406030204" pitchFamily="18" charset="0"/>
                          </a:rPr>
                        </m:ctrlPr>
                      </m:fPr>
                      <m:num>
                        <m:d>
                          <m:dPr>
                            <m:begChr m:val="‖"/>
                            <m:endChr m:val="‖"/>
                            <m:ctrlPr>
                              <a:rPr lang="en-US" altLang="zh-CN" sz="1800" b="0" i="1" smtClean="0">
                                <a:solidFill>
                                  <a:schemeClr val="tx1"/>
                                </a:solidFill>
                                <a:latin typeface="Cambria Math" panose="02040503050406030204" pitchFamily="18" charset="0"/>
                              </a:rPr>
                            </m:ctrlPr>
                          </m:dPr>
                          <m:e>
                            <m:sSubSup>
                              <m:sSubSupPr>
                                <m:ctrlPr>
                                  <a:rPr lang="en-US" altLang="zh-CN" sz="1800" i="1" smtClean="0">
                                    <a:solidFill>
                                      <a:schemeClr val="tx1"/>
                                    </a:solidFill>
                                    <a:latin typeface="Cambria Math" panose="02040503050406030204" pitchFamily="18" charset="0"/>
                                  </a:rPr>
                                </m:ctrlPr>
                              </m:sSubSupPr>
                              <m:e>
                                <m:r>
                                  <a:rPr lang="en-US" altLang="zh-CN" sz="1800" b="0" i="1" smtClean="0">
                                    <a:solidFill>
                                      <a:schemeClr val="tx1"/>
                                    </a:solidFill>
                                    <a:latin typeface="Cambria Math" panose="02040503050406030204" pitchFamily="18" charset="0"/>
                                  </a:rPr>
                                  <m:t>𝐺</m:t>
                                </m:r>
                              </m:e>
                              <m:sub>
                                <m:r>
                                  <a:rPr lang="zh-CN" altLang="en-US" sz="1800" i="1" smtClean="0">
                                    <a:solidFill>
                                      <a:schemeClr val="tx1"/>
                                    </a:solidFill>
                                    <a:latin typeface="Cambria Math" panose="02040503050406030204" pitchFamily="18" charset="0"/>
                                  </a:rPr>
                                  <m:t>𝜀</m:t>
                                </m:r>
                              </m:sub>
                              <m:sup>
                                <m:r>
                                  <a:rPr lang="en-US" altLang="zh-CN" sz="1800" b="0" i="1" smtClean="0">
                                    <a:solidFill>
                                      <a:schemeClr val="tx1"/>
                                    </a:solidFill>
                                    <a:latin typeface="Cambria Math" panose="02040503050406030204" pitchFamily="18" charset="0"/>
                                  </a:rPr>
                                  <m:t>(</m:t>
                                </m:r>
                                <m:r>
                                  <a:rPr lang="en-US" altLang="zh-CN" sz="1800" b="0" i="1" smtClean="0">
                                    <a:solidFill>
                                      <a:schemeClr val="tx1"/>
                                    </a:solidFill>
                                    <a:latin typeface="Cambria Math" panose="02040503050406030204" pitchFamily="18" charset="0"/>
                                  </a:rPr>
                                  <m:t>𝐿</m:t>
                                </m:r>
                                <m:r>
                                  <a:rPr lang="en-US" altLang="zh-CN" sz="1800" b="0" i="1" smtClean="0">
                                    <a:solidFill>
                                      <a:schemeClr val="tx1"/>
                                    </a:solidFill>
                                    <a:latin typeface="Cambria Math" panose="02040503050406030204" pitchFamily="18" charset="0"/>
                                  </a:rPr>
                                  <m:t>)</m:t>
                                </m:r>
                              </m:sup>
                            </m:sSubSup>
                          </m:e>
                        </m:d>
                      </m:num>
                      <m:den>
                        <m:sSup>
                          <m:sSupPr>
                            <m:ctrlPr>
                              <a:rPr lang="en-US" altLang="zh-CN" sz="180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𝑛</m:t>
                            </m:r>
                          </m:e>
                          <m:sup>
                            <m:r>
                              <a:rPr lang="en-US" altLang="zh-CN" sz="1800" b="0" i="1" smtClean="0">
                                <a:solidFill>
                                  <a:schemeClr val="tx1"/>
                                </a:solidFill>
                                <a:latin typeface="Cambria Math" panose="02040503050406030204" pitchFamily="18" charset="0"/>
                              </a:rPr>
                              <m:t>𝐿</m:t>
                            </m:r>
                          </m:sup>
                        </m:sSup>
                      </m:den>
                    </m:f>
                    <m:r>
                      <a:rPr lang="en-US" altLang="zh-CN" sz="1800" i="1" smtClean="0">
                        <a:solidFill>
                          <a:schemeClr val="tx1"/>
                        </a:solidFill>
                        <a:latin typeface="Cambria Math" panose="02040503050406030204" pitchFamily="18" charset="0"/>
                        <a:ea typeface="Cambria Math" panose="02040503050406030204" pitchFamily="18" charset="0"/>
                      </a:rPr>
                      <m:t>≤</m:t>
                    </m:r>
                    <m:f>
                      <m:fPr>
                        <m:ctrlPr>
                          <a:rPr lang="en-US" altLang="zh-CN" sz="1800" i="1" smtClean="0">
                            <a:solidFill>
                              <a:schemeClr val="tx1"/>
                            </a:solidFill>
                            <a:latin typeface="Cambria Math" panose="02040503050406030204" pitchFamily="18" charset="0"/>
                          </a:rPr>
                        </m:ctrlPr>
                      </m:fPr>
                      <m:num>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𝐿</m:t>
                            </m:r>
                            <m:d>
                              <m:dPr>
                                <m:begChr m:val="["/>
                                <m:endChr m:val="]"/>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𝑋</m:t>
                                    </m:r>
                                  </m:e>
                                </m:d>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𝜀</m:t>
                                </m:r>
                              </m:e>
                            </m:d>
                          </m:sup>
                        </m:sSup>
                      </m:num>
                      <m:den>
                        <m:sSup>
                          <m:sSupPr>
                            <m:ctrlPr>
                              <a:rPr lang="en-US" altLang="zh-CN" sz="1800" i="1" smtClean="0">
                                <a:solidFill>
                                  <a:schemeClr val="tx1"/>
                                </a:solidFill>
                                <a:latin typeface="Cambria Math" panose="02040503050406030204" pitchFamily="18" charset="0"/>
                              </a:rPr>
                            </m:ctrlPr>
                          </m:sSupPr>
                          <m:e>
                            <m:r>
                              <a:rPr lang="en-US" altLang="zh-CN" sz="1800" b="0" i="1" smtClean="0">
                                <a:solidFill>
                                  <a:schemeClr val="tx1"/>
                                </a:solidFill>
                                <a:latin typeface="Cambria Math" panose="02040503050406030204" pitchFamily="18" charset="0"/>
                              </a:rPr>
                              <m:t>𝑛</m:t>
                            </m:r>
                          </m:e>
                          <m:sup>
                            <m:r>
                              <a:rPr lang="en-US" altLang="zh-CN" sz="1800" b="0" i="1" smtClean="0">
                                <a:solidFill>
                                  <a:schemeClr val="tx1"/>
                                </a:solidFill>
                                <a:latin typeface="Cambria Math" panose="02040503050406030204" pitchFamily="18" charset="0"/>
                              </a:rPr>
                              <m:t>𝐿</m:t>
                            </m:r>
                          </m:sup>
                        </m:sSup>
                      </m:den>
                    </m:f>
                  </m:oMath>
                </a14:m>
                <a:r>
                  <a:rPr lang="en-US" altLang="zh-CN" sz="1800" dirty="0" smtClean="0">
                    <a:solidFill>
                      <a:schemeClr val="tx1"/>
                    </a:solidFill>
                    <a:latin typeface="宋体" panose="02010600030101010101" pitchFamily="2" charset="-122"/>
                  </a:rPr>
                  <a:t>=</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2</m:t>
                        </m:r>
                      </m:e>
                      <m: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𝐿</m:t>
                        </m:r>
                        <m:d>
                          <m:dPr>
                            <m:begChr m:val="["/>
                            <m:endChr m:val="]"/>
                            <m:ctrlPr>
                              <a:rPr lang="en-US" altLang="zh-CN" sz="1800" b="0" i="1" smtClean="0">
                                <a:latin typeface="Cambria Math" panose="02040503050406030204" pitchFamily="18" charset="0"/>
                              </a:rPr>
                            </m:ctrlPr>
                          </m:dPr>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𝑛</m:t>
                                </m:r>
                              </m:e>
                            </m:func>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𝑋</m:t>
                                </m:r>
                              </m:e>
                            </m:d>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𝜀</m:t>
                            </m:r>
                          </m:e>
                        </m:d>
                      </m:sup>
                    </m:sSup>
                  </m:oMath>
                </a14:m>
                <a:endParaRPr lang="en-US" altLang="zh-CN" sz="1800" dirty="0" smtClean="0">
                  <a:solidFill>
                    <a:schemeClr val="tx1"/>
                  </a:solidFill>
                  <a:latin typeface="宋体" panose="02010600030101010101" pitchFamily="2" charset="-122"/>
                </a:endParaRPr>
              </a:p>
              <a:p>
                <a:pPr marL="0" indent="0" algn="just">
                  <a:lnSpc>
                    <a:spcPct val="120000"/>
                  </a:lnSpc>
                  <a:spcBef>
                    <a:spcPct val="0"/>
                  </a:spcBef>
                  <a:buNone/>
                </a:pPr>
                <a:r>
                  <a:rPr lang="en-US" altLang="zh-CN" sz="1800" dirty="0">
                    <a:latin typeface="宋体" panose="02010600030101010101" pitchFamily="2" charset="-122"/>
                  </a:rPr>
                  <a:t> </a:t>
                </a:r>
                <a:r>
                  <a:rPr lang="en-US" altLang="zh-CN" sz="1800" dirty="0" smtClean="0">
                    <a:latin typeface="宋体" panose="02010600030101010101" pitchFamily="2" charset="-122"/>
                  </a:rPr>
                  <a:t>         </a:t>
                </a:r>
                <a:r>
                  <a:rPr lang="zh-CN" altLang="en-US" sz="1800" dirty="0" smtClean="0">
                    <a:latin typeface="宋体" panose="02010600030101010101" pitchFamily="2" charset="-122"/>
                  </a:rPr>
                  <a:t>随着</a:t>
                </a:r>
                <a:r>
                  <a:rPr lang="en-US" altLang="zh-CN" sz="1800" i="1" dirty="0" smtClean="0">
                    <a:latin typeface="宋体" panose="02010600030101010101" pitchFamily="2" charset="-122"/>
                  </a:rPr>
                  <a:t>L</a:t>
                </a:r>
                <a:r>
                  <a:rPr lang="zh-CN" altLang="en-US" sz="1800" dirty="0" smtClean="0">
                    <a:latin typeface="宋体" panose="02010600030101010101" pitchFamily="2" charset="-122"/>
                  </a:rPr>
                  <a:t>的增大，占比趋于</a:t>
                </a:r>
                <a:r>
                  <a:rPr lang="en-US" altLang="zh-CN" sz="1800" dirty="0" smtClean="0">
                    <a:latin typeface="宋体" panose="02010600030101010101" pitchFamily="2" charset="-122"/>
                  </a:rPr>
                  <a:t>0</a:t>
                </a:r>
                <a:r>
                  <a:rPr lang="zh-CN" altLang="en-US" sz="1800" dirty="0" smtClean="0">
                    <a:latin typeface="宋体" panose="02010600030101010101" pitchFamily="2" charset="-122"/>
                  </a:rPr>
                  <a:t>，说明</a:t>
                </a:r>
                <a14:m>
                  <m:oMath xmlns:m="http://schemas.openxmlformats.org/officeDocument/2006/math">
                    <m:r>
                      <a:rPr lang="zh-CN" altLang="en-US" sz="1800" i="1" smtClean="0">
                        <a:latin typeface="Cambria Math" panose="02040503050406030204" pitchFamily="18" charset="0"/>
                      </a:rPr>
                      <m:t>𝜀</m:t>
                    </m:r>
                  </m:oMath>
                </a14:m>
                <a:r>
                  <a:rPr lang="zh-CN" altLang="en-US" sz="1800" dirty="0" smtClean="0">
                    <a:latin typeface="Times New Roman" panose="02020603050405020304" pitchFamily="18" charset="0"/>
                  </a:rPr>
                  <a:t>典型序列的数量很小。</a:t>
                </a:r>
                <a:endParaRPr lang="zh-CN" altLang="en-US" sz="1800" dirty="0" smtClean="0">
                  <a:solidFill>
                    <a:schemeClr val="tx1"/>
                  </a:solidFill>
                  <a:latin typeface="宋体" panose="02010600030101010101" pitchFamily="2" charset="-122"/>
                </a:endParaRPr>
              </a:p>
            </p:txBody>
          </p:sp>
        </mc:Choice>
        <mc:Fallback xmlns="">
          <p:sp>
            <p:nvSpPr>
              <p:cNvPr id="3" name="Rectangle 5"/>
              <p:cNvSpPr>
                <a:spLocks noGrp="1" noRot="1" noChangeAspect="1" noMove="1" noResize="1" noEditPoints="1" noAdjustHandles="1" noChangeArrowheads="1" noChangeShapeType="1" noTextEdit="1"/>
              </p:cNvSpPr>
              <p:nvPr>
                <p:ph idx="1"/>
              </p:nvPr>
            </p:nvSpPr>
            <p:spPr>
              <a:xfrm>
                <a:off x="566738" y="1700808"/>
                <a:ext cx="8001000" cy="4392488"/>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292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406E3D1-2B16-4891-A1D3-00B8C82CE937}" type="slidenum">
              <a:rPr lang="en-US" altLang="zh-CN" smtClean="0"/>
              <a:pPr/>
              <a:t>31</a:t>
            </a:fld>
            <a:endParaRPr lang="en-US" altLang="zh-CN" smtClean="0"/>
          </a:p>
        </p:txBody>
      </p:sp>
      <p:sp>
        <p:nvSpPr>
          <p:cNvPr id="47106" name="Rectangle 10"/>
          <p:cNvSpPr>
            <a:spLocks noGrp="1" noChangeArrowheads="1"/>
          </p:cNvSpPr>
          <p:nvPr>
            <p:ph type="title"/>
          </p:nvPr>
        </p:nvSpPr>
        <p:spPr/>
        <p:txBody>
          <a:bodyPr/>
          <a:lstStyle/>
          <a:p>
            <a:r>
              <a:rPr lang="zh-CN" altLang="en-US" b="1" smtClean="0"/>
              <a:t>定长信源编码定理－理解</a:t>
            </a:r>
          </a:p>
        </p:txBody>
      </p:sp>
      <p:sp>
        <p:nvSpPr>
          <p:cNvPr id="224267" name="Rectangle 11"/>
          <p:cNvSpPr>
            <a:spLocks noGrp="1" noChangeArrowheads="1"/>
          </p:cNvSpPr>
          <p:nvPr>
            <p:ph idx="1"/>
          </p:nvPr>
        </p:nvSpPr>
        <p:spPr>
          <a:xfrm>
            <a:off x="566738" y="1752600"/>
            <a:ext cx="8253412" cy="4556125"/>
          </a:xfrm>
        </p:spPr>
        <p:txBody>
          <a:bodyPr/>
          <a:lstStyle/>
          <a:p>
            <a:pPr>
              <a:lnSpc>
                <a:spcPct val="80000"/>
              </a:lnSpc>
              <a:defRPr/>
            </a:pPr>
            <a:r>
              <a:rPr lang="en-US" altLang="zh-CN" sz="2200" i="1" dirty="0" smtClean="0">
                <a:latin typeface="Times New Roman" panose="02020603050405020304" charset="0"/>
              </a:rPr>
              <a:t>K</a:t>
            </a:r>
            <a:r>
              <a:rPr lang="en-US" altLang="zh-CN" sz="2200" dirty="0" smtClean="0"/>
              <a:t>: </a:t>
            </a:r>
            <a:r>
              <a:rPr lang="zh-CN" altLang="en-US" sz="2200" dirty="0" smtClean="0"/>
              <a:t>信源</a:t>
            </a:r>
            <a:r>
              <a:rPr lang="en-US" altLang="zh-CN" sz="2200" dirty="0" smtClean="0"/>
              <a:t>L</a:t>
            </a:r>
            <a:r>
              <a:rPr lang="zh-CN" altLang="en-US" sz="2200" dirty="0" smtClean="0"/>
              <a:t>次扩展后，每个信源符号对应的码符号数；</a:t>
            </a:r>
          </a:p>
          <a:p>
            <a:pPr>
              <a:lnSpc>
                <a:spcPct val="80000"/>
              </a:lnSpc>
              <a:defRPr/>
            </a:pPr>
            <a:r>
              <a:rPr lang="en-US" altLang="zh-CN" sz="2200" i="1" dirty="0" smtClean="0"/>
              <a:t>L</a:t>
            </a:r>
            <a:r>
              <a:rPr lang="en-US" altLang="zh-CN" sz="2200" dirty="0" smtClean="0"/>
              <a:t>: </a:t>
            </a:r>
            <a:r>
              <a:rPr lang="zh-CN" altLang="en-US" sz="2200" dirty="0" smtClean="0"/>
              <a:t>信源扩展次数；</a:t>
            </a:r>
          </a:p>
          <a:p>
            <a:pPr>
              <a:lnSpc>
                <a:spcPct val="80000"/>
              </a:lnSpc>
              <a:defRPr/>
            </a:pPr>
            <a:r>
              <a:rPr lang="zh-CN" altLang="en-US" sz="2200" i="1" dirty="0" smtClean="0">
                <a:latin typeface="Times New Roman" panose="02020603050405020304" charset="0"/>
              </a:rPr>
              <a:t> </a:t>
            </a:r>
            <a:r>
              <a:rPr lang="en-US" altLang="zh-CN" sz="2200" i="1" dirty="0" smtClean="0">
                <a:latin typeface="Times New Roman" panose="02020603050405020304" charset="0"/>
              </a:rPr>
              <a:t>K </a:t>
            </a:r>
            <a:r>
              <a:rPr lang="en-US" altLang="zh-CN" sz="2200" dirty="0" smtClean="0"/>
              <a:t>/</a:t>
            </a:r>
            <a:r>
              <a:rPr lang="en-US" altLang="zh-CN" sz="2200" i="1" dirty="0" smtClean="0"/>
              <a:t>L</a:t>
            </a:r>
            <a:r>
              <a:rPr lang="en-US" altLang="zh-CN" sz="2200" dirty="0" smtClean="0"/>
              <a:t>: </a:t>
            </a:r>
            <a:r>
              <a:rPr lang="zh-CN" altLang="en-US" sz="2200" dirty="0" smtClean="0"/>
              <a:t>扩展后信源符号对应的平均码符号数；</a:t>
            </a:r>
          </a:p>
          <a:p>
            <a:pPr>
              <a:lnSpc>
                <a:spcPct val="80000"/>
              </a:lnSpc>
              <a:defRPr/>
            </a:pPr>
            <a:endParaRPr lang="zh-CN" altLang="en-US" sz="2200" dirty="0" smtClean="0"/>
          </a:p>
          <a:p>
            <a:pPr>
              <a:lnSpc>
                <a:spcPct val="80000"/>
              </a:lnSpc>
              <a:defRPr/>
            </a:pPr>
            <a:r>
              <a:rPr lang="zh-CN" altLang="en-US" sz="2200" dirty="0" smtClean="0"/>
              <a:t>            ：</a:t>
            </a:r>
            <a:r>
              <a:rPr lang="en-US" altLang="zh-CN" sz="2200" i="1" dirty="0" smtClean="0">
                <a:latin typeface="Times New Roman" panose="02020603050405020304" charset="0"/>
              </a:rPr>
              <a:t>K </a:t>
            </a:r>
            <a:r>
              <a:rPr lang="en-US" altLang="zh-CN" sz="2200" dirty="0" smtClean="0"/>
              <a:t>/</a:t>
            </a:r>
            <a:r>
              <a:rPr lang="en-US" altLang="zh-CN" sz="2200" i="1" dirty="0" smtClean="0"/>
              <a:t>L</a:t>
            </a:r>
            <a:r>
              <a:rPr lang="zh-CN" altLang="en-US" sz="2200" dirty="0" smtClean="0"/>
              <a:t>长的码符号序列所能携带的最大信息量</a:t>
            </a:r>
          </a:p>
          <a:p>
            <a:pPr>
              <a:lnSpc>
                <a:spcPct val="80000"/>
              </a:lnSpc>
              <a:defRPr/>
            </a:pPr>
            <a:endParaRPr lang="zh-CN" altLang="en-US" sz="2200" dirty="0" smtClean="0"/>
          </a:p>
          <a:p>
            <a:pPr>
              <a:lnSpc>
                <a:spcPct val="80000"/>
              </a:lnSpc>
              <a:defRPr/>
            </a:pPr>
            <a:r>
              <a:rPr lang="en-US" altLang="zh-CN" sz="2200" dirty="0" smtClean="0"/>
              <a:t>H(X)</a:t>
            </a:r>
            <a:r>
              <a:rPr lang="zh-CN" altLang="en-US" sz="2200" dirty="0" smtClean="0"/>
              <a:t>：扩展前信源的熵；</a:t>
            </a:r>
          </a:p>
          <a:p>
            <a:pPr>
              <a:lnSpc>
                <a:spcPct val="80000"/>
              </a:lnSpc>
              <a:defRPr/>
            </a:pPr>
            <a:endParaRPr lang="zh-CN" altLang="en-US" sz="2200" dirty="0" smtClean="0"/>
          </a:p>
          <a:p>
            <a:pPr>
              <a:lnSpc>
                <a:spcPct val="80000"/>
              </a:lnSpc>
              <a:buFont typeface="Wingdings" panose="05000000000000000000" pitchFamily="2" charset="2"/>
              <a:buNone/>
              <a:defRPr/>
            </a:pPr>
            <a:r>
              <a:rPr lang="zh-CN" altLang="en-US" sz="2200" b="1" dirty="0" smtClean="0">
                <a:effectLst>
                  <a:outerShdw blurRad="38100" dist="38100" dir="2700000" algn="tl">
                    <a:srgbClr val="C0C0C0"/>
                  </a:outerShdw>
                </a:effectLst>
              </a:rPr>
              <a:t>定长信源编码定理的意义：</a:t>
            </a:r>
          </a:p>
          <a:p>
            <a:pPr>
              <a:lnSpc>
                <a:spcPct val="80000"/>
              </a:lnSpc>
              <a:defRPr/>
            </a:pPr>
            <a:r>
              <a:rPr lang="zh-CN" altLang="en-US" sz="2200" b="1" dirty="0" smtClean="0">
                <a:effectLst>
                  <a:outerShdw blurRad="38100" dist="38100" dir="2700000" algn="tl">
                    <a:srgbClr val="C0C0C0"/>
                  </a:outerShdw>
                </a:effectLst>
              </a:rPr>
              <a:t>信源经过定长编码后，所能携带的最大信息量，一定要大于信源所携带的平均信息量</a:t>
            </a:r>
            <a:r>
              <a:rPr lang="en-US" altLang="zh-CN" sz="2200" b="1" dirty="0" smtClean="0">
                <a:effectLst>
                  <a:outerShdw blurRad="38100" dist="38100" dir="2700000" algn="tl">
                    <a:srgbClr val="C0C0C0"/>
                  </a:outerShdw>
                </a:effectLst>
              </a:rPr>
              <a:t>(</a:t>
            </a:r>
            <a:r>
              <a:rPr lang="zh-CN" altLang="en-US" sz="2200" b="1" dirty="0" smtClean="0">
                <a:effectLst>
                  <a:outerShdw blurRad="38100" dist="38100" dir="2700000" algn="tl">
                    <a:srgbClr val="C0C0C0"/>
                  </a:outerShdw>
                </a:effectLst>
              </a:rPr>
              <a:t>熵</a:t>
            </a:r>
            <a:r>
              <a:rPr lang="en-US" altLang="zh-CN" sz="2200" b="1" dirty="0" smtClean="0">
                <a:effectLst>
                  <a:outerShdw blurRad="38100" dist="38100" dir="2700000" algn="tl">
                    <a:srgbClr val="C0C0C0"/>
                  </a:outerShdw>
                </a:effectLst>
              </a:rPr>
              <a:t>)</a:t>
            </a:r>
          </a:p>
        </p:txBody>
      </p:sp>
      <p:sp>
        <p:nvSpPr>
          <p:cNvPr id="47108" name="Rectangle 4"/>
          <p:cNvSpPr>
            <a:spLocks noChangeArrowheads="1"/>
          </p:cNvSpPr>
          <p:nvPr/>
        </p:nvSpPr>
        <p:spPr bwMode="auto">
          <a:xfrm>
            <a:off x="40767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sp>
        <p:nvSpPr>
          <p:cNvPr id="47109" name="Rectangle 6"/>
          <p:cNvSpPr>
            <a:spLocks noChangeArrowheads="1"/>
          </p:cNvSpPr>
          <p:nvPr/>
        </p:nvSpPr>
        <p:spPr bwMode="auto">
          <a:xfrm>
            <a:off x="39957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graphicFrame>
        <p:nvGraphicFramePr>
          <p:cNvPr id="224265" name="Object 9"/>
          <p:cNvGraphicFramePr>
            <a:graphicFrameLocks noChangeAspect="1"/>
          </p:cNvGraphicFramePr>
          <p:nvPr/>
        </p:nvGraphicFramePr>
        <p:xfrm>
          <a:off x="990600" y="2819400"/>
          <a:ext cx="1295400" cy="838200"/>
        </p:xfrm>
        <a:graphic>
          <a:graphicData uri="http://schemas.openxmlformats.org/presentationml/2006/ole">
            <mc:AlternateContent xmlns:mc="http://schemas.openxmlformats.org/markup-compatibility/2006">
              <mc:Choice xmlns:v="urn:schemas-microsoft-com:vml" Requires="v">
                <p:oleObj spid="_x0000_s47115" r:id="rId4" imgW="545863" imgH="393529" progId="Equation.DSMT4">
                  <p:embed/>
                </p:oleObj>
              </mc:Choice>
              <mc:Fallback>
                <p:oleObj r:id="rId4" imgW="545863" imgH="393529"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19400"/>
                        <a:ext cx="1295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4267">
                                            <p:txEl>
                                              <p:pRg st="0" end="0"/>
                                            </p:txEl>
                                          </p:spTgt>
                                        </p:tgtEl>
                                        <p:attrNameLst>
                                          <p:attrName>style.visibility</p:attrName>
                                        </p:attrNameLst>
                                      </p:cBhvr>
                                      <p:to>
                                        <p:strVal val="visible"/>
                                      </p:to>
                                    </p:set>
                                    <p:anim calcmode="lin" valueType="num">
                                      <p:cBhvr additive="base">
                                        <p:cTn id="7" dur="500" fill="hold"/>
                                        <p:tgtEl>
                                          <p:spTgt spid="224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4267">
                                            <p:txEl>
                                              <p:pRg st="1" end="1"/>
                                            </p:txEl>
                                          </p:spTgt>
                                        </p:tgtEl>
                                        <p:attrNameLst>
                                          <p:attrName>style.visibility</p:attrName>
                                        </p:attrNameLst>
                                      </p:cBhvr>
                                      <p:to>
                                        <p:strVal val="visible"/>
                                      </p:to>
                                    </p:set>
                                    <p:anim calcmode="lin" valueType="num">
                                      <p:cBhvr additive="base">
                                        <p:cTn id="13" dur="500" fill="hold"/>
                                        <p:tgtEl>
                                          <p:spTgt spid="224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4267">
                                            <p:txEl>
                                              <p:pRg st="2" end="2"/>
                                            </p:txEl>
                                          </p:spTgt>
                                        </p:tgtEl>
                                        <p:attrNameLst>
                                          <p:attrName>style.visibility</p:attrName>
                                        </p:attrNameLst>
                                      </p:cBhvr>
                                      <p:to>
                                        <p:strVal val="visible"/>
                                      </p:to>
                                    </p:set>
                                    <p:anim calcmode="lin" valueType="num">
                                      <p:cBhvr additive="base">
                                        <p:cTn id="19" dur="500" fill="hold"/>
                                        <p:tgtEl>
                                          <p:spTgt spid="224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4267">
                                            <p:txEl>
                                              <p:pRg st="4" end="4"/>
                                            </p:txEl>
                                          </p:spTgt>
                                        </p:tgtEl>
                                        <p:attrNameLst>
                                          <p:attrName>style.visibility</p:attrName>
                                        </p:attrNameLst>
                                      </p:cBhvr>
                                      <p:to>
                                        <p:strVal val="visible"/>
                                      </p:to>
                                    </p:set>
                                    <p:anim calcmode="lin" valueType="num">
                                      <p:cBhvr additive="base">
                                        <p:cTn id="25" dur="500" fill="hold"/>
                                        <p:tgtEl>
                                          <p:spTgt spid="224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4265"/>
                                        </p:tgtEl>
                                        <p:attrNameLst>
                                          <p:attrName>style.visibility</p:attrName>
                                        </p:attrNameLst>
                                      </p:cBhvr>
                                      <p:to>
                                        <p:strVal val="visible"/>
                                      </p:to>
                                    </p:set>
                                    <p:anim calcmode="lin" valueType="num">
                                      <p:cBhvr additive="base">
                                        <p:cTn id="29" dur="500" fill="hold"/>
                                        <p:tgtEl>
                                          <p:spTgt spid="224265"/>
                                        </p:tgtEl>
                                        <p:attrNameLst>
                                          <p:attrName>ppt_x</p:attrName>
                                        </p:attrNameLst>
                                      </p:cBhvr>
                                      <p:tavLst>
                                        <p:tav tm="0">
                                          <p:val>
                                            <p:strVal val="#ppt_x"/>
                                          </p:val>
                                        </p:tav>
                                        <p:tav tm="100000">
                                          <p:val>
                                            <p:strVal val="#ppt_x"/>
                                          </p:val>
                                        </p:tav>
                                      </p:tavLst>
                                    </p:anim>
                                    <p:anim calcmode="lin" valueType="num">
                                      <p:cBhvr additive="base">
                                        <p:cTn id="30" dur="500" fill="hold"/>
                                        <p:tgtEl>
                                          <p:spTgt spid="22426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24267">
                                            <p:txEl>
                                              <p:pRg st="6" end="6"/>
                                            </p:txEl>
                                          </p:spTgt>
                                        </p:tgtEl>
                                        <p:attrNameLst>
                                          <p:attrName>style.visibility</p:attrName>
                                        </p:attrNameLst>
                                      </p:cBhvr>
                                      <p:to>
                                        <p:strVal val="visible"/>
                                      </p:to>
                                    </p:set>
                                    <p:anim calcmode="lin" valueType="num">
                                      <p:cBhvr additive="base">
                                        <p:cTn id="35" dur="500" fill="hold"/>
                                        <p:tgtEl>
                                          <p:spTgt spid="2242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4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24267">
                                            <p:txEl>
                                              <p:pRg st="8" end="8"/>
                                            </p:txEl>
                                          </p:spTgt>
                                        </p:tgtEl>
                                        <p:attrNameLst>
                                          <p:attrName>style.visibility</p:attrName>
                                        </p:attrNameLst>
                                      </p:cBhvr>
                                      <p:to>
                                        <p:strVal val="visible"/>
                                      </p:to>
                                    </p:set>
                                    <p:anim calcmode="lin" valueType="num">
                                      <p:cBhvr additive="base">
                                        <p:cTn id="41" dur="500" fill="hold"/>
                                        <p:tgtEl>
                                          <p:spTgt spid="22426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42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24267">
                                            <p:txEl>
                                              <p:pRg st="9" end="9"/>
                                            </p:txEl>
                                          </p:spTgt>
                                        </p:tgtEl>
                                        <p:attrNameLst>
                                          <p:attrName>style.visibility</p:attrName>
                                        </p:attrNameLst>
                                      </p:cBhvr>
                                      <p:to>
                                        <p:strVal val="visible"/>
                                      </p:to>
                                    </p:set>
                                    <p:anim calcmode="lin" valueType="num">
                                      <p:cBhvr additive="base">
                                        <p:cTn id="47" dur="500" fill="hold"/>
                                        <p:tgtEl>
                                          <p:spTgt spid="22426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42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958D658-F81D-4083-B7DD-FDD69F8A877A}" type="slidenum">
              <a:rPr lang="en-US" altLang="zh-CN" smtClean="0"/>
              <a:pPr/>
              <a:t>32</a:t>
            </a:fld>
            <a:endParaRPr lang="en-US" altLang="zh-CN" smtClean="0"/>
          </a:p>
        </p:txBody>
      </p:sp>
      <p:sp>
        <p:nvSpPr>
          <p:cNvPr id="49154" name="Rectangle 2"/>
          <p:cNvSpPr>
            <a:spLocks noGrp="1" noChangeArrowheads="1"/>
          </p:cNvSpPr>
          <p:nvPr>
            <p:ph type="title"/>
          </p:nvPr>
        </p:nvSpPr>
        <p:spPr/>
        <p:txBody>
          <a:bodyPr/>
          <a:lstStyle/>
          <a:p>
            <a:r>
              <a:rPr lang="zh-CN" altLang="en-US" sz="3600" b="1" smtClean="0">
                <a:latin typeface="宋体" panose="02010600030101010101" pitchFamily="2" charset="-122"/>
              </a:rPr>
              <a:t>定长编码定理－提高编码效率</a:t>
            </a:r>
          </a:p>
        </p:txBody>
      </p:sp>
      <p:sp>
        <p:nvSpPr>
          <p:cNvPr id="277507" name="Rectangle 3"/>
          <p:cNvSpPr>
            <a:spLocks noGrp="1" noChangeArrowheads="1"/>
          </p:cNvSpPr>
          <p:nvPr>
            <p:ph idx="1"/>
          </p:nvPr>
        </p:nvSpPr>
        <p:spPr/>
        <p:txBody>
          <a:bodyPr/>
          <a:lstStyle/>
          <a:p>
            <a:pPr>
              <a:lnSpc>
                <a:spcPct val="90000"/>
              </a:lnSpc>
            </a:pPr>
            <a:r>
              <a:rPr lang="zh-CN" altLang="en-US" sz="2600" smtClean="0"/>
              <a:t>一般情况下，信源符号并非等概率分布，而且相互关联，故信源极限熵</a:t>
            </a:r>
            <a:r>
              <a:rPr lang="en-US" altLang="zh-CN" sz="2600" smtClean="0"/>
              <a:t>H</a:t>
            </a:r>
            <a:r>
              <a:rPr lang="en-US" altLang="zh-CN" sz="2600" baseline="-25000" smtClean="0"/>
              <a:t>∞</a:t>
            </a:r>
            <a:r>
              <a:rPr lang="en-US" altLang="zh-CN" sz="2600" smtClean="0"/>
              <a:t>(X)</a:t>
            </a:r>
            <a:r>
              <a:rPr lang="zh-CN" altLang="en-US" sz="2600" smtClean="0"/>
              <a:t>将大大小于</a:t>
            </a:r>
            <a:r>
              <a:rPr lang="en-US" altLang="zh-CN" sz="2600" smtClean="0"/>
              <a:t>H</a:t>
            </a:r>
            <a:r>
              <a:rPr lang="en-US" altLang="zh-CN" sz="2600" baseline="-25000" smtClean="0"/>
              <a:t>max</a:t>
            </a:r>
            <a:r>
              <a:rPr lang="en-US" altLang="zh-CN" sz="2600" smtClean="0"/>
              <a:t>(X)=logn</a:t>
            </a:r>
            <a:r>
              <a:rPr lang="zh-CN" altLang="en-US" sz="2600" smtClean="0"/>
              <a:t>。</a:t>
            </a:r>
          </a:p>
          <a:p>
            <a:pPr>
              <a:lnSpc>
                <a:spcPct val="90000"/>
              </a:lnSpc>
            </a:pPr>
            <a:r>
              <a:rPr lang="zh-CN" altLang="en-US" sz="2600" smtClean="0"/>
              <a:t>这时在定长编码中每个信源符号平均所需的二元码符号大大减少，从而提高了编码效率；</a:t>
            </a:r>
          </a:p>
          <a:p>
            <a:pPr>
              <a:lnSpc>
                <a:spcPct val="90000"/>
              </a:lnSpc>
            </a:pPr>
            <a:r>
              <a:rPr lang="zh-CN" altLang="en-US" sz="2600" smtClean="0"/>
              <a:t>例如，以英文电报为例，英文电报信源的极限熵</a:t>
            </a:r>
            <a:r>
              <a:rPr lang="en-US" altLang="zh-CN" sz="2600" smtClean="0"/>
              <a:t>H</a:t>
            </a:r>
            <a:r>
              <a:rPr lang="en-US" altLang="zh-CN" sz="2600" baseline="-25000" smtClean="0"/>
              <a:t>∞</a:t>
            </a:r>
            <a:r>
              <a:rPr lang="en-US" altLang="zh-CN" sz="2600" smtClean="0"/>
              <a:t>(X) ≈1.4</a:t>
            </a:r>
            <a:r>
              <a:rPr lang="zh-CN" altLang="en-US" sz="2600" smtClean="0"/>
              <a:t>比特</a:t>
            </a:r>
            <a:r>
              <a:rPr lang="en-US" altLang="zh-CN" sz="2600" smtClean="0"/>
              <a:t>/</a:t>
            </a:r>
            <a:r>
              <a:rPr lang="zh-CN" altLang="en-US" sz="2600" smtClean="0"/>
              <a:t>符号，即</a:t>
            </a:r>
            <a:r>
              <a:rPr lang="en-US" altLang="zh-CN" sz="2600" b="1" i="1" smtClean="0">
                <a:latin typeface="Times New Roman" panose="02020603050405020304" pitchFamily="18" charset="0"/>
              </a:rPr>
              <a:t>(K/L)</a:t>
            </a:r>
            <a:r>
              <a:rPr lang="en-US" altLang="zh-CN" sz="2600" smtClean="0"/>
              <a:t>&gt;1.4 </a:t>
            </a:r>
            <a:r>
              <a:rPr lang="zh-CN" altLang="en-US" sz="2600" smtClean="0"/>
              <a:t>；</a:t>
            </a:r>
          </a:p>
          <a:p>
            <a:pPr>
              <a:lnSpc>
                <a:spcPct val="90000"/>
              </a:lnSpc>
            </a:pPr>
            <a:r>
              <a:rPr lang="zh-CN" altLang="en-US" sz="2600" smtClean="0"/>
              <a:t>平均每个英文信源符号只需近似用</a:t>
            </a:r>
            <a:r>
              <a:rPr lang="en-US" altLang="zh-CN" sz="2600" smtClean="0"/>
              <a:t>1.4</a:t>
            </a:r>
            <a:r>
              <a:rPr lang="zh-CN" altLang="en-US" sz="2600" smtClean="0"/>
              <a:t>个二元符号来编码，这比由式</a:t>
            </a:r>
            <a:r>
              <a:rPr lang="en-US" altLang="zh-CN" sz="2600" b="1" i="1" smtClean="0">
                <a:latin typeface="Times New Roman" panose="02020603050405020304" pitchFamily="18" charset="0"/>
              </a:rPr>
              <a:t>(K/L)</a:t>
            </a:r>
            <a:r>
              <a:rPr lang="en-US" altLang="zh-CN" sz="2600" smtClean="0"/>
              <a:t> ≥logn</a:t>
            </a:r>
            <a:r>
              <a:rPr lang="zh-CN" altLang="en-US" sz="2600" smtClean="0"/>
              <a:t>计算的需要</a:t>
            </a:r>
            <a:r>
              <a:rPr lang="en-US" altLang="zh-CN" sz="2600" smtClean="0"/>
              <a:t>5</a:t>
            </a:r>
            <a:r>
              <a:rPr lang="zh-CN" altLang="en-US" sz="2600" smtClean="0"/>
              <a:t>位二元符号减少了许多，从而提高了信息传输速率。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 calcmode="lin" valueType="num">
                                      <p:cBhvr additive="base">
                                        <p:cTn id="7" dur="5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7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7507">
                                            <p:txEl>
                                              <p:pRg st="1" end="1"/>
                                            </p:txEl>
                                          </p:spTgt>
                                        </p:tgtEl>
                                        <p:attrNameLst>
                                          <p:attrName>style.visibility</p:attrName>
                                        </p:attrNameLst>
                                      </p:cBhvr>
                                      <p:to>
                                        <p:strVal val="visible"/>
                                      </p:to>
                                    </p:set>
                                    <p:anim calcmode="lin" valueType="num">
                                      <p:cBhvr additive="base">
                                        <p:cTn id="13" dur="5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7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7507">
                                            <p:txEl>
                                              <p:pRg st="2" end="2"/>
                                            </p:txEl>
                                          </p:spTgt>
                                        </p:tgtEl>
                                        <p:attrNameLst>
                                          <p:attrName>style.visibility</p:attrName>
                                        </p:attrNameLst>
                                      </p:cBhvr>
                                      <p:to>
                                        <p:strVal val="visible"/>
                                      </p:to>
                                    </p:set>
                                    <p:anim calcmode="lin" valueType="num">
                                      <p:cBhvr additive="base">
                                        <p:cTn id="19" dur="5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7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7507">
                                            <p:txEl>
                                              <p:pRg st="3" end="3"/>
                                            </p:txEl>
                                          </p:spTgt>
                                        </p:tgtEl>
                                        <p:attrNameLst>
                                          <p:attrName>style.visibility</p:attrName>
                                        </p:attrNameLst>
                                      </p:cBhvr>
                                      <p:to>
                                        <p:strVal val="visible"/>
                                      </p:to>
                                    </p:set>
                                    <p:anim calcmode="lin" valueType="num">
                                      <p:cBhvr additive="base">
                                        <p:cTn id="25" dur="500" fill="hold"/>
                                        <p:tgtEl>
                                          <p:spTgt spid="277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75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C5AC6BF-9867-49D3-89E3-21FDCD6F2B33}" type="slidenum">
              <a:rPr lang="en-US" altLang="zh-CN" smtClean="0"/>
              <a:pPr/>
              <a:t>33</a:t>
            </a:fld>
            <a:endParaRPr lang="en-US" altLang="zh-CN" smtClean="0"/>
          </a:p>
        </p:txBody>
      </p:sp>
      <p:sp>
        <p:nvSpPr>
          <p:cNvPr id="50178" name="Rectangle 2"/>
          <p:cNvSpPr>
            <a:spLocks noGrp="1" noChangeArrowheads="1"/>
          </p:cNvSpPr>
          <p:nvPr>
            <p:ph type="title"/>
          </p:nvPr>
        </p:nvSpPr>
        <p:spPr/>
        <p:txBody>
          <a:bodyPr/>
          <a:lstStyle/>
          <a:p>
            <a:r>
              <a:rPr lang="zh-CN" altLang="en-US" sz="3600" b="1" smtClean="0">
                <a:latin typeface="宋体" panose="02010600030101010101" pitchFamily="2" charset="-122"/>
              </a:rPr>
              <a:t>编码</a:t>
            </a:r>
            <a:r>
              <a:rPr lang="zh-CN" altLang="en-US" sz="3600" b="1" smtClean="0"/>
              <a:t>信息率与信息传输率</a:t>
            </a:r>
          </a:p>
        </p:txBody>
      </p:sp>
      <p:sp>
        <p:nvSpPr>
          <p:cNvPr id="228362" name="Rectangle 10"/>
          <p:cNvSpPr>
            <a:spLocks noGrp="1" noChangeArrowheads="1"/>
          </p:cNvSpPr>
          <p:nvPr>
            <p:ph type="body" sz="half" idx="1"/>
          </p:nvPr>
        </p:nvSpPr>
        <p:spPr>
          <a:xfrm>
            <a:off x="566738" y="1752600"/>
            <a:ext cx="7605712" cy="4267200"/>
          </a:xfrm>
        </p:spPr>
        <p:txBody>
          <a:bodyPr/>
          <a:lstStyle/>
          <a:p>
            <a:r>
              <a:rPr lang="zh-CN" altLang="en-US" sz="2600" smtClean="0"/>
              <a:t>编码信息率：编码后平均每个信源符号能载荷的最大信息量。 </a:t>
            </a:r>
          </a:p>
          <a:p>
            <a:r>
              <a:rPr lang="zh-CN" altLang="en-US" sz="2600" smtClean="0"/>
              <a:t>若对长为</a:t>
            </a:r>
            <a:r>
              <a:rPr lang="en-US" altLang="zh-CN" sz="2600" smtClean="0"/>
              <a:t>L</a:t>
            </a:r>
            <a:r>
              <a:rPr lang="zh-CN" altLang="en-US" sz="2600" smtClean="0"/>
              <a:t>的信源符号序列进行定长编码，每个序列对应的码字长度为</a:t>
            </a:r>
            <a:r>
              <a:rPr lang="en-US" altLang="zh-CN" sz="2600" smtClean="0"/>
              <a:t>K</a:t>
            </a:r>
            <a:r>
              <a:rPr lang="zh-CN" altLang="en-US" sz="2600" smtClean="0"/>
              <a:t>，则</a:t>
            </a:r>
          </a:p>
          <a:p>
            <a:endParaRPr lang="zh-CN" altLang="en-US" sz="2600" smtClean="0"/>
          </a:p>
          <a:p>
            <a:endParaRPr lang="en-US" altLang="zh-CN" sz="2600" smtClean="0"/>
          </a:p>
        </p:txBody>
      </p:sp>
      <p:sp>
        <p:nvSpPr>
          <p:cNvPr id="50180" name="Rectangle 3"/>
          <p:cNvSpPr>
            <a:spLocks noChangeArrowheads="1"/>
          </p:cNvSpPr>
          <p:nvPr/>
        </p:nvSpPr>
        <p:spPr bwMode="auto">
          <a:xfrm>
            <a:off x="407670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sp>
        <p:nvSpPr>
          <p:cNvPr id="50181" name="Rectangle 4"/>
          <p:cNvSpPr>
            <a:spLocks noChangeArrowheads="1"/>
          </p:cNvSpPr>
          <p:nvPr/>
        </p:nvSpPr>
        <p:spPr bwMode="auto">
          <a:xfrm>
            <a:off x="399573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sp>
        <p:nvSpPr>
          <p:cNvPr id="50182" name="Rectangle 7"/>
          <p:cNvSpPr>
            <a:spLocks noChangeArrowheads="1"/>
          </p:cNvSpPr>
          <p:nvPr/>
        </p:nvSpPr>
        <p:spPr bwMode="auto">
          <a:xfrm>
            <a:off x="4262438"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graphicFrame>
        <p:nvGraphicFramePr>
          <p:cNvPr id="228363" name="Object 11"/>
          <p:cNvGraphicFramePr>
            <a:graphicFrameLocks noGrp="1" noChangeAspect="1"/>
          </p:cNvGraphicFramePr>
          <p:nvPr>
            <p:ph sz="half" idx="2"/>
          </p:nvPr>
        </p:nvGraphicFramePr>
        <p:xfrm>
          <a:off x="1116013" y="3716338"/>
          <a:ext cx="6624637" cy="849312"/>
        </p:xfrm>
        <a:graphic>
          <a:graphicData uri="http://schemas.openxmlformats.org/presentationml/2006/ole">
            <mc:AlternateContent xmlns:mc="http://schemas.openxmlformats.org/markup-compatibility/2006">
              <mc:Choice xmlns:v="urn:schemas-microsoft-com:vml" Requires="v">
                <p:oleObj spid="_x0000_s50195" r:id="rId4" imgW="3467100" imgH="444500" progId="Equation.DSMT4">
                  <p:embed/>
                </p:oleObj>
              </mc:Choice>
              <mc:Fallback>
                <p:oleObj r:id="rId4" imgW="3467100" imgH="4445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716338"/>
                        <a:ext cx="6624637" cy="849312"/>
                      </a:xfrm>
                      <a:prstGeom prst="rect">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8365" name="Object 13"/>
          <p:cNvGraphicFramePr>
            <a:graphicFrameLocks noChangeAspect="1"/>
          </p:cNvGraphicFramePr>
          <p:nvPr/>
        </p:nvGraphicFramePr>
        <p:xfrm>
          <a:off x="1692275" y="5300663"/>
          <a:ext cx="1200150" cy="676275"/>
        </p:xfrm>
        <a:graphic>
          <a:graphicData uri="http://schemas.openxmlformats.org/presentationml/2006/ole">
            <mc:AlternateContent xmlns:mc="http://schemas.openxmlformats.org/markup-compatibility/2006">
              <mc:Choice xmlns:v="urn:schemas-microsoft-com:vml" Requires="v">
                <p:oleObj spid="_x0000_s50196" r:id="rId6" imgW="698197" imgH="393529" progId="Equation.DSMT4">
                  <p:embed/>
                </p:oleObj>
              </mc:Choice>
              <mc:Fallback>
                <p:oleObj r:id="rId6" imgW="698197" imgH="393529"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5300663"/>
                        <a:ext cx="1200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8367" name="Rectangle 15"/>
          <p:cNvSpPr>
            <a:spLocks noChangeArrowheads="1"/>
          </p:cNvSpPr>
          <p:nvPr/>
        </p:nvSpPr>
        <p:spPr bwMode="auto">
          <a:xfrm>
            <a:off x="2771775" y="5516563"/>
            <a:ext cx="2144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tabLst>
                <a:tab pos="1431925" algn="l"/>
              </a:tabLst>
              <a:defRPr sz="2400">
                <a:solidFill>
                  <a:schemeClr val="tx1"/>
                </a:solidFill>
                <a:latin typeface="Times" panose="02020603050405020304" pitchFamily="18" charset="0"/>
                <a:ea typeface="宋体" panose="02010600030101010101" pitchFamily="2" charset="-122"/>
              </a:defRPr>
            </a:lvl1pPr>
            <a:lvl2pPr eaLnBrk="0" hangingPunct="0">
              <a:tabLst>
                <a:tab pos="1431925" algn="l"/>
              </a:tabLst>
              <a:defRPr sz="2400">
                <a:solidFill>
                  <a:schemeClr val="tx1"/>
                </a:solidFill>
                <a:latin typeface="Times" panose="02020603050405020304" pitchFamily="18" charset="0"/>
                <a:ea typeface="宋体" panose="02010600030101010101" pitchFamily="2" charset="-122"/>
              </a:defRPr>
            </a:lvl2pPr>
            <a:lvl3pPr eaLnBrk="0" hangingPunct="0">
              <a:tabLst>
                <a:tab pos="1431925" algn="l"/>
              </a:tabLst>
              <a:defRPr sz="2400">
                <a:solidFill>
                  <a:schemeClr val="tx1"/>
                </a:solidFill>
                <a:latin typeface="Times" panose="02020603050405020304" pitchFamily="18" charset="0"/>
                <a:ea typeface="宋体" panose="02010600030101010101" pitchFamily="2" charset="-122"/>
              </a:defRPr>
            </a:lvl3pPr>
            <a:lvl4pPr eaLnBrk="0" hangingPunct="0">
              <a:tabLst>
                <a:tab pos="1431925" algn="l"/>
              </a:tabLst>
              <a:defRPr sz="2400">
                <a:solidFill>
                  <a:schemeClr val="tx1"/>
                </a:solidFill>
                <a:latin typeface="Times" panose="02020603050405020304" pitchFamily="18" charset="0"/>
                <a:ea typeface="宋体" panose="02010600030101010101" pitchFamily="2" charset="-122"/>
              </a:defRPr>
            </a:lvl4pPr>
            <a:lvl5pPr eaLnBrk="0" hangingPunct="0">
              <a:tabLst>
                <a:tab pos="1431925" algn="l"/>
              </a:tabLst>
              <a:defRPr sz="2400">
                <a:solidFill>
                  <a:schemeClr val="tx1"/>
                </a:solidFill>
                <a:latin typeface="Times" panose="02020603050405020304" pitchFamily="18" charset="0"/>
                <a:ea typeface="宋体" panose="02010600030101010101" pitchFamily="2" charset="-122"/>
              </a:defRPr>
            </a:lvl5pPr>
            <a:lvl6pPr eaLnBrk="0" fontAlgn="base" hangingPunct="0">
              <a:spcBef>
                <a:spcPct val="0"/>
              </a:spcBef>
              <a:spcAft>
                <a:spcPct val="0"/>
              </a:spcAft>
              <a:tabLst>
                <a:tab pos="1431925" algn="l"/>
              </a:tabLst>
              <a:defRPr sz="2400">
                <a:solidFill>
                  <a:schemeClr val="tx1"/>
                </a:solidFill>
                <a:latin typeface="Times" panose="02020603050405020304" pitchFamily="18" charset="0"/>
                <a:ea typeface="宋体" panose="02010600030101010101" pitchFamily="2" charset="-122"/>
              </a:defRPr>
            </a:lvl6pPr>
            <a:lvl7pPr eaLnBrk="0" fontAlgn="base" hangingPunct="0">
              <a:spcBef>
                <a:spcPct val="0"/>
              </a:spcBef>
              <a:spcAft>
                <a:spcPct val="0"/>
              </a:spcAft>
              <a:tabLst>
                <a:tab pos="1431925" algn="l"/>
              </a:tabLst>
              <a:defRPr sz="2400">
                <a:solidFill>
                  <a:schemeClr val="tx1"/>
                </a:solidFill>
                <a:latin typeface="Times" panose="02020603050405020304" pitchFamily="18" charset="0"/>
                <a:ea typeface="宋体" panose="02010600030101010101" pitchFamily="2" charset="-122"/>
              </a:defRPr>
            </a:lvl7pPr>
            <a:lvl8pPr eaLnBrk="0" fontAlgn="base" hangingPunct="0">
              <a:spcBef>
                <a:spcPct val="0"/>
              </a:spcBef>
              <a:spcAft>
                <a:spcPct val="0"/>
              </a:spcAft>
              <a:tabLst>
                <a:tab pos="1431925" algn="l"/>
              </a:tabLst>
              <a:defRPr sz="2400">
                <a:solidFill>
                  <a:schemeClr val="tx1"/>
                </a:solidFill>
                <a:latin typeface="Times" panose="02020603050405020304" pitchFamily="18" charset="0"/>
                <a:ea typeface="宋体" panose="02010600030101010101" pitchFamily="2" charset="-122"/>
              </a:defRPr>
            </a:lvl8pPr>
            <a:lvl9pPr eaLnBrk="0" fontAlgn="base" hangingPunct="0">
              <a:spcBef>
                <a:spcPct val="0"/>
              </a:spcBef>
              <a:spcAft>
                <a:spcPct val="0"/>
              </a:spcAft>
              <a:tabLst>
                <a:tab pos="1431925" algn="l"/>
              </a:tabLst>
              <a:defRPr sz="2400">
                <a:solidFill>
                  <a:schemeClr val="tx1"/>
                </a:solidFill>
                <a:latin typeface="Times" panose="02020603050405020304" pitchFamily="18" charset="0"/>
                <a:ea typeface="宋体" panose="02010600030101010101" pitchFamily="2" charset="-122"/>
              </a:defRPr>
            </a:lvl9pPr>
          </a:lstStyle>
          <a:p>
            <a:pPr eaLnBrk="1" hangingPunct="1"/>
            <a:r>
              <a:rPr lang="en-US" altLang="zh-CN">
                <a:latin typeface="Times New Roman" panose="02020603050405020304" pitchFamily="18" charset="0"/>
              </a:rPr>
              <a:t> </a:t>
            </a:r>
            <a:r>
              <a:rPr lang="zh-CN" altLang="en-US">
                <a:latin typeface="Times New Roman" panose="02020603050405020304" pitchFamily="18" charset="0"/>
              </a:rPr>
              <a:t>比特</a:t>
            </a:r>
            <a:r>
              <a:rPr lang="en-US" altLang="zh-CN">
                <a:latin typeface="Times New Roman" panose="02020603050405020304" pitchFamily="18" charset="0"/>
              </a:rPr>
              <a:t>/</a:t>
            </a:r>
            <a:r>
              <a:rPr lang="zh-CN" altLang="en-US">
                <a:latin typeface="Times New Roman" panose="02020603050405020304" pitchFamily="18" charset="0"/>
              </a:rPr>
              <a:t>码符号</a:t>
            </a:r>
          </a:p>
        </p:txBody>
      </p:sp>
      <p:sp>
        <p:nvSpPr>
          <p:cNvPr id="228368" name="Rectangle 16"/>
          <p:cNvSpPr>
            <a:spLocks noChangeArrowheads="1"/>
          </p:cNvSpPr>
          <p:nvPr/>
        </p:nvSpPr>
        <p:spPr bwMode="auto">
          <a:xfrm>
            <a:off x="684213" y="4797425"/>
            <a:ext cx="632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a:spcBef>
                <a:spcPct val="20000"/>
              </a:spcBef>
              <a:buClr>
                <a:schemeClr val="accent2"/>
              </a:buClr>
              <a:buFont typeface="Wingdings" panose="05000000000000000000" pitchFamily="2" charset="2"/>
              <a:buChar char="o"/>
            </a:pPr>
            <a:r>
              <a:rPr lang="zh-CN" altLang="en-US"/>
              <a:t>信息传输率：平均每个码元载荷的信息量。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8362">
                                            <p:txEl>
                                              <p:pRg st="0" end="0"/>
                                            </p:txEl>
                                          </p:spTgt>
                                        </p:tgtEl>
                                        <p:attrNameLst>
                                          <p:attrName>style.visibility</p:attrName>
                                        </p:attrNameLst>
                                      </p:cBhvr>
                                      <p:to>
                                        <p:strVal val="visible"/>
                                      </p:to>
                                    </p:set>
                                    <p:anim calcmode="lin" valueType="num">
                                      <p:cBhvr additive="base">
                                        <p:cTn id="7" dur="500" fill="hold"/>
                                        <p:tgtEl>
                                          <p:spTgt spid="228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83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8362">
                                            <p:txEl>
                                              <p:pRg st="1" end="1"/>
                                            </p:txEl>
                                          </p:spTgt>
                                        </p:tgtEl>
                                        <p:attrNameLst>
                                          <p:attrName>style.visibility</p:attrName>
                                        </p:attrNameLst>
                                      </p:cBhvr>
                                      <p:to>
                                        <p:strVal val="visible"/>
                                      </p:to>
                                    </p:set>
                                    <p:anim calcmode="lin" valueType="num">
                                      <p:cBhvr additive="base">
                                        <p:cTn id="13" dur="500" fill="hold"/>
                                        <p:tgtEl>
                                          <p:spTgt spid="2283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83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8363"/>
                                        </p:tgtEl>
                                        <p:attrNameLst>
                                          <p:attrName>style.visibility</p:attrName>
                                        </p:attrNameLst>
                                      </p:cBhvr>
                                      <p:to>
                                        <p:strVal val="visible"/>
                                      </p:to>
                                    </p:set>
                                    <p:anim calcmode="lin" valueType="num">
                                      <p:cBhvr additive="base">
                                        <p:cTn id="19" dur="500" fill="hold"/>
                                        <p:tgtEl>
                                          <p:spTgt spid="228363"/>
                                        </p:tgtEl>
                                        <p:attrNameLst>
                                          <p:attrName>ppt_x</p:attrName>
                                        </p:attrNameLst>
                                      </p:cBhvr>
                                      <p:tavLst>
                                        <p:tav tm="0">
                                          <p:val>
                                            <p:strVal val="#ppt_x"/>
                                          </p:val>
                                        </p:tav>
                                        <p:tav tm="100000">
                                          <p:val>
                                            <p:strVal val="#ppt_x"/>
                                          </p:val>
                                        </p:tav>
                                      </p:tavLst>
                                    </p:anim>
                                    <p:anim calcmode="lin" valueType="num">
                                      <p:cBhvr additive="base">
                                        <p:cTn id="20" dur="500" fill="hold"/>
                                        <p:tgtEl>
                                          <p:spTgt spid="22836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8368">
                                            <p:txEl>
                                              <p:pRg st="0" end="0"/>
                                            </p:txEl>
                                          </p:spTgt>
                                        </p:tgtEl>
                                        <p:attrNameLst>
                                          <p:attrName>style.visibility</p:attrName>
                                        </p:attrNameLst>
                                      </p:cBhvr>
                                      <p:to>
                                        <p:strVal val="visible"/>
                                      </p:to>
                                    </p:set>
                                    <p:anim calcmode="lin" valueType="num">
                                      <p:cBhvr additive="base">
                                        <p:cTn id="25" dur="500" fill="hold"/>
                                        <p:tgtEl>
                                          <p:spTgt spid="22836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83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8365"/>
                                        </p:tgtEl>
                                        <p:attrNameLst>
                                          <p:attrName>style.visibility</p:attrName>
                                        </p:attrNameLst>
                                      </p:cBhvr>
                                      <p:to>
                                        <p:strVal val="visible"/>
                                      </p:to>
                                    </p:set>
                                    <p:anim calcmode="lin" valueType="num">
                                      <p:cBhvr additive="base">
                                        <p:cTn id="31" dur="500" fill="hold"/>
                                        <p:tgtEl>
                                          <p:spTgt spid="228365"/>
                                        </p:tgtEl>
                                        <p:attrNameLst>
                                          <p:attrName>ppt_x</p:attrName>
                                        </p:attrNameLst>
                                      </p:cBhvr>
                                      <p:tavLst>
                                        <p:tav tm="0">
                                          <p:val>
                                            <p:strVal val="#ppt_x"/>
                                          </p:val>
                                        </p:tav>
                                        <p:tav tm="100000">
                                          <p:val>
                                            <p:strVal val="#ppt_x"/>
                                          </p:val>
                                        </p:tav>
                                      </p:tavLst>
                                    </p:anim>
                                    <p:anim calcmode="lin" valueType="num">
                                      <p:cBhvr additive="base">
                                        <p:cTn id="32" dur="500" fill="hold"/>
                                        <p:tgtEl>
                                          <p:spTgt spid="2283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8367"/>
                                        </p:tgtEl>
                                        <p:attrNameLst>
                                          <p:attrName>style.visibility</p:attrName>
                                        </p:attrNameLst>
                                      </p:cBhvr>
                                      <p:to>
                                        <p:strVal val="visible"/>
                                      </p:to>
                                    </p:set>
                                    <p:anim calcmode="lin" valueType="num">
                                      <p:cBhvr additive="base">
                                        <p:cTn id="35" dur="500" fill="hold"/>
                                        <p:tgtEl>
                                          <p:spTgt spid="228367"/>
                                        </p:tgtEl>
                                        <p:attrNameLst>
                                          <p:attrName>ppt_x</p:attrName>
                                        </p:attrNameLst>
                                      </p:cBhvr>
                                      <p:tavLst>
                                        <p:tav tm="0">
                                          <p:val>
                                            <p:strVal val="#ppt_x"/>
                                          </p:val>
                                        </p:tav>
                                        <p:tav tm="100000">
                                          <p:val>
                                            <p:strVal val="#ppt_x"/>
                                          </p:val>
                                        </p:tav>
                                      </p:tavLst>
                                    </p:anim>
                                    <p:anim calcmode="lin" valueType="num">
                                      <p:cBhvr additive="base">
                                        <p:cTn id="36" dur="500" fill="hold"/>
                                        <p:tgtEl>
                                          <p:spTgt spid="2283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34171A3-5AAF-4C0A-91EB-D7F4E27EEF0A}" type="slidenum">
              <a:rPr lang="en-US" altLang="zh-CN" smtClean="0"/>
              <a:pPr/>
              <a:t>34</a:t>
            </a:fld>
            <a:endParaRPr lang="en-US" altLang="zh-CN" smtClean="0"/>
          </a:p>
        </p:txBody>
      </p:sp>
      <p:sp>
        <p:nvSpPr>
          <p:cNvPr id="52226" name="Rectangle 5"/>
          <p:cNvSpPr>
            <a:spLocks noGrp="1" noChangeArrowheads="1"/>
          </p:cNvSpPr>
          <p:nvPr>
            <p:ph type="title"/>
          </p:nvPr>
        </p:nvSpPr>
        <p:spPr/>
        <p:txBody>
          <a:bodyPr/>
          <a:lstStyle/>
          <a:p>
            <a:r>
              <a:rPr lang="zh-CN" altLang="en-US" sz="3600" b="1" smtClean="0">
                <a:latin typeface="宋体" panose="02010600030101010101" pitchFamily="2" charset="-122"/>
              </a:rPr>
              <a:t>编码效率</a:t>
            </a:r>
          </a:p>
        </p:txBody>
      </p:sp>
      <p:graphicFrame>
        <p:nvGraphicFramePr>
          <p:cNvPr id="304137" name="Object 9"/>
          <p:cNvGraphicFramePr>
            <a:graphicFrameLocks noGrp="1" noChangeAspect="1"/>
          </p:cNvGraphicFramePr>
          <p:nvPr>
            <p:ph sz="half" idx="1"/>
          </p:nvPr>
        </p:nvGraphicFramePr>
        <p:xfrm>
          <a:off x="323850" y="1773238"/>
          <a:ext cx="8531225" cy="746125"/>
        </p:xfrm>
        <a:graphic>
          <a:graphicData uri="http://schemas.openxmlformats.org/presentationml/2006/ole">
            <mc:AlternateContent xmlns:mc="http://schemas.openxmlformats.org/markup-compatibility/2006">
              <mc:Choice xmlns:v="urn:schemas-microsoft-com:vml" Requires="v">
                <p:oleObj spid="_x0000_s52238" r:id="rId3" imgW="5080000" imgH="444500" progId="Equation.DSMT4">
                  <p:embed/>
                </p:oleObj>
              </mc:Choice>
              <mc:Fallback>
                <p:oleObj r:id="rId3" imgW="5080000" imgH="4445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773238"/>
                        <a:ext cx="8531225" cy="746125"/>
                      </a:xfrm>
                      <a:prstGeom prst="rect">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4136" name="Rectangle 8"/>
          <p:cNvSpPr>
            <a:spLocks noChangeArrowheads="1"/>
          </p:cNvSpPr>
          <p:nvPr/>
        </p:nvSpPr>
        <p:spPr bwMode="auto">
          <a:xfrm>
            <a:off x="468313" y="2205038"/>
            <a:ext cx="8345487"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2400">
                <a:solidFill>
                  <a:schemeClr val="tx1"/>
                </a:solidFill>
                <a:latin typeface="Times" panose="02020603050405020304" pitchFamily="18" charset="0"/>
                <a:ea typeface="宋体" panose="02010600030101010101" pitchFamily="2" charset="-122"/>
              </a:defRPr>
            </a:lvl1pPr>
            <a:lvl2pPr eaLnBrk="0" hangingPunct="0">
              <a:defRPr sz="2400">
                <a:solidFill>
                  <a:schemeClr val="tx1"/>
                </a:solidFill>
                <a:latin typeface="Times" panose="02020603050405020304" pitchFamily="18" charset="0"/>
                <a:ea typeface="宋体" panose="02010600030101010101" pitchFamily="2" charset="-122"/>
              </a:defRPr>
            </a:lvl2pPr>
            <a:lvl3pPr eaLnBrk="0" hangingPunct="0">
              <a:defRPr sz="2400">
                <a:solidFill>
                  <a:schemeClr val="tx1"/>
                </a:solidFill>
                <a:latin typeface="Times" panose="02020603050405020304" pitchFamily="18" charset="0"/>
                <a:ea typeface="宋体" panose="02010600030101010101" pitchFamily="2" charset="-122"/>
              </a:defRPr>
            </a:lvl3pPr>
            <a:lvl4pPr eaLnBrk="0" hangingPunct="0">
              <a:defRPr sz="2400">
                <a:solidFill>
                  <a:schemeClr val="tx1"/>
                </a:solidFill>
                <a:latin typeface="Times" panose="02020603050405020304" pitchFamily="18" charset="0"/>
                <a:ea typeface="宋体" panose="02010600030101010101" pitchFamily="2" charset="-122"/>
              </a:defRPr>
            </a:lvl4pPr>
            <a:lvl5pPr eaLnBrk="0" hangingPunct="0">
              <a:defRPr sz="2400">
                <a:solidFill>
                  <a:schemeClr val="tx1"/>
                </a:solidFill>
                <a:latin typeface="Times" panose="02020603050405020304" pitchFamily="18" charset="0"/>
                <a:ea typeface="宋体" panose="02010600030101010101" pitchFamily="2" charset="-122"/>
              </a:defRPr>
            </a:lvl5pPr>
            <a:lvl6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6pPr>
            <a:lvl7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7pPr>
            <a:lvl8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8pPr>
            <a:lvl9pPr eaLnBrk="0" fontAlgn="base" hangingPunct="0">
              <a:spcBef>
                <a:spcPct val="0"/>
              </a:spcBef>
              <a:spcAft>
                <a:spcPct val="0"/>
              </a:spcAft>
              <a:defRPr sz="2400">
                <a:solidFill>
                  <a:schemeClr val="tx1"/>
                </a:solidFill>
                <a:latin typeface="Times" panose="02020603050405020304" pitchFamily="18"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None/>
            </a:pPr>
            <a:endParaRPr lang="en-US" altLang="zh-CN" sz="3000">
              <a:latin typeface="宋体" panose="02010600030101010101" pitchFamily="2" charset="-122"/>
            </a:endParaRPr>
          </a:p>
          <a:p>
            <a:pPr eaLnBrk="1" hangingPunct="1">
              <a:lnSpc>
                <a:spcPct val="90000"/>
              </a:lnSpc>
              <a:spcBef>
                <a:spcPct val="20000"/>
              </a:spcBef>
              <a:buClr>
                <a:schemeClr val="accent2"/>
              </a:buClr>
              <a:buFont typeface="Wingdings" panose="05000000000000000000" pitchFamily="2" charset="2"/>
              <a:buChar char="o"/>
            </a:pPr>
            <a:r>
              <a:rPr lang="zh-CN" altLang="en-US" sz="2600">
                <a:latin typeface="宋体" panose="02010600030101010101" pitchFamily="2" charset="-122"/>
              </a:rPr>
              <a:t>对于等长编码，</a:t>
            </a:r>
            <a:r>
              <a:rPr lang="zh-CN" altLang="en-US" sz="2600">
                <a:latin typeface="Verdana" panose="020B0604030504040204" pitchFamily="34" charset="0"/>
              </a:rPr>
              <a:t> </a:t>
            </a:r>
          </a:p>
          <a:p>
            <a:pPr eaLnBrk="1" hangingPunct="1">
              <a:lnSpc>
                <a:spcPct val="90000"/>
              </a:lnSpc>
              <a:spcBef>
                <a:spcPct val="20000"/>
              </a:spcBef>
              <a:buClr>
                <a:schemeClr val="accent2"/>
              </a:buClr>
              <a:buFont typeface="Wingdings" panose="05000000000000000000" pitchFamily="2" charset="2"/>
              <a:buChar char="o"/>
            </a:pPr>
            <a:endParaRPr lang="zh-CN" altLang="en-US" sz="2600">
              <a:latin typeface="宋体" panose="02010600030101010101" pitchFamily="2" charset="-122"/>
            </a:endParaRPr>
          </a:p>
          <a:p>
            <a:pPr eaLnBrk="1" hangingPunct="1">
              <a:lnSpc>
                <a:spcPct val="90000"/>
              </a:lnSpc>
              <a:spcBef>
                <a:spcPct val="20000"/>
              </a:spcBef>
              <a:buClr>
                <a:schemeClr val="accent2"/>
              </a:buClr>
              <a:buFont typeface="Wingdings" panose="05000000000000000000" pitchFamily="2" charset="2"/>
              <a:buChar char="o"/>
            </a:pPr>
            <a:r>
              <a:rPr lang="zh-CN" altLang="en-US" sz="2600">
                <a:latin typeface="宋体" panose="02010600030101010101" pitchFamily="2" charset="-122"/>
              </a:rPr>
              <a:t>编码效率一定是小于或等于</a:t>
            </a:r>
            <a:r>
              <a:rPr lang="en-US" altLang="zh-CN" sz="2600">
                <a:latin typeface="Verdana" panose="020B0604030504040204" pitchFamily="34" charset="0"/>
              </a:rPr>
              <a:t>1</a:t>
            </a:r>
            <a:r>
              <a:rPr lang="zh-CN" altLang="en-US" sz="2600">
                <a:latin typeface="宋体" panose="02010600030101010101" pitchFamily="2" charset="-122"/>
              </a:rPr>
              <a:t>的数。</a:t>
            </a:r>
          </a:p>
          <a:p>
            <a:pPr eaLnBrk="1" hangingPunct="1">
              <a:lnSpc>
                <a:spcPct val="90000"/>
              </a:lnSpc>
              <a:spcBef>
                <a:spcPct val="20000"/>
              </a:spcBef>
              <a:buClr>
                <a:schemeClr val="accent2"/>
              </a:buClr>
              <a:buFont typeface="Wingdings" panose="05000000000000000000" pitchFamily="2" charset="2"/>
              <a:buChar char="o"/>
            </a:pPr>
            <a:r>
              <a:rPr lang="zh-CN" altLang="en-US" sz="2600">
                <a:latin typeface="宋体" panose="02010600030101010101" pitchFamily="2" charset="-122"/>
              </a:rPr>
              <a:t>对同一信源来说，若码的平均码长越短，信息传输率就越高，这时也越接近</a:t>
            </a:r>
            <a:r>
              <a:rPr lang="en-US" altLang="zh-CN" sz="2600">
                <a:latin typeface="Verdana" panose="020B0604030504040204" pitchFamily="34" charset="0"/>
              </a:rPr>
              <a:t>1</a:t>
            </a:r>
            <a:r>
              <a:rPr lang="zh-CN" altLang="en-US" sz="2600">
                <a:latin typeface="宋体" panose="02010600030101010101" pitchFamily="2" charset="-122"/>
              </a:rPr>
              <a:t>。</a:t>
            </a:r>
          </a:p>
          <a:p>
            <a:pPr eaLnBrk="1" hangingPunct="1">
              <a:lnSpc>
                <a:spcPct val="90000"/>
              </a:lnSpc>
              <a:spcBef>
                <a:spcPct val="20000"/>
              </a:spcBef>
              <a:buClr>
                <a:schemeClr val="accent2"/>
              </a:buClr>
              <a:buFont typeface="Wingdings" panose="05000000000000000000" pitchFamily="2" charset="2"/>
              <a:buChar char="o"/>
            </a:pPr>
            <a:r>
              <a:rPr lang="zh-CN" altLang="en-US" sz="2600">
                <a:latin typeface="宋体" panose="02010600030101010101" pitchFamily="2" charset="-122"/>
              </a:rPr>
              <a:t>编码效率可以用来衡量各种编码方法在有效性方面的优劣。</a:t>
            </a:r>
            <a:r>
              <a:rPr lang="zh-CN" altLang="en-US" sz="2600">
                <a:latin typeface="Verdana" panose="020B0604030504040204" pitchFamily="34" charset="0"/>
              </a:rPr>
              <a:t> </a:t>
            </a:r>
          </a:p>
        </p:txBody>
      </p:sp>
      <p:graphicFrame>
        <p:nvGraphicFramePr>
          <p:cNvPr id="304139" name="Object 11"/>
          <p:cNvGraphicFramePr>
            <a:graphicFrameLocks noGrp="1" noChangeAspect="1"/>
          </p:cNvGraphicFramePr>
          <p:nvPr>
            <p:ph sz="half" idx="2"/>
          </p:nvPr>
        </p:nvGraphicFramePr>
        <p:xfrm>
          <a:off x="3252788" y="2636838"/>
          <a:ext cx="2832100" cy="779462"/>
        </p:xfrm>
        <a:graphic>
          <a:graphicData uri="http://schemas.openxmlformats.org/presentationml/2006/ole">
            <mc:AlternateContent xmlns:mc="http://schemas.openxmlformats.org/markup-compatibility/2006">
              <mc:Choice xmlns:v="urn:schemas-microsoft-com:vml" Requires="v">
                <p:oleObj spid="_x0000_s52239" r:id="rId5" imgW="2120900" imgH="584200" progId="Equation.DSMT4">
                  <p:embed/>
                </p:oleObj>
              </mc:Choice>
              <mc:Fallback>
                <p:oleObj r:id="rId5" imgW="2120900" imgH="5842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2788" y="2636838"/>
                        <a:ext cx="2832100" cy="779462"/>
                      </a:xfrm>
                      <a:prstGeom prst="rect">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4137"/>
                                        </p:tgtEl>
                                        <p:attrNameLst>
                                          <p:attrName>style.visibility</p:attrName>
                                        </p:attrNameLst>
                                      </p:cBhvr>
                                      <p:to>
                                        <p:strVal val="visible"/>
                                      </p:to>
                                    </p:set>
                                    <p:anim calcmode="lin" valueType="num">
                                      <p:cBhvr additive="base">
                                        <p:cTn id="7" dur="500" fill="hold"/>
                                        <p:tgtEl>
                                          <p:spTgt spid="304137"/>
                                        </p:tgtEl>
                                        <p:attrNameLst>
                                          <p:attrName>ppt_x</p:attrName>
                                        </p:attrNameLst>
                                      </p:cBhvr>
                                      <p:tavLst>
                                        <p:tav tm="0">
                                          <p:val>
                                            <p:strVal val="#ppt_x"/>
                                          </p:val>
                                        </p:tav>
                                        <p:tav tm="100000">
                                          <p:val>
                                            <p:strVal val="#ppt_x"/>
                                          </p:val>
                                        </p:tav>
                                      </p:tavLst>
                                    </p:anim>
                                    <p:anim calcmode="lin" valueType="num">
                                      <p:cBhvr additive="base">
                                        <p:cTn id="8" dur="500" fill="hold"/>
                                        <p:tgtEl>
                                          <p:spTgt spid="3041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4136">
                                            <p:txEl>
                                              <p:pRg st="1" end="1"/>
                                            </p:txEl>
                                          </p:spTgt>
                                        </p:tgtEl>
                                        <p:attrNameLst>
                                          <p:attrName>style.visibility</p:attrName>
                                        </p:attrNameLst>
                                      </p:cBhvr>
                                      <p:to>
                                        <p:strVal val="visible"/>
                                      </p:to>
                                    </p:set>
                                    <p:anim calcmode="lin" valueType="num">
                                      <p:cBhvr additive="base">
                                        <p:cTn id="13" dur="500" fill="hold"/>
                                        <p:tgtEl>
                                          <p:spTgt spid="3041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41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4139"/>
                                        </p:tgtEl>
                                        <p:attrNameLst>
                                          <p:attrName>style.visibility</p:attrName>
                                        </p:attrNameLst>
                                      </p:cBhvr>
                                      <p:to>
                                        <p:strVal val="visible"/>
                                      </p:to>
                                    </p:set>
                                    <p:anim calcmode="lin" valueType="num">
                                      <p:cBhvr additive="base">
                                        <p:cTn id="19" dur="500" fill="hold"/>
                                        <p:tgtEl>
                                          <p:spTgt spid="304139"/>
                                        </p:tgtEl>
                                        <p:attrNameLst>
                                          <p:attrName>ppt_x</p:attrName>
                                        </p:attrNameLst>
                                      </p:cBhvr>
                                      <p:tavLst>
                                        <p:tav tm="0">
                                          <p:val>
                                            <p:strVal val="#ppt_x"/>
                                          </p:val>
                                        </p:tav>
                                        <p:tav tm="100000">
                                          <p:val>
                                            <p:strVal val="#ppt_x"/>
                                          </p:val>
                                        </p:tav>
                                      </p:tavLst>
                                    </p:anim>
                                    <p:anim calcmode="lin" valueType="num">
                                      <p:cBhvr additive="base">
                                        <p:cTn id="20" dur="500" fill="hold"/>
                                        <p:tgtEl>
                                          <p:spTgt spid="30413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4136">
                                            <p:txEl>
                                              <p:pRg st="3" end="3"/>
                                            </p:txEl>
                                          </p:spTgt>
                                        </p:tgtEl>
                                        <p:attrNameLst>
                                          <p:attrName>style.visibility</p:attrName>
                                        </p:attrNameLst>
                                      </p:cBhvr>
                                      <p:to>
                                        <p:strVal val="visible"/>
                                      </p:to>
                                    </p:set>
                                    <p:anim calcmode="lin" valueType="num">
                                      <p:cBhvr additive="base">
                                        <p:cTn id="25" dur="500" fill="hold"/>
                                        <p:tgtEl>
                                          <p:spTgt spid="3041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41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4136">
                                            <p:txEl>
                                              <p:pRg st="4" end="4"/>
                                            </p:txEl>
                                          </p:spTgt>
                                        </p:tgtEl>
                                        <p:attrNameLst>
                                          <p:attrName>style.visibility</p:attrName>
                                        </p:attrNameLst>
                                      </p:cBhvr>
                                      <p:to>
                                        <p:strVal val="visible"/>
                                      </p:to>
                                    </p:set>
                                    <p:anim calcmode="lin" valueType="num">
                                      <p:cBhvr additive="base">
                                        <p:cTn id="31" dur="500" fill="hold"/>
                                        <p:tgtEl>
                                          <p:spTgt spid="30413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41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04136">
                                            <p:txEl>
                                              <p:pRg st="5" end="5"/>
                                            </p:txEl>
                                          </p:spTgt>
                                        </p:tgtEl>
                                        <p:attrNameLst>
                                          <p:attrName>style.visibility</p:attrName>
                                        </p:attrNameLst>
                                      </p:cBhvr>
                                      <p:to>
                                        <p:strVal val="visible"/>
                                      </p:to>
                                    </p:set>
                                    <p:anim calcmode="lin" valueType="num">
                                      <p:cBhvr additive="base">
                                        <p:cTn id="37" dur="500" fill="hold"/>
                                        <p:tgtEl>
                                          <p:spTgt spid="30413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413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A3306FF-FD68-48BF-A15A-FC37B6C200AC}" type="slidenum">
              <a:rPr lang="en-US" altLang="zh-CN" smtClean="0"/>
              <a:pPr/>
              <a:t>35</a:t>
            </a:fld>
            <a:endParaRPr lang="en-US" altLang="zh-CN" smtClean="0"/>
          </a:p>
        </p:txBody>
      </p:sp>
      <p:sp>
        <p:nvSpPr>
          <p:cNvPr id="53250" name="Rectangle 9"/>
          <p:cNvSpPr>
            <a:spLocks noGrp="1" noChangeArrowheads="1"/>
          </p:cNvSpPr>
          <p:nvPr>
            <p:ph type="title"/>
          </p:nvPr>
        </p:nvSpPr>
        <p:spPr/>
        <p:txBody>
          <a:bodyPr/>
          <a:lstStyle/>
          <a:p>
            <a:r>
              <a:rPr lang="zh-CN" altLang="en-US" b="1" smtClean="0"/>
              <a:t>编码效率与扩展次数</a:t>
            </a:r>
            <a:r>
              <a:rPr lang="en-US" altLang="zh-CN" b="1" smtClean="0"/>
              <a:t>L</a:t>
            </a:r>
            <a:r>
              <a:rPr lang="zh-CN" altLang="en-US" b="1" smtClean="0"/>
              <a:t>的关系</a:t>
            </a:r>
          </a:p>
        </p:txBody>
      </p:sp>
      <p:sp>
        <p:nvSpPr>
          <p:cNvPr id="230410" name="Rectangle 10"/>
          <p:cNvSpPr>
            <a:spLocks noGrp="1" noChangeArrowheads="1"/>
          </p:cNvSpPr>
          <p:nvPr>
            <p:ph idx="1"/>
          </p:nvPr>
        </p:nvSpPr>
        <p:spPr/>
        <p:txBody>
          <a:bodyPr/>
          <a:lstStyle/>
          <a:p>
            <a:r>
              <a:rPr lang="zh-CN" altLang="en-US" smtClean="0"/>
              <a:t>定长编码定理中，只有在</a:t>
            </a:r>
            <a:r>
              <a:rPr lang="en-US" altLang="zh-CN" smtClean="0"/>
              <a:t>L</a:t>
            </a:r>
            <a:r>
              <a:rPr lang="zh-CN" altLang="en-US" smtClean="0"/>
              <a:t>足够大的时候，编码效率才能趋近于</a:t>
            </a:r>
            <a:r>
              <a:rPr lang="en-US" altLang="zh-CN" smtClean="0"/>
              <a:t>1</a:t>
            </a:r>
          </a:p>
          <a:p>
            <a:endParaRPr lang="en-US" altLang="zh-CN" smtClean="0"/>
          </a:p>
          <a:p>
            <a:r>
              <a:rPr lang="zh-CN" altLang="en-US" smtClean="0"/>
              <a:t>经计算，当允许错误概率     小于   时，信源序列长度</a:t>
            </a:r>
            <a:r>
              <a:rPr lang="en-US" altLang="zh-CN" smtClean="0"/>
              <a:t>L</a:t>
            </a:r>
            <a:r>
              <a:rPr lang="zh-CN" altLang="en-US" smtClean="0"/>
              <a:t>必满足</a:t>
            </a:r>
          </a:p>
        </p:txBody>
      </p:sp>
      <p:sp>
        <p:nvSpPr>
          <p:cNvPr id="53252" name="Rectangle 4"/>
          <p:cNvSpPr>
            <a:spLocks noChangeArrowheads="1"/>
          </p:cNvSpPr>
          <p:nvPr/>
        </p:nvSpPr>
        <p:spPr bwMode="auto">
          <a:xfrm>
            <a:off x="36909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pic>
        <p:nvPicPr>
          <p:cNvPr id="23040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1150" y="324485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230407"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4663" y="3405188"/>
            <a:ext cx="3159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graphicFrame>
        <p:nvGraphicFramePr>
          <p:cNvPr id="230411" name="Object 11"/>
          <p:cNvGraphicFramePr>
            <a:graphicFrameLocks noChangeAspect="1"/>
          </p:cNvGraphicFramePr>
          <p:nvPr/>
        </p:nvGraphicFramePr>
        <p:xfrm>
          <a:off x="1066800" y="4800600"/>
          <a:ext cx="1676400" cy="990600"/>
        </p:xfrm>
        <a:graphic>
          <a:graphicData uri="http://schemas.openxmlformats.org/presentationml/2006/ole">
            <mc:AlternateContent xmlns:mc="http://schemas.openxmlformats.org/markup-compatibility/2006">
              <mc:Choice xmlns:v="urn:schemas-microsoft-com:vml" Requires="v">
                <p:oleObj spid="_x0000_s53265" r:id="rId6" imgW="672808" imgH="406224" progId="Equation.DSMT4">
                  <p:embed/>
                </p:oleObj>
              </mc:Choice>
              <mc:Fallback>
                <p:oleObj r:id="rId6" imgW="672808" imgH="406224"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800600"/>
                        <a:ext cx="167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0412" name="Object 12"/>
          <p:cNvGraphicFramePr>
            <a:graphicFrameLocks noChangeAspect="1"/>
          </p:cNvGraphicFramePr>
          <p:nvPr/>
        </p:nvGraphicFramePr>
        <p:xfrm>
          <a:off x="2819400" y="4953000"/>
          <a:ext cx="5867400" cy="914400"/>
        </p:xfrm>
        <a:graphic>
          <a:graphicData uri="http://schemas.openxmlformats.org/presentationml/2006/ole">
            <mc:AlternateContent xmlns:mc="http://schemas.openxmlformats.org/markup-compatibility/2006">
              <mc:Choice xmlns:v="urn:schemas-microsoft-com:vml" Requires="v">
                <p:oleObj spid="_x0000_s53266" r:id="rId8" imgW="3060700" imgH="431800" progId="Equation.DSMT4">
                  <p:embed/>
                </p:oleObj>
              </mc:Choice>
              <mc:Fallback>
                <p:oleObj r:id="rId8" imgW="3060700" imgH="4318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4953000"/>
                        <a:ext cx="586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0410">
                                            <p:txEl>
                                              <p:pRg st="0" end="0"/>
                                            </p:txEl>
                                          </p:spTgt>
                                        </p:tgtEl>
                                        <p:attrNameLst>
                                          <p:attrName>style.visibility</p:attrName>
                                        </p:attrNameLst>
                                      </p:cBhvr>
                                      <p:to>
                                        <p:strVal val="visible"/>
                                      </p:to>
                                    </p:set>
                                    <p:anim calcmode="lin" valueType="num">
                                      <p:cBhvr additive="base">
                                        <p:cTn id="7" dur="500" fill="hold"/>
                                        <p:tgtEl>
                                          <p:spTgt spid="2304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04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0410">
                                            <p:txEl>
                                              <p:pRg st="2" end="2"/>
                                            </p:txEl>
                                          </p:spTgt>
                                        </p:tgtEl>
                                        <p:attrNameLst>
                                          <p:attrName>style.visibility</p:attrName>
                                        </p:attrNameLst>
                                      </p:cBhvr>
                                      <p:to>
                                        <p:strVal val="visible"/>
                                      </p:to>
                                    </p:set>
                                    <p:anim calcmode="lin" valueType="num">
                                      <p:cBhvr additive="base">
                                        <p:cTn id="13" dur="500" fill="hold"/>
                                        <p:tgtEl>
                                          <p:spTgt spid="2304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041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0406"/>
                                        </p:tgtEl>
                                        <p:attrNameLst>
                                          <p:attrName>style.visibility</p:attrName>
                                        </p:attrNameLst>
                                      </p:cBhvr>
                                      <p:to>
                                        <p:strVal val="visible"/>
                                      </p:to>
                                    </p:set>
                                    <p:anim calcmode="lin" valueType="num">
                                      <p:cBhvr additive="base">
                                        <p:cTn id="17" dur="500" fill="hold"/>
                                        <p:tgtEl>
                                          <p:spTgt spid="230406"/>
                                        </p:tgtEl>
                                        <p:attrNameLst>
                                          <p:attrName>ppt_x</p:attrName>
                                        </p:attrNameLst>
                                      </p:cBhvr>
                                      <p:tavLst>
                                        <p:tav tm="0">
                                          <p:val>
                                            <p:strVal val="#ppt_x"/>
                                          </p:val>
                                        </p:tav>
                                        <p:tav tm="100000">
                                          <p:val>
                                            <p:strVal val="#ppt_x"/>
                                          </p:val>
                                        </p:tav>
                                      </p:tavLst>
                                    </p:anim>
                                    <p:anim calcmode="lin" valueType="num">
                                      <p:cBhvr additive="base">
                                        <p:cTn id="18" dur="500" fill="hold"/>
                                        <p:tgtEl>
                                          <p:spTgt spid="23040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0407"/>
                                        </p:tgtEl>
                                        <p:attrNameLst>
                                          <p:attrName>style.visibility</p:attrName>
                                        </p:attrNameLst>
                                      </p:cBhvr>
                                      <p:to>
                                        <p:strVal val="visible"/>
                                      </p:to>
                                    </p:set>
                                    <p:anim calcmode="lin" valueType="num">
                                      <p:cBhvr additive="base">
                                        <p:cTn id="21" dur="500" fill="hold"/>
                                        <p:tgtEl>
                                          <p:spTgt spid="230407"/>
                                        </p:tgtEl>
                                        <p:attrNameLst>
                                          <p:attrName>ppt_x</p:attrName>
                                        </p:attrNameLst>
                                      </p:cBhvr>
                                      <p:tavLst>
                                        <p:tav tm="0">
                                          <p:val>
                                            <p:strVal val="#ppt_x"/>
                                          </p:val>
                                        </p:tav>
                                        <p:tav tm="100000">
                                          <p:val>
                                            <p:strVal val="#ppt_x"/>
                                          </p:val>
                                        </p:tav>
                                      </p:tavLst>
                                    </p:anim>
                                    <p:anim calcmode="lin" valueType="num">
                                      <p:cBhvr additive="base">
                                        <p:cTn id="22" dur="500" fill="hold"/>
                                        <p:tgtEl>
                                          <p:spTgt spid="23040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30411"/>
                                        </p:tgtEl>
                                        <p:attrNameLst>
                                          <p:attrName>style.visibility</p:attrName>
                                        </p:attrNameLst>
                                      </p:cBhvr>
                                      <p:to>
                                        <p:strVal val="visible"/>
                                      </p:to>
                                    </p:set>
                                    <p:anim calcmode="lin" valueType="num">
                                      <p:cBhvr additive="base">
                                        <p:cTn id="27" dur="500" fill="hold"/>
                                        <p:tgtEl>
                                          <p:spTgt spid="230411"/>
                                        </p:tgtEl>
                                        <p:attrNameLst>
                                          <p:attrName>ppt_x</p:attrName>
                                        </p:attrNameLst>
                                      </p:cBhvr>
                                      <p:tavLst>
                                        <p:tav tm="0">
                                          <p:val>
                                            <p:strVal val="#ppt_x"/>
                                          </p:val>
                                        </p:tav>
                                        <p:tav tm="100000">
                                          <p:val>
                                            <p:strVal val="#ppt_x"/>
                                          </p:val>
                                        </p:tav>
                                      </p:tavLst>
                                    </p:anim>
                                    <p:anim calcmode="lin" valueType="num">
                                      <p:cBhvr additive="base">
                                        <p:cTn id="28" dur="500" fill="hold"/>
                                        <p:tgtEl>
                                          <p:spTgt spid="23041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30412"/>
                                        </p:tgtEl>
                                        <p:attrNameLst>
                                          <p:attrName>style.visibility</p:attrName>
                                        </p:attrNameLst>
                                      </p:cBhvr>
                                      <p:to>
                                        <p:strVal val="visible"/>
                                      </p:to>
                                    </p:set>
                                    <p:anim calcmode="lin" valueType="num">
                                      <p:cBhvr additive="base">
                                        <p:cTn id="33" dur="500" fill="hold"/>
                                        <p:tgtEl>
                                          <p:spTgt spid="230412"/>
                                        </p:tgtEl>
                                        <p:attrNameLst>
                                          <p:attrName>ppt_x</p:attrName>
                                        </p:attrNameLst>
                                      </p:cBhvr>
                                      <p:tavLst>
                                        <p:tav tm="0">
                                          <p:val>
                                            <p:strVal val="#ppt_x"/>
                                          </p:val>
                                        </p:tav>
                                        <p:tav tm="100000">
                                          <p:val>
                                            <p:strVal val="#ppt_x"/>
                                          </p:val>
                                        </p:tav>
                                      </p:tavLst>
                                    </p:anim>
                                    <p:anim calcmode="lin" valueType="num">
                                      <p:cBhvr additive="base">
                                        <p:cTn id="34" dur="500" fill="hold"/>
                                        <p:tgtEl>
                                          <p:spTgt spid="230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A9CE44A-2B56-4E93-B516-05EBE5048E62}" type="slidenum">
              <a:rPr lang="en-US" altLang="zh-CN" smtClean="0"/>
              <a:pPr/>
              <a:t>36</a:t>
            </a:fld>
            <a:endParaRPr lang="en-US" altLang="zh-CN" smtClean="0"/>
          </a:p>
        </p:txBody>
      </p:sp>
      <p:sp>
        <p:nvSpPr>
          <p:cNvPr id="55298" name="Rectangle 2"/>
          <p:cNvSpPr>
            <a:spLocks noGrp="1" noChangeArrowheads="1"/>
          </p:cNvSpPr>
          <p:nvPr>
            <p:ph type="title"/>
          </p:nvPr>
        </p:nvSpPr>
        <p:spPr/>
        <p:txBody>
          <a:bodyPr/>
          <a:lstStyle/>
          <a:p>
            <a:r>
              <a:rPr lang="zh-CN" altLang="en-US" sz="3600" b="1" smtClean="0"/>
              <a:t>编码效率与扩展次数</a:t>
            </a:r>
            <a:r>
              <a:rPr lang="en-US" altLang="zh-CN" sz="3600" b="1" smtClean="0"/>
              <a:t>L</a:t>
            </a:r>
            <a:r>
              <a:rPr lang="zh-CN" altLang="en-US" sz="3600" b="1" smtClean="0"/>
              <a:t>的关系－例</a:t>
            </a:r>
            <a:r>
              <a:rPr lang="zh-CN" altLang="en-US" sz="4000" smtClean="0"/>
              <a:t> </a:t>
            </a:r>
          </a:p>
        </p:txBody>
      </p:sp>
      <p:sp>
        <p:nvSpPr>
          <p:cNvPr id="232456" name="Rectangle 8"/>
          <p:cNvSpPr>
            <a:spLocks noGrp="1" noChangeArrowheads="1"/>
          </p:cNvSpPr>
          <p:nvPr>
            <p:ph idx="1"/>
          </p:nvPr>
        </p:nvSpPr>
        <p:spPr/>
        <p:txBody>
          <a:bodyPr/>
          <a:lstStyle/>
          <a:p>
            <a:pPr algn="just">
              <a:spcBef>
                <a:spcPct val="0"/>
              </a:spcBef>
              <a:buClrTx/>
              <a:buFontTx/>
              <a:buNone/>
            </a:pPr>
            <a:r>
              <a:rPr lang="zh-CN" altLang="en-US" sz="2800" b="1" smtClean="0">
                <a:latin typeface="Times New Roman" panose="02020603050405020304" pitchFamily="18" charset="0"/>
              </a:rPr>
              <a:t>例</a:t>
            </a:r>
            <a:r>
              <a:rPr lang="zh-CN" altLang="en-US" sz="2800" smtClean="0">
                <a:latin typeface="Times New Roman" panose="02020603050405020304" pitchFamily="18" charset="0"/>
              </a:rPr>
              <a:t> 设离散无记忆信源</a:t>
            </a:r>
          </a:p>
          <a:p>
            <a:pPr algn="just">
              <a:spcBef>
                <a:spcPct val="0"/>
              </a:spcBef>
              <a:buClrTx/>
              <a:buFontTx/>
              <a:buNone/>
            </a:pPr>
            <a:endParaRPr lang="zh-CN" altLang="en-US" sz="2800" smtClean="0">
              <a:latin typeface="Times New Roman" panose="02020603050405020304" pitchFamily="18" charset="0"/>
            </a:endParaRPr>
          </a:p>
          <a:p>
            <a:pPr algn="just">
              <a:spcBef>
                <a:spcPct val="0"/>
              </a:spcBef>
              <a:buClrTx/>
              <a:buFontTx/>
              <a:buNone/>
            </a:pPr>
            <a:endParaRPr lang="zh-CN" altLang="en-US" sz="2400" smtClean="0">
              <a:latin typeface="Times New Roman" panose="02020603050405020304" pitchFamily="18" charset="0"/>
            </a:endParaRPr>
          </a:p>
          <a:p>
            <a:r>
              <a:rPr lang="zh-CN" altLang="en-US" sz="2800" smtClean="0">
                <a:latin typeface="Times New Roman" panose="02020603050405020304" pitchFamily="18" charset="0"/>
              </a:rPr>
              <a:t>采取等长二元编码时，要求编码效率              ，允许错误概率              ，求得：</a:t>
            </a:r>
            <a:r>
              <a:rPr lang="en-US" altLang="zh-CN" sz="2800" smtClean="0">
                <a:latin typeface="Times New Roman" panose="02020603050405020304" pitchFamily="18" charset="0"/>
              </a:rPr>
              <a:t>H(X)=0.811</a:t>
            </a:r>
          </a:p>
        </p:txBody>
      </p:sp>
      <p:sp>
        <p:nvSpPr>
          <p:cNvPr id="55300" name="Rectangle 4"/>
          <p:cNvSpPr>
            <a:spLocks noChangeArrowheads="1"/>
          </p:cNvSpPr>
          <p:nvPr/>
        </p:nvSpPr>
        <p:spPr bwMode="auto">
          <a:xfrm>
            <a:off x="36909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pic>
        <p:nvPicPr>
          <p:cNvPr id="23245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3048000"/>
            <a:ext cx="12001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232459"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800" y="3505200"/>
            <a:ext cx="1139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graphicFrame>
        <p:nvGraphicFramePr>
          <p:cNvPr id="232479" name="Object 31"/>
          <p:cNvGraphicFramePr>
            <a:graphicFrameLocks noChangeAspect="1"/>
          </p:cNvGraphicFramePr>
          <p:nvPr/>
        </p:nvGraphicFramePr>
        <p:xfrm>
          <a:off x="5105400" y="1752600"/>
          <a:ext cx="2514600" cy="1176338"/>
        </p:xfrm>
        <a:graphic>
          <a:graphicData uri="http://schemas.openxmlformats.org/presentationml/2006/ole">
            <mc:AlternateContent xmlns:mc="http://schemas.openxmlformats.org/markup-compatibility/2006">
              <mc:Choice xmlns:v="urn:schemas-microsoft-com:vml" Requires="v">
                <p:oleObj spid="_x0000_s55318" r:id="rId6" imgW="1193800" imgH="558800" progId="Equation.DSMT4">
                  <p:embed/>
                </p:oleObj>
              </mc:Choice>
              <mc:Fallback>
                <p:oleObj r:id="rId6" imgW="1193800" imgH="55880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1752600"/>
                        <a:ext cx="25146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4" name="Object 32"/>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55319" r:id="rId8" imgW="435285" imgH="677109" progId="Equation.DSMT4">
                  <p:embed/>
                </p:oleObj>
              </mc:Choice>
              <mc:Fallback>
                <p:oleObj r:id="rId8" imgW="435285" imgH="677109" progId="Equation.DSMT4">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2482" name="Object 34"/>
          <p:cNvGraphicFramePr>
            <a:graphicFrameLocks noChangeAspect="1"/>
          </p:cNvGraphicFramePr>
          <p:nvPr/>
        </p:nvGraphicFramePr>
        <p:xfrm>
          <a:off x="1447800" y="4038600"/>
          <a:ext cx="4953000" cy="2057400"/>
        </p:xfrm>
        <a:graphic>
          <a:graphicData uri="http://schemas.openxmlformats.org/presentationml/2006/ole">
            <mc:AlternateContent xmlns:mc="http://schemas.openxmlformats.org/markup-compatibility/2006">
              <mc:Choice xmlns:v="urn:schemas-microsoft-com:vml" Requires="v">
                <p:oleObj spid="_x0000_s55320" r:id="rId10" imgW="1790700" imgH="939800" progId="Equation.DSMT4">
                  <p:embed/>
                </p:oleObj>
              </mc:Choice>
              <mc:Fallback>
                <p:oleObj r:id="rId10" imgW="1790700" imgH="939800" progId="Equation.DSMT4">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7800" y="4038600"/>
                        <a:ext cx="4953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2456">
                                            <p:txEl>
                                              <p:pRg st="0" end="0"/>
                                            </p:txEl>
                                          </p:spTgt>
                                        </p:tgtEl>
                                        <p:attrNameLst>
                                          <p:attrName>style.visibility</p:attrName>
                                        </p:attrNameLst>
                                      </p:cBhvr>
                                      <p:to>
                                        <p:strVal val="visible"/>
                                      </p:to>
                                    </p:set>
                                    <p:anim calcmode="lin" valueType="num">
                                      <p:cBhvr additive="base">
                                        <p:cTn id="7" dur="500" fill="hold"/>
                                        <p:tgtEl>
                                          <p:spTgt spid="2324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245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2479"/>
                                        </p:tgtEl>
                                        <p:attrNameLst>
                                          <p:attrName>style.visibility</p:attrName>
                                        </p:attrNameLst>
                                      </p:cBhvr>
                                      <p:to>
                                        <p:strVal val="visible"/>
                                      </p:to>
                                    </p:set>
                                    <p:anim calcmode="lin" valueType="num">
                                      <p:cBhvr additive="base">
                                        <p:cTn id="11" dur="500" fill="hold"/>
                                        <p:tgtEl>
                                          <p:spTgt spid="232479"/>
                                        </p:tgtEl>
                                        <p:attrNameLst>
                                          <p:attrName>ppt_x</p:attrName>
                                        </p:attrNameLst>
                                      </p:cBhvr>
                                      <p:tavLst>
                                        <p:tav tm="0">
                                          <p:val>
                                            <p:strVal val="#ppt_x"/>
                                          </p:val>
                                        </p:tav>
                                        <p:tav tm="100000">
                                          <p:val>
                                            <p:strVal val="#ppt_x"/>
                                          </p:val>
                                        </p:tav>
                                      </p:tavLst>
                                    </p:anim>
                                    <p:anim calcmode="lin" valueType="num">
                                      <p:cBhvr additive="base">
                                        <p:cTn id="12" dur="500" fill="hold"/>
                                        <p:tgtEl>
                                          <p:spTgt spid="23247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2456">
                                            <p:txEl>
                                              <p:pRg st="3" end="3"/>
                                            </p:txEl>
                                          </p:spTgt>
                                        </p:tgtEl>
                                        <p:attrNameLst>
                                          <p:attrName>style.visibility</p:attrName>
                                        </p:attrNameLst>
                                      </p:cBhvr>
                                      <p:to>
                                        <p:strVal val="visible"/>
                                      </p:to>
                                    </p:set>
                                    <p:anim calcmode="lin" valueType="num">
                                      <p:cBhvr additive="base">
                                        <p:cTn id="17" dur="500" fill="hold"/>
                                        <p:tgtEl>
                                          <p:spTgt spid="23245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245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2458"/>
                                        </p:tgtEl>
                                        <p:attrNameLst>
                                          <p:attrName>style.visibility</p:attrName>
                                        </p:attrNameLst>
                                      </p:cBhvr>
                                      <p:to>
                                        <p:strVal val="visible"/>
                                      </p:to>
                                    </p:set>
                                    <p:anim calcmode="lin" valueType="num">
                                      <p:cBhvr additive="base">
                                        <p:cTn id="21" dur="500" fill="hold"/>
                                        <p:tgtEl>
                                          <p:spTgt spid="232458"/>
                                        </p:tgtEl>
                                        <p:attrNameLst>
                                          <p:attrName>ppt_x</p:attrName>
                                        </p:attrNameLst>
                                      </p:cBhvr>
                                      <p:tavLst>
                                        <p:tav tm="0">
                                          <p:val>
                                            <p:strVal val="#ppt_x"/>
                                          </p:val>
                                        </p:tav>
                                        <p:tav tm="100000">
                                          <p:val>
                                            <p:strVal val="#ppt_x"/>
                                          </p:val>
                                        </p:tav>
                                      </p:tavLst>
                                    </p:anim>
                                    <p:anim calcmode="lin" valueType="num">
                                      <p:cBhvr additive="base">
                                        <p:cTn id="22" dur="500" fill="hold"/>
                                        <p:tgtEl>
                                          <p:spTgt spid="23245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2459"/>
                                        </p:tgtEl>
                                        <p:attrNameLst>
                                          <p:attrName>style.visibility</p:attrName>
                                        </p:attrNameLst>
                                      </p:cBhvr>
                                      <p:to>
                                        <p:strVal val="visible"/>
                                      </p:to>
                                    </p:set>
                                    <p:anim calcmode="lin" valueType="num">
                                      <p:cBhvr additive="base">
                                        <p:cTn id="25" dur="500" fill="hold"/>
                                        <p:tgtEl>
                                          <p:spTgt spid="232459"/>
                                        </p:tgtEl>
                                        <p:attrNameLst>
                                          <p:attrName>ppt_x</p:attrName>
                                        </p:attrNameLst>
                                      </p:cBhvr>
                                      <p:tavLst>
                                        <p:tav tm="0">
                                          <p:val>
                                            <p:strVal val="#ppt_x"/>
                                          </p:val>
                                        </p:tav>
                                        <p:tav tm="100000">
                                          <p:val>
                                            <p:strVal val="#ppt_x"/>
                                          </p:val>
                                        </p:tav>
                                      </p:tavLst>
                                    </p:anim>
                                    <p:anim calcmode="lin" valueType="num">
                                      <p:cBhvr additive="base">
                                        <p:cTn id="26" dur="500" fill="hold"/>
                                        <p:tgtEl>
                                          <p:spTgt spid="23245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2482"/>
                                        </p:tgtEl>
                                        <p:attrNameLst>
                                          <p:attrName>style.visibility</p:attrName>
                                        </p:attrNameLst>
                                      </p:cBhvr>
                                      <p:to>
                                        <p:strVal val="visible"/>
                                      </p:to>
                                    </p:set>
                                    <p:anim calcmode="lin" valueType="num">
                                      <p:cBhvr additive="base">
                                        <p:cTn id="31" dur="500" fill="hold"/>
                                        <p:tgtEl>
                                          <p:spTgt spid="232482"/>
                                        </p:tgtEl>
                                        <p:attrNameLst>
                                          <p:attrName>ppt_x</p:attrName>
                                        </p:attrNameLst>
                                      </p:cBhvr>
                                      <p:tavLst>
                                        <p:tav tm="0">
                                          <p:val>
                                            <p:strVal val="#ppt_x"/>
                                          </p:val>
                                        </p:tav>
                                        <p:tav tm="100000">
                                          <p:val>
                                            <p:strVal val="#ppt_x"/>
                                          </p:val>
                                        </p:tav>
                                      </p:tavLst>
                                    </p:anim>
                                    <p:anim calcmode="lin" valueType="num">
                                      <p:cBhvr additive="base">
                                        <p:cTn id="32" dur="500" fill="hold"/>
                                        <p:tgtEl>
                                          <p:spTgt spid="232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6C5AF30-665A-4DA9-827F-8FC806E5ACF8}" type="slidenum">
              <a:rPr lang="en-US" altLang="zh-CN" smtClean="0"/>
              <a:pPr/>
              <a:t>37</a:t>
            </a:fld>
            <a:endParaRPr lang="en-US" altLang="zh-CN" smtClean="0"/>
          </a:p>
        </p:txBody>
      </p:sp>
      <p:sp>
        <p:nvSpPr>
          <p:cNvPr id="57346" name="Rectangle 1033"/>
          <p:cNvSpPr>
            <a:spLocks noGrp="1" noChangeArrowheads="1"/>
          </p:cNvSpPr>
          <p:nvPr>
            <p:ph type="title"/>
          </p:nvPr>
        </p:nvSpPr>
        <p:spPr/>
        <p:txBody>
          <a:bodyPr/>
          <a:lstStyle/>
          <a:p>
            <a:r>
              <a:rPr lang="zh-CN" altLang="en-US" b="1" smtClean="0"/>
              <a:t>引入变长编码</a:t>
            </a:r>
            <a:r>
              <a:rPr lang="zh-CN" altLang="en-US" smtClean="0"/>
              <a:t> </a:t>
            </a:r>
          </a:p>
        </p:txBody>
      </p:sp>
      <p:sp>
        <p:nvSpPr>
          <p:cNvPr id="234506" name="Rectangle 1034"/>
          <p:cNvSpPr>
            <a:spLocks noGrp="1" noChangeArrowheads="1"/>
          </p:cNvSpPr>
          <p:nvPr>
            <p:ph idx="1"/>
          </p:nvPr>
        </p:nvSpPr>
        <p:spPr/>
        <p:txBody>
          <a:bodyPr/>
          <a:lstStyle/>
          <a:p>
            <a:r>
              <a:rPr lang="zh-CN" altLang="en-US" smtClean="0"/>
              <a:t>定长编码在理论上可以达到很高的编码效率，但是从上例中可以看到，在编码效率、错误概率要求较高的情况下，扩展次数</a:t>
            </a:r>
            <a:r>
              <a:rPr lang="en-US" altLang="zh-CN" smtClean="0"/>
              <a:t>L</a:t>
            </a:r>
            <a:r>
              <a:rPr lang="zh-CN" altLang="en-US" smtClean="0"/>
              <a:t>需要非常大，这在实际工程中是无法实现的。</a:t>
            </a:r>
          </a:p>
          <a:p>
            <a:r>
              <a:rPr lang="zh-CN" altLang="en-US" smtClean="0"/>
              <a:t>当</a:t>
            </a:r>
            <a:r>
              <a:rPr lang="en-US" altLang="zh-CN" smtClean="0"/>
              <a:t>L</a:t>
            </a:r>
            <a:r>
              <a:rPr lang="zh-CN" altLang="en-US" smtClean="0"/>
              <a:t>有限时，高传输效率的等长码往往要引入一定的失真和错误，它不像变长码那样可以实现无失真编码。</a:t>
            </a:r>
          </a:p>
          <a:p>
            <a:r>
              <a:rPr lang="zh-CN" altLang="en-US" smtClean="0"/>
              <a:t>在实际过程中，普遍使用变长编码。 </a:t>
            </a:r>
          </a:p>
        </p:txBody>
      </p:sp>
      <p:sp>
        <p:nvSpPr>
          <p:cNvPr id="57348" name="Rectangle 1027"/>
          <p:cNvSpPr>
            <a:spLocks noChangeArrowheads="1"/>
          </p:cNvSpPr>
          <p:nvPr/>
        </p:nvSpPr>
        <p:spPr bwMode="auto">
          <a:xfrm>
            <a:off x="36909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0" hangingPunct="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4506">
                                            <p:txEl>
                                              <p:pRg st="0" end="0"/>
                                            </p:txEl>
                                          </p:spTgt>
                                        </p:tgtEl>
                                        <p:attrNameLst>
                                          <p:attrName>style.visibility</p:attrName>
                                        </p:attrNameLst>
                                      </p:cBhvr>
                                      <p:to>
                                        <p:strVal val="visible"/>
                                      </p:to>
                                    </p:set>
                                    <p:anim calcmode="lin" valueType="num">
                                      <p:cBhvr additive="base">
                                        <p:cTn id="7" dur="500" fill="hold"/>
                                        <p:tgtEl>
                                          <p:spTgt spid="234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45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4506">
                                            <p:txEl>
                                              <p:pRg st="1" end="1"/>
                                            </p:txEl>
                                          </p:spTgt>
                                        </p:tgtEl>
                                        <p:attrNameLst>
                                          <p:attrName>style.visibility</p:attrName>
                                        </p:attrNameLst>
                                      </p:cBhvr>
                                      <p:to>
                                        <p:strVal val="visible"/>
                                      </p:to>
                                    </p:set>
                                    <p:anim calcmode="lin" valueType="num">
                                      <p:cBhvr additive="base">
                                        <p:cTn id="13" dur="500" fill="hold"/>
                                        <p:tgtEl>
                                          <p:spTgt spid="2345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45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4506">
                                            <p:txEl>
                                              <p:pRg st="2" end="2"/>
                                            </p:txEl>
                                          </p:spTgt>
                                        </p:tgtEl>
                                        <p:attrNameLst>
                                          <p:attrName>style.visibility</p:attrName>
                                        </p:attrNameLst>
                                      </p:cBhvr>
                                      <p:to>
                                        <p:strVal val="visible"/>
                                      </p:to>
                                    </p:set>
                                    <p:anim calcmode="lin" valueType="num">
                                      <p:cBhvr additive="base">
                                        <p:cTn id="19" dur="500" fill="hold"/>
                                        <p:tgtEl>
                                          <p:spTgt spid="2345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450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F515BE8-F3D7-46D8-86F0-13B425DB1AEF}" type="slidenum">
              <a:rPr lang="en-US" altLang="zh-CN" smtClean="0"/>
              <a:pPr/>
              <a:t>4</a:t>
            </a:fld>
            <a:endParaRPr lang="en-US" altLang="zh-CN" smtClean="0"/>
          </a:p>
        </p:txBody>
      </p:sp>
      <p:sp>
        <p:nvSpPr>
          <p:cNvPr id="7170" name="Rectangle 2"/>
          <p:cNvSpPr>
            <a:spLocks noGrp="1" noChangeArrowheads="1"/>
          </p:cNvSpPr>
          <p:nvPr>
            <p:ph type="title"/>
          </p:nvPr>
        </p:nvSpPr>
        <p:spPr/>
        <p:txBody>
          <a:bodyPr/>
          <a:lstStyle/>
          <a:p>
            <a:r>
              <a:rPr lang="zh-CN" altLang="en-US" sz="4600" b="1" smtClean="0"/>
              <a:t>信源编码（主要内容）</a:t>
            </a:r>
          </a:p>
        </p:txBody>
      </p:sp>
      <p:sp>
        <p:nvSpPr>
          <p:cNvPr id="300035" name="Rectangle 3"/>
          <p:cNvSpPr>
            <a:spLocks noGrp="1" noChangeArrowheads="1"/>
          </p:cNvSpPr>
          <p:nvPr>
            <p:ph idx="1"/>
          </p:nvPr>
        </p:nvSpPr>
        <p:spPr/>
        <p:txBody>
          <a:bodyPr/>
          <a:lstStyle/>
          <a:p>
            <a:pPr>
              <a:defRPr/>
            </a:pPr>
            <a:r>
              <a:rPr lang="zh-CN" altLang="en-US" sz="3500" smtClean="0">
                <a:solidFill>
                  <a:srgbClr val="FF3399"/>
                </a:solidFill>
                <a:effectLst>
                  <a:outerShdw blurRad="38100" dist="38100" dir="2700000" algn="tl">
                    <a:srgbClr val="C0C0C0"/>
                  </a:outerShdw>
                </a:effectLst>
                <a:latin typeface="黑体" panose="02010609060101010101" pitchFamily="2" charset="-122"/>
                <a:ea typeface="黑体" panose="02010609060101010101" pitchFamily="2" charset="-122"/>
              </a:rPr>
              <a:t>信源编码定理</a:t>
            </a:r>
          </a:p>
          <a:p>
            <a:pPr lvl="1" indent="-436880">
              <a:buClr>
                <a:schemeClr val="hlink"/>
              </a:buClr>
              <a:buFont typeface="Wingdings" panose="05000000000000000000" pitchFamily="2" charset="2"/>
              <a:buChar char="v"/>
              <a:defRPr/>
            </a:pPr>
            <a:r>
              <a:rPr lang="zh-CN" altLang="en-US" sz="2200" b="1" smtClean="0">
                <a:effectLst>
                  <a:outerShdw blurRad="38100" dist="38100" dir="2700000" algn="tl">
                    <a:srgbClr val="C0C0C0"/>
                  </a:outerShdw>
                </a:effectLst>
                <a:latin typeface="黑体" panose="02010609060101010101" pitchFamily="2" charset="-122"/>
                <a:ea typeface="黑体" panose="02010609060101010101" pitchFamily="2" charset="-122"/>
                <a:cs typeface="+mn-ea"/>
              </a:rPr>
              <a:t>信源编码概念</a:t>
            </a:r>
          </a:p>
          <a:p>
            <a:pPr lvl="1" indent="-436880">
              <a:buClr>
                <a:schemeClr val="hlink"/>
              </a:buClr>
              <a:buFont typeface="Wingdings" panose="05000000000000000000" pitchFamily="2" charset="2"/>
              <a:buChar char="v"/>
              <a:defRPr/>
            </a:pPr>
            <a:r>
              <a:rPr lang="zh-CN" altLang="en-US" sz="2200" b="1" smtClean="0">
                <a:effectLst>
                  <a:outerShdw blurRad="38100" dist="38100" dir="2700000" algn="tl">
                    <a:srgbClr val="C0C0C0"/>
                  </a:outerShdw>
                </a:effectLst>
                <a:latin typeface="黑体" panose="02010609060101010101" pitchFamily="2" charset="-122"/>
                <a:ea typeface="黑体" panose="02010609060101010101" pitchFamily="2" charset="-122"/>
                <a:cs typeface="+mn-ea"/>
              </a:rPr>
              <a:t>香农第一定理</a:t>
            </a:r>
          </a:p>
          <a:p>
            <a:pPr lvl="1" indent="-436880">
              <a:buClr>
                <a:schemeClr val="hlink"/>
              </a:buClr>
              <a:buFont typeface="Wingdings" panose="05000000000000000000" pitchFamily="2" charset="2"/>
              <a:buChar char="v"/>
              <a:defRPr/>
            </a:pPr>
            <a:r>
              <a:rPr lang="zh-CN" altLang="en-US" sz="2200" b="1" smtClean="0">
                <a:effectLst>
                  <a:outerShdw blurRad="38100" dist="38100" dir="2700000" algn="tl">
                    <a:srgbClr val="C0C0C0"/>
                  </a:outerShdw>
                </a:effectLst>
                <a:latin typeface="黑体" panose="02010609060101010101" pitchFamily="2" charset="-122"/>
                <a:ea typeface="黑体" panose="02010609060101010101" pitchFamily="2" charset="-122"/>
                <a:cs typeface="+mn-ea"/>
              </a:rPr>
              <a:t>香农第三定理</a:t>
            </a:r>
          </a:p>
          <a:p>
            <a:pPr>
              <a:defRPr/>
            </a:pPr>
            <a:r>
              <a:rPr lang="zh-CN" altLang="en-US" sz="3500" smtClean="0">
                <a:effectLst>
                  <a:outerShdw blurRad="38100" dist="38100" dir="2700000" algn="tl">
                    <a:srgbClr val="C0C0C0"/>
                  </a:outerShdw>
                </a:effectLst>
                <a:latin typeface="黑体" panose="02010609060101010101" pitchFamily="2" charset="-122"/>
                <a:ea typeface="黑体" panose="02010609060101010101" pitchFamily="2" charset="-122"/>
              </a:rPr>
              <a:t>信源编码方法</a:t>
            </a:r>
          </a:p>
          <a:p>
            <a:pPr lvl="1" indent="-436880">
              <a:defRPr/>
            </a:pPr>
            <a:r>
              <a:rPr lang="zh-CN" altLang="en-US" sz="2200" b="1" smtClean="0">
                <a:effectLst>
                  <a:outerShdw blurRad="38100" dist="38100" dir="2700000" algn="tl">
                    <a:srgbClr val="C0C0C0"/>
                  </a:outerShdw>
                </a:effectLst>
                <a:latin typeface="黑体" panose="02010609060101010101" pitchFamily="2" charset="-122"/>
                <a:ea typeface="黑体" panose="02010609060101010101" pitchFamily="2" charset="-122"/>
                <a:cs typeface="+mn-ea"/>
              </a:rPr>
              <a:t>离散信源编码</a:t>
            </a:r>
          </a:p>
          <a:p>
            <a:pPr lvl="1" indent="-436880">
              <a:defRPr/>
            </a:pPr>
            <a:r>
              <a:rPr lang="zh-CN" altLang="en-US" sz="2200" b="1" smtClean="0">
                <a:effectLst>
                  <a:outerShdw blurRad="38100" dist="38100" dir="2700000" algn="tl">
                    <a:srgbClr val="C0C0C0"/>
                  </a:outerShdw>
                </a:effectLst>
                <a:latin typeface="黑体" panose="02010609060101010101" pitchFamily="2" charset="-122"/>
                <a:ea typeface="黑体" panose="02010609060101010101" pitchFamily="2" charset="-122"/>
                <a:cs typeface="+mn-ea"/>
              </a:rPr>
              <a:t>连续信源编码</a:t>
            </a:r>
          </a:p>
          <a:p>
            <a:pPr lvl="1" indent="-436880">
              <a:defRPr/>
            </a:pPr>
            <a:r>
              <a:rPr lang="zh-CN" altLang="en-US" sz="2200" b="1" smtClean="0">
                <a:effectLst>
                  <a:outerShdw blurRad="38100" dist="38100" dir="2700000" algn="tl">
                    <a:srgbClr val="C0C0C0"/>
                  </a:outerShdw>
                </a:effectLst>
                <a:latin typeface="黑体" panose="02010609060101010101" pitchFamily="2" charset="-122"/>
                <a:ea typeface="黑体" panose="02010609060101010101" pitchFamily="2" charset="-122"/>
                <a:cs typeface="+mn-ea"/>
              </a:rPr>
              <a:t>相关信源编码</a:t>
            </a:r>
          </a:p>
          <a:p>
            <a:pPr lvl="1" indent="-436880">
              <a:defRPr/>
            </a:pPr>
            <a:r>
              <a:rPr lang="zh-CN" altLang="en-US" sz="2200" b="1" smtClean="0">
                <a:effectLst>
                  <a:outerShdw blurRad="38100" dist="38100" dir="2700000" algn="tl">
                    <a:srgbClr val="C0C0C0"/>
                  </a:outerShdw>
                </a:effectLst>
                <a:latin typeface="黑体" panose="02010609060101010101" pitchFamily="2" charset="-122"/>
                <a:ea typeface="黑体" panose="02010609060101010101" pitchFamily="2" charset="-122"/>
                <a:cs typeface="+mn-ea"/>
              </a:rPr>
              <a:t>变换编码</a:t>
            </a:r>
          </a:p>
          <a:p>
            <a:pPr>
              <a:defRPr/>
            </a:pPr>
            <a:endParaRPr lang="en-US" altLang="zh-CN" sz="26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E911C37-B4F5-4F4E-ACA4-0981EDF98AB1}" type="slidenum">
              <a:rPr lang="en-US" altLang="zh-CN" smtClean="0"/>
              <a:pPr/>
              <a:t>5</a:t>
            </a:fld>
            <a:endParaRPr lang="en-US" altLang="zh-CN" smtClean="0"/>
          </a:p>
        </p:txBody>
      </p:sp>
      <p:sp>
        <p:nvSpPr>
          <p:cNvPr id="301058" name="Rectangle 2"/>
          <p:cNvSpPr>
            <a:spLocks noGrp="1" noChangeArrowheads="1"/>
          </p:cNvSpPr>
          <p:nvPr>
            <p:ph idx="1"/>
          </p:nvPr>
        </p:nvSpPr>
        <p:spPr/>
        <p:txBody>
          <a:bodyPr/>
          <a:lstStyle/>
          <a:p>
            <a:pPr>
              <a:buFont typeface="Wingdings" panose="05000000000000000000" pitchFamily="2" charset="2"/>
              <a:buNone/>
            </a:pPr>
            <a:r>
              <a:rPr lang="zh-CN" altLang="en-US" b="1" smtClean="0"/>
              <a:t>无失真信源编码</a:t>
            </a:r>
            <a:r>
              <a:rPr lang="zh-CN" altLang="en-US" smtClean="0"/>
              <a:t>：</a:t>
            </a:r>
          </a:p>
          <a:p>
            <a:r>
              <a:rPr lang="zh-CN" altLang="en-US" smtClean="0"/>
              <a:t>要求精确地复现信源的输出</a:t>
            </a:r>
          </a:p>
          <a:p>
            <a:r>
              <a:rPr lang="zh-CN" altLang="en-US" smtClean="0"/>
              <a:t>保证信源的全部信息无损的送给信宿</a:t>
            </a:r>
          </a:p>
          <a:p>
            <a:endParaRPr lang="zh-CN" altLang="en-US" smtClean="0"/>
          </a:p>
          <a:p>
            <a:pPr>
              <a:buFont typeface="Wingdings" panose="05000000000000000000" pitchFamily="2" charset="2"/>
              <a:buNone/>
            </a:pPr>
            <a:r>
              <a:rPr lang="zh-CN" altLang="en-US" b="1" smtClean="0"/>
              <a:t>研究方法</a:t>
            </a:r>
            <a:r>
              <a:rPr lang="zh-CN" altLang="en-US" smtClean="0"/>
              <a:t>：</a:t>
            </a:r>
          </a:p>
          <a:p>
            <a:r>
              <a:rPr lang="zh-CN" altLang="en-US" smtClean="0"/>
              <a:t>只考虑有效性，不考虑可靠性</a:t>
            </a:r>
          </a:p>
          <a:p>
            <a:r>
              <a:rPr lang="zh-CN" altLang="en-US" smtClean="0"/>
              <a:t>将信道编解码看成一个无噪无损信道</a:t>
            </a:r>
          </a:p>
        </p:txBody>
      </p:sp>
      <p:sp>
        <p:nvSpPr>
          <p:cNvPr id="8195" name="Rectangle 3"/>
          <p:cNvSpPr>
            <a:spLocks noGrp="1" noChangeArrowheads="1"/>
          </p:cNvSpPr>
          <p:nvPr>
            <p:ph type="title"/>
          </p:nvPr>
        </p:nvSpPr>
        <p:spPr/>
        <p:txBody>
          <a:bodyPr/>
          <a:lstStyle/>
          <a:p>
            <a:r>
              <a:rPr lang="zh-CN" altLang="en-US" b="1" smtClean="0"/>
              <a:t>无失真信源编码－概念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 calcmode="lin" valueType="num">
                                      <p:cBhvr additive="base">
                                        <p:cTn id="7" dur="500" fill="hold"/>
                                        <p:tgtEl>
                                          <p:spTgt spid="301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1058">
                                            <p:txEl>
                                              <p:pRg st="1" end="1"/>
                                            </p:txEl>
                                          </p:spTgt>
                                        </p:tgtEl>
                                        <p:attrNameLst>
                                          <p:attrName>style.visibility</p:attrName>
                                        </p:attrNameLst>
                                      </p:cBhvr>
                                      <p:to>
                                        <p:strVal val="visible"/>
                                      </p:to>
                                    </p:set>
                                    <p:anim calcmode="lin" valueType="num">
                                      <p:cBhvr additive="base">
                                        <p:cTn id="13" dur="500" fill="hold"/>
                                        <p:tgtEl>
                                          <p:spTgt spid="3010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1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1058">
                                            <p:txEl>
                                              <p:pRg st="2" end="2"/>
                                            </p:txEl>
                                          </p:spTgt>
                                        </p:tgtEl>
                                        <p:attrNameLst>
                                          <p:attrName>style.visibility</p:attrName>
                                        </p:attrNameLst>
                                      </p:cBhvr>
                                      <p:to>
                                        <p:strVal val="visible"/>
                                      </p:to>
                                    </p:set>
                                    <p:anim calcmode="lin" valueType="num">
                                      <p:cBhvr additive="base">
                                        <p:cTn id="19" dur="500" fill="hold"/>
                                        <p:tgtEl>
                                          <p:spTgt spid="3010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1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1058">
                                            <p:txEl>
                                              <p:pRg st="4" end="4"/>
                                            </p:txEl>
                                          </p:spTgt>
                                        </p:tgtEl>
                                        <p:attrNameLst>
                                          <p:attrName>style.visibility</p:attrName>
                                        </p:attrNameLst>
                                      </p:cBhvr>
                                      <p:to>
                                        <p:strVal val="visible"/>
                                      </p:to>
                                    </p:set>
                                    <p:anim calcmode="lin" valueType="num">
                                      <p:cBhvr additive="base">
                                        <p:cTn id="25" dur="500" fill="hold"/>
                                        <p:tgtEl>
                                          <p:spTgt spid="30105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10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1058">
                                            <p:txEl>
                                              <p:pRg st="5" end="5"/>
                                            </p:txEl>
                                          </p:spTgt>
                                        </p:tgtEl>
                                        <p:attrNameLst>
                                          <p:attrName>style.visibility</p:attrName>
                                        </p:attrNameLst>
                                      </p:cBhvr>
                                      <p:to>
                                        <p:strVal val="visible"/>
                                      </p:to>
                                    </p:set>
                                    <p:anim calcmode="lin" valueType="num">
                                      <p:cBhvr additive="base">
                                        <p:cTn id="31" dur="500" fill="hold"/>
                                        <p:tgtEl>
                                          <p:spTgt spid="30105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10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01058">
                                            <p:txEl>
                                              <p:pRg st="6" end="6"/>
                                            </p:txEl>
                                          </p:spTgt>
                                        </p:tgtEl>
                                        <p:attrNameLst>
                                          <p:attrName>style.visibility</p:attrName>
                                        </p:attrNameLst>
                                      </p:cBhvr>
                                      <p:to>
                                        <p:strVal val="visible"/>
                                      </p:to>
                                    </p:set>
                                    <p:anim calcmode="lin" valueType="num">
                                      <p:cBhvr additive="base">
                                        <p:cTn id="37" dur="500" fill="hold"/>
                                        <p:tgtEl>
                                          <p:spTgt spid="30105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10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869E89E4-32C6-4472-BC92-16F1011F60A1}" type="slidenum">
              <a:rPr lang="en-US" altLang="zh-CN" smtClean="0"/>
              <a:pPr/>
              <a:t>6</a:t>
            </a:fld>
            <a:endParaRPr lang="en-US" altLang="zh-CN" smtClean="0"/>
          </a:p>
        </p:txBody>
      </p:sp>
      <p:sp>
        <p:nvSpPr>
          <p:cNvPr id="244759" name="Rectangle 23"/>
          <p:cNvSpPr>
            <a:spLocks noGrp="1" noChangeArrowheads="1"/>
          </p:cNvSpPr>
          <p:nvPr>
            <p:ph idx="1"/>
          </p:nvPr>
        </p:nvSpPr>
        <p:spPr/>
        <p:txBody>
          <a:bodyPr/>
          <a:lstStyle/>
          <a:p>
            <a:pPr>
              <a:lnSpc>
                <a:spcPct val="80000"/>
              </a:lnSpc>
              <a:buFont typeface="Wingdings" panose="05000000000000000000" pitchFamily="2" charset="2"/>
              <a:buNone/>
            </a:pPr>
            <a:r>
              <a:rPr lang="zh-CN" altLang="en-US" sz="2600" smtClean="0"/>
              <a:t>解决两个问题：</a:t>
            </a:r>
          </a:p>
          <a:p>
            <a:pPr>
              <a:lnSpc>
                <a:spcPct val="80000"/>
              </a:lnSpc>
            </a:pPr>
            <a:r>
              <a:rPr lang="zh-CN" altLang="en-US" sz="2600" smtClean="0"/>
              <a:t>描述信源的输出，计算它产生的信息量；</a:t>
            </a:r>
          </a:p>
          <a:p>
            <a:pPr>
              <a:lnSpc>
                <a:spcPct val="80000"/>
              </a:lnSpc>
            </a:pPr>
            <a:r>
              <a:rPr lang="zh-CN" altLang="en-US" sz="2600" smtClean="0"/>
              <a:t>表示信源的输出，即信源编码（无失真</a:t>
            </a:r>
            <a:r>
              <a:rPr lang="en-US" altLang="zh-CN" sz="2600" smtClean="0"/>
              <a:t>/</a:t>
            </a:r>
            <a:r>
              <a:rPr lang="zh-CN" altLang="en-US" sz="2600" smtClean="0"/>
              <a:t>限失真）</a:t>
            </a:r>
          </a:p>
          <a:p>
            <a:pPr lvl="1">
              <a:lnSpc>
                <a:spcPct val="80000"/>
              </a:lnSpc>
            </a:pPr>
            <a:r>
              <a:rPr lang="zh-CN" altLang="en-US" sz="2200" smtClean="0"/>
              <a:t>与信宿对通信质量的要求有关</a:t>
            </a:r>
          </a:p>
          <a:p>
            <a:pPr>
              <a:lnSpc>
                <a:spcPct val="80000"/>
              </a:lnSpc>
            </a:pPr>
            <a:endParaRPr lang="zh-CN" altLang="en-US" sz="2600" smtClean="0"/>
          </a:p>
          <a:p>
            <a:pPr>
              <a:lnSpc>
                <a:spcPct val="80000"/>
              </a:lnSpc>
            </a:pPr>
            <a:endParaRPr lang="zh-CN" altLang="en-US" sz="2600" smtClean="0"/>
          </a:p>
          <a:p>
            <a:pPr>
              <a:lnSpc>
                <a:spcPct val="80000"/>
              </a:lnSpc>
            </a:pPr>
            <a:endParaRPr lang="zh-CN" altLang="en-US" sz="2600" smtClean="0"/>
          </a:p>
          <a:p>
            <a:pPr>
              <a:lnSpc>
                <a:spcPct val="80000"/>
              </a:lnSpc>
            </a:pPr>
            <a:endParaRPr lang="zh-CN" altLang="en-US" sz="2600" smtClean="0"/>
          </a:p>
          <a:p>
            <a:pPr>
              <a:lnSpc>
                <a:spcPct val="80000"/>
              </a:lnSpc>
            </a:pPr>
            <a:endParaRPr lang="zh-CN" altLang="en-US" sz="2600" smtClean="0"/>
          </a:p>
          <a:p>
            <a:pPr>
              <a:lnSpc>
                <a:spcPct val="80000"/>
              </a:lnSpc>
            </a:pPr>
            <a:r>
              <a:rPr lang="zh-CN" altLang="en-US" sz="2600" smtClean="0"/>
              <a:t>因为，不考虑抗干扰问题。所以，数学描述比较简单。</a:t>
            </a:r>
          </a:p>
        </p:txBody>
      </p:sp>
      <p:sp>
        <p:nvSpPr>
          <p:cNvPr id="9219" name="Rectangle 2"/>
          <p:cNvSpPr>
            <a:spLocks noChangeArrowheads="1"/>
          </p:cNvSpPr>
          <p:nvPr/>
        </p:nvSpPr>
        <p:spPr bwMode="auto">
          <a:xfrm>
            <a:off x="2538413" y="2714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zh-CN" altLang="en-US"/>
          </a:p>
        </p:txBody>
      </p:sp>
      <p:grpSp>
        <p:nvGrpSpPr>
          <p:cNvPr id="244749" name="Group 13"/>
          <p:cNvGrpSpPr>
            <a:grpSpLocks/>
          </p:cNvGrpSpPr>
          <p:nvPr/>
        </p:nvGrpSpPr>
        <p:grpSpPr bwMode="auto">
          <a:xfrm>
            <a:off x="1331913" y="3387725"/>
            <a:ext cx="6705600" cy="1841500"/>
            <a:chOff x="879" y="1389"/>
            <a:chExt cx="4224" cy="1160"/>
          </a:xfrm>
        </p:grpSpPr>
        <p:sp>
          <p:nvSpPr>
            <p:cNvPr id="9221" name="Rectangle 6"/>
            <p:cNvSpPr>
              <a:spLocks noChangeArrowheads="1"/>
            </p:cNvSpPr>
            <p:nvPr/>
          </p:nvSpPr>
          <p:spPr bwMode="auto">
            <a:xfrm>
              <a:off x="2239" y="1389"/>
              <a:ext cx="1225" cy="545"/>
            </a:xfrm>
            <a:prstGeom prst="rect">
              <a:avLst/>
            </a:prstGeom>
            <a:solidFill>
              <a:schemeClr val="accent1"/>
            </a:solidFill>
            <a:ln w="19050">
              <a:solidFill>
                <a:schemeClr val="tx1"/>
              </a:solidFill>
              <a:miter lim="800000"/>
              <a:headEnd/>
              <a:tailEnd type="none" w="lg" len="lg"/>
            </a:ln>
          </p:spPr>
          <p:txBody>
            <a:bodyPr wrap="none" anchor="ctr"/>
            <a:lstStyle/>
            <a:p>
              <a:pPr algn="ctr" eaLnBrk="0" hangingPunct="0"/>
              <a:r>
                <a:rPr lang="zh-CN" altLang="en-US" sz="2800"/>
                <a:t>编码器</a:t>
              </a:r>
            </a:p>
          </p:txBody>
        </p:sp>
        <p:sp>
          <p:nvSpPr>
            <p:cNvPr id="9222" name="Line 7"/>
            <p:cNvSpPr>
              <a:spLocks noChangeShapeType="1"/>
            </p:cNvSpPr>
            <p:nvPr/>
          </p:nvSpPr>
          <p:spPr bwMode="auto">
            <a:xfrm>
              <a:off x="879" y="1661"/>
              <a:ext cx="1360" cy="1"/>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3" name="Line 8"/>
            <p:cNvSpPr>
              <a:spLocks noChangeShapeType="1"/>
            </p:cNvSpPr>
            <p:nvPr/>
          </p:nvSpPr>
          <p:spPr bwMode="auto">
            <a:xfrm>
              <a:off x="3464" y="1661"/>
              <a:ext cx="1587"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4" name="Line 9"/>
            <p:cNvSpPr>
              <a:spLocks noChangeShapeType="1"/>
            </p:cNvSpPr>
            <p:nvPr/>
          </p:nvSpPr>
          <p:spPr bwMode="auto">
            <a:xfrm flipV="1">
              <a:off x="2853" y="1928"/>
              <a:ext cx="1" cy="399"/>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225" name="Text Box 10"/>
            <p:cNvSpPr txBox="1">
              <a:spLocks noChangeArrowheads="1"/>
            </p:cNvSpPr>
            <p:nvPr/>
          </p:nvSpPr>
          <p:spPr bwMode="auto">
            <a:xfrm>
              <a:off x="921" y="1624"/>
              <a:ext cx="1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eaLnBrk="0" hangingPunct="0"/>
              <a:r>
                <a:rPr lang="en-US" altLang="zh-CN"/>
                <a:t>X=[x</a:t>
              </a:r>
              <a:r>
                <a:rPr lang="en-US" altLang="zh-CN" baseline="-25000"/>
                <a:t>1</a:t>
              </a:r>
              <a:r>
                <a:rPr lang="en-US" altLang="zh-CN"/>
                <a:t>,x</a:t>
              </a:r>
              <a:r>
                <a:rPr lang="en-US" altLang="zh-CN" baseline="-25000"/>
                <a:t>2</a:t>
              </a:r>
              <a:r>
                <a:rPr lang="en-US" altLang="zh-CN"/>
                <a:t>,...,x</a:t>
              </a:r>
              <a:r>
                <a:rPr lang="en-US" altLang="zh-CN" baseline="-25000"/>
                <a:t>n</a:t>
              </a:r>
              <a:r>
                <a:rPr lang="en-US" altLang="zh-CN"/>
                <a:t>]</a:t>
              </a:r>
            </a:p>
          </p:txBody>
        </p:sp>
        <p:sp>
          <p:nvSpPr>
            <p:cNvPr id="9226" name="Text Box 11"/>
            <p:cNvSpPr txBox="1">
              <a:spLocks noChangeArrowheads="1"/>
            </p:cNvSpPr>
            <p:nvPr/>
          </p:nvSpPr>
          <p:spPr bwMode="auto">
            <a:xfrm>
              <a:off x="3600" y="1616"/>
              <a:ext cx="1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eaLnBrk="0" hangingPunct="0"/>
              <a:r>
                <a:rPr lang="en-US" altLang="zh-CN"/>
                <a:t>C=[W</a:t>
              </a:r>
              <a:r>
                <a:rPr lang="en-US" altLang="zh-CN" baseline="-25000"/>
                <a:t>1</a:t>
              </a:r>
              <a:r>
                <a:rPr lang="en-US" altLang="zh-CN"/>
                <a:t>,W</a:t>
              </a:r>
              <a:r>
                <a:rPr lang="en-US" altLang="zh-CN" baseline="-25000"/>
                <a:t>2</a:t>
              </a:r>
              <a:r>
                <a:rPr lang="en-US" altLang="zh-CN"/>
                <a:t>,...,W</a:t>
              </a:r>
              <a:r>
                <a:rPr lang="en-US" altLang="zh-CN" baseline="-25000"/>
                <a:t>n</a:t>
              </a:r>
              <a:r>
                <a:rPr lang="en-US" altLang="zh-CN"/>
                <a:t>]</a:t>
              </a:r>
            </a:p>
          </p:txBody>
        </p:sp>
        <p:sp>
          <p:nvSpPr>
            <p:cNvPr id="9227" name="Text Box 12"/>
            <p:cNvSpPr txBox="1">
              <a:spLocks noChangeArrowheads="1"/>
            </p:cNvSpPr>
            <p:nvPr/>
          </p:nvSpPr>
          <p:spPr bwMode="auto">
            <a:xfrm>
              <a:off x="2280" y="2261"/>
              <a:ext cx="1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p>
              <a:pPr eaLnBrk="0" hangingPunct="0"/>
              <a:r>
                <a:rPr lang="en-US" altLang="zh-CN"/>
                <a:t>Y=[y</a:t>
              </a:r>
              <a:r>
                <a:rPr lang="en-US" altLang="zh-CN" baseline="-25000"/>
                <a:t>1</a:t>
              </a:r>
              <a:r>
                <a:rPr lang="en-US" altLang="zh-CN"/>
                <a:t>,y</a:t>
              </a:r>
              <a:r>
                <a:rPr lang="en-US" altLang="zh-CN" baseline="-25000"/>
                <a:t>2</a:t>
              </a:r>
              <a:r>
                <a:rPr lang="en-US" altLang="zh-CN"/>
                <a:t>,...,y</a:t>
              </a:r>
              <a:r>
                <a:rPr lang="en-US" altLang="zh-CN" baseline="-25000"/>
                <a:t>m</a:t>
              </a:r>
              <a:r>
                <a:rPr lang="en-US" altLang="zh-CN"/>
                <a:t>]</a:t>
              </a:r>
            </a:p>
          </p:txBody>
        </p:sp>
      </p:grpSp>
      <p:sp>
        <p:nvSpPr>
          <p:cNvPr id="9228" name="Rectangle 21"/>
          <p:cNvSpPr>
            <a:spLocks noGrp="1" noChangeArrowheads="1"/>
          </p:cNvSpPr>
          <p:nvPr>
            <p:ph type="title"/>
          </p:nvPr>
        </p:nvSpPr>
        <p:spPr/>
        <p:txBody>
          <a:bodyPr/>
          <a:lstStyle/>
          <a:p>
            <a:r>
              <a:rPr lang="zh-CN" altLang="en-US" b="1" smtClean="0"/>
              <a:t>无失真信源编码器－示意图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4759">
                                            <p:txEl>
                                              <p:pRg st="0" end="0"/>
                                            </p:txEl>
                                          </p:spTgt>
                                        </p:tgtEl>
                                        <p:attrNameLst>
                                          <p:attrName>style.visibility</p:attrName>
                                        </p:attrNameLst>
                                      </p:cBhvr>
                                      <p:to>
                                        <p:strVal val="visible"/>
                                      </p:to>
                                    </p:set>
                                    <p:anim calcmode="lin" valueType="num">
                                      <p:cBhvr additive="base">
                                        <p:cTn id="7" dur="500" fill="hold"/>
                                        <p:tgtEl>
                                          <p:spTgt spid="2447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47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4759">
                                            <p:txEl>
                                              <p:pRg st="1" end="1"/>
                                            </p:txEl>
                                          </p:spTgt>
                                        </p:tgtEl>
                                        <p:attrNameLst>
                                          <p:attrName>style.visibility</p:attrName>
                                        </p:attrNameLst>
                                      </p:cBhvr>
                                      <p:to>
                                        <p:strVal val="visible"/>
                                      </p:to>
                                    </p:set>
                                    <p:anim calcmode="lin" valueType="num">
                                      <p:cBhvr additive="base">
                                        <p:cTn id="13" dur="500" fill="hold"/>
                                        <p:tgtEl>
                                          <p:spTgt spid="2447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47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4759">
                                            <p:txEl>
                                              <p:pRg st="2" end="2"/>
                                            </p:txEl>
                                          </p:spTgt>
                                        </p:tgtEl>
                                        <p:attrNameLst>
                                          <p:attrName>style.visibility</p:attrName>
                                        </p:attrNameLst>
                                      </p:cBhvr>
                                      <p:to>
                                        <p:strVal val="visible"/>
                                      </p:to>
                                    </p:set>
                                    <p:anim calcmode="lin" valueType="num">
                                      <p:cBhvr additive="base">
                                        <p:cTn id="19" dur="500" fill="hold"/>
                                        <p:tgtEl>
                                          <p:spTgt spid="2447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47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4759">
                                            <p:txEl>
                                              <p:pRg st="3" end="3"/>
                                            </p:txEl>
                                          </p:spTgt>
                                        </p:tgtEl>
                                        <p:attrNameLst>
                                          <p:attrName>style.visibility</p:attrName>
                                        </p:attrNameLst>
                                      </p:cBhvr>
                                      <p:to>
                                        <p:strVal val="visible"/>
                                      </p:to>
                                    </p:set>
                                    <p:anim calcmode="lin" valueType="num">
                                      <p:cBhvr additive="base">
                                        <p:cTn id="25" dur="500" fill="hold"/>
                                        <p:tgtEl>
                                          <p:spTgt spid="2447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47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4749"/>
                                        </p:tgtEl>
                                        <p:attrNameLst>
                                          <p:attrName>style.visibility</p:attrName>
                                        </p:attrNameLst>
                                      </p:cBhvr>
                                      <p:to>
                                        <p:strVal val="visible"/>
                                      </p:to>
                                    </p:set>
                                    <p:anim calcmode="lin" valueType="num">
                                      <p:cBhvr additive="base">
                                        <p:cTn id="31" dur="500" fill="hold"/>
                                        <p:tgtEl>
                                          <p:spTgt spid="244749"/>
                                        </p:tgtEl>
                                        <p:attrNameLst>
                                          <p:attrName>ppt_x</p:attrName>
                                        </p:attrNameLst>
                                      </p:cBhvr>
                                      <p:tavLst>
                                        <p:tav tm="0">
                                          <p:val>
                                            <p:strVal val="#ppt_x"/>
                                          </p:val>
                                        </p:tav>
                                        <p:tav tm="100000">
                                          <p:val>
                                            <p:strVal val="#ppt_x"/>
                                          </p:val>
                                        </p:tav>
                                      </p:tavLst>
                                    </p:anim>
                                    <p:anim calcmode="lin" valueType="num">
                                      <p:cBhvr additive="base">
                                        <p:cTn id="32" dur="500" fill="hold"/>
                                        <p:tgtEl>
                                          <p:spTgt spid="24474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4759">
                                            <p:txEl>
                                              <p:pRg st="9" end="9"/>
                                            </p:txEl>
                                          </p:spTgt>
                                        </p:tgtEl>
                                        <p:attrNameLst>
                                          <p:attrName>style.visibility</p:attrName>
                                        </p:attrNameLst>
                                      </p:cBhvr>
                                      <p:to>
                                        <p:strVal val="visible"/>
                                      </p:to>
                                    </p:set>
                                    <p:anim calcmode="lin" valueType="num">
                                      <p:cBhvr additive="base">
                                        <p:cTn id="37" dur="500" fill="hold"/>
                                        <p:tgtEl>
                                          <p:spTgt spid="24475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475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0023739-F6E3-43BF-BE8A-03AC42EBD073}" type="slidenum">
              <a:rPr lang="en-US" altLang="zh-CN" smtClean="0"/>
              <a:pPr/>
              <a:t>7</a:t>
            </a:fld>
            <a:endParaRPr lang="en-US" altLang="zh-CN" smtClean="0"/>
          </a:p>
        </p:txBody>
      </p:sp>
      <p:sp>
        <p:nvSpPr>
          <p:cNvPr id="10242" name="Rectangle 2"/>
          <p:cNvSpPr>
            <a:spLocks noChangeArrowheads="1"/>
          </p:cNvSpPr>
          <p:nvPr/>
        </p:nvSpPr>
        <p:spPr bwMode="auto">
          <a:xfrm>
            <a:off x="2538413" y="2668588"/>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zh-CN" altLang="zh-CN"/>
          </a:p>
        </p:txBody>
      </p:sp>
      <p:sp>
        <p:nvSpPr>
          <p:cNvPr id="10243" name="Rectangle 8"/>
          <p:cNvSpPr>
            <a:spLocks noGrp="1" noChangeArrowheads="1"/>
          </p:cNvSpPr>
          <p:nvPr>
            <p:ph type="title"/>
          </p:nvPr>
        </p:nvSpPr>
        <p:spPr/>
        <p:txBody>
          <a:bodyPr/>
          <a:lstStyle/>
          <a:p>
            <a:r>
              <a:rPr lang="zh-CN" altLang="en-US" b="1" smtClean="0"/>
              <a:t>无失真信源编码器－输入输出描述</a:t>
            </a:r>
          </a:p>
        </p:txBody>
      </p:sp>
      <p:sp>
        <p:nvSpPr>
          <p:cNvPr id="181258" name="Rectangle 10"/>
          <p:cNvSpPr>
            <a:spLocks noGrp="1" noChangeArrowheads="1"/>
          </p:cNvSpPr>
          <p:nvPr>
            <p:ph idx="1"/>
          </p:nvPr>
        </p:nvSpPr>
        <p:spPr/>
        <p:txBody>
          <a:bodyPr/>
          <a:lstStyle/>
          <a:p>
            <a:pPr>
              <a:lnSpc>
                <a:spcPct val="90000"/>
              </a:lnSpc>
            </a:pPr>
            <a:r>
              <a:rPr lang="zh-CN" altLang="en-US" sz="2600" smtClean="0">
                <a:latin typeface="Times" panose="02020603050405020304" pitchFamily="18" charset="0"/>
              </a:rPr>
              <a:t>信源符号集</a:t>
            </a:r>
            <a:r>
              <a:rPr lang="en-US" altLang="zh-CN" sz="2600" smtClean="0">
                <a:latin typeface="Times" panose="02020603050405020304" pitchFamily="18" charset="0"/>
              </a:rPr>
              <a:t>X</a:t>
            </a:r>
            <a:r>
              <a:rPr lang="zh-CN" altLang="en-US" sz="2600" smtClean="0">
                <a:latin typeface="Times" panose="02020603050405020304" pitchFamily="18" charset="0"/>
              </a:rPr>
              <a:t>＝</a:t>
            </a:r>
            <a:r>
              <a:rPr lang="en-US" altLang="zh-CN" sz="2600" smtClean="0">
                <a:latin typeface="Times" panose="02020603050405020304" pitchFamily="18" charset="0"/>
              </a:rPr>
              <a:t>[x</a:t>
            </a:r>
            <a:r>
              <a:rPr lang="en-US" altLang="zh-CN" sz="2600" baseline="-25000" smtClean="0">
                <a:latin typeface="Times" panose="02020603050405020304" pitchFamily="18" charset="0"/>
              </a:rPr>
              <a:t>1</a:t>
            </a:r>
            <a:r>
              <a:rPr lang="en-US" altLang="zh-CN" sz="2600" smtClean="0">
                <a:latin typeface="Times" panose="02020603050405020304" pitchFamily="18" charset="0"/>
              </a:rPr>
              <a:t>,x</a:t>
            </a:r>
            <a:r>
              <a:rPr lang="en-US" altLang="zh-CN" sz="2600" baseline="-25000" smtClean="0">
                <a:latin typeface="Times" panose="02020603050405020304" pitchFamily="18" charset="0"/>
              </a:rPr>
              <a:t>2</a:t>
            </a:r>
            <a:r>
              <a:rPr lang="en-US" altLang="zh-CN" sz="2600" smtClean="0">
                <a:latin typeface="Times" panose="02020603050405020304" pitchFamily="18" charset="0"/>
              </a:rPr>
              <a:t>,</a:t>
            </a:r>
            <a:r>
              <a:rPr lang="en-US" altLang="zh-CN" sz="2600" smtClean="0">
                <a:latin typeface="Arial" panose="020B0604020202020204" pitchFamily="34" charset="0"/>
              </a:rPr>
              <a:t>…</a:t>
            </a:r>
            <a:r>
              <a:rPr lang="en-US" altLang="zh-CN" sz="2600" smtClean="0">
                <a:latin typeface="Times" panose="02020603050405020304" pitchFamily="18" charset="0"/>
              </a:rPr>
              <a:t>x</a:t>
            </a:r>
            <a:r>
              <a:rPr lang="en-US" altLang="zh-CN" sz="2600" baseline="-25000" smtClean="0">
                <a:latin typeface="Times" panose="02020603050405020304" pitchFamily="18" charset="0"/>
              </a:rPr>
              <a:t>n</a:t>
            </a:r>
            <a:r>
              <a:rPr lang="en-US" altLang="zh-CN" sz="2600" smtClean="0">
                <a:latin typeface="Times" panose="02020603050405020304" pitchFamily="18" charset="0"/>
              </a:rPr>
              <a:t>]</a:t>
            </a:r>
            <a:r>
              <a:rPr lang="zh-CN" altLang="en-US" sz="2600" smtClean="0">
                <a:latin typeface="Times" panose="02020603050405020304" pitchFamily="18" charset="0"/>
              </a:rPr>
              <a:t>：</a:t>
            </a:r>
          </a:p>
          <a:p>
            <a:pPr lvl="1">
              <a:lnSpc>
                <a:spcPct val="90000"/>
              </a:lnSpc>
            </a:pPr>
            <a:r>
              <a:rPr lang="zh-CN" altLang="en-US" sz="2200" smtClean="0">
                <a:latin typeface="Times" panose="02020603050405020304" pitchFamily="18" charset="0"/>
              </a:rPr>
              <a:t>信源编码器的输入，共有</a:t>
            </a:r>
            <a:r>
              <a:rPr lang="en-US" altLang="zh-CN" sz="2200" smtClean="0">
                <a:latin typeface="Times" panose="02020603050405020304" pitchFamily="18" charset="0"/>
              </a:rPr>
              <a:t>n</a:t>
            </a:r>
            <a:r>
              <a:rPr lang="zh-CN" altLang="en-US" sz="2200" smtClean="0">
                <a:latin typeface="Times" panose="02020603050405020304" pitchFamily="18" charset="0"/>
              </a:rPr>
              <a:t>个信源符号。</a:t>
            </a:r>
          </a:p>
          <a:p>
            <a:pPr>
              <a:lnSpc>
                <a:spcPct val="90000"/>
              </a:lnSpc>
            </a:pPr>
            <a:r>
              <a:rPr lang="zh-CN" altLang="en-US" sz="2600" smtClean="0">
                <a:latin typeface="Times" panose="02020603050405020304" pitchFamily="18" charset="0"/>
              </a:rPr>
              <a:t>码符号集</a:t>
            </a:r>
            <a:r>
              <a:rPr lang="en-US" altLang="zh-CN" sz="2400" smtClean="0">
                <a:latin typeface="Times" panose="02020603050405020304" pitchFamily="18" charset="0"/>
              </a:rPr>
              <a:t>Y=[y</a:t>
            </a:r>
            <a:r>
              <a:rPr lang="en-US" altLang="zh-CN" sz="2400" baseline="-25000" smtClean="0">
                <a:latin typeface="Times" panose="02020603050405020304" pitchFamily="18" charset="0"/>
              </a:rPr>
              <a:t>1</a:t>
            </a:r>
            <a:r>
              <a:rPr lang="en-US" altLang="zh-CN" sz="2400" smtClean="0">
                <a:latin typeface="Times" panose="02020603050405020304" pitchFamily="18" charset="0"/>
              </a:rPr>
              <a:t>,y</a:t>
            </a:r>
            <a:r>
              <a:rPr lang="en-US" altLang="zh-CN" sz="2400" baseline="-25000" smtClean="0">
                <a:latin typeface="Times" panose="02020603050405020304" pitchFamily="18" charset="0"/>
              </a:rPr>
              <a:t>2</a:t>
            </a:r>
            <a:r>
              <a:rPr lang="en-US" altLang="zh-CN" sz="2400" smtClean="0">
                <a:latin typeface="Times" panose="02020603050405020304" pitchFamily="18" charset="0"/>
              </a:rPr>
              <a:t>,...,y</a:t>
            </a:r>
            <a:r>
              <a:rPr lang="en-US" altLang="zh-CN" sz="2400" baseline="-25000" smtClean="0">
                <a:latin typeface="Times" panose="02020603050405020304" pitchFamily="18" charset="0"/>
              </a:rPr>
              <a:t>m</a:t>
            </a:r>
            <a:r>
              <a:rPr lang="en-US" altLang="zh-CN" sz="2400" smtClean="0">
                <a:latin typeface="Times" panose="02020603050405020304" pitchFamily="18" charset="0"/>
              </a:rPr>
              <a:t>]</a:t>
            </a:r>
            <a:r>
              <a:rPr lang="en-US" altLang="zh-CN" sz="2600" smtClean="0">
                <a:latin typeface="Times" panose="02020603050405020304" pitchFamily="18" charset="0"/>
              </a:rPr>
              <a:t> </a:t>
            </a:r>
            <a:r>
              <a:rPr lang="zh-CN" altLang="en-US" sz="2600" smtClean="0">
                <a:latin typeface="Times" panose="02020603050405020304" pitchFamily="18" charset="0"/>
              </a:rPr>
              <a:t>：</a:t>
            </a:r>
          </a:p>
          <a:p>
            <a:pPr lvl="1">
              <a:lnSpc>
                <a:spcPct val="90000"/>
              </a:lnSpc>
            </a:pPr>
            <a:r>
              <a:rPr lang="zh-CN" altLang="en-US" sz="2200" smtClean="0">
                <a:latin typeface="Times" panose="02020603050405020304" pitchFamily="18" charset="0"/>
              </a:rPr>
              <a:t>共有</a:t>
            </a:r>
            <a:r>
              <a:rPr lang="en-US" altLang="zh-CN" sz="2200" smtClean="0">
                <a:latin typeface="Times" panose="02020603050405020304" pitchFamily="18" charset="0"/>
              </a:rPr>
              <a:t>m</a:t>
            </a:r>
            <a:r>
              <a:rPr lang="zh-CN" altLang="en-US" sz="2200" smtClean="0">
                <a:latin typeface="Times" panose="02020603050405020304" pitchFamily="18" charset="0"/>
              </a:rPr>
              <a:t>个码符号，码符号集中的元素称为码元或者码符号。</a:t>
            </a:r>
          </a:p>
          <a:p>
            <a:pPr>
              <a:lnSpc>
                <a:spcPct val="90000"/>
              </a:lnSpc>
            </a:pPr>
            <a:r>
              <a:rPr lang="zh-CN" altLang="en-US" sz="2600" smtClean="0">
                <a:latin typeface="Times" panose="02020603050405020304" pitchFamily="18" charset="0"/>
              </a:rPr>
              <a:t>码字集合</a:t>
            </a:r>
            <a:r>
              <a:rPr lang="en-US" altLang="zh-CN" sz="2600" smtClean="0">
                <a:latin typeface="Times" panose="02020603050405020304" pitchFamily="18" charset="0"/>
              </a:rPr>
              <a:t>C=[W</a:t>
            </a:r>
            <a:r>
              <a:rPr lang="en-US" altLang="zh-CN" sz="2600" baseline="-25000" smtClean="0">
                <a:latin typeface="Times" panose="02020603050405020304" pitchFamily="18" charset="0"/>
              </a:rPr>
              <a:t>1</a:t>
            </a:r>
            <a:r>
              <a:rPr lang="en-US" altLang="zh-CN" sz="2600" smtClean="0">
                <a:latin typeface="Times" panose="02020603050405020304" pitchFamily="18" charset="0"/>
              </a:rPr>
              <a:t>,W</a:t>
            </a:r>
            <a:r>
              <a:rPr lang="en-US" altLang="zh-CN" sz="2600" baseline="-25000" smtClean="0">
                <a:latin typeface="Times" panose="02020603050405020304" pitchFamily="18" charset="0"/>
              </a:rPr>
              <a:t>2</a:t>
            </a:r>
            <a:r>
              <a:rPr lang="en-US" altLang="zh-CN" sz="2600" smtClean="0">
                <a:latin typeface="Times" panose="02020603050405020304" pitchFamily="18" charset="0"/>
              </a:rPr>
              <a:t>,</a:t>
            </a:r>
            <a:r>
              <a:rPr lang="en-US" altLang="zh-CN" sz="2600" smtClean="0">
                <a:latin typeface="Arial" panose="020B0604020202020204" pitchFamily="34" charset="0"/>
              </a:rPr>
              <a:t>…</a:t>
            </a:r>
            <a:r>
              <a:rPr lang="en-US" altLang="zh-CN" sz="2600" smtClean="0">
                <a:latin typeface="Times" panose="02020603050405020304" pitchFamily="18" charset="0"/>
              </a:rPr>
              <a:t>W</a:t>
            </a:r>
            <a:r>
              <a:rPr lang="en-US" altLang="zh-CN" sz="2600" baseline="-25000" smtClean="0">
                <a:latin typeface="Times" panose="02020603050405020304" pitchFamily="18" charset="0"/>
              </a:rPr>
              <a:t>n</a:t>
            </a:r>
            <a:r>
              <a:rPr lang="en-US" altLang="zh-CN" sz="2600" smtClean="0">
                <a:latin typeface="Times" panose="02020603050405020304" pitchFamily="18" charset="0"/>
              </a:rPr>
              <a:t>]</a:t>
            </a:r>
            <a:r>
              <a:rPr lang="zh-CN" altLang="en-US" sz="2600" smtClean="0">
                <a:latin typeface="Times" panose="02020603050405020304" pitchFamily="18" charset="0"/>
              </a:rPr>
              <a:t>：</a:t>
            </a:r>
          </a:p>
          <a:p>
            <a:pPr lvl="1">
              <a:lnSpc>
                <a:spcPct val="90000"/>
              </a:lnSpc>
            </a:pPr>
            <a:r>
              <a:rPr lang="zh-CN" altLang="en-US" sz="2200" smtClean="0">
                <a:latin typeface="Times" panose="02020603050405020304" pitchFamily="18" charset="0"/>
              </a:rPr>
              <a:t>与信源符号一一对应</a:t>
            </a:r>
          </a:p>
          <a:p>
            <a:pPr>
              <a:lnSpc>
                <a:spcPct val="90000"/>
              </a:lnSpc>
            </a:pPr>
            <a:r>
              <a:rPr lang="zh-CN" altLang="en-US" sz="2600" smtClean="0">
                <a:latin typeface="Times" panose="02020603050405020304" pitchFamily="18" charset="0"/>
              </a:rPr>
              <a:t>编码器的作用：</a:t>
            </a:r>
          </a:p>
          <a:p>
            <a:pPr lvl="1">
              <a:lnSpc>
                <a:spcPct val="90000"/>
              </a:lnSpc>
            </a:pPr>
            <a:r>
              <a:rPr lang="zh-CN" altLang="en-US" sz="2200" smtClean="0">
                <a:latin typeface="Times" panose="02020603050405020304" pitchFamily="18" charset="0"/>
              </a:rPr>
              <a:t>将信源符号集</a:t>
            </a:r>
            <a:r>
              <a:rPr lang="en-US" altLang="zh-CN" sz="2200" smtClean="0">
                <a:latin typeface="Times" panose="02020603050405020304" pitchFamily="18" charset="0"/>
              </a:rPr>
              <a:t>X</a:t>
            </a:r>
            <a:r>
              <a:rPr lang="zh-CN" altLang="en-US" sz="2200" smtClean="0">
                <a:latin typeface="Times" panose="02020603050405020304" pitchFamily="18" charset="0"/>
              </a:rPr>
              <a:t>中的符号 </a:t>
            </a:r>
            <a:r>
              <a:rPr lang="en-US" altLang="zh-CN" sz="2200" smtClean="0">
                <a:latin typeface="Times" panose="02020603050405020304" pitchFamily="18" charset="0"/>
              </a:rPr>
              <a:t>x</a:t>
            </a:r>
            <a:r>
              <a:rPr lang="en-US" altLang="zh-CN" sz="2200" baseline="-25000" smtClean="0">
                <a:latin typeface="Times" panose="02020603050405020304" pitchFamily="18" charset="0"/>
              </a:rPr>
              <a:t>i</a:t>
            </a:r>
            <a:r>
              <a:rPr lang="en-US" altLang="zh-CN" sz="2200" smtClean="0">
                <a:latin typeface="Times" panose="02020603050405020304" pitchFamily="18" charset="0"/>
              </a:rPr>
              <a:t>, i=1,2,</a:t>
            </a:r>
            <a:r>
              <a:rPr lang="en-US" altLang="zh-CN" sz="2200" smtClean="0">
                <a:latin typeface="Arial" panose="020B0604020202020204" pitchFamily="34" charset="0"/>
              </a:rPr>
              <a:t>…</a:t>
            </a:r>
            <a:r>
              <a:rPr lang="en-US" altLang="zh-CN" sz="2200" smtClean="0">
                <a:latin typeface="Times" panose="02020603050405020304" pitchFamily="18" charset="0"/>
              </a:rPr>
              <a:t>,n </a:t>
            </a:r>
            <a:r>
              <a:rPr lang="zh-CN" altLang="en-US" sz="2200" smtClean="0">
                <a:latin typeface="Times" panose="02020603050405020304" pitchFamily="18" charset="0"/>
              </a:rPr>
              <a:t>变换成由码符号   </a:t>
            </a:r>
            <a:r>
              <a:rPr lang="en-US" altLang="zh-CN" sz="2200" smtClean="0">
                <a:latin typeface="Times" panose="02020603050405020304" pitchFamily="18" charset="0"/>
              </a:rPr>
              <a:t>y</a:t>
            </a:r>
            <a:r>
              <a:rPr lang="en-US" altLang="zh-CN" sz="2200" baseline="-25000" smtClean="0">
                <a:latin typeface="Times" panose="02020603050405020304" pitchFamily="18" charset="0"/>
              </a:rPr>
              <a:t>j</a:t>
            </a:r>
            <a:r>
              <a:rPr lang="en-US" altLang="zh-CN" sz="2200" smtClean="0">
                <a:latin typeface="Times" panose="02020603050405020304" pitchFamily="18" charset="0"/>
              </a:rPr>
              <a:t>,j</a:t>
            </a:r>
            <a:r>
              <a:rPr lang="zh-CN" altLang="en-US" sz="2200" smtClean="0">
                <a:latin typeface="Times" panose="02020603050405020304" pitchFamily="18" charset="0"/>
              </a:rPr>
              <a:t>＝</a:t>
            </a:r>
            <a:r>
              <a:rPr lang="en-US" altLang="zh-CN" sz="2200" smtClean="0">
                <a:latin typeface="Times" panose="02020603050405020304" pitchFamily="18" charset="0"/>
              </a:rPr>
              <a:t>1,2,</a:t>
            </a:r>
            <a:r>
              <a:rPr lang="en-US" altLang="zh-CN" sz="2200" smtClean="0">
                <a:latin typeface="Arial" panose="020B0604020202020204" pitchFamily="34" charset="0"/>
              </a:rPr>
              <a:t>…</a:t>
            </a:r>
            <a:r>
              <a:rPr lang="en-US" altLang="zh-CN" sz="2200" smtClean="0">
                <a:latin typeface="Times" panose="02020603050405020304" pitchFamily="18" charset="0"/>
              </a:rPr>
              <a:t>,m  </a:t>
            </a:r>
            <a:r>
              <a:rPr lang="zh-CN" altLang="en-US" sz="2200" smtClean="0">
                <a:latin typeface="Times" panose="02020603050405020304" pitchFamily="18" charset="0"/>
              </a:rPr>
              <a:t>组成的长为 </a:t>
            </a:r>
            <a:r>
              <a:rPr lang="en-US" altLang="zh-CN" sz="2200" smtClean="0">
                <a:latin typeface="Times" panose="02020603050405020304" pitchFamily="18" charset="0"/>
              </a:rPr>
              <a:t>k</a:t>
            </a:r>
            <a:r>
              <a:rPr lang="en-US" altLang="zh-CN" sz="2200" baseline="-25000" smtClean="0">
                <a:latin typeface="Times" panose="02020603050405020304" pitchFamily="18" charset="0"/>
              </a:rPr>
              <a:t>i  </a:t>
            </a:r>
            <a:r>
              <a:rPr lang="zh-CN" altLang="en-US" sz="2200" smtClean="0">
                <a:latin typeface="Times" panose="02020603050405020304" pitchFamily="18" charset="0"/>
              </a:rPr>
              <a:t>的输出符号序列。</a:t>
            </a:r>
          </a:p>
          <a:p>
            <a:pPr lvl="1">
              <a:lnSpc>
                <a:spcPct val="90000"/>
              </a:lnSpc>
            </a:pPr>
            <a:r>
              <a:rPr lang="zh-CN" altLang="en-US" sz="2200" smtClean="0">
                <a:latin typeface="Times" panose="02020603050405020304" pitchFamily="18" charset="0"/>
              </a:rPr>
              <a:t>输出符号序列就是码字，与信源符号一一对应。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1258">
                                            <p:txEl>
                                              <p:pRg st="0" end="0"/>
                                            </p:txEl>
                                          </p:spTgt>
                                        </p:tgtEl>
                                        <p:attrNameLst>
                                          <p:attrName>style.visibility</p:attrName>
                                        </p:attrNameLst>
                                      </p:cBhvr>
                                      <p:to>
                                        <p:strVal val="visible"/>
                                      </p:to>
                                    </p:set>
                                    <p:anim calcmode="lin" valueType="num">
                                      <p:cBhvr additive="base">
                                        <p:cTn id="7" dur="500" fill="hold"/>
                                        <p:tgtEl>
                                          <p:spTgt spid="1812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2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1258">
                                            <p:txEl>
                                              <p:pRg st="1" end="1"/>
                                            </p:txEl>
                                          </p:spTgt>
                                        </p:tgtEl>
                                        <p:attrNameLst>
                                          <p:attrName>style.visibility</p:attrName>
                                        </p:attrNameLst>
                                      </p:cBhvr>
                                      <p:to>
                                        <p:strVal val="visible"/>
                                      </p:to>
                                    </p:set>
                                    <p:anim calcmode="lin" valueType="num">
                                      <p:cBhvr additive="base">
                                        <p:cTn id="13" dur="500" fill="hold"/>
                                        <p:tgtEl>
                                          <p:spTgt spid="1812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12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1258">
                                            <p:txEl>
                                              <p:pRg st="2" end="2"/>
                                            </p:txEl>
                                          </p:spTgt>
                                        </p:tgtEl>
                                        <p:attrNameLst>
                                          <p:attrName>style.visibility</p:attrName>
                                        </p:attrNameLst>
                                      </p:cBhvr>
                                      <p:to>
                                        <p:strVal val="visible"/>
                                      </p:to>
                                    </p:set>
                                    <p:anim calcmode="lin" valueType="num">
                                      <p:cBhvr additive="base">
                                        <p:cTn id="19" dur="500" fill="hold"/>
                                        <p:tgtEl>
                                          <p:spTgt spid="1812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12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1258">
                                            <p:txEl>
                                              <p:pRg st="3" end="3"/>
                                            </p:txEl>
                                          </p:spTgt>
                                        </p:tgtEl>
                                        <p:attrNameLst>
                                          <p:attrName>style.visibility</p:attrName>
                                        </p:attrNameLst>
                                      </p:cBhvr>
                                      <p:to>
                                        <p:strVal val="visible"/>
                                      </p:to>
                                    </p:set>
                                    <p:anim calcmode="lin" valueType="num">
                                      <p:cBhvr additive="base">
                                        <p:cTn id="25" dur="500" fill="hold"/>
                                        <p:tgtEl>
                                          <p:spTgt spid="18125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12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1258">
                                            <p:txEl>
                                              <p:pRg st="4" end="4"/>
                                            </p:txEl>
                                          </p:spTgt>
                                        </p:tgtEl>
                                        <p:attrNameLst>
                                          <p:attrName>style.visibility</p:attrName>
                                        </p:attrNameLst>
                                      </p:cBhvr>
                                      <p:to>
                                        <p:strVal val="visible"/>
                                      </p:to>
                                    </p:set>
                                    <p:anim calcmode="lin" valueType="num">
                                      <p:cBhvr additive="base">
                                        <p:cTn id="31" dur="500" fill="hold"/>
                                        <p:tgtEl>
                                          <p:spTgt spid="18125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12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1258">
                                            <p:txEl>
                                              <p:pRg st="5" end="5"/>
                                            </p:txEl>
                                          </p:spTgt>
                                        </p:tgtEl>
                                        <p:attrNameLst>
                                          <p:attrName>style.visibility</p:attrName>
                                        </p:attrNameLst>
                                      </p:cBhvr>
                                      <p:to>
                                        <p:strVal val="visible"/>
                                      </p:to>
                                    </p:set>
                                    <p:anim calcmode="lin" valueType="num">
                                      <p:cBhvr additive="base">
                                        <p:cTn id="37" dur="500" fill="hold"/>
                                        <p:tgtEl>
                                          <p:spTgt spid="18125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12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81258">
                                            <p:txEl>
                                              <p:pRg st="6" end="6"/>
                                            </p:txEl>
                                          </p:spTgt>
                                        </p:tgtEl>
                                        <p:attrNameLst>
                                          <p:attrName>style.visibility</p:attrName>
                                        </p:attrNameLst>
                                      </p:cBhvr>
                                      <p:to>
                                        <p:strVal val="visible"/>
                                      </p:to>
                                    </p:set>
                                    <p:anim calcmode="lin" valueType="num">
                                      <p:cBhvr additive="base">
                                        <p:cTn id="43" dur="500" fill="hold"/>
                                        <p:tgtEl>
                                          <p:spTgt spid="18125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12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81258">
                                            <p:txEl>
                                              <p:pRg st="7" end="7"/>
                                            </p:txEl>
                                          </p:spTgt>
                                        </p:tgtEl>
                                        <p:attrNameLst>
                                          <p:attrName>style.visibility</p:attrName>
                                        </p:attrNameLst>
                                      </p:cBhvr>
                                      <p:to>
                                        <p:strVal val="visible"/>
                                      </p:to>
                                    </p:set>
                                    <p:anim calcmode="lin" valueType="num">
                                      <p:cBhvr additive="base">
                                        <p:cTn id="49" dur="500" fill="hold"/>
                                        <p:tgtEl>
                                          <p:spTgt spid="18125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12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81258">
                                            <p:txEl>
                                              <p:pRg st="8" end="8"/>
                                            </p:txEl>
                                          </p:spTgt>
                                        </p:tgtEl>
                                        <p:attrNameLst>
                                          <p:attrName>style.visibility</p:attrName>
                                        </p:attrNameLst>
                                      </p:cBhvr>
                                      <p:to>
                                        <p:strVal val="visible"/>
                                      </p:to>
                                    </p:set>
                                    <p:anim calcmode="lin" valueType="num">
                                      <p:cBhvr additive="base">
                                        <p:cTn id="55" dur="500" fill="hold"/>
                                        <p:tgtEl>
                                          <p:spTgt spid="18125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125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AE55A58-FD46-4776-A68F-005BBB7AB9C0}" type="slidenum">
              <a:rPr lang="en-US" altLang="zh-CN" smtClean="0"/>
              <a:pPr/>
              <a:t>8</a:t>
            </a:fld>
            <a:endParaRPr lang="en-US" altLang="zh-CN" smtClean="0"/>
          </a:p>
        </p:txBody>
      </p:sp>
      <p:sp>
        <p:nvSpPr>
          <p:cNvPr id="4171" name="Rectangle 75"/>
          <p:cNvSpPr>
            <a:spLocks noGrp="1" noChangeArrowheads="1"/>
          </p:cNvSpPr>
          <p:nvPr>
            <p:ph idx="1"/>
          </p:nvPr>
        </p:nvSpPr>
        <p:spPr>
          <a:xfrm>
            <a:off x="566738" y="1752600"/>
            <a:ext cx="8001000" cy="4484688"/>
          </a:xfrm>
        </p:spPr>
        <p:txBody>
          <a:bodyPr/>
          <a:lstStyle/>
          <a:p>
            <a:pPr>
              <a:lnSpc>
                <a:spcPct val="80000"/>
              </a:lnSpc>
            </a:pPr>
            <a:r>
              <a:rPr lang="zh-CN" altLang="en-US" sz="2600" b="1" smtClean="0"/>
              <a:t>例</a:t>
            </a:r>
            <a:r>
              <a:rPr lang="zh-CN" altLang="en-US" sz="2600" smtClean="0"/>
              <a:t> 设有二元信道的信源编码器，其信源概率空间为</a:t>
            </a:r>
          </a:p>
          <a:p>
            <a:pPr>
              <a:lnSpc>
                <a:spcPct val="80000"/>
              </a:lnSpc>
            </a:pPr>
            <a:endParaRPr lang="zh-CN" altLang="en-US" sz="2600" smtClean="0"/>
          </a:p>
          <a:p>
            <a:pPr>
              <a:lnSpc>
                <a:spcPct val="80000"/>
              </a:lnSpc>
            </a:pPr>
            <a:endParaRPr lang="zh-CN" altLang="en-US" sz="2600" smtClean="0"/>
          </a:p>
          <a:p>
            <a:pPr>
              <a:lnSpc>
                <a:spcPct val="80000"/>
              </a:lnSpc>
            </a:pPr>
            <a:endParaRPr lang="zh-CN" altLang="en-US" sz="2600" smtClean="0"/>
          </a:p>
          <a:p>
            <a:pPr>
              <a:lnSpc>
                <a:spcPct val="80000"/>
              </a:lnSpc>
            </a:pPr>
            <a:r>
              <a:rPr lang="zh-CN" altLang="en-US" sz="2600" smtClean="0"/>
              <a:t>二元信道是常用信道，它的信道基本符号集为</a:t>
            </a:r>
            <a:r>
              <a:rPr lang="en-US" altLang="zh-CN" sz="2600" smtClean="0"/>
              <a:t>{0,1}</a:t>
            </a:r>
            <a:r>
              <a:rPr lang="zh-CN" altLang="en-US" sz="2600" smtClean="0"/>
              <a:t>。若将信源</a:t>
            </a:r>
            <a:r>
              <a:rPr lang="en-US" altLang="zh-CN" sz="2600" smtClean="0"/>
              <a:t>X</a:t>
            </a:r>
            <a:r>
              <a:rPr lang="zh-CN" altLang="en-US" sz="2600" smtClean="0"/>
              <a:t>通过一个二元信道传输，就必须把信源符号</a:t>
            </a:r>
            <a:r>
              <a:rPr lang="en-US" altLang="zh-CN" sz="2600" smtClean="0"/>
              <a:t>x</a:t>
            </a:r>
            <a:r>
              <a:rPr lang="en-US" altLang="zh-CN" sz="2600" baseline="-25000" smtClean="0"/>
              <a:t>i</a:t>
            </a:r>
            <a:r>
              <a:rPr lang="zh-CN" altLang="en-US" sz="2600" smtClean="0"/>
              <a:t>变换成由</a:t>
            </a:r>
            <a:r>
              <a:rPr lang="en-US" altLang="zh-CN" sz="2600" smtClean="0"/>
              <a:t>0,1</a:t>
            </a:r>
            <a:r>
              <a:rPr lang="zh-CN" altLang="en-US" sz="2600" smtClean="0"/>
              <a:t>符号组成的码符号序列，即进行信源编码。</a:t>
            </a:r>
          </a:p>
          <a:p>
            <a:pPr>
              <a:lnSpc>
                <a:spcPct val="80000"/>
              </a:lnSpc>
            </a:pPr>
            <a:r>
              <a:rPr lang="zh-CN" altLang="en-US" sz="2600" smtClean="0"/>
              <a:t>可用不同的码符号序列，即二元序列</a:t>
            </a:r>
            <a:r>
              <a:rPr lang="en-US" altLang="zh-CN" sz="2600" smtClean="0"/>
              <a:t>W</a:t>
            </a:r>
            <a:r>
              <a:rPr lang="en-US" altLang="zh-CN" sz="2600" baseline="-25000" smtClean="0"/>
              <a:t>i</a:t>
            </a:r>
            <a:r>
              <a:rPr lang="zh-CN" altLang="en-US" sz="2600" smtClean="0"/>
              <a:t>使其与信源符号</a:t>
            </a:r>
            <a:r>
              <a:rPr lang="en-US" altLang="zh-CN" sz="2600" smtClean="0"/>
              <a:t>x</a:t>
            </a:r>
            <a:r>
              <a:rPr lang="en-US" altLang="zh-CN" sz="2600" baseline="-25000" smtClean="0"/>
              <a:t>i</a:t>
            </a:r>
            <a:r>
              <a:rPr lang="zh-CN" altLang="en-US" sz="2600" smtClean="0"/>
              <a:t>一一对应，这样可以有多种二元码，如下表所列</a:t>
            </a:r>
          </a:p>
        </p:txBody>
      </p:sp>
      <p:sp>
        <p:nvSpPr>
          <p:cNvPr id="11267" name="Rectangle 6"/>
          <p:cNvSpPr>
            <a:spLocks noChangeArrowheads="1"/>
          </p:cNvSpPr>
          <p:nvPr/>
        </p:nvSpPr>
        <p:spPr bwMode="auto">
          <a:xfrm>
            <a:off x="342423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zh-CN" altLang="en-US"/>
          </a:p>
        </p:txBody>
      </p:sp>
      <p:graphicFrame>
        <p:nvGraphicFramePr>
          <p:cNvPr id="4101" name="Object 5"/>
          <p:cNvGraphicFramePr>
            <a:graphicFrameLocks noChangeAspect="1"/>
          </p:cNvGraphicFramePr>
          <p:nvPr/>
        </p:nvGraphicFramePr>
        <p:xfrm>
          <a:off x="2025650" y="2420938"/>
          <a:ext cx="6140450" cy="1258887"/>
        </p:xfrm>
        <a:graphic>
          <a:graphicData uri="http://schemas.openxmlformats.org/presentationml/2006/ole">
            <mc:AlternateContent xmlns:mc="http://schemas.openxmlformats.org/markup-compatibility/2006">
              <mc:Choice xmlns:v="urn:schemas-microsoft-com:vml" Requires="v">
                <p:oleObj spid="_x0000_s11274" r:id="rId3" imgW="2374900" imgH="482600" progId="Equation.DSMT4">
                  <p:embed/>
                </p:oleObj>
              </mc:Choice>
              <mc:Fallback>
                <p:oleObj r:id="rId3" imgW="2374900" imgH="482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650" y="2420938"/>
                        <a:ext cx="61404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69" name="Rectangle 74"/>
          <p:cNvSpPr>
            <a:spLocks noGrp="1" noChangeArrowheads="1"/>
          </p:cNvSpPr>
          <p:nvPr>
            <p:ph type="title"/>
          </p:nvPr>
        </p:nvSpPr>
        <p:spPr/>
        <p:txBody>
          <a:bodyPr/>
          <a:lstStyle/>
          <a:p>
            <a:r>
              <a:rPr lang="zh-CN" altLang="en-US" b="1" smtClean="0"/>
              <a:t>无失真信源编码－示例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71">
                                            <p:txEl>
                                              <p:pRg st="0" end="0"/>
                                            </p:txEl>
                                          </p:spTgt>
                                        </p:tgtEl>
                                        <p:attrNameLst>
                                          <p:attrName>style.visibility</p:attrName>
                                        </p:attrNameLst>
                                      </p:cBhvr>
                                      <p:to>
                                        <p:strVal val="visible"/>
                                      </p:to>
                                    </p:set>
                                    <p:anim calcmode="lin" valueType="num">
                                      <p:cBhvr additive="base">
                                        <p:cTn id="7" dur="500" fill="hold"/>
                                        <p:tgtEl>
                                          <p:spTgt spid="4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01"/>
                                        </p:tgtEl>
                                        <p:attrNameLst>
                                          <p:attrName>style.visibility</p:attrName>
                                        </p:attrNameLst>
                                      </p:cBhvr>
                                      <p:to>
                                        <p:strVal val="visible"/>
                                      </p:to>
                                    </p:set>
                                    <p:anim calcmode="lin" valueType="num">
                                      <p:cBhvr additive="base">
                                        <p:cTn id="11" dur="500" fill="hold"/>
                                        <p:tgtEl>
                                          <p:spTgt spid="4101"/>
                                        </p:tgtEl>
                                        <p:attrNameLst>
                                          <p:attrName>ppt_x</p:attrName>
                                        </p:attrNameLst>
                                      </p:cBhvr>
                                      <p:tavLst>
                                        <p:tav tm="0">
                                          <p:val>
                                            <p:strVal val="#ppt_x"/>
                                          </p:val>
                                        </p:tav>
                                        <p:tav tm="100000">
                                          <p:val>
                                            <p:strVal val="#ppt_x"/>
                                          </p:val>
                                        </p:tav>
                                      </p:tavLst>
                                    </p:anim>
                                    <p:anim calcmode="lin" valueType="num">
                                      <p:cBhvr additive="base">
                                        <p:cTn id="12"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171">
                                            <p:txEl>
                                              <p:pRg st="4" end="4"/>
                                            </p:txEl>
                                          </p:spTgt>
                                        </p:tgtEl>
                                        <p:attrNameLst>
                                          <p:attrName>style.visibility</p:attrName>
                                        </p:attrNameLst>
                                      </p:cBhvr>
                                      <p:to>
                                        <p:strVal val="visible"/>
                                      </p:to>
                                    </p:set>
                                    <p:anim calcmode="lin" valueType="num">
                                      <p:cBhvr additive="base">
                                        <p:cTn id="17" dur="500" fill="hold"/>
                                        <p:tgtEl>
                                          <p:spTgt spid="41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171">
                                            <p:txEl>
                                              <p:pRg st="5" end="5"/>
                                            </p:txEl>
                                          </p:spTgt>
                                        </p:tgtEl>
                                        <p:attrNameLst>
                                          <p:attrName>style.visibility</p:attrName>
                                        </p:attrNameLst>
                                      </p:cBhvr>
                                      <p:to>
                                        <p:strVal val="visible"/>
                                      </p:to>
                                    </p:set>
                                    <p:anim calcmode="lin" valueType="num">
                                      <p:cBhvr additive="base">
                                        <p:cTn id="23" dur="500" fill="hold"/>
                                        <p:tgtEl>
                                          <p:spTgt spid="417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680D589-35A3-4413-837C-5DC89C7D2455}" type="slidenum">
              <a:rPr lang="en-US" altLang="zh-CN" smtClean="0"/>
              <a:pPr/>
              <a:t>9</a:t>
            </a:fld>
            <a:endParaRPr lang="en-US" altLang="zh-CN" smtClean="0"/>
          </a:p>
        </p:txBody>
      </p:sp>
      <p:sp>
        <p:nvSpPr>
          <p:cNvPr id="12290" name="Rectangle 9"/>
          <p:cNvSpPr>
            <a:spLocks noGrp="1" noChangeArrowheads="1"/>
          </p:cNvSpPr>
          <p:nvPr>
            <p:ph type="title"/>
          </p:nvPr>
        </p:nvSpPr>
        <p:spPr/>
        <p:txBody>
          <a:bodyPr/>
          <a:lstStyle/>
          <a:p>
            <a:r>
              <a:rPr lang="zh-CN" altLang="en-US" b="1" smtClean="0"/>
              <a:t>表：多种二元编码</a:t>
            </a:r>
          </a:p>
        </p:txBody>
      </p:sp>
      <p:graphicFrame>
        <p:nvGraphicFramePr>
          <p:cNvPr id="254037" name="Group 85"/>
          <p:cNvGraphicFramePr>
            <a:graphicFrameLocks noGrp="1"/>
          </p:cNvGraphicFramePr>
          <p:nvPr>
            <p:ph idx="1"/>
          </p:nvPr>
        </p:nvGraphicFramePr>
        <p:xfrm>
          <a:off x="1042988" y="1844675"/>
          <a:ext cx="7416800" cy="4551363"/>
        </p:xfrm>
        <a:graphic>
          <a:graphicData uri="http://schemas.openxmlformats.org/drawingml/2006/table">
            <a:tbl>
              <a:tblPr/>
              <a:tblGrid>
                <a:gridCol w="1081087">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gridCol w="1150938">
                  <a:extLst>
                    <a:ext uri="{9D8B030D-6E8A-4147-A177-3AD203B41FA5}">
                      <a16:colId xmlns:a16="http://schemas.microsoft.com/office/drawing/2014/main" val="20005"/>
                    </a:ext>
                  </a:extLst>
                </a:gridCol>
              </a:tblGrid>
              <a:tr h="7889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信源符号</a:t>
                      </a:r>
                      <a:r>
                        <a:rPr kumimoji="0" lang="en-US" altLang="zh-CN"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x</a:t>
                      </a:r>
                      <a:r>
                        <a:rPr kumimoji="0" lang="en-US" altLang="zh-CN" sz="28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i</a:t>
                      </a:r>
                      <a:r>
                        <a:rPr kumimoji="0" lang="en-US" altLang="zh-CN"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信源符号出现概率</a:t>
                      </a:r>
                      <a:r>
                        <a:rPr kumimoji="0" lang="en-US" altLang="zh-CN"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p(x</a:t>
                      </a:r>
                      <a:r>
                        <a:rPr kumimoji="0" lang="en-US" altLang="zh-CN" sz="28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i</a:t>
                      </a:r>
                      <a:r>
                        <a:rPr kumimoji="0" lang="en-US" altLang="zh-CN"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码</a:t>
                      </a:r>
                      <a:r>
                        <a:rPr kumimoji="0" lang="en-US" altLang="zh-CN"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zh-CN" alt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定长码</a:t>
                      </a: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码</a:t>
                      </a:r>
                      <a:r>
                        <a:rPr kumimoji="0" lang="en-US" altLang="zh-CN"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zh-CN" alt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变长码</a:t>
                      </a:r>
                      <a:r>
                        <a:rPr kumimoji="0"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码</a:t>
                      </a:r>
                      <a:r>
                        <a:rPr kumimoji="0" lang="en-US" altLang="zh-CN"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1" lang="zh-CN" alt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奇异码</a:t>
                      </a:r>
                      <a:r>
                        <a:rPr kumimoji="1"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zh-CN" altLang="en-US"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码</a:t>
                      </a:r>
                      <a:r>
                        <a:rPr kumimoji="0" lang="en-US" altLang="zh-CN" sz="2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1" lang="zh-CN" altLang="en-US"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奇异码</a:t>
                      </a:r>
                      <a:r>
                        <a:rPr kumimoji="1" lang="en-US" altLang="zh-CN" sz="26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7699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x</a:t>
                      </a:r>
                      <a:r>
                        <a:rPr kumimoji="0" lang="en-US" altLang="zh-CN" sz="24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p(x</a:t>
                      </a:r>
                      <a:r>
                        <a:rPr kumimoji="0" lang="en-US" altLang="zh-CN" sz="24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1</a:t>
                      </a: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741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x</a:t>
                      </a:r>
                      <a:r>
                        <a:rPr kumimoji="0" lang="en-US" altLang="zh-CN" sz="24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p(x</a:t>
                      </a:r>
                      <a:r>
                        <a:rPr kumimoji="0" lang="en-US" altLang="zh-CN" sz="24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2</a:t>
                      </a: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x</a:t>
                      </a:r>
                      <a:r>
                        <a:rPr kumimoji="0" lang="en-US" altLang="zh-CN" sz="24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p(x</a:t>
                      </a:r>
                      <a:r>
                        <a:rPr kumimoji="0" lang="en-US" altLang="zh-CN" sz="24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3</a:t>
                      </a: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001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00</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762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x</a:t>
                      </a:r>
                      <a:r>
                        <a:rPr kumimoji="0" lang="en-US" altLang="zh-CN" sz="24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p(x</a:t>
                      </a:r>
                      <a:r>
                        <a:rPr kumimoji="0" lang="en-US" altLang="zh-CN" sz="2400" b="0" i="0" u="none" strike="noStrike" cap="none" normalizeH="0" baseline="-25000" smtClean="0">
                          <a:ln>
                            <a:noFill/>
                          </a:ln>
                          <a:solidFill>
                            <a:schemeClr val="tx1"/>
                          </a:solidFill>
                          <a:effectLst/>
                          <a:latin typeface="Verdana" panose="020B0604030504040204" pitchFamily="34" charset="0"/>
                          <a:ea typeface="宋体" panose="02010600030101010101" pitchFamily="2" charset="-122"/>
                        </a:rPr>
                        <a:t>4</a:t>
                      </a: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111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4037"/>
                                        </p:tgtEl>
                                        <p:attrNameLst>
                                          <p:attrName>style.visibility</p:attrName>
                                        </p:attrNameLst>
                                      </p:cBhvr>
                                      <p:to>
                                        <p:strVal val="visible"/>
                                      </p:to>
                                    </p:set>
                                    <p:anim calcmode="lin" valueType="num">
                                      <p:cBhvr additive="base">
                                        <p:cTn id="7" dur="500" fill="hold"/>
                                        <p:tgtEl>
                                          <p:spTgt spid="254037"/>
                                        </p:tgtEl>
                                        <p:attrNameLst>
                                          <p:attrName>ppt_x</p:attrName>
                                        </p:attrNameLst>
                                      </p:cBhvr>
                                      <p:tavLst>
                                        <p:tav tm="0">
                                          <p:val>
                                            <p:strVal val="#ppt_x"/>
                                          </p:val>
                                        </p:tav>
                                        <p:tav tm="100000">
                                          <p:val>
                                            <p:strVal val="#ppt_x"/>
                                          </p:val>
                                        </p:tav>
                                      </p:tavLst>
                                    </p:anim>
                                    <p:anim calcmode="lin" valueType="num">
                                      <p:cBhvr additive="base">
                                        <p:cTn id="8" dur="500" fill="hold"/>
                                        <p:tgtEl>
                                          <p:spTgt spid="254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stealth" w="lg" len="lg"/>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stealth" w="lg" len="lg"/>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绪论</Template>
  <TotalTime>75</TotalTime>
  <Words>2921</Words>
  <Application>Microsoft Office PowerPoint</Application>
  <PresentationFormat>全屏显示(4:3)</PresentationFormat>
  <Paragraphs>303</Paragraphs>
  <Slides>37</Slides>
  <Notes>19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51" baseType="lpstr">
      <vt:lpstr>Gulim</vt:lpstr>
      <vt:lpstr>黑体</vt:lpstr>
      <vt:lpstr>宋体</vt:lpstr>
      <vt:lpstr>Arial</vt:lpstr>
      <vt:lpstr>Cambria Math</vt:lpstr>
      <vt:lpstr>Comic Sans MS</vt:lpstr>
      <vt:lpstr>Times</vt:lpstr>
      <vt:lpstr>Times New Roman</vt:lpstr>
      <vt:lpstr>Verdana</vt:lpstr>
      <vt:lpstr>Wingdings</vt:lpstr>
      <vt:lpstr>1_Profile</vt:lpstr>
      <vt:lpstr>Equation.DSMT4</vt:lpstr>
      <vt:lpstr>Microsoft Word 97 - 2003 文档</vt:lpstr>
      <vt:lpstr>Visio.Drawing.6</vt:lpstr>
      <vt:lpstr>信源编码</vt:lpstr>
      <vt:lpstr>信源编码</vt:lpstr>
      <vt:lpstr>信源编码</vt:lpstr>
      <vt:lpstr>信源编码（主要内容）</vt:lpstr>
      <vt:lpstr>无失真信源编码－概念</vt:lpstr>
      <vt:lpstr>无失真信源编码器－示意图</vt:lpstr>
      <vt:lpstr>无失真信源编码器－输入输出描述</vt:lpstr>
      <vt:lpstr>无失真信源编码－示例</vt:lpstr>
      <vt:lpstr>表：多种二元编码</vt:lpstr>
      <vt:lpstr>定长码和变长码</vt:lpstr>
      <vt:lpstr>码的性质-奇异性</vt:lpstr>
      <vt:lpstr>码的性质－奇异性</vt:lpstr>
      <vt:lpstr>码的性质－唯一可译性</vt:lpstr>
      <vt:lpstr>码的性质－即时码</vt:lpstr>
      <vt:lpstr>即时码的条件</vt:lpstr>
      <vt:lpstr>即时码的条件－证明</vt:lpstr>
      <vt:lpstr>即时码的构造－树图法</vt:lpstr>
      <vt:lpstr>m＝2的二进制树图</vt:lpstr>
      <vt:lpstr>整树与非整树</vt:lpstr>
      <vt:lpstr>整树图例</vt:lpstr>
      <vt:lpstr>非整树图例</vt:lpstr>
      <vt:lpstr>唯一可译定长码的存在条件</vt:lpstr>
      <vt:lpstr>L次扩展信源的定长码</vt:lpstr>
      <vt:lpstr>唯一可译定长码的存在条件－举例</vt:lpstr>
      <vt:lpstr>定长信源编码定理－引入 </vt:lpstr>
      <vt:lpstr>定长信源编码定理（1） </vt:lpstr>
      <vt:lpstr>定长信源编码定理（2） </vt:lpstr>
      <vt:lpstr>渐进等分割性和ε典型序列（1）</vt:lpstr>
      <vt:lpstr>渐进等分割性和ε典型序列（2）</vt:lpstr>
      <vt:lpstr>渐进等分割性和ε典型序列（3）</vt:lpstr>
      <vt:lpstr>定长信源编码定理－理解</vt:lpstr>
      <vt:lpstr>定长编码定理－提高编码效率</vt:lpstr>
      <vt:lpstr>编码信息率与信息传输率</vt:lpstr>
      <vt:lpstr>编码效率</vt:lpstr>
      <vt:lpstr>编码效率与扩展次数L的关系</vt:lpstr>
      <vt:lpstr>编码效率与扩展次数L的关系－例 </vt:lpstr>
      <vt:lpstr>引入变长编码 </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xufeng</dc:creator>
  <cp:lastModifiedBy>janthan@163.com</cp:lastModifiedBy>
  <cp:revision>329</cp:revision>
  <dcterms:created xsi:type="dcterms:W3CDTF">2004-09-29T07:30:34Z</dcterms:created>
  <dcterms:modified xsi:type="dcterms:W3CDTF">2021-06-11T00:39:05Z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142393C502A5435BA709ECEEDA0B9BB3</vt:lpwstr>
  </property>
  <property fmtid="{D5CDD505-2E9C-101B-9397-08002B2CF9AE}" pid="3" name="KSOProductBuildVer">
    <vt:lpwstr>2052-11.1.0.10495</vt:lpwstr>
  </property>
</Properties>
</file>