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75" r:id="rId2"/>
    <p:sldId id="276" r:id="rId3"/>
    <p:sldId id="277" r:id="rId4"/>
    <p:sldId id="27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anghui Zhang" initials="GZ" lastIdx="2" clrIdx="0">
    <p:extLst>
      <p:ext uri="{19B8F6BF-5375-455C-9EA6-DF929625EA0E}">
        <p15:presenceInfo xmlns:p15="http://schemas.microsoft.com/office/powerpoint/2012/main" userId="511a8941de30cd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3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930" y="4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F66-9ABF-4739-A04B-ECC32051F0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AEB49B2-1C0F-44B0-A76A-BC0E8F42F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46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F66-9ABF-4739-A04B-ECC32051F0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49B2-1C0F-44B0-A76A-BC0E8F42F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9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F66-9ABF-4739-A04B-ECC32051F0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49B2-1C0F-44B0-A76A-BC0E8F42F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95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F66-9ABF-4739-A04B-ECC32051F0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49B2-1C0F-44B0-A76A-BC0E8F42F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17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0BCF66-9ABF-4739-A04B-ECC32051F0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AEB49B2-1C0F-44B0-A76A-BC0E8F42F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70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F66-9ABF-4739-A04B-ECC32051F0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49B2-1C0F-44B0-A76A-BC0E8F42F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04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F66-9ABF-4739-A04B-ECC32051F0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49B2-1C0F-44B0-A76A-BC0E8F42F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0BCF66-9ABF-4739-A04B-ECC32051F0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49B2-1C0F-44B0-A76A-BC0E8F42F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0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F66-9ABF-4739-A04B-ECC32051F0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49B2-1C0F-44B0-A76A-BC0E8F42F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156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F66-9ABF-4739-A04B-ECC32051F0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49B2-1C0F-44B0-A76A-BC0E8F42F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7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F66-9ABF-4739-A04B-ECC32051F0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B49B2-1C0F-44B0-A76A-BC0E8F42F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29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40BCF66-9ABF-4739-A04B-ECC32051F001}" type="datetimeFigureOut">
              <a:rPr lang="zh-CN" altLang="en-US" smtClean="0"/>
              <a:t>2018/11/1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AEB49B2-1C0F-44B0-A76A-BC0E8F42F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82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11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6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png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10" Type="http://schemas.openxmlformats.org/officeDocument/2006/relationships/image" Target="../media/image13.wmf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6.png"/><Relationship Id="rId10" Type="http://schemas.openxmlformats.org/officeDocument/2006/relationships/image" Target="../media/image18.png"/><Relationship Id="rId4" Type="http://schemas.openxmlformats.org/officeDocument/2006/relationships/image" Target="../media/image14.wmf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/>
          <p:cNvCxnSpPr/>
          <p:nvPr/>
        </p:nvCxnSpPr>
        <p:spPr>
          <a:xfrm>
            <a:off x="468748" y="2489198"/>
            <a:ext cx="2736273" cy="5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弧形 9"/>
          <p:cNvSpPr/>
          <p:nvPr/>
        </p:nvSpPr>
        <p:spPr>
          <a:xfrm>
            <a:off x="573005" y="1100856"/>
            <a:ext cx="3515591" cy="2364509"/>
          </a:xfrm>
          <a:prstGeom prst="arc">
            <a:avLst>
              <a:gd name="adj1" fmla="val 11875129"/>
              <a:gd name="adj2" fmla="val 171535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11" name="圆柱形 10"/>
          <p:cNvSpPr/>
          <p:nvPr/>
        </p:nvSpPr>
        <p:spPr>
          <a:xfrm>
            <a:off x="744106" y="1734120"/>
            <a:ext cx="45719" cy="15309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cxnSp>
        <p:nvCxnSpPr>
          <p:cNvPr id="14" name="直接连接符 13"/>
          <p:cNvCxnSpPr/>
          <p:nvPr/>
        </p:nvCxnSpPr>
        <p:spPr>
          <a:xfrm>
            <a:off x="1921164" y="1100854"/>
            <a:ext cx="22748" cy="139873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1909625" y="930906"/>
            <a:ext cx="972123" cy="194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618511" y="651482"/>
            <a:ext cx="3047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T</a:t>
            </a:r>
            <a:endParaRPr lang="zh-CN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781637" y="726127"/>
                <a:ext cx="40871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350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37" y="726127"/>
                <a:ext cx="408710" cy="30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368648" y="1580060"/>
                <a:ext cx="40871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35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48" y="1580060"/>
                <a:ext cx="408710" cy="300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1781637" y="2569828"/>
            <a:ext cx="4087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3749966" y="415636"/>
                <a:ext cx="495992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假设弦的左端点固定在一弹性体上，该弹性体未形变时上端点位于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轴，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且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只在垂直方向上发生形变，弹性系数为</a:t>
                </a:r>
                <a:r>
                  <a:rPr lang="en-US" altLang="zh-CN" sz="2400" i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，弦受到一个线密度为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的垂直向上的外力作用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，弦的左端受一垂直向上的外力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作用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则作用在弦段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的力在垂直方向上的分量为：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966" y="415636"/>
                <a:ext cx="4959927" cy="3046988"/>
              </a:xfrm>
              <a:prstGeom prst="rect">
                <a:avLst/>
              </a:prstGeom>
              <a:blipFill>
                <a:blip r:embed="rId5"/>
                <a:stretch>
                  <a:fillRect l="-1843" t="-1600" r="-3931" b="-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 flipV="1">
            <a:off x="783445" y="951566"/>
            <a:ext cx="11727" cy="819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21549" y="786459"/>
                <a:ext cx="387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49" y="786459"/>
                <a:ext cx="387463" cy="369332"/>
              </a:xfrm>
              <a:prstGeom prst="rect">
                <a:avLst/>
              </a:prstGeom>
              <a:blipFill>
                <a:blip r:embed="rId6"/>
                <a:stretch>
                  <a:fillRect r="-85714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10549"/>
              </p:ext>
            </p:extLst>
          </p:nvPr>
        </p:nvGraphicFramePr>
        <p:xfrm>
          <a:off x="2211388" y="3621088"/>
          <a:ext cx="44481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" name="Equation" r:id="rId7" imgW="2679480" imgH="393480" progId="Equation.DSMT4">
                  <p:embed/>
                </p:oleObj>
              </mc:Choice>
              <mc:Fallback>
                <p:oleObj name="Equation" r:id="rId7" imgW="2679480" imgH="393480" progId="Equation.DSMT4">
                  <p:embed/>
                  <p:pic>
                    <p:nvPicPr>
                      <p:cNvPr id="38" name="对象 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11388" y="3621088"/>
                        <a:ext cx="4448175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573003" y="4555089"/>
            <a:ext cx="2983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由牛顿第二定律得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052167"/>
              </p:ext>
            </p:extLst>
          </p:nvPr>
        </p:nvGraphicFramePr>
        <p:xfrm>
          <a:off x="1239838" y="5129213"/>
          <a:ext cx="65786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name="Equation" r:id="rId9" imgW="3962160" imgH="419040" progId="Equation.DSMT4">
                  <p:embed/>
                </p:oleObj>
              </mc:Choice>
              <mc:Fallback>
                <p:oleObj name="Equation" r:id="rId9" imgW="3962160" imgH="419040" progId="Equation.DSMT4">
                  <p:embed/>
                  <p:pic>
                    <p:nvPicPr>
                      <p:cNvPr id="40" name="对象 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9838" y="5129213"/>
                        <a:ext cx="6578600" cy="693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573003" y="6048067"/>
                <a:ext cx="19211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，得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03" y="6048067"/>
                <a:ext cx="1921164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5079" t="-14474" r="-190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42206"/>
              </p:ext>
            </p:extLst>
          </p:nvPr>
        </p:nvGraphicFramePr>
        <p:xfrm>
          <a:off x="3690938" y="5953125"/>
          <a:ext cx="31003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12" imgW="1866600" imgH="393480" progId="Equation.DSMT4">
                  <p:embed/>
                </p:oleObj>
              </mc:Choice>
              <mc:Fallback>
                <p:oleObj name="Equation" r:id="rId12" imgW="1866600" imgH="393480" progId="Equation.DSMT4">
                  <p:embed/>
                  <p:pic>
                    <p:nvPicPr>
                      <p:cNvPr id="42" name="对象 4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0938" y="5953125"/>
                        <a:ext cx="3100387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75491" y="110836"/>
            <a:ext cx="478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弦振动方程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的边界条件</a:t>
            </a:r>
          </a:p>
        </p:txBody>
      </p:sp>
    </p:spTree>
    <p:extLst>
      <p:ext uri="{BB962C8B-B14F-4D97-AF65-F5344CB8AC3E}">
        <p14:creationId xmlns:p14="http://schemas.microsoft.com/office/powerpoint/2010/main" val="40215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878999"/>
              </p:ext>
            </p:extLst>
          </p:nvPr>
        </p:nvGraphicFramePr>
        <p:xfrm>
          <a:off x="2698750" y="539750"/>
          <a:ext cx="30988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3" imgW="1866600" imgH="393480" progId="Equation.DSMT4">
                  <p:embed/>
                </p:oleObj>
              </mc:Choice>
              <mc:Fallback>
                <p:oleObj name="Equation" r:id="rId3" imgW="1866600" imgH="39348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8750" y="539750"/>
                        <a:ext cx="309880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03565" y="1403929"/>
                <a:ext cx="4350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特别，当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5" y="1403929"/>
                <a:ext cx="4350327" cy="461665"/>
              </a:xfrm>
              <a:prstGeom prst="rect">
                <a:avLst/>
              </a:prstGeom>
              <a:blipFill>
                <a:blip r:embed="rId5"/>
                <a:stretch>
                  <a:fillRect l="-224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152398"/>
              </p:ext>
            </p:extLst>
          </p:nvPr>
        </p:nvGraphicFramePr>
        <p:xfrm>
          <a:off x="3531538" y="1902838"/>
          <a:ext cx="1622353" cy="73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6" imgW="863280" imgH="393480" progId="Equation.DSMT4">
                  <p:embed/>
                </p:oleObj>
              </mc:Choice>
              <mc:Fallback>
                <p:oleObj name="Equation" r:id="rId6" imgW="863280" imgH="3934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31538" y="1902838"/>
                        <a:ext cx="1622353" cy="73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0840" y="2738647"/>
                <a:ext cx="4350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40" y="2738647"/>
                <a:ext cx="4350327" cy="461665"/>
              </a:xfrm>
              <a:prstGeom prst="rect">
                <a:avLst/>
              </a:prstGeom>
              <a:blipFill>
                <a:blip r:embed="rId8"/>
                <a:stretch>
                  <a:fillRect l="-210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087321"/>
              </p:ext>
            </p:extLst>
          </p:nvPr>
        </p:nvGraphicFramePr>
        <p:xfrm>
          <a:off x="3531536" y="3299502"/>
          <a:ext cx="1423716" cy="45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9" imgW="634680" imgH="203040" progId="Equation.DSMT4">
                  <p:embed/>
                </p:oleObj>
              </mc:Choice>
              <mc:Fallback>
                <p:oleObj name="Equation" r:id="rId9" imgW="634680" imgH="2030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31536" y="3299502"/>
                        <a:ext cx="1423716" cy="45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57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491" y="110836"/>
            <a:ext cx="4784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热传导方程的边界条件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01966" y="634056"/>
                <a:ext cx="745374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假设物体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的温度分布为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其内部热源密度为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置于一温度分布为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的介质中，两种介质的热交换系数为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。任给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则从时刻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流入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的热量为：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6" y="634056"/>
                <a:ext cx="7453745" cy="1938992"/>
              </a:xfrm>
              <a:prstGeom prst="rect">
                <a:avLst/>
              </a:prstGeom>
              <a:blipFill>
                <a:blip r:embed="rId3"/>
                <a:stretch>
                  <a:fillRect l="-1226" t="-3459" r="-981" b="-5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045252"/>
              </p:ext>
            </p:extLst>
          </p:nvPr>
        </p:nvGraphicFramePr>
        <p:xfrm>
          <a:off x="2247900" y="2538413"/>
          <a:ext cx="43624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4" imgW="2273040" imgH="431640" progId="Equation.DSMT4">
                  <p:embed/>
                </p:oleObj>
              </mc:Choice>
              <mc:Fallback>
                <p:oleObj name="Equation" r:id="rId4" imgW="2273040" imgH="431640" progId="Equation.DSMT4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47900" y="2538413"/>
                        <a:ext cx="436245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17237" y="3326518"/>
            <a:ext cx="294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热源产生的热量为：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573519"/>
              </p:ext>
            </p:extLst>
          </p:nvPr>
        </p:nvGraphicFramePr>
        <p:xfrm>
          <a:off x="2557713" y="4041753"/>
          <a:ext cx="3742249" cy="707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6" imgW="1879560" imgH="355320" progId="Equation.DSMT4">
                  <p:embed/>
                </p:oleObj>
              </mc:Choice>
              <mc:Fallback>
                <p:oleObj name="Equation" r:id="rId6" imgW="1879560" imgH="35532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57713" y="4041753"/>
                        <a:ext cx="3742249" cy="707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17237" y="5003317"/>
                <a:ext cx="33066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的内能变化量为：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7" y="5003317"/>
                <a:ext cx="3306618" cy="461665"/>
              </a:xfrm>
              <a:prstGeom prst="rect">
                <a:avLst/>
              </a:prstGeom>
              <a:blipFill>
                <a:blip r:embed="rId8"/>
                <a:stretch>
                  <a:fillRect l="-554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/>
          <p:cNvGraphicFramePr>
            <a:graphicFrameLocks noChangeAspect="1"/>
          </p:cNvGraphicFramePr>
          <p:nvPr>
            <p:extLst/>
          </p:nvPr>
        </p:nvGraphicFramePr>
        <p:xfrm>
          <a:off x="1895763" y="5764077"/>
          <a:ext cx="5715000" cy="700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9" imgW="2692080" imgH="330120" progId="Equation.DSMT4">
                  <p:embed/>
                </p:oleObj>
              </mc:Choice>
              <mc:Fallback>
                <p:oleObj name="Equation" r:id="rId9" imgW="2692080" imgH="330120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5763" y="5764077"/>
                        <a:ext cx="5715000" cy="700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34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6473" y="434111"/>
            <a:ext cx="345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由能量守恒得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16294"/>
              </p:ext>
            </p:extLst>
          </p:nvPr>
        </p:nvGraphicFramePr>
        <p:xfrm>
          <a:off x="1231900" y="984250"/>
          <a:ext cx="724852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name="Equation" r:id="rId3" imgW="3771720" imgH="761760" progId="Equation.DSMT4">
                  <p:embed/>
                </p:oleObj>
              </mc:Choice>
              <mc:Fallback>
                <p:oleObj name="Equation" r:id="rId3" imgW="3771720" imgH="76176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1900" y="984250"/>
                        <a:ext cx="7248525" cy="146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6473" y="2667876"/>
                <a:ext cx="71212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→0,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因此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3" y="2667876"/>
                <a:ext cx="7121236" cy="461665"/>
              </a:xfrm>
              <a:prstGeom prst="rect">
                <a:avLst/>
              </a:prstGeom>
              <a:blipFill>
                <a:blip r:embed="rId5"/>
                <a:stretch>
                  <a:fillRect l="-1283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061728"/>
              </p:ext>
            </p:extLst>
          </p:nvPr>
        </p:nvGraphicFramePr>
        <p:xfrm>
          <a:off x="2471738" y="3257550"/>
          <a:ext cx="38242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name="Equation" r:id="rId6" imgW="1803240" imgH="393480" progId="Equation.DSMT4">
                  <p:embed/>
                </p:oleObj>
              </mc:Choice>
              <mc:Fallback>
                <p:oleObj name="Equation" r:id="rId6" imgW="1803240" imgH="3934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71738" y="3257550"/>
                        <a:ext cx="3824287" cy="833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箭头 5"/>
          <p:cNvSpPr/>
          <p:nvPr/>
        </p:nvSpPr>
        <p:spPr>
          <a:xfrm>
            <a:off x="1016001" y="4470399"/>
            <a:ext cx="868219" cy="286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233090"/>
              </p:ext>
            </p:extLst>
          </p:nvPr>
        </p:nvGraphicFramePr>
        <p:xfrm>
          <a:off x="2620963" y="4219575"/>
          <a:ext cx="24161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Equation" r:id="rId8" imgW="952200" imgH="393480" progId="Equation.DSMT4">
                  <p:embed/>
                </p:oleObj>
              </mc:Choice>
              <mc:Fallback>
                <p:oleObj name="Equation" r:id="rId8" imgW="952200" imgH="39348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20963" y="4219575"/>
                        <a:ext cx="2416175" cy="998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26473" y="5624946"/>
                <a:ext cx="7259781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特别，当</a:t>
                </a:r>
                <a:r>
                  <a:rPr lang="en-US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h=0</a:t>
                </a:r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。令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→∞</m:t>
                    </m:r>
                  </m:oMath>
                </a14:m>
                <a:r>
                  <a:rPr lang="en-US" altLang="zh-CN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则有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𝑢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b="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b="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3" y="5624946"/>
                <a:ext cx="7259781" cy="635367"/>
              </a:xfrm>
              <a:prstGeom prst="rect">
                <a:avLst/>
              </a:prstGeom>
              <a:blipFill>
                <a:blip r:embed="rId10"/>
                <a:stretch>
                  <a:fillRect l="-1259" b="-4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72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木头类型</Template>
  <TotalTime>562</TotalTime>
  <Words>149</Words>
  <Application>Microsoft Office PowerPoint</Application>
  <PresentationFormat>全屏显示(4:3)</PresentationFormat>
  <Paragraphs>18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方正姚体</vt:lpstr>
      <vt:lpstr>宋体</vt:lpstr>
      <vt:lpstr>Cambria Math</vt:lpstr>
      <vt:lpstr>Rockwell</vt:lpstr>
      <vt:lpstr>Rockwell Condensed</vt:lpstr>
      <vt:lpstr>Wingdings</vt:lpstr>
      <vt:lpstr>木活字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数理方程与特殊函数教学研讨</dc:title>
  <dc:creator>Guanghui Zhang</dc:creator>
  <cp:lastModifiedBy>Zhang Guanghui</cp:lastModifiedBy>
  <cp:revision>44</cp:revision>
  <dcterms:created xsi:type="dcterms:W3CDTF">2015-10-31T04:21:21Z</dcterms:created>
  <dcterms:modified xsi:type="dcterms:W3CDTF">2018-11-01T14:45:37Z</dcterms:modified>
</cp:coreProperties>
</file>