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4" r:id="rId29"/>
    <p:sldId id="282" r:id="rId30"/>
    <p:sldId id="285" r:id="rId31"/>
    <p:sldId id="286" r:id="rId32"/>
    <p:sldId id="287" r:id="rId33"/>
    <p:sldId id="288" r:id="rId34"/>
    <p:sldId id="289" r:id="rId35"/>
    <p:sldId id="290" r:id="rId36"/>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p:restoredTop sz="43034"/>
  </p:normalViewPr>
  <p:slideViewPr>
    <p:cSldViewPr>
      <p:cViewPr varScale="1">
        <p:scale>
          <a:sx n="125" d="100"/>
          <a:sy n="125" d="100"/>
        </p:scale>
        <p:origin x="7152" y="168"/>
      </p:cViewPr>
      <p:guideLst>
        <p:guide orient="horz" pos="2880"/>
        <p:guide pos="2160"/>
      </p:guideLst>
    </p:cSldViewPr>
  </p:slideViewPr>
  <p:notesTextViewPr>
    <p:cViewPr>
      <p:scale>
        <a:sx n="204" d="100"/>
        <a:sy n="20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FFB73A2-7F28-BF4D-B579-BB0713717021}" type="datetimeFigureOut">
              <a:rPr kumimoji="1" lang="zh-CN" altLang="en-US" smtClean="0"/>
              <a:t>2022/2/27</a:t>
            </a:fld>
            <a:endParaRPr kumimoji="1"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6E87434-BF40-0A4C-A003-A1FC0CA8847C}" type="slidenum">
              <a:rPr kumimoji="1" lang="zh-CN" altLang="en-US" smtClean="0"/>
              <a:t>‹#›</a:t>
            </a:fld>
            <a:endParaRPr kumimoji="1" lang="zh-CN" altLang="en-US"/>
          </a:p>
        </p:txBody>
      </p:sp>
    </p:spTree>
    <p:extLst>
      <p:ext uri="{BB962C8B-B14F-4D97-AF65-F5344CB8AC3E}">
        <p14:creationId xmlns:p14="http://schemas.microsoft.com/office/powerpoint/2010/main" val="45156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Hello, welcome to the presentation of my summer project.</a:t>
            </a:r>
          </a:p>
          <a:p>
            <a:r>
              <a:rPr kumimoji="1" lang="en-US" altLang="zh-CN" dirty="0"/>
              <a:t>% The topic of my project is Rethinking ImageNet Pretraining in Domain Adaptation, and my project is by Dr Gong.</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a:t>
            </a:fld>
            <a:endParaRPr kumimoji="1" lang="zh-CN" altLang="en-US"/>
          </a:p>
        </p:txBody>
      </p:sp>
    </p:spTree>
    <p:extLst>
      <p:ext uri="{BB962C8B-B14F-4D97-AF65-F5344CB8AC3E}">
        <p14:creationId xmlns:p14="http://schemas.microsoft.com/office/powerpoint/2010/main" val="107492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It is one of possible ways to define general UDA problems.</a:t>
            </a:r>
          </a:p>
          <a:p>
            <a:endParaRPr kumimoji="1" lang="en-US" altLang="zh-CN" dirty="0"/>
          </a:p>
          <a:p>
            <a:r>
              <a:rPr kumimoji="1" lang="en-US" altLang="zh-CN" dirty="0"/>
              <a:t>We have ns labeled samples of set Ds which contains a pair of x and y values from source domain.</a:t>
            </a:r>
          </a:p>
          <a:p>
            <a:endParaRPr kumimoji="1" lang="en-US" altLang="zh-CN" dirty="0"/>
          </a:p>
          <a:p>
            <a:r>
              <a:rPr kumimoji="1" lang="en-US" altLang="zh-CN" dirty="0"/>
              <a:t>We also have </a:t>
            </a:r>
            <a:r>
              <a:rPr kumimoji="1" lang="en-US" altLang="zh-CN" dirty="0" err="1"/>
              <a:t>nt</a:t>
            </a:r>
            <a:r>
              <a:rPr kumimoji="1" lang="en-US" altLang="zh-CN" dirty="0"/>
              <a:t> unlabeled samples of set Dt which only x values only and we assume that for every single x in Dt, there exists a corresponding unknown label of y'.</a:t>
            </a:r>
          </a:p>
          <a:p>
            <a:r>
              <a:rPr kumimoji="1" lang="en-US" altLang="zh-CN" dirty="0"/>
              <a:t>The main goal of UDA: we want to build a classifier C that minimizes the target risk the expectation of the absolute value of the difference between C(x) and </a:t>
            </a:r>
            <a:r>
              <a:rPr kumimoji="1" lang="en-US" altLang="zh-CN" dirty="0" err="1"/>
              <a:t>y’with</a:t>
            </a:r>
            <a:r>
              <a:rPr kumimoji="1" lang="en-US" altLang="zh-CN" dirty="0"/>
              <a:t> the respect to P(</a:t>
            </a:r>
            <a:r>
              <a:rPr kumimoji="1" lang="en-US" altLang="zh-CN" dirty="0" err="1"/>
              <a:t>x,y</a:t>
            </a:r>
            <a:r>
              <a:rPr kumimoji="1" lang="en-US" altLang="zh-CN" dirty="0"/>
              <a:t>) of target domain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10</a:t>
            </a:fld>
            <a:endParaRPr kumimoji="1" lang="zh-CN" altLang="en-US"/>
          </a:p>
        </p:txBody>
      </p:sp>
    </p:spTree>
    <p:extLst>
      <p:ext uri="{BB962C8B-B14F-4D97-AF65-F5344CB8AC3E}">
        <p14:creationId xmlns:p14="http://schemas.microsoft.com/office/powerpoint/2010/main" val="69744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Currently, there are two main approaches of UDA tasks:</a:t>
            </a:r>
          </a:p>
          <a:p>
            <a:endParaRPr kumimoji="1" lang="en-US" altLang="zh-CN" dirty="0"/>
          </a:p>
          <a:p>
            <a:r>
              <a:rPr kumimoji="1" lang="en-US" altLang="zh-CN" dirty="0"/>
              <a:t>One direction is to use Domain-invariant feature learning. </a:t>
            </a:r>
            <a:r>
              <a:rPr lang="en-US" altLang="zh-CN" sz="1200" kern="1200" dirty="0">
                <a:solidFill>
                  <a:schemeClr val="tx1"/>
                </a:solidFill>
                <a:effectLst/>
                <a:latin typeface="+mn-lt"/>
                <a:ea typeface="+mn-ea"/>
                <a:cs typeface="+mn-cs"/>
              </a:rPr>
              <a:t>Domain-invariant feature learning[17] aims to align the source and target domain by generating</a:t>
            </a:r>
          </a:p>
          <a:p>
            <a:r>
              <a:rPr lang="en-US" altLang="zh-CN" sz="1200" kern="1200" dirty="0">
                <a:solidFill>
                  <a:schemeClr val="tx1"/>
                </a:solidFill>
                <a:effectLst/>
                <a:latin typeface="+mn-lt"/>
                <a:ea typeface="+mn-ea"/>
                <a:cs typeface="+mn-cs"/>
              </a:rPr>
              <a:t>a feature representation common to both domains. </a:t>
            </a:r>
          </a:p>
          <a:p>
            <a:endParaRPr kumimoji="1" lang="en-US" altLang="zh-CN" sz="1200" kern="1200" dirty="0">
              <a:solidFill>
                <a:schemeClr val="tx1"/>
              </a:solidFill>
              <a:effectLst/>
              <a:latin typeface="+mn-lt"/>
              <a:ea typeface="+mn-ea"/>
              <a:cs typeface="+mn-cs"/>
            </a:endParaRPr>
          </a:p>
          <a:p>
            <a:endParaRPr kumimoji="1" lang="en-US" altLang="zh-CN" dirty="0"/>
          </a:p>
          <a:p>
            <a:r>
              <a:rPr kumimoji="1" lang="en-US" altLang="zh-CN" dirty="0"/>
              <a:t>Another direction is through domain mapping.</a:t>
            </a:r>
            <a:r>
              <a:rPr lang="en-US" altLang="zh-CN" sz="1200" kern="1200" dirty="0">
                <a:solidFill>
                  <a:schemeClr val="tx1"/>
                </a:solidFill>
                <a:effectLst/>
                <a:latin typeface="+mn-lt"/>
                <a:ea typeface="+mn-ea"/>
                <a:cs typeface="+mn-cs"/>
              </a:rPr>
              <a:t> The domain mapping aims to find the best mapping directly from one domain to another so that the input values can be mapped into the domain that has known labels to train a classifier.</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In our case, we will be examining one UDA architecture that uses the idea of domain-invariant feature learning.</a:t>
            </a:r>
            <a:endParaRPr kumimoji="1" lang="en-US" altLang="zh-CN" dirty="0"/>
          </a:p>
          <a:p>
            <a:endParaRPr lang="en-US" altLang="zh-CN" sz="1200" kern="1200" dirty="0">
              <a:solidFill>
                <a:schemeClr val="tx1"/>
              </a:solidFill>
              <a:effectLst/>
              <a:latin typeface="+mn-lt"/>
              <a:ea typeface="+mn-ea"/>
              <a:cs typeface="+mn-cs"/>
            </a:endParaRP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11</a:t>
            </a:fld>
            <a:endParaRPr kumimoji="1" lang="zh-CN" altLang="en-US"/>
          </a:p>
        </p:txBody>
      </p:sp>
    </p:spTree>
    <p:extLst>
      <p:ext uri="{BB962C8B-B14F-4D97-AF65-F5344CB8AC3E}">
        <p14:creationId xmlns:p14="http://schemas.microsoft.com/office/powerpoint/2010/main" val="38412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 is DANN stands for Domain-adversarial Neural Network</a:t>
            </a:r>
          </a:p>
          <a:p>
            <a:r>
              <a:rPr kumimoji="1" lang="en-US" altLang="zh-CN" dirty="0"/>
              <a:t>It typically consists of three components;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12</a:t>
            </a:fld>
            <a:endParaRPr kumimoji="1" lang="zh-CN" altLang="en-US"/>
          </a:p>
        </p:txBody>
      </p:sp>
    </p:spTree>
    <p:extLst>
      <p:ext uri="{BB962C8B-B14F-4D97-AF65-F5344CB8AC3E}">
        <p14:creationId xmlns:p14="http://schemas.microsoft.com/office/powerpoint/2010/main" val="265959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 It is based on the main ideas of Domain-invariant feature learning.  </a:t>
            </a:r>
          </a:p>
          <a:p>
            <a:r>
              <a:rPr kumimoji="1" lang="en-US" altLang="zh-CN" dirty="0"/>
              <a:t> % The feature extractor and domain classifier will be trained in an </a:t>
            </a:r>
            <a:r>
              <a:rPr kumimoji="1" lang="en-US" altLang="zh-CN" dirty="0" err="1"/>
              <a:t>adverisal</a:t>
            </a:r>
            <a:r>
              <a:rPr kumimoji="1" lang="en-US" altLang="zh-CN" dirty="0"/>
              <a:t> approach, that means they compete against each other, the feature extractor tries to create the best feature representation that fool the classification of the domain classifier and the domain classifier will try their best to classify the output of feature extractor whether its input of the feature extractor comes from the source and target domains or not</a:t>
            </a:r>
          </a:p>
          <a:p>
            <a:endParaRPr kumimoji="1" lang="en-US" altLang="zh-CN" dirty="0"/>
          </a:p>
          <a:p>
            <a:r>
              <a:rPr kumimoji="1" lang="en-US" altLang="zh-CN" dirty="0"/>
              <a:t>Label predictor produces the predicted class label of input x.</a:t>
            </a:r>
          </a:p>
          <a:p>
            <a:r>
              <a:rPr kumimoji="1" lang="en-US" altLang="zh-CN" dirty="0"/>
              <a:t>The weight of three components of the DANN will be updated at the same time.</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13</a:t>
            </a:fld>
            <a:endParaRPr kumimoji="1" lang="zh-CN" altLang="en-US"/>
          </a:p>
        </p:txBody>
      </p:sp>
    </p:spTree>
    <p:extLst>
      <p:ext uri="{BB962C8B-B14F-4D97-AF65-F5344CB8AC3E}">
        <p14:creationId xmlns:p14="http://schemas.microsoft.com/office/powerpoint/2010/main" val="136978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notion of the semi-supervised learning are very similar to formulation of UDA, but we typically assume that the labeled samples and unlabeled samples come from the the same distribution.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14</a:t>
            </a:fld>
            <a:endParaRPr kumimoji="1" lang="zh-CN" altLang="en-US"/>
          </a:p>
        </p:txBody>
      </p:sp>
    </p:spTree>
    <p:extLst>
      <p:ext uri="{BB962C8B-B14F-4D97-AF65-F5344CB8AC3E}">
        <p14:creationId xmlns:p14="http://schemas.microsoft.com/office/powerpoint/2010/main" val="264478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SSL setting, we choose the Pseudo-label method as the study object for our experiments.</a:t>
            </a:r>
          </a:p>
          <a:p>
            <a:r>
              <a:rPr kumimoji="1" lang="en-US" altLang="zh-CN" dirty="0"/>
              <a:t>This methods trains the Neural Network with labeled and unlabeled data simultaneously.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15</a:t>
            </a:fld>
            <a:endParaRPr kumimoji="1" lang="zh-CN" altLang="en-US"/>
          </a:p>
        </p:txBody>
      </p:sp>
    </p:spTree>
    <p:extLst>
      <p:ext uri="{BB962C8B-B14F-4D97-AF65-F5344CB8AC3E}">
        <p14:creationId xmlns:p14="http://schemas.microsoft.com/office/powerpoint/2010/main" val="215103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graphical illustration of Pseudo-label method.</a:t>
            </a:r>
          </a:p>
          <a:p>
            <a:r>
              <a:rPr kumimoji="1" lang="en-US" altLang="zh-CN" dirty="0"/>
              <a:t>Firstly, we trained the network with our labeled data and use the trained model to predict labels for the unlabeled data.</a:t>
            </a:r>
          </a:p>
          <a:p>
            <a:r>
              <a:rPr kumimoji="1" lang="en-US" altLang="zh-CN" dirty="0"/>
              <a:t>Then, we label the unlabeled data with the class label that has the highest probability if the probability of the class label is above the threshold we set.</a:t>
            </a:r>
          </a:p>
          <a:p>
            <a:r>
              <a:rPr kumimoji="1" lang="en-US" altLang="zh-CN" dirty="0"/>
              <a:t>We treat the set of unlabeled data with our pseudo-labels as the ”true ”label data to retrained the model again we repeated the process until all unlabeled data are labeled with our Pseudo-label.</a:t>
            </a:r>
          </a:p>
          <a:p>
            <a:r>
              <a:rPr kumimoji="1" lang="en-US" altLang="zh-CN" dirty="0"/>
              <a:t> </a:t>
            </a:r>
          </a:p>
          <a:p>
            <a:endParaRPr kumimoji="1" lang="en-US" altLang="zh-CN" dirty="0"/>
          </a:p>
          <a:p>
            <a:r>
              <a:rPr kumimoji="1" lang="en-US" altLang="zh-CN" dirty="0"/>
              <a:t>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16</a:t>
            </a:fld>
            <a:endParaRPr kumimoji="1" lang="zh-CN" altLang="en-US"/>
          </a:p>
        </p:txBody>
      </p:sp>
    </p:spTree>
    <p:extLst>
      <p:ext uri="{BB962C8B-B14F-4D97-AF65-F5344CB8AC3E}">
        <p14:creationId xmlns:p14="http://schemas.microsoft.com/office/powerpoint/2010/main" val="21841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addition, the two datasets are ImageNet and Office31 </a:t>
            </a:r>
          </a:p>
          <a:p>
            <a:r>
              <a:rPr kumimoji="1" lang="en-US" altLang="zh-CN" dirty="0"/>
              <a:t>Note that we are going to use the face-blurred version of ImageNet as a dataset to train the pretrained model</a:t>
            </a:r>
          </a:p>
          <a:p>
            <a:r>
              <a:rPr kumimoji="1" lang="en-US" altLang="zh-CN" dirty="0"/>
              <a:t>And Office31 will be used as the evaluation dataset of our domain adaptation methods</a:t>
            </a:r>
          </a:p>
          <a:p>
            <a:r>
              <a:rPr kumimoji="1" lang="en-US" altLang="zh-CN" dirty="0"/>
              <a:t>Here we have three domains and 6 domain adaptation tasks  in total.</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17</a:t>
            </a:fld>
            <a:endParaRPr kumimoji="1" lang="zh-CN" altLang="en-US"/>
          </a:p>
        </p:txBody>
      </p:sp>
    </p:spTree>
    <p:extLst>
      <p:ext uri="{BB962C8B-B14F-4D97-AF65-F5344CB8AC3E}">
        <p14:creationId xmlns:p14="http://schemas.microsoft.com/office/powerpoint/2010/main" val="287422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steps of our experiments,</a:t>
            </a:r>
          </a:p>
          <a:p>
            <a:endParaRPr kumimoji="1" lang="en-US" altLang="zh-CN" dirty="0"/>
          </a:p>
          <a:p>
            <a:r>
              <a:rPr kumimoji="1" lang="en-US" altLang="zh-CN" dirty="0"/>
              <a:t>We have three datasets, </a:t>
            </a:r>
          </a:p>
          <a:p>
            <a:r>
              <a:rPr kumimoji="1" lang="en-US" altLang="zh-CN" dirty="0"/>
              <a:t>We first create two modified datasets from the ImageNet,</a:t>
            </a:r>
            <a:br>
              <a:rPr kumimoji="1" lang="en-US" altLang="zh-CN" dirty="0"/>
            </a:br>
            <a:r>
              <a:rPr kumimoji="1" lang="en-US" altLang="zh-CN" dirty="0"/>
              <a:t>Dataset with selected masked classes labels which we think are closely associated with the class label in the office31 dataset.</a:t>
            </a:r>
          </a:p>
          <a:p>
            <a:r>
              <a:rPr kumimoji="1" lang="en-US" altLang="zh-CN" dirty="0"/>
              <a:t>Another Dataset we randomly masked classes labels that has the same number of selected masked class labels above.</a:t>
            </a:r>
          </a:p>
          <a:p>
            <a:r>
              <a:rPr kumimoji="1" lang="en-US" altLang="zh-CN" dirty="0"/>
              <a:t>In addition, We also use the original ImageNet as a control group to compare the results of the models. </a:t>
            </a:r>
          </a:p>
          <a:p>
            <a:endParaRPr kumimoji="1" lang="en-US" altLang="zh-CN" dirty="0"/>
          </a:p>
          <a:p>
            <a:r>
              <a:rPr kumimoji="1" lang="en-US" altLang="zh-CN" dirty="0"/>
              <a:t>Then, we trained the Alex-net models on the three datasets as the pre-trained models and the pretrained models will be utilized as the feature extractors to fine-tune the source-only, DANN and Pseudo-label methods on the UDA tasks.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22</a:t>
            </a:fld>
            <a:endParaRPr kumimoji="1" lang="zh-CN" altLang="en-US"/>
          </a:p>
        </p:txBody>
      </p:sp>
    </p:spTree>
    <p:extLst>
      <p:ext uri="{BB962C8B-B14F-4D97-AF65-F5344CB8AC3E}">
        <p14:creationId xmlns:p14="http://schemas.microsoft.com/office/powerpoint/2010/main" val="1402619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two tables describe some details of training the pretrained models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23</a:t>
            </a:fld>
            <a:endParaRPr kumimoji="1" lang="zh-CN" altLang="en-US"/>
          </a:p>
        </p:txBody>
      </p:sp>
    </p:spTree>
    <p:extLst>
      <p:ext uri="{BB962C8B-B14F-4D97-AF65-F5344CB8AC3E}">
        <p14:creationId xmlns:p14="http://schemas.microsoft.com/office/powerpoint/2010/main" val="84685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a:t>
            </a:fld>
            <a:endParaRPr kumimoji="1" lang="zh-CN" altLang="en-US"/>
          </a:p>
        </p:txBody>
      </p:sp>
    </p:spTree>
    <p:extLst>
      <p:ext uri="{BB962C8B-B14F-4D97-AF65-F5344CB8AC3E}">
        <p14:creationId xmlns:p14="http://schemas.microsoft.com/office/powerpoint/2010/main" val="17339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table to illustrate the parameters and training setting in fine-tuning methods.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24</a:t>
            </a:fld>
            <a:endParaRPr kumimoji="1" lang="zh-CN" altLang="en-US"/>
          </a:p>
        </p:txBody>
      </p:sp>
    </p:spTree>
    <p:extLst>
      <p:ext uri="{BB962C8B-B14F-4D97-AF65-F5344CB8AC3E}">
        <p14:creationId xmlns:p14="http://schemas.microsoft.com/office/powerpoint/2010/main" val="67718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of about 60 \%but considering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exhibit inferior performance over the models (Random and Masked Datasets) with fewer classes, and it takes more training iterations to reach top-1 accuracy of 55 %.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25</a:t>
            </a:fld>
            <a:endParaRPr kumimoji="1" lang="zh-CN" altLang="en-US"/>
          </a:p>
        </p:txBody>
      </p:sp>
    </p:spTree>
    <p:extLst>
      <p:ext uri="{BB962C8B-B14F-4D97-AF65-F5344CB8AC3E}">
        <p14:creationId xmlns:p14="http://schemas.microsoft.com/office/powerpoint/2010/main" val="283838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of about 60 \%but considering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exhibit/show inferior performance over the models (Random and Masked Datasets) with fewer classes, and it takes more training iterations to reach top-1 accuracy of 55 %.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26</a:t>
            </a:fld>
            <a:endParaRPr kumimoji="1" lang="zh-CN" altLang="en-US"/>
          </a:p>
        </p:txBody>
      </p:sp>
    </p:spTree>
    <p:extLst>
      <p:ext uri="{BB962C8B-B14F-4D97-AF65-F5344CB8AC3E}">
        <p14:creationId xmlns:p14="http://schemas.microsoft.com/office/powerpoint/2010/main" val="23443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results of the pretrained models in table form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27</a:t>
            </a:fld>
            <a:endParaRPr kumimoji="1" lang="zh-CN" altLang="en-US"/>
          </a:p>
        </p:txBody>
      </p:sp>
    </p:spTree>
    <p:extLst>
      <p:ext uri="{BB962C8B-B14F-4D97-AF65-F5344CB8AC3E}">
        <p14:creationId xmlns:p14="http://schemas.microsoft.com/office/powerpoint/2010/main" val="2851573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From the table above(Domain Adaptation methods),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Examining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think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 or even have a slight advantage of pretrained weights over others.</a:t>
            </a:r>
          </a:p>
          <a:p>
            <a:endParaRPr kumimoji="1" lang="en-US" altLang="zh-CN" dirty="0"/>
          </a:p>
          <a:p>
            <a:r>
              <a:rPr kumimoji="1" lang="en-US" altLang="zh-CN" dirty="0"/>
              <a:t> To avoid the weights being updated too much in our experiment when evaluating, we examine through the domain  adaptation tasks result at the first epoch of fine-tuning training.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28</a:t>
            </a:fld>
            <a:endParaRPr kumimoji="1" lang="zh-CN" altLang="en-US"/>
          </a:p>
        </p:txBody>
      </p:sp>
    </p:spTree>
    <p:extLst>
      <p:ext uri="{BB962C8B-B14F-4D97-AF65-F5344CB8AC3E}">
        <p14:creationId xmlns:p14="http://schemas.microsoft.com/office/powerpoint/2010/main" val="33800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From the table above(Domain Adaptation methods),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Examining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think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 or even have a slight advantage of pretrained weights over others.</a:t>
            </a:r>
          </a:p>
          <a:p>
            <a:endParaRPr kumimoji="1" lang="en-US" altLang="zh-CN" dirty="0"/>
          </a:p>
          <a:p>
            <a:r>
              <a:rPr kumimoji="1" lang="en-US" altLang="zh-CN" dirty="0"/>
              <a:t> To avoid the weights being updated too much in our experiment when evaluating, we examine through the domain  adaptation tasks result at the first epoch of fine-tuning training.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29</a:t>
            </a:fld>
            <a:endParaRPr kumimoji="1" lang="zh-CN" altLang="en-US"/>
          </a:p>
        </p:txBody>
      </p:sp>
    </p:spTree>
    <p:extLst>
      <p:ext uri="{BB962C8B-B14F-4D97-AF65-F5344CB8AC3E}">
        <p14:creationId xmlns:p14="http://schemas.microsoft.com/office/powerpoint/2010/main" val="2981863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proposed the following explanations </a:t>
            </a:r>
            <a:r>
              <a:rPr kumimoji="1" lang="en-US" altLang="zh-CN"/>
              <a:t>for these observations </a:t>
            </a:r>
            <a:r>
              <a:rPr kumimoji="1" lang="en-US" altLang="zh-CN" dirty="0"/>
              <a:t>in the experiments.</a:t>
            </a:r>
          </a:p>
          <a:p>
            <a:endParaRPr kumimoji="1" lang="en-US" altLang="zh-CN" dirty="0"/>
          </a:p>
          <a:p>
            <a:r>
              <a:rPr kumimoji="1" lang="en-US" altLang="zh-CN" dirty="0"/>
              <a:t> % 1. The further actions were required to make sure the hyperparameters and training environment of the models are optimal in the current Office31 domain adaptation tasks. </a:t>
            </a:r>
          </a:p>
          <a:p>
            <a:r>
              <a:rPr kumimoji="1" lang="en-US" altLang="zh-CN" dirty="0"/>
              <a:t> % 2. Due to the limited times in these experiments, we did not manage to run the experiments multiple times. The estimates of the results obtained from the experiment might not be accurate.</a:t>
            </a:r>
          </a:p>
          <a:p>
            <a:r>
              <a:rPr kumimoji="1" lang="en-US" altLang="zh-CN" dirty="0"/>
              <a:t> </a:t>
            </a:r>
          </a:p>
          <a:p>
            <a:r>
              <a:rPr kumimoji="1" lang="en-US" altLang="zh-CN" dirty="0"/>
              <a:t>% 3. For instance, should we mask the class label of bottle-cap if we intend to avoid the Neural Network to learn the feature of bottle as well?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30</a:t>
            </a:fld>
            <a:endParaRPr kumimoji="1" lang="zh-CN" altLang="en-US"/>
          </a:p>
        </p:txBody>
      </p:sp>
    </p:spTree>
    <p:extLst>
      <p:ext uri="{BB962C8B-B14F-4D97-AF65-F5344CB8AC3E}">
        <p14:creationId xmlns:p14="http://schemas.microsoft.com/office/powerpoint/2010/main" val="3316289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Definitely  we have lot of work to remain, and we were only able to …, one UDA benchmark dataset. </a:t>
            </a:r>
          </a:p>
          <a:p>
            <a:endParaRPr kumimoji="1" lang="en-US" altLang="zh-CN" dirty="0"/>
          </a:p>
          <a:p>
            <a:r>
              <a:rPr kumimoji="1" lang="en-US" altLang="zh-CN" dirty="0"/>
              <a:t>The future directions of the further investigation of the pretraining effect could be</a:t>
            </a:r>
          </a:p>
          <a:p>
            <a:r>
              <a:rPr kumimoji="1" lang="en-US" altLang="zh-CN" dirty="0"/>
              <a:t>1. obtaining more reliable estimates of the experiment</a:t>
            </a:r>
          </a:p>
          <a:p>
            <a:r>
              <a:rPr kumimoji="1" lang="en-US" altLang="zh-CN" dirty="0"/>
              <a:t>2. working on improving  our methods of choosing the masked classes in the experiment </a:t>
            </a:r>
          </a:p>
          <a:p>
            <a:r>
              <a:rPr kumimoji="1" lang="en-US" altLang="zh-CN" dirty="0"/>
              <a:t>3. employing more UDA methods on different evolution UDA datasets.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31</a:t>
            </a:fld>
            <a:endParaRPr kumimoji="1" lang="zh-CN" altLang="en-US"/>
          </a:p>
        </p:txBody>
      </p:sp>
    </p:spTree>
    <p:extLst>
      <p:ext uri="{BB962C8B-B14F-4D97-AF65-F5344CB8AC3E}">
        <p14:creationId xmlns:p14="http://schemas.microsoft.com/office/powerpoint/2010/main" val="3216316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32</a:t>
            </a:fld>
            <a:endParaRPr kumimoji="1" lang="zh-CN" altLang="en-US"/>
          </a:p>
        </p:txBody>
      </p:sp>
    </p:spTree>
    <p:extLst>
      <p:ext uri="{BB962C8B-B14F-4D97-AF65-F5344CB8AC3E}">
        <p14:creationId xmlns:p14="http://schemas.microsoft.com/office/powerpoint/2010/main" val="107515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This project spans 8 weeks during this summer term.</a:t>
            </a:r>
          </a:p>
          <a:p>
            <a:r>
              <a:rPr kumimoji="1" lang="en-US" altLang="zh-CN" dirty="0"/>
              <a:t>% The first two weeks get familiar with the high computing platform at Spartan and understand the context of our experiment and research.</a:t>
            </a:r>
          </a:p>
          <a:p>
            <a:r>
              <a:rPr kumimoji="1" lang="en-US" altLang="zh-CN" dirty="0"/>
              <a:t>% Then read some Literature, design the experiment and make sure the model can be implemented successfully</a:t>
            </a:r>
          </a:p>
          <a:p>
            <a:r>
              <a:rPr kumimoji="1" lang="en-US" altLang="zh-CN" dirty="0"/>
              <a:t>% Figure out the ways to solve the problems in the experiments and collect the data for report writing</a:t>
            </a:r>
          </a:p>
          <a:p>
            <a:r>
              <a:rPr kumimoji="1" lang="en-US" altLang="zh-CN" dirty="0"/>
              <a:t>% For the last week, we write the report and prepare for the presentation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a:t>
            </a:fld>
            <a:endParaRPr kumimoji="1" lang="zh-CN" altLang="en-US"/>
          </a:p>
        </p:txBody>
      </p:sp>
    </p:spTree>
    <p:extLst>
      <p:ext uri="{BB962C8B-B14F-4D97-AF65-F5344CB8AC3E}">
        <p14:creationId xmlns:p14="http://schemas.microsoft.com/office/powerpoint/2010/main" val="231415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context of our project</a:t>
            </a:r>
          </a:p>
          <a:p>
            <a:r>
              <a:rPr kumimoji="1" lang="en-US" altLang="zh-CN" dirty="0"/>
              <a:t>We know the pretrained models’ weight can be used </a:t>
            </a:r>
            <a:r>
              <a:rPr kumimoji="1" lang="en-US" altLang="zh-CN"/>
              <a:t>as an </a:t>
            </a:r>
            <a:r>
              <a:rPr kumimoji="1" lang="en-US" altLang="zh-CN" dirty="0"/>
              <a:t>initialization for training the NN models in various tasks .</a:t>
            </a:r>
          </a:p>
          <a:p>
            <a:endParaRPr kumimoji="1" lang="en-US" altLang="zh-CN" dirty="0"/>
          </a:p>
          <a:p>
            <a:r>
              <a:rPr kumimoji="1" lang="en-US" altLang="zh-CN" dirty="0"/>
              <a:t>For most of cases, it is preferred to use the larger dataset to train pretrained models to obtain the better model generality.</a:t>
            </a:r>
          </a:p>
          <a:p>
            <a:r>
              <a:rPr kumimoji="1" lang="en-US" altLang="zh-CN" dirty="0"/>
              <a:t>In an area of computer vision, ImageNet is usually the first option for pretrained models to train on.</a:t>
            </a:r>
          </a:p>
          <a:p>
            <a:endParaRPr kumimoji="1" lang="en-US" altLang="zh-CN" dirty="0"/>
          </a:p>
          <a:p>
            <a:r>
              <a:rPr kumimoji="1" lang="en-US" altLang="zh-CN" dirty="0"/>
              <a:t>In our project, we are going to focus on the pretraining effect of Image in the special case of the transfer learning, domain adaptation.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4</a:t>
            </a:fld>
            <a:endParaRPr kumimoji="1" lang="zh-CN" altLang="en-US"/>
          </a:p>
        </p:txBody>
      </p:sp>
    </p:spTree>
    <p:extLst>
      <p:ext uri="{BB962C8B-B14F-4D97-AF65-F5344CB8AC3E}">
        <p14:creationId xmlns:p14="http://schemas.microsoft.com/office/powerpoint/2010/main" val="340610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Domain adaptation refers to the learning from source domain a model that can be used on another target domain</a:t>
            </a:r>
          </a:p>
          <a:p>
            <a:r>
              <a:rPr kumimoji="1" lang="en-US" altLang="zh-CN" dirty="0"/>
              <a:t>We could have the unsupervised domain adaptation as well where we try to learn a model from the source domains with label data to target domain with unlabeled data.</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5</a:t>
            </a:fld>
            <a:endParaRPr kumimoji="1" lang="zh-CN" altLang="en-US"/>
          </a:p>
        </p:txBody>
      </p:sp>
    </p:spTree>
    <p:extLst>
      <p:ext uri="{BB962C8B-B14F-4D97-AF65-F5344CB8AC3E}">
        <p14:creationId xmlns:p14="http://schemas.microsoft.com/office/powerpoint/2010/main" val="177089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One recent research project suggests that </a:t>
            </a:r>
            <a:r>
              <a:rPr lang="en-US" altLang="zh-CN" sz="1200" spc="-50" dirty="0">
                <a:latin typeface="Arial"/>
                <a:cs typeface="Arial"/>
              </a:rPr>
              <a:t>removing </a:t>
            </a:r>
            <a:r>
              <a:rPr lang="en-US" altLang="zh-CN" sz="1200" spc="-90" dirty="0">
                <a:latin typeface="Arial"/>
                <a:cs typeface="Arial"/>
              </a:rPr>
              <a:t>a </a:t>
            </a:r>
            <a:r>
              <a:rPr lang="en-US" altLang="zh-CN" sz="1200" spc="-20" dirty="0">
                <a:latin typeface="Arial"/>
                <a:cs typeface="Arial"/>
              </a:rPr>
              <a:t>portion of </a:t>
            </a:r>
            <a:r>
              <a:rPr lang="en-US" altLang="zh-CN" sz="1200" spc="-100" dirty="0">
                <a:latin typeface="Arial"/>
                <a:cs typeface="Arial"/>
              </a:rPr>
              <a:t>classes </a:t>
            </a:r>
            <a:r>
              <a:rPr lang="en-US" altLang="zh-CN" sz="1200" spc="-20" dirty="0">
                <a:latin typeface="Arial"/>
                <a:cs typeface="Arial"/>
              </a:rPr>
              <a:t>in </a:t>
            </a:r>
            <a:r>
              <a:rPr lang="en-US" altLang="zh-CN" sz="1200" spc="-30" dirty="0">
                <a:latin typeface="Arial"/>
                <a:cs typeface="Arial"/>
              </a:rPr>
              <a:t>the </a:t>
            </a:r>
            <a:r>
              <a:rPr lang="en-US" altLang="zh-CN" sz="1200" spc="-45" dirty="0">
                <a:latin typeface="Arial"/>
                <a:cs typeface="Arial"/>
              </a:rPr>
              <a:t>pretrained </a:t>
            </a:r>
            <a:r>
              <a:rPr lang="en-US" altLang="zh-CN" sz="1200" spc="-55" dirty="0">
                <a:latin typeface="Arial"/>
                <a:cs typeface="Arial"/>
              </a:rPr>
              <a:t>model </a:t>
            </a:r>
            <a:r>
              <a:rPr lang="en-US" altLang="zh-CN" sz="1200" spc="-25" dirty="0">
                <a:latin typeface="Arial"/>
                <a:cs typeface="Arial"/>
              </a:rPr>
              <a:t>from </a:t>
            </a:r>
            <a:r>
              <a:rPr lang="en-US" altLang="zh-CN" sz="1200" spc="-30" dirty="0">
                <a:latin typeface="Arial"/>
                <a:cs typeface="Arial"/>
              </a:rPr>
              <a:t>the </a:t>
            </a:r>
            <a:r>
              <a:rPr lang="en-US" altLang="zh-CN" sz="1200" spc="-50" dirty="0">
                <a:latin typeface="Arial"/>
                <a:cs typeface="Arial"/>
              </a:rPr>
              <a:t>ImageNet </a:t>
            </a:r>
            <a:r>
              <a:rPr lang="en-US" altLang="zh-CN" sz="1200" spc="-40" dirty="0">
                <a:latin typeface="Arial"/>
                <a:cs typeface="Arial"/>
              </a:rPr>
              <a:t>dataset, </a:t>
            </a:r>
            <a:r>
              <a:rPr lang="en-US" altLang="zh-CN" sz="1200" spc="-50" dirty="0">
                <a:latin typeface="Arial"/>
                <a:cs typeface="Arial"/>
              </a:rPr>
              <a:t>up </a:t>
            </a:r>
            <a:r>
              <a:rPr lang="en-US" altLang="zh-CN" sz="1200" spc="10" dirty="0">
                <a:latin typeface="Arial"/>
                <a:cs typeface="Arial"/>
              </a:rPr>
              <a:t>to </a:t>
            </a:r>
            <a:r>
              <a:rPr lang="en-US" altLang="zh-CN" sz="1200" spc="-70" dirty="0">
                <a:latin typeface="Arial"/>
                <a:cs typeface="Arial"/>
              </a:rPr>
              <a:t>20 </a:t>
            </a:r>
            <a:r>
              <a:rPr lang="en-US" altLang="zh-CN" sz="1200" spc="-40" dirty="0">
                <a:latin typeface="Arial"/>
                <a:cs typeface="Arial"/>
              </a:rPr>
              <a:t>%, </a:t>
            </a:r>
            <a:r>
              <a:rPr lang="en-US" altLang="zh-CN" sz="1200" spc="-70" dirty="0">
                <a:latin typeface="Arial"/>
                <a:cs typeface="Arial"/>
              </a:rPr>
              <a:t>can </a:t>
            </a:r>
            <a:r>
              <a:rPr lang="en-US" altLang="zh-CN" sz="1200" dirty="0">
                <a:latin typeface="Arial"/>
                <a:cs typeface="Arial"/>
              </a:rPr>
              <a:t>still </a:t>
            </a:r>
            <a:r>
              <a:rPr lang="en-US" altLang="zh-CN" sz="1200" spc="-70" dirty="0">
                <a:latin typeface="Arial"/>
                <a:cs typeface="Arial"/>
              </a:rPr>
              <a:t>achieve </a:t>
            </a:r>
            <a:r>
              <a:rPr lang="en-US" altLang="zh-CN" sz="1200" spc="-60" dirty="0">
                <a:latin typeface="Arial"/>
                <a:cs typeface="Arial"/>
              </a:rPr>
              <a:t>comparable </a:t>
            </a:r>
            <a:r>
              <a:rPr lang="en-US" altLang="zh-CN" sz="1200" spc="-50" dirty="0">
                <a:latin typeface="Arial"/>
                <a:cs typeface="Arial"/>
              </a:rPr>
              <a:t>or </a:t>
            </a:r>
            <a:r>
              <a:rPr lang="en-US" altLang="zh-CN" sz="1200" spc="-90" dirty="0">
                <a:latin typeface="Arial"/>
                <a:cs typeface="Arial"/>
              </a:rPr>
              <a:t>even </a:t>
            </a:r>
            <a:r>
              <a:rPr lang="en-US" altLang="zh-CN" sz="1200" spc="-20" dirty="0">
                <a:latin typeface="Arial"/>
                <a:cs typeface="Arial"/>
              </a:rPr>
              <a:t>better </a:t>
            </a:r>
            <a:r>
              <a:rPr lang="en-US" altLang="zh-CN" sz="1200" spc="-55" dirty="0">
                <a:latin typeface="Arial"/>
                <a:cs typeface="Arial"/>
              </a:rPr>
              <a:t>performance </a:t>
            </a:r>
            <a:r>
              <a:rPr lang="en-US" altLang="zh-CN" sz="1200" spc="-20" dirty="0">
                <a:latin typeface="Arial"/>
                <a:cs typeface="Arial"/>
              </a:rPr>
              <a:t>in </a:t>
            </a:r>
            <a:r>
              <a:rPr lang="en-US" altLang="zh-CN" sz="1200" spc="-35" dirty="0">
                <a:latin typeface="Arial"/>
                <a:cs typeface="Arial"/>
              </a:rPr>
              <a:t>transfer</a:t>
            </a:r>
            <a:r>
              <a:rPr lang="en-US" altLang="zh-CN" sz="1200" spc="-140" dirty="0">
                <a:latin typeface="Arial"/>
                <a:cs typeface="Arial"/>
              </a:rPr>
              <a:t> </a:t>
            </a:r>
            <a:r>
              <a:rPr lang="en-US" altLang="zh-CN" sz="1200" spc="-45" dirty="0">
                <a:latin typeface="Arial"/>
                <a:cs typeface="Arial"/>
              </a:rPr>
              <a:t>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4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45" dirty="0">
                <a:latin typeface="Arial"/>
                <a:cs typeface="Arial"/>
              </a:rPr>
              <a:t>However, the paper did not discuss </a:t>
            </a:r>
            <a:r>
              <a:rPr lang="en-US" altLang="zh-CN" sz="1200" kern="1200" dirty="0">
                <a:solidFill>
                  <a:schemeClr val="tx1"/>
                </a:solidFill>
                <a:effectLst/>
                <a:latin typeface="+mn-lt"/>
                <a:ea typeface="+mn-ea"/>
                <a:cs typeface="+mn-cs"/>
              </a:rPr>
              <a:t>the choice of removing or ignoring certain classes when using</a:t>
            </a:r>
          </a:p>
          <a:p>
            <a:r>
              <a:rPr lang="en-US" altLang="zh-CN" sz="1200" kern="1200" dirty="0">
                <a:solidFill>
                  <a:schemeClr val="tx1"/>
                </a:solidFill>
                <a:effectLst/>
                <a:latin typeface="+mn-lt"/>
                <a:ea typeface="+mn-ea"/>
                <a:cs typeface="+mn-cs"/>
              </a:rPr>
              <a:t>the pretrained model weights in specific UDA classification tasks like Office31 dataset</a:t>
            </a:r>
            <a:r>
              <a:rPr kumimoji="1" lang="en-US" altLang="zh-CN" sz="1200" kern="1200" dirty="0">
                <a:solidFill>
                  <a:schemeClr val="tx1"/>
                </a:solidFill>
                <a:effectLst/>
                <a:latin typeface="+mn-lt"/>
                <a:ea typeface="+mn-ea"/>
                <a:cs typeface="+mn-cs"/>
              </a:rPr>
              <a:t>.</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Another research manages to show that Semi-supervised learning methods outperform some existing UDA methods on UDA benchmark. But one thing to note here is that in this paper, the SSL methods and UDA methods employed the pretrained models on ImageNet dataset. We can not be 100 percent sure that the good performance of SSL methods on UDA benchmark datasets is partially or primarily due to the effect brought by the pretrained models. We think that </a:t>
            </a:r>
            <a:r>
              <a:rPr lang="en-US" altLang="zh-CN" sz="1200" kern="1200" dirty="0">
                <a:solidFill>
                  <a:schemeClr val="tx1"/>
                </a:solidFill>
                <a:effectLst/>
                <a:latin typeface="+mn-lt"/>
                <a:ea typeface="+mn-ea"/>
                <a:cs typeface="+mn-cs"/>
              </a:rPr>
              <a:t>it is</a:t>
            </a:r>
          </a:p>
          <a:p>
            <a:r>
              <a:rPr lang="en-US" altLang="zh-CN" sz="1200" kern="1200" dirty="0">
                <a:solidFill>
                  <a:schemeClr val="tx1"/>
                </a:solidFill>
                <a:effectLst/>
                <a:latin typeface="+mn-lt"/>
                <a:ea typeface="+mn-ea"/>
                <a:cs typeface="+mn-cs"/>
              </a:rPr>
              <a:t>possible for the pre-trained networks to play a non-trivial role in reducing the domains gap, thereby</a:t>
            </a:r>
          </a:p>
          <a:p>
            <a:r>
              <a:rPr lang="en-US" altLang="zh-CN" sz="1200" kern="1200" dirty="0">
                <a:solidFill>
                  <a:schemeClr val="tx1"/>
                </a:solidFill>
                <a:effectLst/>
                <a:latin typeface="+mn-lt"/>
                <a:ea typeface="+mn-ea"/>
                <a:cs typeface="+mn-cs"/>
              </a:rPr>
              <a:t>overestimating the intrinsic functionality of current SSL methods and UDA methods.</a:t>
            </a:r>
            <a:endParaRPr kumimoji="1"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6</a:t>
            </a:fld>
            <a:endParaRPr kumimoji="1" lang="zh-CN" altLang="en-US"/>
          </a:p>
        </p:txBody>
      </p:sp>
    </p:spTree>
    <p:extLst>
      <p:ext uri="{BB962C8B-B14F-4D97-AF65-F5344CB8AC3E}">
        <p14:creationId xmlns:p14="http://schemas.microsoft.com/office/powerpoint/2010/main" val="426068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a:t>
            </a:r>
          </a:p>
          <a:p>
            <a:r>
              <a:rPr kumimoji="1" lang="en-US" altLang="zh-CN" dirty="0"/>
              <a:t>The main goal of the project is to investigate how ImageNet Pretraining affect the unsupervised domain adaptation methods. </a:t>
            </a:r>
          </a:p>
          <a:p>
            <a:endParaRPr kumimoji="1" lang="en-US" altLang="zh-CN" dirty="0"/>
          </a:p>
          <a:p>
            <a:r>
              <a:rPr kumimoji="1" lang="en-US" altLang="zh-CN" dirty="0"/>
              <a:t>Specifically, we are going to look into muting some chosen ImageNet class labels of same or similar types in UDA benchmark datasets when training the pretrained models.</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7</a:t>
            </a:fld>
            <a:endParaRPr kumimoji="1" lang="zh-CN" altLang="en-US"/>
          </a:p>
        </p:txBody>
      </p:sp>
    </p:spTree>
    <p:extLst>
      <p:ext uri="{BB962C8B-B14F-4D97-AF65-F5344CB8AC3E}">
        <p14:creationId xmlns:p14="http://schemas.microsoft.com/office/powerpoint/2010/main" val="6135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a:t>
            </a:r>
            <a:r>
              <a:rPr kumimoji="1" lang="en-US" altLang="zh-CN" dirty="0" err="1"/>
              <a:t>Alexnet</a:t>
            </a:r>
            <a:r>
              <a:rPr kumimoji="1" lang="en-US" altLang="zh-CN" dirty="0"/>
              <a:t> is an architecture of NN proposed in 2012.</a:t>
            </a:r>
          </a:p>
          <a:p>
            <a:r>
              <a:rPr kumimoji="1" lang="en-US" altLang="zh-CN" dirty="0"/>
              <a:t>It achieved top-5 classification error rate of 15 percent in 2012 ImageNet challenge.</a:t>
            </a:r>
          </a:p>
          <a:p>
            <a:r>
              <a:rPr kumimoji="1" lang="en-US" altLang="zh-CN" dirty="0"/>
              <a:t>The </a:t>
            </a:r>
            <a:r>
              <a:rPr kumimoji="1" lang="en-US" altLang="zh-CN" dirty="0" err="1"/>
              <a:t>Alexnet</a:t>
            </a:r>
            <a:r>
              <a:rPr kumimoji="1" lang="en-US" altLang="zh-CN" dirty="0"/>
              <a:t> consists of 8 convolutional layers and 3 of full connected layers and has about 61 M parameters,  which is considered as the relatively small number of parameters compared to other NN models</a:t>
            </a:r>
          </a:p>
          <a:p>
            <a:endParaRPr kumimoji="1" lang="en-US" altLang="zh-CN" dirty="0"/>
          </a:p>
          <a:p>
            <a:r>
              <a:rPr kumimoji="1" lang="en-US" altLang="zh-CN" dirty="0"/>
              <a:t>We think it will be a good starting point of our experiment.</a:t>
            </a:r>
          </a:p>
          <a:p>
            <a:r>
              <a:rPr kumimoji="1" lang="en-US" altLang="zh-CN" dirty="0"/>
              <a:t>For our purpose of project, we will use this architecture for training pretrained models.</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8</a:t>
            </a:fld>
            <a:endParaRPr kumimoji="1" lang="zh-CN" altLang="en-US"/>
          </a:p>
        </p:txBody>
      </p:sp>
    </p:spTree>
    <p:extLst>
      <p:ext uri="{BB962C8B-B14F-4D97-AF65-F5344CB8AC3E}">
        <p14:creationId xmlns:p14="http://schemas.microsoft.com/office/powerpoint/2010/main" val="357718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a graphical illustration of </a:t>
            </a:r>
            <a:r>
              <a:rPr kumimoji="1" lang="en-US" altLang="zh-CN" dirty="0" err="1"/>
              <a:t>alexnet</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9</a:t>
            </a:fld>
            <a:endParaRPr kumimoji="1" lang="zh-CN" altLang="en-US"/>
          </a:p>
        </p:txBody>
      </p:sp>
    </p:spTree>
    <p:extLst>
      <p:ext uri="{BB962C8B-B14F-4D97-AF65-F5344CB8AC3E}">
        <p14:creationId xmlns:p14="http://schemas.microsoft.com/office/powerpoint/2010/main" val="2081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156502" y="1051533"/>
            <a:ext cx="4297095" cy="1300480"/>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09111" y="3351784"/>
            <a:ext cx="633729"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a:xfrm>
            <a:off x="403186" y="3351784"/>
            <a:ext cx="729615"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a:xfrm>
            <a:off x="4273851" y="3351784"/>
            <a:ext cx="27940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slide" Target="slide35.xml"/><Relationship Id="rId5" Type="http://schemas.openxmlformats.org/officeDocument/2006/relationships/image" Target="../media/image2.png"/><Relationship Id="rId10" Type="http://schemas.openxmlformats.org/officeDocument/2006/relationships/slide" Target="slide27.xml"/><Relationship Id="rId4" Type="http://schemas.openxmlformats.org/officeDocument/2006/relationships/slide" Target="slide3.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3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27.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slide" Target="slide3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www.analyticsvidhya.com/blog/2017/09/"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3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740346"/>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3" name="object 3"/>
          <p:cNvSpPr/>
          <p:nvPr/>
        </p:nvSpPr>
        <p:spPr>
          <a:xfrm>
            <a:off x="138544" y="803602"/>
            <a:ext cx="4432935" cy="466090"/>
          </a:xfrm>
          <a:custGeom>
            <a:avLst/>
            <a:gdLst/>
            <a:ahLst/>
            <a:cxnLst/>
            <a:rect l="l" t="t" r="r" b="b"/>
            <a:pathLst>
              <a:path w="4432935" h="466090">
                <a:moveTo>
                  <a:pt x="0" y="466093"/>
                </a:moveTo>
                <a:lnTo>
                  <a:pt x="4432566" y="466093"/>
                </a:lnTo>
                <a:lnTo>
                  <a:pt x="4432566" y="0"/>
                </a:lnTo>
                <a:lnTo>
                  <a:pt x="0" y="0"/>
                </a:lnTo>
                <a:lnTo>
                  <a:pt x="0" y="466093"/>
                </a:lnTo>
                <a:close/>
              </a:path>
            </a:pathLst>
          </a:custGeom>
          <a:solidFill>
            <a:srgbClr val="000000"/>
          </a:solidFill>
        </p:spPr>
        <p:txBody>
          <a:bodyPr wrap="square" lIns="0" tIns="0" rIns="0" bIns="0" rtlCol="0"/>
          <a:lstStyle/>
          <a:p>
            <a:endParaRPr/>
          </a:p>
        </p:txBody>
      </p:sp>
      <p:sp>
        <p:nvSpPr>
          <p:cNvPr id="4" name="object 4"/>
          <p:cNvSpPr/>
          <p:nvPr/>
        </p:nvSpPr>
        <p:spPr>
          <a:xfrm>
            <a:off x="87743" y="784765"/>
            <a:ext cx="4432935" cy="434340"/>
          </a:xfrm>
          <a:custGeom>
            <a:avLst/>
            <a:gdLst/>
            <a:ahLst/>
            <a:cxnLst/>
            <a:rect l="l" t="t" r="r" b="b"/>
            <a:pathLst>
              <a:path w="4432935" h="43434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3333B2"/>
          </a:solidFill>
        </p:spPr>
        <p:txBody>
          <a:bodyPr wrap="square" lIns="0" tIns="0" rIns="0" bIns="0" rtlCol="0"/>
          <a:lstStyle/>
          <a:p>
            <a:endParaRPr/>
          </a:p>
        </p:txBody>
      </p:sp>
      <p:sp>
        <p:nvSpPr>
          <p:cNvPr id="5" name="object 5"/>
          <p:cNvSpPr txBox="1"/>
          <p:nvPr/>
        </p:nvSpPr>
        <p:spPr>
          <a:xfrm>
            <a:off x="213042" y="842921"/>
            <a:ext cx="418147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Rethinking </a:t>
            </a:r>
            <a:r>
              <a:rPr sz="1400" spc="-60" dirty="0">
                <a:solidFill>
                  <a:srgbClr val="FFFFFF"/>
                </a:solidFill>
                <a:latin typeface="Arial"/>
                <a:cs typeface="Arial"/>
              </a:rPr>
              <a:t>ImageNet </a:t>
            </a:r>
            <a:r>
              <a:rPr sz="1400" spc="-30" dirty="0">
                <a:solidFill>
                  <a:srgbClr val="FFFFFF"/>
                </a:solidFill>
                <a:latin typeface="Arial"/>
                <a:cs typeface="Arial"/>
              </a:rPr>
              <a:t>Pretraining </a:t>
            </a:r>
            <a:r>
              <a:rPr sz="1400" spc="-20" dirty="0">
                <a:solidFill>
                  <a:srgbClr val="FFFFFF"/>
                </a:solidFill>
                <a:latin typeface="Arial"/>
                <a:cs typeface="Arial"/>
              </a:rPr>
              <a:t>in </a:t>
            </a:r>
            <a:r>
              <a:rPr sz="1400" spc="-50" dirty="0">
                <a:solidFill>
                  <a:srgbClr val="FFFFFF"/>
                </a:solidFill>
                <a:latin typeface="Arial"/>
                <a:cs typeface="Arial"/>
              </a:rPr>
              <a:t>Domain</a:t>
            </a:r>
            <a:r>
              <a:rPr sz="1400" spc="-155" dirty="0">
                <a:solidFill>
                  <a:srgbClr val="FFFFFF"/>
                </a:solidFill>
                <a:latin typeface="Arial"/>
                <a:cs typeface="Arial"/>
              </a:rPr>
              <a:t> </a:t>
            </a:r>
            <a:r>
              <a:rPr sz="1400" spc="-25" dirty="0">
                <a:solidFill>
                  <a:srgbClr val="FFFFFF"/>
                </a:solidFill>
                <a:latin typeface="Arial"/>
                <a:cs typeface="Arial"/>
              </a:rPr>
              <a:t>Adaptation</a:t>
            </a:r>
            <a:endParaRPr sz="1400">
              <a:latin typeface="Arial"/>
              <a:cs typeface="Arial"/>
            </a:endParaRPr>
          </a:p>
        </p:txBody>
      </p:sp>
      <p:sp>
        <p:nvSpPr>
          <p:cNvPr id="6" name="object 6"/>
          <p:cNvSpPr txBox="1"/>
          <p:nvPr/>
        </p:nvSpPr>
        <p:spPr>
          <a:xfrm>
            <a:off x="1524800" y="1428977"/>
            <a:ext cx="1546860" cy="1031240"/>
          </a:xfrm>
          <a:prstGeom prst="rect">
            <a:avLst/>
          </a:prstGeom>
        </p:spPr>
        <p:txBody>
          <a:bodyPr vert="horz" wrap="square" lIns="0" tIns="11430" rIns="0" bIns="0" rtlCol="0">
            <a:spAutoFit/>
          </a:bodyPr>
          <a:lstStyle/>
          <a:p>
            <a:pPr marL="10795" algn="ctr">
              <a:lnSpc>
                <a:spcPct val="100000"/>
              </a:lnSpc>
              <a:spcBef>
                <a:spcPts val="90"/>
              </a:spcBef>
            </a:pPr>
            <a:r>
              <a:rPr sz="1100" spc="-45" dirty="0">
                <a:latin typeface="Arial"/>
                <a:cs typeface="Arial"/>
              </a:rPr>
              <a:t>Junzhi</a:t>
            </a:r>
            <a:r>
              <a:rPr sz="1100" spc="45" dirty="0">
                <a:latin typeface="Arial"/>
                <a:cs typeface="Arial"/>
              </a:rPr>
              <a:t> </a:t>
            </a:r>
            <a:r>
              <a:rPr sz="1100" spc="-35" dirty="0">
                <a:latin typeface="Arial"/>
                <a:cs typeface="Arial"/>
              </a:rPr>
              <a:t>Ning</a:t>
            </a:r>
            <a:endParaRPr sz="1100">
              <a:latin typeface="Arial"/>
              <a:cs typeface="Arial"/>
            </a:endParaRPr>
          </a:p>
          <a:p>
            <a:pPr>
              <a:lnSpc>
                <a:spcPct val="100000"/>
              </a:lnSpc>
            </a:pPr>
            <a:endParaRPr sz="1250">
              <a:latin typeface="Arial"/>
              <a:cs typeface="Arial"/>
            </a:endParaRPr>
          </a:p>
          <a:p>
            <a:pPr marL="46355" algn="ctr">
              <a:lnSpc>
                <a:spcPct val="100000"/>
              </a:lnSpc>
            </a:pPr>
            <a:r>
              <a:rPr sz="800" spc="-5" dirty="0">
                <a:latin typeface="Arial"/>
                <a:cs typeface="Arial"/>
              </a:rPr>
              <a:t>University </a:t>
            </a:r>
            <a:r>
              <a:rPr sz="800" spc="5" dirty="0">
                <a:latin typeface="Arial"/>
                <a:cs typeface="Arial"/>
              </a:rPr>
              <a:t>of</a:t>
            </a:r>
            <a:r>
              <a:rPr sz="800" spc="100" dirty="0">
                <a:latin typeface="Arial"/>
                <a:cs typeface="Arial"/>
              </a:rPr>
              <a:t> </a:t>
            </a:r>
            <a:r>
              <a:rPr sz="800" spc="-5" dirty="0">
                <a:latin typeface="Arial"/>
                <a:cs typeface="Arial"/>
              </a:rPr>
              <a:t>Melbourne</a:t>
            </a:r>
            <a:endParaRPr sz="800">
              <a:latin typeface="Arial"/>
              <a:cs typeface="Arial"/>
            </a:endParaRPr>
          </a:p>
          <a:p>
            <a:pPr algn="ctr">
              <a:lnSpc>
                <a:spcPct val="100000"/>
              </a:lnSpc>
              <a:spcBef>
                <a:spcPts val="585"/>
              </a:spcBef>
            </a:pPr>
            <a:r>
              <a:rPr sz="800" i="1" spc="-25" dirty="0">
                <a:latin typeface="Arial"/>
                <a:cs typeface="Arial"/>
              </a:rPr>
              <a:t>Supervised by </a:t>
            </a:r>
            <a:r>
              <a:rPr sz="800" i="1" spc="25" dirty="0">
                <a:latin typeface="Arial"/>
                <a:cs typeface="Arial"/>
              </a:rPr>
              <a:t>Dr </a:t>
            </a:r>
            <a:r>
              <a:rPr sz="800" i="1" spc="5" dirty="0">
                <a:latin typeface="Arial"/>
                <a:cs typeface="Arial"/>
              </a:rPr>
              <a:t>Mingming</a:t>
            </a:r>
            <a:r>
              <a:rPr sz="800" i="1" spc="210" dirty="0">
                <a:latin typeface="Arial"/>
                <a:cs typeface="Arial"/>
              </a:rPr>
              <a:t> </a:t>
            </a:r>
            <a:r>
              <a:rPr sz="800" i="1" spc="-30" dirty="0">
                <a:latin typeface="Arial"/>
                <a:cs typeface="Arial"/>
              </a:rPr>
              <a:t>Gong</a:t>
            </a:r>
            <a:endParaRPr sz="800">
              <a:latin typeface="Arial"/>
              <a:cs typeface="Arial"/>
            </a:endParaRPr>
          </a:p>
          <a:p>
            <a:pPr>
              <a:lnSpc>
                <a:spcPct val="100000"/>
              </a:lnSpc>
              <a:spcBef>
                <a:spcPts val="25"/>
              </a:spcBef>
            </a:pPr>
            <a:endParaRPr sz="1150">
              <a:latin typeface="Arial"/>
              <a:cs typeface="Arial"/>
            </a:endParaRPr>
          </a:p>
          <a:p>
            <a:pPr marL="11430" algn="ctr">
              <a:lnSpc>
                <a:spcPct val="100000"/>
              </a:lnSpc>
            </a:pPr>
            <a:r>
              <a:rPr sz="1100" spc="-65" dirty="0">
                <a:latin typeface="Arial"/>
                <a:cs typeface="Arial"/>
              </a:rPr>
              <a:t>February </a:t>
            </a:r>
            <a:r>
              <a:rPr sz="1100" spc="-50" dirty="0">
                <a:latin typeface="Arial"/>
                <a:cs typeface="Arial"/>
              </a:rPr>
              <a:t>24,</a:t>
            </a:r>
            <a:r>
              <a:rPr sz="1100" spc="-80" dirty="0">
                <a:latin typeface="Arial"/>
                <a:cs typeface="Arial"/>
              </a:rPr>
              <a:t> </a:t>
            </a:r>
            <a:r>
              <a:rPr sz="1100" spc="-70" dirty="0">
                <a:latin typeface="Arial"/>
                <a:cs typeface="Arial"/>
              </a:rPr>
              <a:t>2022</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a:t>
            </a:fld>
            <a:r>
              <a:rPr spc="-95" dirty="0"/>
              <a:t> </a:t>
            </a:r>
            <a:r>
              <a:rPr spc="150" dirty="0"/>
              <a:t>/</a:t>
            </a:r>
            <a:r>
              <a:rPr spc="-90" dirty="0"/>
              <a:t> </a:t>
            </a:r>
            <a:r>
              <a:rPr spc="-20" dirty="0"/>
              <a:t>35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pc="-60" dirty="0"/>
              <a:t>Concept: </a:t>
            </a:r>
            <a:r>
              <a:rPr spc="-80" dirty="0"/>
              <a:t>Unsupervised </a:t>
            </a:r>
            <a:r>
              <a:rPr spc="-50" dirty="0"/>
              <a:t>Domain </a:t>
            </a:r>
            <a:r>
              <a:rPr spc="-25" dirty="0"/>
              <a:t>Adaptation</a:t>
            </a:r>
            <a:r>
              <a:rPr spc="35" dirty="0"/>
              <a:t> </a:t>
            </a:r>
            <a:r>
              <a:rPr spc="10" dirty="0"/>
              <a:t>(UDA)</a:t>
            </a:r>
          </a:p>
        </p:txBody>
      </p:sp>
      <p:sp>
        <p:nvSpPr>
          <p:cNvPr id="3" name="object 3"/>
          <p:cNvSpPr txBox="1"/>
          <p:nvPr/>
        </p:nvSpPr>
        <p:spPr>
          <a:xfrm>
            <a:off x="95300" y="720615"/>
            <a:ext cx="1831339" cy="363855"/>
          </a:xfrm>
          <a:prstGeom prst="rect">
            <a:avLst/>
          </a:prstGeom>
        </p:spPr>
        <p:txBody>
          <a:bodyPr vert="horz" wrap="square" lIns="0" tIns="6985" rIns="0" bIns="0" rtlCol="0">
            <a:spAutoFit/>
          </a:bodyPr>
          <a:lstStyle/>
          <a:p>
            <a:pPr marL="12700" marR="5080">
              <a:lnSpc>
                <a:spcPct val="102600"/>
              </a:lnSpc>
              <a:spcBef>
                <a:spcPts val="55"/>
              </a:spcBef>
            </a:pPr>
            <a:r>
              <a:rPr sz="1100" spc="-30" dirty="0">
                <a:latin typeface="Arial"/>
                <a:cs typeface="Arial"/>
              </a:rPr>
              <a:t>In </a:t>
            </a:r>
            <a:r>
              <a:rPr sz="1100" spc="-90" dirty="0">
                <a:latin typeface="Arial"/>
                <a:cs typeface="Arial"/>
              </a:rPr>
              <a:t>a </a:t>
            </a:r>
            <a:r>
              <a:rPr sz="1100" spc="-40" dirty="0">
                <a:latin typeface="Arial"/>
                <a:cs typeface="Arial"/>
              </a:rPr>
              <a:t>classification task </a:t>
            </a:r>
            <a:r>
              <a:rPr sz="1100" spc="-20" dirty="0">
                <a:latin typeface="Arial"/>
                <a:cs typeface="Arial"/>
              </a:rPr>
              <a:t>of </a:t>
            </a:r>
            <a:r>
              <a:rPr sz="1100" spc="-25" dirty="0">
                <a:latin typeface="Arial"/>
                <a:cs typeface="Arial"/>
              </a:rPr>
              <a:t>UDA,  </a:t>
            </a:r>
            <a:r>
              <a:rPr sz="1100" spc="-75" dirty="0">
                <a:latin typeface="Arial"/>
                <a:cs typeface="Arial"/>
              </a:rPr>
              <a:t>Given</a:t>
            </a:r>
            <a:endParaRPr sz="1100">
              <a:latin typeface="Arial"/>
              <a:cs typeface="Arial"/>
            </a:endParaRPr>
          </a:p>
        </p:txBody>
      </p:sp>
      <p:sp>
        <p:nvSpPr>
          <p:cNvPr id="19" name="object 19"/>
          <p:cNvSpPr txBox="1"/>
          <p:nvPr/>
        </p:nvSpPr>
        <p:spPr>
          <a:xfrm>
            <a:off x="171450" y="1990347"/>
            <a:ext cx="4035425" cy="225061"/>
          </a:xfrm>
          <a:prstGeom prst="rect">
            <a:avLst/>
          </a:prstGeom>
        </p:spPr>
        <p:txBody>
          <a:bodyPr vert="horz" wrap="square" lIns="0" tIns="55244" rIns="0" bIns="0" rtlCol="0">
            <a:spAutoFit/>
          </a:bodyPr>
          <a:lstStyle/>
          <a:p>
            <a:pPr marL="25400">
              <a:lnSpc>
                <a:spcPct val="100000"/>
              </a:lnSpc>
              <a:spcBef>
                <a:spcPts val="334"/>
              </a:spcBef>
            </a:pPr>
            <a:r>
              <a:rPr sz="1100" spc="-25" dirty="0">
                <a:latin typeface="Arial"/>
                <a:cs typeface="Arial"/>
              </a:rPr>
              <a:t>Main </a:t>
            </a:r>
            <a:r>
              <a:rPr sz="1100" spc="-55" dirty="0">
                <a:latin typeface="Arial"/>
                <a:cs typeface="Arial"/>
              </a:rPr>
              <a:t>goal </a:t>
            </a:r>
            <a:r>
              <a:rPr sz="1100" spc="-20" dirty="0">
                <a:latin typeface="Arial"/>
                <a:cs typeface="Arial"/>
              </a:rPr>
              <a:t>of </a:t>
            </a:r>
            <a:r>
              <a:rPr sz="1100" spc="-25" dirty="0">
                <a:latin typeface="Arial"/>
                <a:cs typeface="Arial"/>
              </a:rPr>
              <a:t>UDA: build </a:t>
            </a:r>
            <a:r>
              <a:rPr sz="1100" spc="-90" dirty="0">
                <a:latin typeface="Arial"/>
                <a:cs typeface="Arial"/>
              </a:rPr>
              <a:t>a </a:t>
            </a:r>
            <a:r>
              <a:rPr sz="1100" spc="-50" dirty="0">
                <a:latin typeface="Arial"/>
                <a:cs typeface="Arial"/>
              </a:rPr>
              <a:t>classifier </a:t>
            </a:r>
            <a:r>
              <a:rPr sz="1100" i="1" spc="-100" dirty="0">
                <a:latin typeface="Arial"/>
                <a:cs typeface="Arial"/>
              </a:rPr>
              <a:t>C </a:t>
            </a:r>
            <a:r>
              <a:rPr lang="en-US" sz="1100" i="1" spc="-100" dirty="0">
                <a:latin typeface="Arial"/>
                <a:cs typeface="Arial"/>
              </a:rPr>
              <a:t> </a:t>
            </a:r>
            <a:r>
              <a:rPr sz="1100" spc="5" dirty="0">
                <a:latin typeface="Arial"/>
                <a:cs typeface="Arial"/>
              </a:rPr>
              <a:t>that </a:t>
            </a:r>
            <a:r>
              <a:rPr sz="1100" spc="-50" dirty="0">
                <a:latin typeface="Arial"/>
                <a:cs typeface="Arial"/>
              </a:rPr>
              <a:t>minimizes </a:t>
            </a:r>
            <a:r>
              <a:rPr sz="1100" spc="-30" dirty="0">
                <a:latin typeface="Arial"/>
                <a:cs typeface="Arial"/>
              </a:rPr>
              <a:t>the </a:t>
            </a:r>
            <a:r>
              <a:rPr sz="1100" spc="-25" dirty="0">
                <a:latin typeface="Arial"/>
                <a:cs typeface="Arial"/>
              </a:rPr>
              <a:t>target</a:t>
            </a:r>
            <a:r>
              <a:rPr sz="1100" spc="-95" dirty="0">
                <a:latin typeface="Arial"/>
                <a:cs typeface="Arial"/>
              </a:rPr>
              <a:t> </a:t>
            </a:r>
            <a:r>
              <a:rPr sz="1100" spc="-35" dirty="0">
                <a:latin typeface="Arial"/>
                <a:cs typeface="Arial"/>
              </a:rPr>
              <a:t>risk</a:t>
            </a:r>
            <a:endParaRPr sz="1100" dirty="0">
              <a:latin typeface="Arial"/>
              <a:cs typeface="Arial"/>
            </a:endParaRPr>
          </a:p>
        </p:txBody>
      </p:sp>
      <p:sp>
        <p:nvSpPr>
          <p:cNvPr id="20" name="object 20"/>
          <p:cNvSpPr txBox="1"/>
          <p:nvPr/>
        </p:nvSpPr>
        <p:spPr>
          <a:xfrm>
            <a:off x="1517357" y="2339465"/>
            <a:ext cx="1573530" cy="191770"/>
          </a:xfrm>
          <a:prstGeom prst="rect">
            <a:avLst/>
          </a:prstGeom>
        </p:spPr>
        <p:txBody>
          <a:bodyPr vert="horz" wrap="square" lIns="0" tIns="11430" rIns="0" bIns="0" rtlCol="0">
            <a:spAutoFit/>
          </a:bodyPr>
          <a:lstStyle/>
          <a:p>
            <a:pPr marL="38100">
              <a:lnSpc>
                <a:spcPct val="100000"/>
              </a:lnSpc>
              <a:spcBef>
                <a:spcPts val="90"/>
              </a:spcBef>
            </a:pPr>
            <a:r>
              <a:rPr sz="1650" spc="97" baseline="15151" dirty="0">
                <a:latin typeface="Arial"/>
                <a:cs typeface="Arial"/>
              </a:rPr>
              <a:t>E</a:t>
            </a:r>
            <a:r>
              <a:rPr sz="1200" spc="97" baseline="6944" dirty="0">
                <a:latin typeface="Arial"/>
                <a:cs typeface="Arial"/>
              </a:rPr>
              <a:t>(</a:t>
            </a:r>
            <a:r>
              <a:rPr sz="1200" i="1" spc="97" baseline="6944" dirty="0">
                <a:latin typeface="Arial"/>
                <a:cs typeface="Arial"/>
              </a:rPr>
              <a:t>x,y</a:t>
            </a:r>
            <a:r>
              <a:rPr sz="900" i="1" spc="97" baseline="32407" dirty="0">
                <a:latin typeface="Arial"/>
                <a:cs typeface="Arial"/>
              </a:rPr>
              <a:t>′</a:t>
            </a:r>
            <a:r>
              <a:rPr sz="1200" spc="97" baseline="6944" dirty="0">
                <a:latin typeface="Arial"/>
                <a:cs typeface="Arial"/>
              </a:rPr>
              <a:t>)</a:t>
            </a:r>
            <a:r>
              <a:rPr sz="1200" i="1" spc="97" baseline="6944" dirty="0">
                <a:latin typeface="Menlo"/>
                <a:cs typeface="Menlo"/>
              </a:rPr>
              <a:t>∼</a:t>
            </a:r>
            <a:r>
              <a:rPr sz="1200" i="1" spc="97" baseline="6944" dirty="0">
                <a:latin typeface="Arial"/>
                <a:cs typeface="Arial"/>
              </a:rPr>
              <a:t>P</a:t>
            </a:r>
            <a:r>
              <a:rPr sz="600" i="1" spc="65" dirty="0">
                <a:latin typeface="Arial"/>
                <a:cs typeface="Arial"/>
              </a:rPr>
              <a:t>t</a:t>
            </a:r>
            <a:r>
              <a:rPr sz="600" i="1" spc="-80" dirty="0">
                <a:latin typeface="Arial"/>
                <a:cs typeface="Arial"/>
              </a:rPr>
              <a:t> </a:t>
            </a:r>
            <a:r>
              <a:rPr sz="1200" spc="89" baseline="6944" dirty="0">
                <a:latin typeface="Arial"/>
                <a:cs typeface="Arial"/>
              </a:rPr>
              <a:t>(</a:t>
            </a:r>
            <a:r>
              <a:rPr sz="1200" i="1" spc="89" baseline="6944" dirty="0">
                <a:latin typeface="Arial"/>
                <a:cs typeface="Arial"/>
              </a:rPr>
              <a:t>X,Y</a:t>
            </a:r>
            <a:r>
              <a:rPr sz="1200" i="1" spc="-135" baseline="6944" dirty="0">
                <a:latin typeface="Arial"/>
                <a:cs typeface="Arial"/>
              </a:rPr>
              <a:t> </a:t>
            </a:r>
            <a:r>
              <a:rPr sz="1200" spc="7" baseline="6944" dirty="0">
                <a:latin typeface="Arial"/>
                <a:cs typeface="Arial"/>
              </a:rPr>
              <a:t>)</a:t>
            </a:r>
            <a:r>
              <a:rPr sz="1650" i="1" spc="7" baseline="15151" dirty="0">
                <a:latin typeface="Arial"/>
                <a:cs typeface="Arial"/>
              </a:rPr>
              <a:t>|C</a:t>
            </a:r>
            <a:r>
              <a:rPr sz="1650" i="1" spc="-270" baseline="15151" dirty="0">
                <a:latin typeface="Arial"/>
                <a:cs typeface="Arial"/>
              </a:rPr>
              <a:t> </a:t>
            </a:r>
            <a:r>
              <a:rPr sz="1650" baseline="15151" dirty="0">
                <a:latin typeface="Arial"/>
                <a:cs typeface="Arial"/>
              </a:rPr>
              <a:t>(</a:t>
            </a:r>
            <a:r>
              <a:rPr sz="1650" i="1" baseline="15151" dirty="0">
                <a:latin typeface="Arial"/>
                <a:cs typeface="Arial"/>
              </a:rPr>
              <a:t>x</a:t>
            </a:r>
            <a:r>
              <a:rPr sz="1650" i="1" spc="-322" baseline="15151" dirty="0">
                <a:latin typeface="Arial"/>
                <a:cs typeface="Arial"/>
              </a:rPr>
              <a:t> </a:t>
            </a:r>
            <a:r>
              <a:rPr sz="1650" spc="82" baseline="15151" dirty="0">
                <a:latin typeface="Arial"/>
                <a:cs typeface="Arial"/>
              </a:rPr>
              <a:t>)</a:t>
            </a:r>
            <a:r>
              <a:rPr sz="1650" spc="-104" baseline="15151" dirty="0">
                <a:latin typeface="Arial"/>
                <a:cs typeface="Arial"/>
              </a:rPr>
              <a:t> </a:t>
            </a:r>
            <a:r>
              <a:rPr sz="1650" i="1" spc="307" baseline="15151" dirty="0">
                <a:latin typeface="Arial"/>
                <a:cs typeface="Arial"/>
              </a:rPr>
              <a:t>−</a:t>
            </a:r>
            <a:r>
              <a:rPr sz="1650" i="1" spc="-112" baseline="15151" dirty="0">
                <a:latin typeface="Arial"/>
                <a:cs typeface="Arial"/>
              </a:rPr>
              <a:t> </a:t>
            </a:r>
            <a:r>
              <a:rPr sz="1650" i="1" spc="-75" baseline="15151" dirty="0">
                <a:latin typeface="Arial"/>
                <a:cs typeface="Arial"/>
              </a:rPr>
              <a:t>y</a:t>
            </a:r>
            <a:r>
              <a:rPr sz="1650" i="1" spc="-292" baseline="15151" dirty="0">
                <a:latin typeface="Arial"/>
                <a:cs typeface="Arial"/>
              </a:rPr>
              <a:t> </a:t>
            </a:r>
            <a:r>
              <a:rPr sz="1200" i="1" spc="-142" baseline="52083" dirty="0">
                <a:latin typeface="Menlo"/>
                <a:cs typeface="Menlo"/>
              </a:rPr>
              <a:t>′</a:t>
            </a:r>
            <a:r>
              <a:rPr sz="1650" i="1" spc="-142" baseline="15151" dirty="0">
                <a:latin typeface="Arial"/>
                <a:cs typeface="Arial"/>
              </a:rPr>
              <a:t>|</a:t>
            </a:r>
            <a:endParaRPr sz="1650" baseline="15151">
              <a:latin typeface="Arial"/>
              <a:cs typeface="Arial"/>
            </a:endParaRPr>
          </a:p>
        </p:txBody>
      </p:sp>
      <p:sp>
        <p:nvSpPr>
          <p:cNvPr id="21" name="object 21"/>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22" name="object 22"/>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3" name="object 23"/>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5" name="object 25"/>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10</a:t>
            </a:fld>
            <a:r>
              <a:rPr spc="-95" dirty="0"/>
              <a:t> </a:t>
            </a:r>
            <a:r>
              <a:rPr spc="150" dirty="0"/>
              <a:t>/</a:t>
            </a:r>
            <a:r>
              <a:rPr spc="-90" dirty="0"/>
              <a:t> </a:t>
            </a:r>
            <a:r>
              <a:rPr spc="-20" dirty="0"/>
              <a:t>35</a:t>
            </a:r>
          </a:p>
        </p:txBody>
      </p:sp>
      <p:pic>
        <p:nvPicPr>
          <p:cNvPr id="5" name="图片 4">
            <a:extLst>
              <a:ext uri="{FF2B5EF4-FFF2-40B4-BE49-F238E27FC236}">
                <a16:creationId xmlns:a16="http://schemas.microsoft.com/office/drawing/2014/main" id="{FDD3AED4-5242-324B-85D1-C067146B1941}"/>
              </a:ext>
            </a:extLst>
          </p:cNvPr>
          <p:cNvPicPr>
            <a:picLocks noChangeAspect="1"/>
          </p:cNvPicPr>
          <p:nvPr/>
        </p:nvPicPr>
        <p:blipFill>
          <a:blip r:embed="rId4"/>
          <a:stretch>
            <a:fillRect/>
          </a:stretch>
        </p:blipFill>
        <p:spPr>
          <a:xfrm>
            <a:off x="107206" y="1188225"/>
            <a:ext cx="4114800" cy="71904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 </a:t>
            </a:r>
            <a:r>
              <a:rPr sz="1400" spc="-80" dirty="0">
                <a:solidFill>
                  <a:srgbClr val="FFFFFF"/>
                </a:solidFill>
                <a:latin typeface="Arial"/>
                <a:cs typeface="Arial"/>
              </a:rPr>
              <a:t>Unsupervised </a:t>
            </a:r>
            <a:r>
              <a:rPr sz="1400" spc="-50" dirty="0">
                <a:solidFill>
                  <a:srgbClr val="FFFFFF"/>
                </a:solidFill>
                <a:latin typeface="Arial"/>
                <a:cs typeface="Arial"/>
              </a:rPr>
              <a:t>Domain </a:t>
            </a:r>
            <a:r>
              <a:rPr sz="1400" spc="-25" dirty="0">
                <a:solidFill>
                  <a:srgbClr val="FFFFFF"/>
                </a:solidFill>
                <a:latin typeface="Arial"/>
                <a:cs typeface="Arial"/>
              </a:rPr>
              <a:t>Adaptation</a:t>
            </a:r>
            <a:r>
              <a:rPr sz="1400" spc="35" dirty="0">
                <a:solidFill>
                  <a:srgbClr val="FFFFFF"/>
                </a:solidFill>
                <a:latin typeface="Arial"/>
                <a:cs typeface="Arial"/>
              </a:rPr>
              <a:t> </a:t>
            </a:r>
            <a:r>
              <a:rPr sz="1400" spc="10" dirty="0">
                <a:solidFill>
                  <a:srgbClr val="FFFFFF"/>
                </a:solidFill>
                <a:latin typeface="Arial"/>
                <a:cs typeface="Arial"/>
              </a:rPr>
              <a:t>(UDA)</a:t>
            </a:r>
            <a:endParaRPr sz="1400">
              <a:latin typeface="Arial"/>
              <a:cs typeface="Arial"/>
            </a:endParaRPr>
          </a:p>
        </p:txBody>
      </p:sp>
      <p:sp>
        <p:nvSpPr>
          <p:cNvPr id="4" name="object 4"/>
          <p:cNvSpPr/>
          <p:nvPr/>
        </p:nvSpPr>
        <p:spPr>
          <a:xfrm>
            <a:off x="281089" y="160064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10677"/>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1263381"/>
            <a:ext cx="2473960" cy="655955"/>
          </a:xfrm>
          <a:prstGeom prst="rect">
            <a:avLst/>
          </a:prstGeom>
        </p:spPr>
        <p:txBody>
          <a:bodyPr vert="horz" wrap="square" lIns="0" tIns="55244" rIns="0" bIns="0" rtlCol="0">
            <a:spAutoFit/>
          </a:bodyPr>
          <a:lstStyle/>
          <a:p>
            <a:pPr marL="12700">
              <a:lnSpc>
                <a:spcPct val="100000"/>
              </a:lnSpc>
              <a:spcBef>
                <a:spcPts val="434"/>
              </a:spcBef>
            </a:pPr>
            <a:r>
              <a:rPr sz="1100" spc="-30" dirty="0">
                <a:latin typeface="Arial"/>
                <a:cs typeface="Arial"/>
              </a:rPr>
              <a:t>Two </a:t>
            </a:r>
            <a:r>
              <a:rPr sz="1100" spc="-45" dirty="0">
                <a:latin typeface="Arial"/>
                <a:cs typeface="Arial"/>
              </a:rPr>
              <a:t>main </a:t>
            </a:r>
            <a:r>
              <a:rPr sz="1100" spc="-75" dirty="0">
                <a:latin typeface="Arial"/>
                <a:cs typeface="Arial"/>
              </a:rPr>
              <a:t>approaches </a:t>
            </a:r>
            <a:r>
              <a:rPr sz="1100" spc="-20" dirty="0">
                <a:latin typeface="Arial"/>
                <a:cs typeface="Arial"/>
              </a:rPr>
              <a:t>of</a:t>
            </a:r>
            <a:r>
              <a:rPr sz="1100" spc="-135" dirty="0">
                <a:latin typeface="Arial"/>
                <a:cs typeface="Arial"/>
              </a:rPr>
              <a:t> </a:t>
            </a:r>
            <a:r>
              <a:rPr sz="1100" spc="-25" dirty="0">
                <a:latin typeface="Arial"/>
                <a:cs typeface="Arial"/>
              </a:rPr>
              <a:t>UDA:</a:t>
            </a:r>
            <a:endParaRPr sz="1100">
              <a:latin typeface="Arial"/>
              <a:cs typeface="Arial"/>
            </a:endParaRPr>
          </a:p>
          <a:p>
            <a:pPr marL="289560">
              <a:lnSpc>
                <a:spcPct val="100000"/>
              </a:lnSpc>
              <a:spcBef>
                <a:spcPts val="334"/>
              </a:spcBef>
            </a:pPr>
            <a:r>
              <a:rPr sz="1100" b="1" spc="-30" dirty="0">
                <a:latin typeface="Arial"/>
                <a:cs typeface="Arial"/>
              </a:rPr>
              <a:t>Domain-invariant </a:t>
            </a:r>
            <a:r>
              <a:rPr sz="1100" b="1" spc="-25" dirty="0">
                <a:latin typeface="Arial"/>
                <a:cs typeface="Arial"/>
              </a:rPr>
              <a:t>feature</a:t>
            </a:r>
            <a:r>
              <a:rPr sz="1100" b="1" spc="-60" dirty="0">
                <a:latin typeface="Arial"/>
                <a:cs typeface="Arial"/>
              </a:rPr>
              <a:t> </a:t>
            </a:r>
            <a:r>
              <a:rPr sz="1100" b="1" spc="-45" dirty="0">
                <a:latin typeface="Arial"/>
                <a:cs typeface="Arial"/>
              </a:rPr>
              <a:t>learning.</a:t>
            </a:r>
            <a:endParaRPr sz="1100">
              <a:latin typeface="Arial"/>
              <a:cs typeface="Arial"/>
            </a:endParaRPr>
          </a:p>
          <a:p>
            <a:pPr marL="289560">
              <a:lnSpc>
                <a:spcPct val="100000"/>
              </a:lnSpc>
              <a:spcBef>
                <a:spcPts val="330"/>
              </a:spcBef>
            </a:pPr>
            <a:r>
              <a:rPr sz="1100" spc="-45" dirty="0">
                <a:latin typeface="Arial"/>
                <a:cs typeface="Arial"/>
              </a:rPr>
              <a:t>Domain</a:t>
            </a:r>
            <a:r>
              <a:rPr sz="1100" spc="50" dirty="0">
                <a:latin typeface="Arial"/>
                <a:cs typeface="Arial"/>
              </a:rPr>
              <a:t> </a:t>
            </a:r>
            <a:r>
              <a:rPr sz="1100" spc="-45" dirty="0">
                <a:latin typeface="Arial"/>
                <a:cs typeface="Arial"/>
              </a:rPr>
              <a:t>mapping.</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11</a:t>
            </a:fld>
            <a:r>
              <a:rPr spc="-95" dirty="0"/>
              <a:t> </a:t>
            </a:r>
            <a:r>
              <a:rPr spc="150" dirty="0"/>
              <a:t>/</a:t>
            </a:r>
            <a:r>
              <a:rPr spc="-90" dirty="0"/>
              <a:t> </a:t>
            </a:r>
            <a:r>
              <a:rPr spc="-20" dirty="0"/>
              <a:t>35</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3" name="object 3"/>
          <p:cNvSpPr/>
          <p:nvPr/>
        </p:nvSpPr>
        <p:spPr>
          <a:xfrm>
            <a:off x="281089" y="112288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329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15020"/>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097125"/>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995652"/>
            <a:ext cx="4017645" cy="1381760"/>
          </a:xfrm>
          <a:prstGeom prst="rect">
            <a:avLst/>
          </a:prstGeom>
        </p:spPr>
        <p:txBody>
          <a:bodyPr vert="horz" wrap="square" lIns="0" tIns="55244" rIns="0" bIns="0" rtlCol="0">
            <a:spAutoFit/>
          </a:bodyPr>
          <a:lstStyle/>
          <a:p>
            <a:pPr marL="12700">
              <a:lnSpc>
                <a:spcPct val="100000"/>
              </a:lnSpc>
              <a:spcBef>
                <a:spcPts val="434"/>
              </a:spcBef>
            </a:pPr>
            <a:r>
              <a:rPr sz="1100" spc="-25" dirty="0">
                <a:latin typeface="Arial"/>
                <a:cs typeface="Arial"/>
              </a:rPr>
              <a:t>DANN </a:t>
            </a:r>
            <a:r>
              <a:rPr sz="1100" spc="-105" dirty="0">
                <a:latin typeface="Arial"/>
                <a:cs typeface="Arial"/>
              </a:rPr>
              <a:t>was </a:t>
            </a:r>
            <a:r>
              <a:rPr sz="1100" spc="-70" dirty="0">
                <a:latin typeface="Arial"/>
                <a:cs typeface="Arial"/>
              </a:rPr>
              <a:t>proposed </a:t>
            </a:r>
            <a:r>
              <a:rPr sz="1100" spc="-20" dirty="0">
                <a:latin typeface="Arial"/>
                <a:cs typeface="Arial"/>
              </a:rPr>
              <a:t>in </a:t>
            </a:r>
            <a:r>
              <a:rPr sz="1100" spc="-30" dirty="0">
                <a:latin typeface="Arial"/>
                <a:cs typeface="Arial"/>
              </a:rPr>
              <a:t>the </a:t>
            </a:r>
            <a:r>
              <a:rPr sz="1100" spc="-45" dirty="0">
                <a:latin typeface="Arial"/>
                <a:cs typeface="Arial"/>
              </a:rPr>
              <a:t>pap</a:t>
            </a:r>
            <a:r>
              <a:rPr sz="1100" spc="-45" dirty="0">
                <a:latin typeface="Arial"/>
                <a:cs typeface="Arial"/>
                <a:hlinkClick r:id="rId5" action="ppaction://hlinksldjump"/>
              </a:rPr>
              <a:t>er[5] </a:t>
            </a:r>
            <a:r>
              <a:rPr sz="1100" spc="-20" dirty="0">
                <a:latin typeface="Arial"/>
                <a:cs typeface="Arial"/>
              </a:rPr>
              <a:t>of </a:t>
            </a:r>
            <a:r>
              <a:rPr sz="1100" spc="-70" dirty="0">
                <a:latin typeface="Arial"/>
                <a:cs typeface="Arial"/>
              </a:rPr>
              <a:t>2016 </a:t>
            </a:r>
            <a:r>
              <a:rPr sz="1100" spc="-65" dirty="0">
                <a:latin typeface="Arial"/>
                <a:cs typeface="Arial"/>
              </a:rPr>
              <a:t>by </a:t>
            </a:r>
            <a:r>
              <a:rPr sz="1100" spc="-70" dirty="0">
                <a:latin typeface="Arial"/>
                <a:cs typeface="Arial"/>
              </a:rPr>
              <a:t>Yaroslav</a:t>
            </a:r>
            <a:r>
              <a:rPr sz="1100" spc="-135" dirty="0">
                <a:latin typeface="Arial"/>
                <a:cs typeface="Arial"/>
              </a:rPr>
              <a:t> </a:t>
            </a:r>
            <a:r>
              <a:rPr sz="1100" spc="-60" dirty="0">
                <a:latin typeface="Arial"/>
                <a:cs typeface="Arial"/>
              </a:rPr>
              <a:t>Ganin.</a:t>
            </a:r>
            <a:endParaRPr sz="110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45" dirty="0">
                <a:latin typeface="Arial"/>
                <a:cs typeface="Arial"/>
              </a:rPr>
              <a:t>three </a:t>
            </a:r>
            <a:r>
              <a:rPr sz="1100" spc="-50" dirty="0">
                <a:latin typeface="Arial"/>
                <a:cs typeface="Arial"/>
              </a:rPr>
              <a:t>components, </a:t>
            </a:r>
            <a:r>
              <a:rPr sz="1100" spc="-40" dirty="0">
                <a:latin typeface="Arial"/>
                <a:cs typeface="Arial"/>
              </a:rPr>
              <a:t>feature </a:t>
            </a:r>
            <a:r>
              <a:rPr sz="1100" spc="-25" dirty="0">
                <a:latin typeface="Arial"/>
                <a:cs typeface="Arial"/>
              </a:rPr>
              <a:t>extractor, </a:t>
            </a:r>
            <a:r>
              <a:rPr sz="1100" spc="-50" dirty="0">
                <a:latin typeface="Arial"/>
                <a:cs typeface="Arial"/>
              </a:rPr>
              <a:t>domain classifier </a:t>
            </a:r>
            <a:r>
              <a:rPr sz="1100" spc="-65" dirty="0">
                <a:latin typeface="Arial"/>
                <a:cs typeface="Arial"/>
              </a:rPr>
              <a:t>and  </a:t>
            </a:r>
            <a:r>
              <a:rPr sz="1100" spc="-45" dirty="0">
                <a:latin typeface="Arial"/>
                <a:cs typeface="Arial"/>
              </a:rPr>
              <a:t>label</a:t>
            </a:r>
            <a:r>
              <a:rPr sz="1100" spc="50" dirty="0">
                <a:latin typeface="Arial"/>
                <a:cs typeface="Arial"/>
              </a:rPr>
              <a:t> </a:t>
            </a:r>
            <a:r>
              <a:rPr sz="1100" spc="-35" dirty="0">
                <a:latin typeface="Arial"/>
                <a:cs typeface="Arial"/>
              </a:rPr>
              <a:t>predictor.</a:t>
            </a:r>
            <a:endParaRPr sz="1100">
              <a:latin typeface="Arial"/>
              <a:cs typeface="Arial"/>
            </a:endParaRPr>
          </a:p>
          <a:p>
            <a:pPr marL="12700" marR="107314">
              <a:lnSpc>
                <a:spcPct val="102699"/>
              </a:lnSpc>
              <a:spcBef>
                <a:spcPts val="295"/>
              </a:spcBef>
            </a:pPr>
            <a:r>
              <a:rPr sz="1100" spc="-40" dirty="0">
                <a:latin typeface="Arial"/>
                <a:cs typeface="Arial"/>
              </a:rPr>
              <a:t>The feature </a:t>
            </a:r>
            <a:r>
              <a:rPr sz="1100" spc="-30" dirty="0">
                <a:latin typeface="Arial"/>
                <a:cs typeface="Arial"/>
              </a:rPr>
              <a:t>extractor </a:t>
            </a:r>
            <a:r>
              <a:rPr sz="1100" spc="5" dirty="0">
                <a:latin typeface="Arial"/>
                <a:cs typeface="Arial"/>
              </a:rPr>
              <a:t>that </a:t>
            </a:r>
            <a:r>
              <a:rPr sz="1100" spc="-75" dirty="0">
                <a:latin typeface="Arial"/>
                <a:cs typeface="Arial"/>
              </a:rPr>
              <a:t>generates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70" dirty="0">
                <a:latin typeface="Arial"/>
                <a:cs typeface="Arial"/>
              </a:rPr>
              <a:t>can  </a:t>
            </a:r>
            <a:r>
              <a:rPr sz="1100" spc="-10" dirty="0">
                <a:latin typeface="Arial"/>
                <a:cs typeface="Arial"/>
              </a:rPr>
              <a:t>not </a:t>
            </a:r>
            <a:r>
              <a:rPr sz="1100" spc="-75" dirty="0">
                <a:latin typeface="Arial"/>
                <a:cs typeface="Arial"/>
              </a:rPr>
              <a:t>be </a:t>
            </a:r>
            <a:r>
              <a:rPr sz="1100" spc="-40" dirty="0">
                <a:latin typeface="Arial"/>
                <a:cs typeface="Arial"/>
              </a:rPr>
              <a:t>discriminated effectively </a:t>
            </a:r>
            <a:r>
              <a:rPr sz="1100" spc="-65" dirty="0">
                <a:latin typeface="Arial"/>
                <a:cs typeface="Arial"/>
              </a:rPr>
              <a:t>by </a:t>
            </a:r>
            <a:r>
              <a:rPr sz="1100" spc="-30" dirty="0">
                <a:latin typeface="Arial"/>
                <a:cs typeface="Arial"/>
              </a:rPr>
              <a:t>the </a:t>
            </a:r>
            <a:r>
              <a:rPr sz="1100" spc="-50" dirty="0">
                <a:latin typeface="Arial"/>
                <a:cs typeface="Arial"/>
              </a:rPr>
              <a:t>domain</a:t>
            </a:r>
            <a:r>
              <a:rPr sz="1100" spc="175" dirty="0">
                <a:latin typeface="Arial"/>
                <a:cs typeface="Arial"/>
              </a:rPr>
              <a:t> </a:t>
            </a:r>
            <a:r>
              <a:rPr sz="1100" spc="-45" dirty="0">
                <a:latin typeface="Arial"/>
                <a:cs typeface="Arial"/>
              </a:rPr>
              <a:t>classifier.</a:t>
            </a:r>
            <a:endParaRPr sz="1100">
              <a:latin typeface="Arial"/>
              <a:cs typeface="Arial"/>
            </a:endParaRPr>
          </a:p>
          <a:p>
            <a:pPr marL="12700" marR="163830">
              <a:lnSpc>
                <a:spcPct val="102600"/>
              </a:lnSpc>
              <a:spcBef>
                <a:spcPts val="300"/>
              </a:spcBef>
            </a:pPr>
            <a:r>
              <a:rPr sz="1100" spc="-40" dirty="0">
                <a:latin typeface="Arial"/>
                <a:cs typeface="Arial"/>
              </a:rPr>
              <a:t>The </a:t>
            </a:r>
            <a:r>
              <a:rPr sz="1100" spc="-45" dirty="0">
                <a:latin typeface="Arial"/>
                <a:cs typeface="Arial"/>
              </a:rPr>
              <a:t>label </a:t>
            </a:r>
            <a:r>
              <a:rPr sz="1100" spc="-35" dirty="0">
                <a:latin typeface="Arial"/>
                <a:cs typeface="Arial"/>
              </a:rPr>
              <a:t>predictor </a:t>
            </a:r>
            <a:r>
              <a:rPr sz="1100" spc="-80" dirty="0">
                <a:latin typeface="Arial"/>
                <a:cs typeface="Arial"/>
              </a:rPr>
              <a:t>maps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65" dirty="0">
                <a:latin typeface="Arial"/>
                <a:cs typeface="Arial"/>
              </a:rPr>
              <a:t>by </a:t>
            </a:r>
            <a:r>
              <a:rPr sz="1100" spc="-30" dirty="0">
                <a:latin typeface="Arial"/>
                <a:cs typeface="Arial"/>
              </a:rPr>
              <a:t>the </a:t>
            </a:r>
            <a:r>
              <a:rPr sz="1100" spc="-45" dirty="0">
                <a:latin typeface="Arial"/>
                <a:cs typeface="Arial"/>
              </a:rPr>
              <a:t>feature  </a:t>
            </a:r>
            <a:r>
              <a:rPr sz="1100" spc="-30" dirty="0">
                <a:latin typeface="Arial"/>
                <a:cs typeface="Arial"/>
              </a:rPr>
              <a:t>extractor </a:t>
            </a:r>
            <a:r>
              <a:rPr sz="1100" spc="10" dirty="0">
                <a:latin typeface="Arial"/>
                <a:cs typeface="Arial"/>
              </a:rPr>
              <a:t>to </a:t>
            </a:r>
            <a:r>
              <a:rPr sz="1100" spc="-10" dirty="0">
                <a:latin typeface="Arial"/>
                <a:cs typeface="Arial"/>
              </a:rPr>
              <a:t>output </a:t>
            </a:r>
            <a:r>
              <a:rPr sz="1100" spc="-30" dirty="0">
                <a:latin typeface="Arial"/>
                <a:cs typeface="Arial"/>
              </a:rPr>
              <a:t>the </a:t>
            </a:r>
            <a:r>
              <a:rPr sz="1100" spc="-85" dirty="0">
                <a:latin typeface="Arial"/>
                <a:cs typeface="Arial"/>
              </a:rPr>
              <a:t>class </a:t>
            </a:r>
            <a:r>
              <a:rPr sz="1100" spc="-45" dirty="0">
                <a:latin typeface="Arial"/>
                <a:cs typeface="Arial"/>
              </a:rPr>
              <a:t>label </a:t>
            </a:r>
            <a:r>
              <a:rPr sz="1100" spc="-75" dirty="0">
                <a:latin typeface="Arial"/>
                <a:cs typeface="Arial"/>
              </a:rPr>
              <a:t>regardless </a:t>
            </a:r>
            <a:r>
              <a:rPr sz="1100" spc="-20" dirty="0">
                <a:latin typeface="Arial"/>
                <a:cs typeface="Arial"/>
              </a:rPr>
              <a:t>of </a:t>
            </a:r>
            <a:r>
              <a:rPr sz="1100" spc="-10" dirty="0">
                <a:latin typeface="Arial"/>
                <a:cs typeface="Arial"/>
              </a:rPr>
              <a:t>its input</a:t>
            </a:r>
            <a:r>
              <a:rPr sz="1100" spc="180" dirty="0">
                <a:latin typeface="Arial"/>
                <a:cs typeface="Arial"/>
              </a:rPr>
              <a:t> </a:t>
            </a:r>
            <a:r>
              <a:rPr sz="1100" spc="-55" dirty="0">
                <a:latin typeface="Arial"/>
                <a:cs typeface="Arial"/>
              </a:rPr>
              <a:t>domains.</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12</a:t>
            </a:fld>
            <a:r>
              <a:rPr spc="-95" dirty="0"/>
              <a:t> </a:t>
            </a:r>
            <a:r>
              <a:rPr spc="150" dirty="0"/>
              <a:t>/</a:t>
            </a:r>
            <a:r>
              <a:rPr spc="-90" dirty="0"/>
              <a:t> </a:t>
            </a:r>
            <a:r>
              <a:rPr spc="-20" dirty="0"/>
              <a:t>35</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4" name="object 4"/>
          <p:cNvSpPr/>
          <p:nvPr/>
        </p:nvSpPr>
        <p:spPr>
          <a:xfrm>
            <a:off x="549478" y="875677"/>
            <a:ext cx="3604259" cy="15239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42022" y="2550546"/>
            <a:ext cx="2325370" cy="166071"/>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Graphical </a:t>
            </a:r>
            <a:r>
              <a:rPr sz="1000" spc="-10" dirty="0">
                <a:latin typeface="Arial"/>
                <a:cs typeface="Arial"/>
              </a:rPr>
              <a:t>illustration </a:t>
            </a:r>
            <a:r>
              <a:rPr sz="1000" spc="-20" dirty="0">
                <a:latin typeface="Arial"/>
                <a:cs typeface="Arial"/>
              </a:rPr>
              <a:t>of</a:t>
            </a:r>
            <a:r>
              <a:rPr sz="1000" spc="20" dirty="0">
                <a:latin typeface="Arial"/>
                <a:cs typeface="Arial"/>
              </a:rPr>
              <a:t> </a:t>
            </a:r>
            <a:r>
              <a:rPr sz="1000" spc="-15" dirty="0">
                <a:latin typeface="Arial"/>
                <a:cs typeface="Arial"/>
                <a:hlinkClick r:id="rId4" action="ppaction://hlinksldjump"/>
              </a:rPr>
              <a:t>[5]</a:t>
            </a:r>
            <a:endParaRPr sz="10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13</a:t>
            </a:fld>
            <a:r>
              <a:rPr spc="-95" dirty="0"/>
              <a:t> </a:t>
            </a:r>
            <a:r>
              <a:rPr spc="150" dirty="0"/>
              <a:t>/</a:t>
            </a:r>
            <a:r>
              <a:rPr spc="-90" dirty="0"/>
              <a:t> </a:t>
            </a:r>
            <a:r>
              <a:rPr spc="-20" dirty="0"/>
              <a:t>35</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7380" cy="244475"/>
          </a:xfrm>
          <a:prstGeom prst="rect">
            <a:avLst/>
          </a:prstGeom>
        </p:spPr>
        <p:txBody>
          <a:bodyPr vert="horz" wrap="square" lIns="0" tIns="17145" rIns="0" bIns="0" rtlCol="0">
            <a:spAutoFit/>
          </a:bodyPr>
          <a:lstStyle/>
          <a:p>
            <a:pPr marL="12700">
              <a:lnSpc>
                <a:spcPct val="100000"/>
              </a:lnSpc>
              <a:spcBef>
                <a:spcPts val="135"/>
              </a:spcBef>
            </a:pPr>
            <a:r>
              <a:rPr spc="-80" dirty="0"/>
              <a:t>Semi-supervised</a:t>
            </a:r>
            <a:r>
              <a:rPr spc="70" dirty="0"/>
              <a:t> </a:t>
            </a:r>
            <a:r>
              <a:rPr spc="-65" dirty="0"/>
              <a:t>Learning</a:t>
            </a:r>
          </a:p>
        </p:txBody>
      </p:sp>
      <p:sp>
        <p:nvSpPr>
          <p:cNvPr id="3" name="object 3"/>
          <p:cNvSpPr txBox="1"/>
          <p:nvPr/>
        </p:nvSpPr>
        <p:spPr>
          <a:xfrm>
            <a:off x="125844" y="1047532"/>
            <a:ext cx="2376170" cy="180819"/>
          </a:xfrm>
          <a:prstGeom prst="rect">
            <a:avLst/>
          </a:prstGeom>
        </p:spPr>
        <p:txBody>
          <a:bodyPr vert="horz" wrap="square" lIns="0" tIns="11430" rIns="0" bIns="0" rtlCol="0">
            <a:spAutoFit/>
          </a:bodyPr>
          <a:lstStyle/>
          <a:p>
            <a:pPr marL="12700">
              <a:lnSpc>
                <a:spcPct val="100000"/>
              </a:lnSpc>
              <a:spcBef>
                <a:spcPts val="90"/>
              </a:spcBef>
            </a:pPr>
            <a:r>
              <a:rPr sz="1100" spc="-30" dirty="0">
                <a:latin typeface="Arial"/>
                <a:cs typeface="Arial"/>
              </a:rPr>
              <a:t>In </a:t>
            </a:r>
            <a:r>
              <a:rPr sz="1100" spc="-90" dirty="0">
                <a:latin typeface="Arial"/>
                <a:cs typeface="Arial"/>
              </a:rPr>
              <a:t>a </a:t>
            </a:r>
            <a:r>
              <a:rPr sz="1100" spc="-40" dirty="0">
                <a:latin typeface="Arial"/>
                <a:cs typeface="Arial"/>
              </a:rPr>
              <a:t>classification </a:t>
            </a:r>
            <a:r>
              <a:rPr sz="1100" spc="-20" dirty="0">
                <a:latin typeface="Arial"/>
                <a:cs typeface="Arial"/>
              </a:rPr>
              <a:t>of </a:t>
            </a:r>
            <a:r>
              <a:rPr sz="1100" spc="-25" dirty="0">
                <a:latin typeface="Arial"/>
                <a:cs typeface="Arial"/>
              </a:rPr>
              <a:t>SSL,</a:t>
            </a:r>
            <a:r>
              <a:rPr sz="1100" spc="225" dirty="0">
                <a:latin typeface="Arial"/>
                <a:cs typeface="Arial"/>
              </a:rPr>
              <a:t> </a:t>
            </a:r>
            <a:r>
              <a:rPr sz="1100" spc="-75" dirty="0">
                <a:latin typeface="Arial"/>
                <a:cs typeface="Arial"/>
              </a:rPr>
              <a:t>Given</a:t>
            </a:r>
            <a:endParaRPr sz="1100" dirty="0">
              <a:latin typeface="Arial"/>
              <a:cs typeface="Arial"/>
            </a:endParaRPr>
          </a:p>
        </p:txBody>
      </p:sp>
      <p:sp>
        <p:nvSpPr>
          <p:cNvPr id="17" name="object 17"/>
          <p:cNvSpPr txBox="1"/>
          <p:nvPr/>
        </p:nvSpPr>
        <p:spPr>
          <a:xfrm>
            <a:off x="107861" y="1948274"/>
            <a:ext cx="4343400" cy="531495"/>
          </a:xfrm>
          <a:prstGeom prst="rect">
            <a:avLst/>
          </a:prstGeom>
        </p:spPr>
        <p:txBody>
          <a:bodyPr vert="horz" wrap="square" lIns="0" tIns="11430" rIns="0" bIns="0" rtlCol="0">
            <a:spAutoFit/>
          </a:bodyPr>
          <a:lstStyle/>
          <a:p>
            <a:pPr algn="ctr">
              <a:lnSpc>
                <a:spcPct val="100000"/>
              </a:lnSpc>
              <a:spcBef>
                <a:spcPts val="90"/>
              </a:spcBef>
            </a:pPr>
            <a:r>
              <a:rPr sz="1100" spc="-25" dirty="0">
                <a:latin typeface="Arial"/>
                <a:cs typeface="Arial"/>
              </a:rPr>
              <a:t>Main </a:t>
            </a:r>
            <a:r>
              <a:rPr sz="1100" spc="-40" dirty="0">
                <a:latin typeface="Arial"/>
                <a:cs typeface="Arial"/>
              </a:rPr>
              <a:t>objective </a:t>
            </a:r>
            <a:r>
              <a:rPr sz="1100" spc="-20" dirty="0">
                <a:latin typeface="Arial"/>
                <a:cs typeface="Arial"/>
              </a:rPr>
              <a:t>of </a:t>
            </a:r>
            <a:r>
              <a:rPr sz="1100" spc="-75" dirty="0">
                <a:latin typeface="Arial"/>
                <a:cs typeface="Arial"/>
              </a:rPr>
              <a:t>SSL: </a:t>
            </a:r>
            <a:r>
              <a:rPr sz="1100" spc="-20" dirty="0">
                <a:latin typeface="Arial"/>
                <a:cs typeface="Arial"/>
              </a:rPr>
              <a:t>find </a:t>
            </a:r>
            <a:r>
              <a:rPr sz="1100" spc="-30" dirty="0">
                <a:latin typeface="Arial"/>
                <a:cs typeface="Arial"/>
              </a:rPr>
              <a:t>the </a:t>
            </a:r>
            <a:r>
              <a:rPr sz="1100" spc="-50" dirty="0">
                <a:latin typeface="Arial"/>
                <a:cs typeface="Arial"/>
              </a:rPr>
              <a:t>mapping </a:t>
            </a:r>
            <a:r>
              <a:rPr sz="1100" spc="-100" dirty="0">
                <a:latin typeface="Arial"/>
                <a:cs typeface="Arial"/>
              </a:rPr>
              <a:t>C </a:t>
            </a:r>
            <a:r>
              <a:rPr sz="1100" spc="-75" dirty="0">
                <a:latin typeface="Arial"/>
                <a:cs typeface="Arial"/>
              </a:rPr>
              <a:t>such </a:t>
            </a:r>
            <a:r>
              <a:rPr sz="1100" spc="5" dirty="0">
                <a:latin typeface="Arial"/>
                <a:cs typeface="Arial"/>
              </a:rPr>
              <a:t>that </a:t>
            </a:r>
            <a:r>
              <a:rPr sz="1100" spc="50" dirty="0">
                <a:latin typeface="Arial"/>
                <a:cs typeface="Arial"/>
              </a:rPr>
              <a:t>it </a:t>
            </a:r>
            <a:r>
              <a:rPr sz="1100" spc="-50" dirty="0">
                <a:latin typeface="Arial"/>
                <a:cs typeface="Arial"/>
              </a:rPr>
              <a:t>minimizes</a:t>
            </a:r>
            <a:r>
              <a:rPr sz="1100" spc="-20" dirty="0">
                <a:latin typeface="Arial"/>
                <a:cs typeface="Arial"/>
              </a:rPr>
              <a:t> </a:t>
            </a:r>
            <a:r>
              <a:rPr sz="1100" spc="-30" dirty="0">
                <a:latin typeface="Arial"/>
                <a:cs typeface="Arial"/>
              </a:rPr>
              <a:t>the </a:t>
            </a:r>
            <a:r>
              <a:rPr sz="1100" spc="-35" dirty="0">
                <a:latin typeface="Arial"/>
                <a:cs typeface="Arial"/>
              </a:rPr>
              <a:t>risk</a:t>
            </a:r>
            <a:endParaRPr sz="1100" dirty="0">
              <a:latin typeface="Arial"/>
              <a:cs typeface="Arial"/>
            </a:endParaRPr>
          </a:p>
          <a:p>
            <a:pPr>
              <a:lnSpc>
                <a:spcPct val="100000"/>
              </a:lnSpc>
              <a:spcBef>
                <a:spcPts val="30"/>
              </a:spcBef>
            </a:pPr>
            <a:endParaRPr sz="1150" dirty="0">
              <a:latin typeface="Arial"/>
              <a:cs typeface="Arial"/>
            </a:endParaRPr>
          </a:p>
          <a:p>
            <a:pPr marL="38735" algn="ctr">
              <a:lnSpc>
                <a:spcPct val="100000"/>
              </a:lnSpc>
            </a:pPr>
            <a:r>
              <a:rPr sz="1650" spc="67" baseline="10101" dirty="0">
                <a:latin typeface="Arial"/>
                <a:cs typeface="Arial"/>
              </a:rPr>
              <a:t>E</a:t>
            </a:r>
            <a:r>
              <a:rPr sz="800" spc="45" dirty="0">
                <a:latin typeface="Arial"/>
                <a:cs typeface="Arial"/>
              </a:rPr>
              <a:t>(</a:t>
            </a:r>
            <a:r>
              <a:rPr sz="800" i="1" spc="45" dirty="0">
                <a:latin typeface="Arial"/>
                <a:cs typeface="Arial"/>
              </a:rPr>
              <a:t>X,Y</a:t>
            </a:r>
            <a:r>
              <a:rPr sz="800" i="1" spc="-90" dirty="0">
                <a:latin typeface="Arial"/>
                <a:cs typeface="Arial"/>
              </a:rPr>
              <a:t> </a:t>
            </a:r>
            <a:r>
              <a:rPr sz="800" spc="75" dirty="0">
                <a:latin typeface="Arial"/>
                <a:cs typeface="Arial"/>
              </a:rPr>
              <a:t>)</a:t>
            </a:r>
            <a:r>
              <a:rPr sz="800" i="1" spc="75" dirty="0">
                <a:latin typeface="Menlo"/>
                <a:cs typeface="Menlo"/>
              </a:rPr>
              <a:t>∼</a:t>
            </a:r>
            <a:r>
              <a:rPr sz="800" i="1" spc="75" dirty="0">
                <a:latin typeface="Arial"/>
                <a:cs typeface="Arial"/>
              </a:rPr>
              <a:t>P</a:t>
            </a:r>
            <a:r>
              <a:rPr sz="800" spc="75" dirty="0">
                <a:latin typeface="Arial"/>
                <a:cs typeface="Arial"/>
              </a:rPr>
              <a:t>(</a:t>
            </a:r>
            <a:r>
              <a:rPr sz="800" i="1" spc="75" dirty="0">
                <a:latin typeface="Arial"/>
                <a:cs typeface="Arial"/>
              </a:rPr>
              <a:t>X,Y</a:t>
            </a:r>
            <a:r>
              <a:rPr sz="800" i="1" spc="-85" dirty="0">
                <a:latin typeface="Arial"/>
                <a:cs typeface="Arial"/>
              </a:rPr>
              <a:t> </a:t>
            </a:r>
            <a:r>
              <a:rPr sz="800" spc="10" dirty="0">
                <a:latin typeface="Arial"/>
                <a:cs typeface="Arial"/>
              </a:rPr>
              <a:t>)</a:t>
            </a:r>
            <a:r>
              <a:rPr sz="1650" i="1" spc="15" baseline="10101" dirty="0">
                <a:latin typeface="Arial"/>
                <a:cs typeface="Arial"/>
              </a:rPr>
              <a:t>|C</a:t>
            </a:r>
            <a:r>
              <a:rPr sz="1650" i="1" spc="-262" baseline="10101" dirty="0">
                <a:latin typeface="Arial"/>
                <a:cs typeface="Arial"/>
              </a:rPr>
              <a:t> </a:t>
            </a:r>
            <a:r>
              <a:rPr sz="1650" baseline="10101" dirty="0">
                <a:latin typeface="Arial"/>
                <a:cs typeface="Arial"/>
              </a:rPr>
              <a:t>(</a:t>
            </a:r>
            <a:r>
              <a:rPr sz="1650" i="1" baseline="10101" dirty="0">
                <a:latin typeface="Arial"/>
                <a:cs typeface="Arial"/>
              </a:rPr>
              <a:t>x</a:t>
            </a:r>
            <a:r>
              <a:rPr sz="1650" i="1" spc="-315" baseline="10101" dirty="0">
                <a:latin typeface="Arial"/>
                <a:cs typeface="Arial"/>
              </a:rPr>
              <a:t> </a:t>
            </a:r>
            <a:r>
              <a:rPr sz="1650" spc="82" baseline="10101" dirty="0">
                <a:latin typeface="Arial"/>
                <a:cs typeface="Arial"/>
              </a:rPr>
              <a:t>)</a:t>
            </a:r>
            <a:r>
              <a:rPr sz="1650" spc="-97" baseline="10101" dirty="0">
                <a:latin typeface="Arial"/>
                <a:cs typeface="Arial"/>
              </a:rPr>
              <a:t> </a:t>
            </a:r>
            <a:r>
              <a:rPr sz="1650" i="1" spc="307" baseline="10101" dirty="0">
                <a:latin typeface="Arial"/>
                <a:cs typeface="Arial"/>
              </a:rPr>
              <a:t>−</a:t>
            </a:r>
            <a:r>
              <a:rPr sz="1650" i="1" spc="-97" baseline="10101" dirty="0">
                <a:latin typeface="Arial"/>
                <a:cs typeface="Arial"/>
              </a:rPr>
              <a:t> </a:t>
            </a:r>
            <a:r>
              <a:rPr sz="1650" i="1" spc="60" baseline="10101" dirty="0">
                <a:latin typeface="Arial"/>
                <a:cs typeface="Arial"/>
              </a:rPr>
              <a:t>y|</a:t>
            </a:r>
            <a:endParaRPr sz="1650" baseline="10101" dirty="0">
              <a:latin typeface="Arial"/>
              <a:cs typeface="Arial"/>
            </a:endParaRPr>
          </a:p>
        </p:txBody>
      </p:sp>
      <p:sp>
        <p:nvSpPr>
          <p:cNvPr id="18" name="object 1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9" name="object 1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0" name="object 2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2" name="object 2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14</a:t>
            </a:fld>
            <a:r>
              <a:rPr spc="-95" dirty="0"/>
              <a:t> </a:t>
            </a:r>
            <a:r>
              <a:rPr spc="150" dirty="0"/>
              <a:t>/</a:t>
            </a:r>
            <a:r>
              <a:rPr spc="-90" dirty="0"/>
              <a:t> </a:t>
            </a:r>
            <a:r>
              <a:rPr spc="-20" dirty="0"/>
              <a:t>35</a:t>
            </a:r>
          </a:p>
        </p:txBody>
      </p:sp>
      <p:pic>
        <p:nvPicPr>
          <p:cNvPr id="26" name="图片 25">
            <a:extLst>
              <a:ext uri="{FF2B5EF4-FFF2-40B4-BE49-F238E27FC236}">
                <a16:creationId xmlns:a16="http://schemas.microsoft.com/office/drawing/2014/main" id="{9483402C-4C38-AB4A-A503-021AE8595DEB}"/>
              </a:ext>
            </a:extLst>
          </p:cNvPr>
          <p:cNvPicPr>
            <a:picLocks noChangeAspect="1"/>
          </p:cNvPicPr>
          <p:nvPr/>
        </p:nvPicPr>
        <p:blipFill>
          <a:blip r:embed="rId4"/>
          <a:stretch>
            <a:fillRect/>
          </a:stretch>
        </p:blipFill>
        <p:spPr>
          <a:xfrm>
            <a:off x="241151" y="1391736"/>
            <a:ext cx="3801689" cy="433614"/>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599565" cy="244475"/>
          </a:xfrm>
          <a:prstGeom prst="rect">
            <a:avLst/>
          </a:prstGeom>
        </p:spPr>
        <p:txBody>
          <a:bodyPr vert="horz" wrap="square" lIns="0" tIns="17145" rIns="0" bIns="0" rtlCol="0">
            <a:spAutoFit/>
          </a:bodyPr>
          <a:lstStyle/>
          <a:p>
            <a:pPr marL="12700">
              <a:lnSpc>
                <a:spcPct val="100000"/>
              </a:lnSpc>
              <a:spcBef>
                <a:spcPts val="135"/>
              </a:spcBef>
            </a:pPr>
            <a:r>
              <a:rPr sz="1400" spc="-70" dirty="0">
                <a:solidFill>
                  <a:srgbClr val="FFFFFF"/>
                </a:solidFill>
                <a:latin typeface="Arial"/>
                <a:cs typeface="Arial"/>
              </a:rPr>
              <a:t>Pseudo-label</a:t>
            </a:r>
            <a:r>
              <a:rPr sz="1400" spc="35" dirty="0">
                <a:solidFill>
                  <a:srgbClr val="FFFFFF"/>
                </a:solidFill>
                <a:latin typeface="Arial"/>
                <a:cs typeface="Arial"/>
              </a:rPr>
              <a:t> </a:t>
            </a:r>
            <a:r>
              <a:rPr sz="1400" spc="-25" dirty="0">
                <a:solidFill>
                  <a:srgbClr val="FFFFFF"/>
                </a:solidFill>
                <a:latin typeface="Arial"/>
                <a:cs typeface="Arial"/>
              </a:rPr>
              <a:t>Method</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69715" cy="918210"/>
          </a:xfrm>
          <a:prstGeom prst="rect">
            <a:avLst/>
          </a:prstGeom>
        </p:spPr>
        <p:txBody>
          <a:bodyPr vert="horz" wrap="square" lIns="0" tIns="6985" rIns="0" bIns="0" rtlCol="0">
            <a:spAutoFit/>
          </a:bodyPr>
          <a:lstStyle/>
          <a:p>
            <a:pPr marL="12700" marR="73660">
              <a:lnSpc>
                <a:spcPct val="102600"/>
              </a:lnSpc>
              <a:spcBef>
                <a:spcPts val="55"/>
              </a:spcBef>
            </a:pPr>
            <a:r>
              <a:rPr sz="1100" spc="-40" dirty="0">
                <a:latin typeface="Arial"/>
                <a:cs typeface="Arial"/>
              </a:rPr>
              <a:t>The </a:t>
            </a:r>
            <a:r>
              <a:rPr sz="1100" spc="-60" dirty="0">
                <a:latin typeface="Arial"/>
                <a:cs typeface="Arial"/>
              </a:rPr>
              <a:t>Pseudo-label </a:t>
            </a:r>
            <a:r>
              <a:rPr sz="1100" spc="-40" dirty="0">
                <a:latin typeface="Arial"/>
                <a:cs typeface="Arial"/>
              </a:rPr>
              <a:t>method </a:t>
            </a:r>
            <a:r>
              <a:rPr sz="1100" spc="-105" dirty="0">
                <a:latin typeface="Arial"/>
                <a:cs typeface="Arial"/>
              </a:rPr>
              <a:t>was </a:t>
            </a:r>
            <a:r>
              <a:rPr sz="1100" spc="-35" dirty="0">
                <a:latin typeface="Arial"/>
                <a:cs typeface="Arial"/>
              </a:rPr>
              <a:t>introduced </a:t>
            </a:r>
            <a:r>
              <a:rPr sz="1100" spc="-20" dirty="0">
                <a:latin typeface="Arial"/>
                <a:cs typeface="Arial"/>
              </a:rPr>
              <a:t>in </a:t>
            </a:r>
            <a:r>
              <a:rPr sz="1100" spc="-35" dirty="0">
                <a:latin typeface="Arial"/>
                <a:cs typeface="Arial"/>
              </a:rPr>
              <a:t>the </a:t>
            </a:r>
            <a:r>
              <a:rPr sz="1100" spc="-60" dirty="0">
                <a:latin typeface="Arial"/>
                <a:cs typeface="Arial"/>
              </a:rPr>
              <a:t>paper </a:t>
            </a:r>
            <a:r>
              <a:rPr sz="1100" spc="-20" dirty="0">
                <a:latin typeface="Arial"/>
                <a:cs typeface="Arial"/>
              </a:rPr>
              <a:t>of </a:t>
            </a:r>
            <a:r>
              <a:rPr sz="1100" spc="-30" dirty="0">
                <a:latin typeface="Arial"/>
                <a:cs typeface="Arial"/>
              </a:rPr>
              <a:t>the </a:t>
            </a:r>
            <a:r>
              <a:rPr sz="1100" spc="-60" dirty="0">
                <a:latin typeface="Arial"/>
                <a:cs typeface="Arial"/>
              </a:rPr>
              <a:t>Simple  </a:t>
            </a:r>
            <a:r>
              <a:rPr sz="1100" spc="-65" dirty="0">
                <a:latin typeface="Arial"/>
                <a:cs typeface="Arial"/>
              </a:rPr>
              <a:t>and </a:t>
            </a:r>
            <a:r>
              <a:rPr sz="1100" spc="-25" dirty="0">
                <a:latin typeface="Arial"/>
                <a:cs typeface="Arial"/>
              </a:rPr>
              <a:t>Efficient </a:t>
            </a:r>
            <a:r>
              <a:rPr sz="1100" spc="-65" dirty="0">
                <a:latin typeface="Arial"/>
                <a:cs typeface="Arial"/>
              </a:rPr>
              <a:t>Semi-Supervised </a:t>
            </a:r>
            <a:r>
              <a:rPr sz="1100" spc="-55" dirty="0">
                <a:latin typeface="Arial"/>
                <a:cs typeface="Arial"/>
              </a:rPr>
              <a:t>Learning </a:t>
            </a:r>
            <a:r>
              <a:rPr sz="1100" spc="-25" dirty="0">
                <a:latin typeface="Arial"/>
                <a:cs typeface="Arial"/>
              </a:rPr>
              <a:t>Method for </a:t>
            </a:r>
            <a:r>
              <a:rPr sz="1100" spc="-80" dirty="0">
                <a:latin typeface="Arial"/>
                <a:cs typeface="Arial"/>
              </a:rPr>
              <a:t>Deep </a:t>
            </a:r>
            <a:r>
              <a:rPr sz="1100" spc="-45" dirty="0">
                <a:latin typeface="Arial"/>
                <a:cs typeface="Arial"/>
              </a:rPr>
              <a:t>Neural  </a:t>
            </a:r>
            <a:r>
              <a:rPr sz="1100" spc="-55" dirty="0">
                <a:latin typeface="Arial"/>
                <a:cs typeface="Arial"/>
              </a:rPr>
              <a:t>Networks </a:t>
            </a:r>
            <a:r>
              <a:rPr sz="1100" spc="-20" dirty="0">
                <a:latin typeface="Arial"/>
                <a:cs typeface="Arial"/>
                <a:hlinkClick r:id="rId5" action="ppaction://hlinksldjump"/>
              </a:rPr>
              <a:t>[1] </a:t>
            </a:r>
            <a:r>
              <a:rPr sz="1100" spc="-20" dirty="0">
                <a:latin typeface="Arial"/>
                <a:cs typeface="Arial"/>
              </a:rPr>
              <a:t>in</a:t>
            </a:r>
            <a:r>
              <a:rPr sz="1100" spc="-15" dirty="0">
                <a:latin typeface="Arial"/>
                <a:cs typeface="Arial"/>
              </a:rPr>
              <a:t> </a:t>
            </a:r>
            <a:r>
              <a:rPr sz="1100" spc="-55" dirty="0">
                <a:latin typeface="Arial"/>
                <a:cs typeface="Arial"/>
              </a:rPr>
              <a:t>2013.</a:t>
            </a:r>
            <a:endParaRPr sz="1100">
              <a:latin typeface="Arial"/>
              <a:cs typeface="Arial"/>
            </a:endParaRPr>
          </a:p>
          <a:p>
            <a:pPr marL="12700" marR="5080">
              <a:lnSpc>
                <a:spcPct val="102600"/>
              </a:lnSpc>
              <a:spcBef>
                <a:spcPts val="300"/>
              </a:spcBef>
            </a:pPr>
            <a:r>
              <a:rPr sz="1100" spc="-25" dirty="0">
                <a:latin typeface="Arial"/>
                <a:cs typeface="Arial"/>
              </a:rPr>
              <a:t>During </a:t>
            </a:r>
            <a:r>
              <a:rPr sz="1100" spc="-30" dirty="0">
                <a:latin typeface="Arial"/>
                <a:cs typeface="Arial"/>
              </a:rPr>
              <a:t>the </a:t>
            </a:r>
            <a:r>
              <a:rPr sz="1100" spc="-20" dirty="0">
                <a:latin typeface="Arial"/>
                <a:cs typeface="Arial"/>
              </a:rPr>
              <a:t>training </a:t>
            </a:r>
            <a:r>
              <a:rPr sz="1100" spc="-25" dirty="0">
                <a:latin typeface="Arial"/>
                <a:cs typeface="Arial"/>
              </a:rPr>
              <a:t>iterations, </a:t>
            </a:r>
            <a:r>
              <a:rPr sz="1100" spc="-30" dirty="0">
                <a:latin typeface="Arial"/>
                <a:cs typeface="Arial"/>
              </a:rPr>
              <a:t>the </a:t>
            </a:r>
            <a:r>
              <a:rPr sz="1100" spc="-55" dirty="0">
                <a:latin typeface="Arial"/>
                <a:cs typeface="Arial"/>
              </a:rPr>
              <a:t>unlabeled </a:t>
            </a:r>
            <a:r>
              <a:rPr sz="1100" spc="-35" dirty="0">
                <a:latin typeface="Arial"/>
                <a:cs typeface="Arial"/>
              </a:rPr>
              <a:t>data </a:t>
            </a:r>
            <a:r>
              <a:rPr sz="1100" spc="-5" dirty="0">
                <a:latin typeface="Arial"/>
                <a:cs typeface="Arial"/>
              </a:rPr>
              <a:t>will </a:t>
            </a:r>
            <a:r>
              <a:rPr sz="1100" spc="-50" dirty="0">
                <a:latin typeface="Arial"/>
                <a:cs typeface="Arial"/>
              </a:rPr>
              <a:t>being </a:t>
            </a:r>
            <a:r>
              <a:rPr sz="1100" spc="-40" dirty="0">
                <a:latin typeface="Arial"/>
                <a:cs typeface="Arial"/>
              </a:rPr>
              <a:t>gradually  </a:t>
            </a:r>
            <a:r>
              <a:rPr sz="1100" spc="-55" dirty="0">
                <a:latin typeface="Arial"/>
                <a:cs typeface="Arial"/>
              </a:rPr>
              <a:t>labeled </a:t>
            </a:r>
            <a:r>
              <a:rPr sz="1100" dirty="0">
                <a:latin typeface="Arial"/>
                <a:cs typeface="Arial"/>
              </a:rPr>
              <a:t>with </a:t>
            </a:r>
            <a:r>
              <a:rPr sz="1100" spc="-30" dirty="0">
                <a:latin typeface="Arial"/>
                <a:cs typeface="Arial"/>
              </a:rPr>
              <a:t>the </a:t>
            </a:r>
            <a:r>
              <a:rPr sz="1100" spc="-85" dirty="0">
                <a:latin typeface="Arial"/>
                <a:cs typeface="Arial"/>
              </a:rPr>
              <a:t>class </a:t>
            </a:r>
            <a:r>
              <a:rPr sz="1100" spc="5" dirty="0">
                <a:latin typeface="Arial"/>
                <a:cs typeface="Arial"/>
              </a:rPr>
              <a:t>that </a:t>
            </a:r>
            <a:r>
              <a:rPr sz="1100" spc="-90" dirty="0">
                <a:latin typeface="Arial"/>
                <a:cs typeface="Arial"/>
              </a:rPr>
              <a:t>has </a:t>
            </a:r>
            <a:r>
              <a:rPr sz="1100" spc="-30" dirty="0">
                <a:latin typeface="Arial"/>
                <a:cs typeface="Arial"/>
              </a:rPr>
              <a:t>the </a:t>
            </a:r>
            <a:r>
              <a:rPr sz="1100" spc="-50" dirty="0">
                <a:latin typeface="Arial"/>
                <a:cs typeface="Arial"/>
              </a:rPr>
              <a:t>highest </a:t>
            </a:r>
            <a:r>
              <a:rPr sz="1100" spc="-25" dirty="0">
                <a:latin typeface="Arial"/>
                <a:cs typeface="Arial"/>
              </a:rPr>
              <a:t>probability </a:t>
            </a:r>
            <a:r>
              <a:rPr sz="1100" spc="-65" dirty="0">
                <a:latin typeface="Arial"/>
                <a:cs typeface="Arial"/>
              </a:rPr>
              <a:t>and</a:t>
            </a:r>
            <a:r>
              <a:rPr sz="1100" dirty="0">
                <a:latin typeface="Arial"/>
                <a:cs typeface="Arial"/>
              </a:rPr>
              <a:t> </a:t>
            </a:r>
            <a:r>
              <a:rPr sz="1100" spc="-55" dirty="0">
                <a:latin typeface="Arial"/>
                <a:cs typeface="Arial"/>
              </a:rPr>
              <a:t>confidence.</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15</a:t>
            </a:fld>
            <a:r>
              <a:rPr spc="-95" dirty="0"/>
              <a:t> </a:t>
            </a:r>
            <a:r>
              <a:rPr spc="150" dirty="0"/>
              <a:t>/</a:t>
            </a:r>
            <a:r>
              <a:rPr spc="-90" dirty="0"/>
              <a:t> </a:t>
            </a:r>
            <a:r>
              <a:rPr spc="-20" dirty="0"/>
              <a:t>35</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7091" y="263017"/>
            <a:ext cx="1638300" cy="248412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817105" y="2833248"/>
            <a:ext cx="297370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Graphical </a:t>
            </a:r>
            <a:r>
              <a:rPr sz="1000" spc="-10" dirty="0">
                <a:latin typeface="Arial"/>
                <a:cs typeface="Arial"/>
              </a:rPr>
              <a:t>illustration </a:t>
            </a:r>
            <a:r>
              <a:rPr sz="1000" spc="-20" dirty="0">
                <a:latin typeface="Arial"/>
                <a:cs typeface="Arial"/>
              </a:rPr>
              <a:t>of </a:t>
            </a:r>
            <a:r>
              <a:rPr sz="1000" spc="-50" dirty="0">
                <a:latin typeface="Arial"/>
                <a:cs typeface="Arial"/>
              </a:rPr>
              <a:t>Pseudo-label</a:t>
            </a:r>
            <a:r>
              <a:rPr sz="1000" spc="-100" dirty="0">
                <a:latin typeface="Arial"/>
                <a:cs typeface="Arial"/>
              </a:rPr>
              <a:t> </a:t>
            </a:r>
            <a:r>
              <a:rPr sz="1000" spc="-20" dirty="0">
                <a:latin typeface="Arial"/>
                <a:cs typeface="Arial"/>
              </a:rPr>
              <a:t>Metho</a:t>
            </a:r>
            <a:r>
              <a:rPr sz="1000" spc="-20" dirty="0">
                <a:latin typeface="Arial"/>
                <a:cs typeface="Arial"/>
                <a:hlinkClick r:id="rId4" action="ppaction://hlinksldjump"/>
              </a:rPr>
              <a:t>d[1]</a:t>
            </a:r>
            <a:endParaRPr sz="10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16</a:t>
            </a:fld>
            <a:r>
              <a:rPr spc="-95" dirty="0"/>
              <a:t> </a:t>
            </a:r>
            <a:r>
              <a:rPr spc="150" dirty="0"/>
              <a:t>/</a:t>
            </a:r>
            <a:r>
              <a:rPr spc="-90" dirty="0"/>
              <a:t> </a:t>
            </a:r>
            <a:r>
              <a:rPr spc="-20" dirty="0"/>
              <a:t>35</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669290" cy="244475"/>
          </a:xfrm>
          <a:prstGeom prst="rect">
            <a:avLst/>
          </a:prstGeom>
        </p:spPr>
        <p:txBody>
          <a:bodyPr vert="horz" wrap="square" lIns="0" tIns="17145" rIns="0" bIns="0" rtlCol="0">
            <a:spAutoFit/>
          </a:bodyPr>
          <a:lstStyle/>
          <a:p>
            <a:pPr marL="12700">
              <a:lnSpc>
                <a:spcPct val="100000"/>
              </a:lnSpc>
              <a:spcBef>
                <a:spcPts val="135"/>
              </a:spcBef>
            </a:pPr>
            <a:r>
              <a:rPr spc="-60" dirty="0"/>
              <a:t>Datasets</a:t>
            </a:r>
          </a:p>
        </p:txBody>
      </p:sp>
      <p:sp>
        <p:nvSpPr>
          <p:cNvPr id="3" name="object 3"/>
          <p:cNvSpPr/>
          <p:nvPr/>
        </p:nvSpPr>
        <p:spPr>
          <a:xfrm>
            <a:off x="504774" y="1104071"/>
            <a:ext cx="114214" cy="11421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29018" y="1091151"/>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5" name="object 5"/>
          <p:cNvSpPr/>
          <p:nvPr/>
        </p:nvSpPr>
        <p:spPr>
          <a:xfrm>
            <a:off x="570865" y="1297914"/>
            <a:ext cx="52590" cy="5259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0865" y="1449743"/>
            <a:ext cx="52590" cy="5259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0865" y="1601571"/>
            <a:ext cx="52590" cy="5259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4774" y="1749358"/>
            <a:ext cx="114214" cy="114214"/>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529018" y="1736425"/>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10" name="object 10"/>
          <p:cNvSpPr/>
          <p:nvPr/>
        </p:nvSpPr>
        <p:spPr>
          <a:xfrm>
            <a:off x="570877" y="1943188"/>
            <a:ext cx="52590" cy="5259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70877" y="2095017"/>
            <a:ext cx="52590" cy="5259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80034" y="1036673"/>
            <a:ext cx="2893695" cy="1303655"/>
          </a:xfrm>
          <a:prstGeom prst="rect">
            <a:avLst/>
          </a:prstGeom>
        </p:spPr>
        <p:txBody>
          <a:bodyPr vert="horz" wrap="square" lIns="0" tIns="12065" rIns="0" bIns="0" rtlCol="0">
            <a:spAutoFit/>
          </a:bodyPr>
          <a:lstStyle/>
          <a:p>
            <a:pPr marL="12700">
              <a:lnSpc>
                <a:spcPts val="1420"/>
              </a:lnSpc>
              <a:spcBef>
                <a:spcPts val="95"/>
              </a:spcBef>
            </a:pPr>
            <a:r>
              <a:rPr sz="1200" b="1" spc="-5" dirty="0">
                <a:latin typeface="Arial"/>
                <a:cs typeface="Arial"/>
              </a:rPr>
              <a:t>ImageNet </a:t>
            </a:r>
            <a:r>
              <a:rPr sz="1200" b="1" spc="10" dirty="0">
                <a:latin typeface="Arial"/>
                <a:cs typeface="Arial"/>
              </a:rPr>
              <a:t>(ILSVRC</a:t>
            </a:r>
            <a:r>
              <a:rPr sz="1200" b="1" spc="-125" dirty="0">
                <a:latin typeface="Arial"/>
                <a:cs typeface="Arial"/>
              </a:rPr>
              <a:t> </a:t>
            </a:r>
            <a:r>
              <a:rPr sz="1200" b="1" spc="-25" dirty="0">
                <a:latin typeface="Arial"/>
                <a:cs typeface="Arial"/>
                <a:hlinkClick r:id="rId5" action="ppaction://hlinksldjump"/>
              </a:rPr>
              <a:t>face-blurred)[6]</a:t>
            </a:r>
            <a:endParaRPr sz="1200">
              <a:latin typeface="Arial"/>
              <a:cs typeface="Arial"/>
            </a:endParaRPr>
          </a:p>
          <a:p>
            <a:pPr marL="12700" marR="23495">
              <a:lnSpc>
                <a:spcPts val="1200"/>
              </a:lnSpc>
              <a:spcBef>
                <a:spcPts val="15"/>
              </a:spcBef>
            </a:pPr>
            <a:r>
              <a:rPr sz="1000" spc="-40" dirty="0">
                <a:latin typeface="Arial"/>
                <a:cs typeface="Arial"/>
              </a:rPr>
              <a:t>1.2 </a:t>
            </a:r>
            <a:r>
              <a:rPr sz="1000" spc="-15" dirty="0">
                <a:latin typeface="Arial"/>
                <a:cs typeface="Arial"/>
              </a:rPr>
              <a:t>million training </a:t>
            </a:r>
            <a:r>
              <a:rPr sz="1000" spc="-50" dirty="0">
                <a:latin typeface="Arial"/>
                <a:cs typeface="Arial"/>
              </a:rPr>
              <a:t>labeled </a:t>
            </a:r>
            <a:r>
              <a:rPr sz="1000" spc="-70" dirty="0">
                <a:latin typeface="Arial"/>
                <a:cs typeface="Arial"/>
              </a:rPr>
              <a:t>images </a:t>
            </a:r>
            <a:r>
              <a:rPr sz="1000" spc="-20" dirty="0">
                <a:latin typeface="Arial"/>
                <a:cs typeface="Arial"/>
              </a:rPr>
              <a:t>of </a:t>
            </a:r>
            <a:r>
              <a:rPr sz="1000" spc="-60" dirty="0">
                <a:latin typeface="Arial"/>
                <a:cs typeface="Arial"/>
              </a:rPr>
              <a:t>1000 </a:t>
            </a:r>
            <a:r>
              <a:rPr sz="1000" spc="-50" dirty="0">
                <a:latin typeface="Arial"/>
                <a:cs typeface="Arial"/>
              </a:rPr>
              <a:t>categories,  </a:t>
            </a:r>
            <a:r>
              <a:rPr sz="1000" spc="-45" dirty="0">
                <a:latin typeface="Arial"/>
                <a:cs typeface="Arial"/>
              </a:rPr>
              <a:t>Roughly </a:t>
            </a:r>
            <a:r>
              <a:rPr sz="1000" spc="-60" dirty="0">
                <a:latin typeface="Arial"/>
                <a:cs typeface="Arial"/>
              </a:rPr>
              <a:t>50 </a:t>
            </a:r>
            <a:r>
              <a:rPr sz="1000" spc="-45" dirty="0">
                <a:latin typeface="Arial"/>
                <a:cs typeface="Arial"/>
              </a:rPr>
              <a:t>thousand </a:t>
            </a:r>
            <a:r>
              <a:rPr sz="1000" spc="-25" dirty="0">
                <a:latin typeface="Arial"/>
                <a:cs typeface="Arial"/>
              </a:rPr>
              <a:t>validation</a:t>
            </a:r>
            <a:r>
              <a:rPr sz="1000" spc="130" dirty="0">
                <a:latin typeface="Arial"/>
                <a:cs typeface="Arial"/>
              </a:rPr>
              <a:t> </a:t>
            </a:r>
            <a:r>
              <a:rPr sz="1000" spc="-60" dirty="0">
                <a:latin typeface="Arial"/>
                <a:cs typeface="Arial"/>
              </a:rPr>
              <a:t>images.</a:t>
            </a:r>
            <a:endParaRPr sz="1000">
              <a:latin typeface="Arial"/>
              <a:cs typeface="Arial"/>
            </a:endParaRPr>
          </a:p>
          <a:p>
            <a:pPr marL="12700">
              <a:lnSpc>
                <a:spcPts val="1150"/>
              </a:lnSpc>
            </a:pPr>
            <a:r>
              <a:rPr sz="1000" spc="-80" dirty="0">
                <a:latin typeface="Arial"/>
                <a:cs typeface="Arial"/>
              </a:rPr>
              <a:t>Used  </a:t>
            </a:r>
            <a:r>
              <a:rPr sz="1000" spc="-20" dirty="0">
                <a:latin typeface="Arial"/>
                <a:cs typeface="Arial"/>
              </a:rPr>
              <a:t>for </a:t>
            </a:r>
            <a:r>
              <a:rPr sz="1000" spc="-15" dirty="0">
                <a:latin typeface="Arial"/>
                <a:cs typeface="Arial"/>
              </a:rPr>
              <a:t>training </a:t>
            </a:r>
            <a:r>
              <a:rPr sz="1000" spc="-35" dirty="0">
                <a:latin typeface="Arial"/>
                <a:cs typeface="Arial"/>
              </a:rPr>
              <a:t>our  </a:t>
            </a:r>
            <a:r>
              <a:rPr sz="1000" spc="-40" dirty="0">
                <a:latin typeface="Arial"/>
                <a:cs typeface="Arial"/>
              </a:rPr>
              <a:t>pretrained</a:t>
            </a:r>
            <a:r>
              <a:rPr sz="1000" spc="-45" dirty="0">
                <a:latin typeface="Arial"/>
                <a:cs typeface="Arial"/>
              </a:rPr>
              <a:t> </a:t>
            </a:r>
            <a:r>
              <a:rPr sz="1000" spc="-50" dirty="0">
                <a:latin typeface="Arial"/>
                <a:cs typeface="Arial"/>
              </a:rPr>
              <a:t>models.</a:t>
            </a:r>
            <a:endParaRPr sz="1000">
              <a:latin typeface="Arial"/>
              <a:cs typeface="Arial"/>
            </a:endParaRPr>
          </a:p>
          <a:p>
            <a:pPr marL="12700">
              <a:lnSpc>
                <a:spcPts val="1420"/>
              </a:lnSpc>
              <a:spcBef>
                <a:spcPts val="95"/>
              </a:spcBef>
            </a:pPr>
            <a:r>
              <a:rPr sz="1200" b="1" spc="-30" dirty="0">
                <a:latin typeface="Arial"/>
                <a:cs typeface="Arial"/>
              </a:rPr>
              <a:t>Office31</a:t>
            </a:r>
            <a:endParaRPr sz="1200">
              <a:latin typeface="Arial"/>
              <a:cs typeface="Arial"/>
            </a:endParaRPr>
          </a:p>
          <a:p>
            <a:pPr marL="12700" marR="542925">
              <a:lnSpc>
                <a:spcPts val="1200"/>
              </a:lnSpc>
              <a:spcBef>
                <a:spcPts val="20"/>
              </a:spcBef>
            </a:pPr>
            <a:r>
              <a:rPr sz="1000" spc="-40" dirty="0">
                <a:latin typeface="Arial"/>
                <a:cs typeface="Arial"/>
              </a:rPr>
              <a:t>Three </a:t>
            </a:r>
            <a:r>
              <a:rPr sz="1000" spc="-50" dirty="0">
                <a:latin typeface="Arial"/>
                <a:cs typeface="Arial"/>
              </a:rPr>
              <a:t>domains: </a:t>
            </a:r>
            <a:r>
              <a:rPr sz="1000" spc="-45" dirty="0">
                <a:latin typeface="Arial"/>
                <a:cs typeface="Arial"/>
              </a:rPr>
              <a:t>Amazon, </a:t>
            </a:r>
            <a:r>
              <a:rPr sz="1000" spc="-25" dirty="0">
                <a:latin typeface="Arial"/>
                <a:cs typeface="Arial"/>
              </a:rPr>
              <a:t>Dslr </a:t>
            </a:r>
            <a:r>
              <a:rPr sz="1000" spc="-55" dirty="0">
                <a:latin typeface="Arial"/>
                <a:cs typeface="Arial"/>
              </a:rPr>
              <a:t>and </a:t>
            </a:r>
            <a:r>
              <a:rPr sz="1000" spc="-60" dirty="0">
                <a:latin typeface="Arial"/>
                <a:cs typeface="Arial"/>
              </a:rPr>
              <a:t>Webcam  6 </a:t>
            </a:r>
            <a:r>
              <a:rPr sz="1000" spc="-35" dirty="0">
                <a:latin typeface="Arial"/>
                <a:cs typeface="Arial"/>
              </a:rPr>
              <a:t>Domain </a:t>
            </a:r>
            <a:r>
              <a:rPr sz="1000" spc="-20" dirty="0">
                <a:latin typeface="Arial"/>
                <a:cs typeface="Arial"/>
              </a:rPr>
              <a:t>Adaptation</a:t>
            </a:r>
            <a:r>
              <a:rPr sz="1000" spc="30" dirty="0">
                <a:latin typeface="Arial"/>
                <a:cs typeface="Arial"/>
              </a:rPr>
              <a:t> </a:t>
            </a:r>
            <a:r>
              <a:rPr sz="1000" spc="-50" dirty="0">
                <a:latin typeface="Arial"/>
                <a:cs typeface="Arial"/>
              </a:rPr>
              <a:t>Task:</a:t>
            </a:r>
            <a:endParaRPr sz="1000">
              <a:latin typeface="Arial"/>
              <a:cs typeface="Arial"/>
            </a:endParaRPr>
          </a:p>
          <a:p>
            <a:pPr marL="12700">
              <a:lnSpc>
                <a:spcPts val="1150"/>
              </a:lnSpc>
            </a:pPr>
            <a:r>
              <a:rPr sz="1000" spc="-5" dirty="0">
                <a:latin typeface="Arial"/>
                <a:cs typeface="Arial"/>
              </a:rPr>
              <a:t>A</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r>
              <a:rPr sz="1000" spc="50" dirty="0">
                <a:latin typeface="Arial"/>
                <a:cs typeface="Arial"/>
              </a:rPr>
              <a:t> </a:t>
            </a:r>
            <a:r>
              <a:rPr sz="1000" spc="-5" dirty="0">
                <a:latin typeface="Arial"/>
                <a:cs typeface="Arial"/>
              </a:rPr>
              <a:t>A</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A,</a:t>
            </a:r>
            <a:r>
              <a:rPr sz="1000" spc="45" dirty="0">
                <a:latin typeface="Arial"/>
                <a:cs typeface="Arial"/>
              </a:rPr>
              <a:t> </a:t>
            </a:r>
            <a:r>
              <a:rPr sz="1000" spc="-5" dirty="0">
                <a:latin typeface="Arial"/>
                <a:cs typeface="Arial"/>
              </a:rPr>
              <a:t>D</a:t>
            </a:r>
            <a:r>
              <a:rPr sz="1000" spc="50"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A,</a:t>
            </a:r>
            <a:r>
              <a:rPr sz="1000" spc="50" dirty="0">
                <a:latin typeface="Arial"/>
                <a:cs typeface="Arial"/>
              </a:rPr>
              <a:t> </a:t>
            </a:r>
            <a:r>
              <a:rPr sz="1000" spc="-5" dirty="0">
                <a:latin typeface="Arial"/>
                <a:cs typeface="Arial"/>
              </a:rPr>
              <a:t>D</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endParaRPr sz="10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17</a:t>
            </a:fld>
            <a:r>
              <a:rPr spc="-95" dirty="0"/>
              <a:t> </a:t>
            </a:r>
            <a:r>
              <a:rPr spc="150" dirty="0"/>
              <a:t>/</a:t>
            </a:r>
            <a:r>
              <a:rPr spc="-90" dirty="0"/>
              <a:t> </a:t>
            </a:r>
            <a:r>
              <a:rPr spc="-20" dirty="0"/>
              <a:t>35</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48602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 </a:t>
            </a:r>
            <a:r>
              <a:rPr sz="1400" spc="-60" dirty="0">
                <a:solidFill>
                  <a:srgbClr val="FFFFFF"/>
                </a:solidFill>
                <a:latin typeface="Arial"/>
                <a:cs typeface="Arial"/>
              </a:rPr>
              <a:t>ImageNet</a:t>
            </a:r>
            <a:r>
              <a:rPr sz="1400" spc="35" dirty="0">
                <a:solidFill>
                  <a:srgbClr val="FFFFFF"/>
                </a:solidFill>
                <a:latin typeface="Arial"/>
                <a:cs typeface="Arial"/>
              </a:rPr>
              <a:t> </a:t>
            </a:r>
            <a:r>
              <a:rPr sz="1400" spc="-65" dirty="0">
                <a:solidFill>
                  <a:srgbClr val="FFFFFF"/>
                </a:solidFill>
                <a:latin typeface="Arial"/>
                <a:cs typeface="Arial"/>
              </a:rPr>
              <a:t>Face-blurred</a:t>
            </a:r>
            <a:endParaRPr sz="1400">
              <a:latin typeface="Arial"/>
              <a:cs typeface="Arial"/>
            </a:endParaRPr>
          </a:p>
        </p:txBody>
      </p:sp>
      <p:sp>
        <p:nvSpPr>
          <p:cNvPr id="4" name="object 4"/>
          <p:cNvSpPr/>
          <p:nvPr/>
        </p:nvSpPr>
        <p:spPr>
          <a:xfrm>
            <a:off x="456183" y="605129"/>
            <a:ext cx="3693160" cy="209804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7027" y="2786740"/>
            <a:ext cx="157416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5" dirty="0">
                <a:latin typeface="Arial"/>
                <a:cs typeface="Arial"/>
              </a:rPr>
              <a:t>Example </a:t>
            </a:r>
            <a:r>
              <a:rPr sz="1000" spc="-20" dirty="0">
                <a:latin typeface="Arial"/>
                <a:cs typeface="Arial"/>
              </a:rPr>
              <a:t>of</a:t>
            </a:r>
            <a:r>
              <a:rPr sz="1000" spc="-30" dirty="0">
                <a:latin typeface="Arial"/>
                <a:cs typeface="Arial"/>
              </a:rPr>
              <a:t> </a:t>
            </a:r>
            <a:r>
              <a:rPr sz="1000" spc="-45" dirty="0">
                <a:latin typeface="Arial"/>
                <a:cs typeface="Arial"/>
              </a:rPr>
              <a:t>ImageNet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18</a:t>
            </a:fld>
            <a:r>
              <a:rPr spc="-95" dirty="0"/>
              <a:t> </a:t>
            </a:r>
            <a:r>
              <a:rPr spc="150" dirty="0"/>
              <a:t>/</a:t>
            </a:r>
            <a:r>
              <a:rPr spc="-90" dirty="0"/>
              <a:t> </a:t>
            </a:r>
            <a:r>
              <a:rPr spc="-20" dirty="0"/>
              <a:t>35</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43840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58937" y="2326556"/>
            <a:ext cx="129095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Amazon</a:t>
            </a:r>
            <a:r>
              <a:rPr sz="1000" spc="8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19</a:t>
            </a:fld>
            <a:r>
              <a:rPr spc="-95" dirty="0"/>
              <a:t> </a:t>
            </a:r>
            <a:r>
              <a:rPr spc="150" dirty="0"/>
              <a:t>/</a:t>
            </a:r>
            <a:r>
              <a:rPr spc="-90" dirty="0"/>
              <a:t> </a:t>
            </a:r>
            <a:r>
              <a:rPr spc="-20" dirty="0"/>
              <a:t>35</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702310"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Overview</a:t>
            </a:r>
            <a:endParaRPr sz="1400">
              <a:latin typeface="Arial"/>
              <a:cs typeface="Arial"/>
            </a:endParaRPr>
          </a:p>
        </p:txBody>
      </p:sp>
      <p:sp>
        <p:nvSpPr>
          <p:cNvPr id="4" name="object 4"/>
          <p:cNvSpPr/>
          <p:nvPr/>
        </p:nvSpPr>
        <p:spPr>
          <a:xfrm>
            <a:off x="89280" y="975588"/>
            <a:ext cx="160096" cy="16009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743" y="97493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1</a:t>
            </a:r>
            <a:endParaRPr sz="800">
              <a:latin typeface="Arial"/>
              <a:cs typeface="Arial"/>
            </a:endParaRPr>
          </a:p>
        </p:txBody>
      </p:sp>
      <p:sp>
        <p:nvSpPr>
          <p:cNvPr id="6" name="object 6"/>
          <p:cNvSpPr txBox="1"/>
          <p:nvPr/>
        </p:nvSpPr>
        <p:spPr>
          <a:xfrm>
            <a:off x="295173" y="947495"/>
            <a:ext cx="735330"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3333B2"/>
                </a:solidFill>
                <a:latin typeface="Arial"/>
                <a:cs typeface="Arial"/>
                <a:hlinkClick r:id="rId4" action="ppaction://hlinksldjump"/>
              </a:rPr>
              <a:t>Intr</a:t>
            </a:r>
            <a:r>
              <a:rPr sz="1100" spc="20" dirty="0">
                <a:solidFill>
                  <a:srgbClr val="3333B2"/>
                </a:solidFill>
                <a:latin typeface="Arial"/>
                <a:cs typeface="Arial"/>
                <a:hlinkClick r:id="rId4" action="ppaction://hlinksldjump"/>
              </a:rPr>
              <a:t>o</a:t>
            </a:r>
            <a:r>
              <a:rPr sz="1100" spc="-25" dirty="0">
                <a:solidFill>
                  <a:srgbClr val="3333B2"/>
                </a:solidFill>
                <a:latin typeface="Arial"/>
                <a:cs typeface="Arial"/>
                <a:hlinkClick r:id="rId4" action="ppaction://hlinksldjump"/>
              </a:rPr>
              <a:t>duction</a:t>
            </a:r>
            <a:endParaRPr sz="1100">
              <a:latin typeface="Arial"/>
              <a:cs typeface="Arial"/>
            </a:endParaRPr>
          </a:p>
        </p:txBody>
      </p:sp>
      <p:sp>
        <p:nvSpPr>
          <p:cNvPr id="7" name="object 7"/>
          <p:cNvSpPr/>
          <p:nvPr/>
        </p:nvSpPr>
        <p:spPr>
          <a:xfrm>
            <a:off x="89280" y="1453261"/>
            <a:ext cx="160096" cy="16009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29743" y="145259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2</a:t>
            </a:r>
            <a:endParaRPr sz="800">
              <a:latin typeface="Arial"/>
              <a:cs typeface="Arial"/>
            </a:endParaRPr>
          </a:p>
        </p:txBody>
      </p:sp>
      <p:sp>
        <p:nvSpPr>
          <p:cNvPr id="9" name="object 9"/>
          <p:cNvSpPr txBox="1"/>
          <p:nvPr/>
        </p:nvSpPr>
        <p:spPr>
          <a:xfrm>
            <a:off x="295173" y="1425167"/>
            <a:ext cx="552450" cy="191770"/>
          </a:xfrm>
          <a:prstGeom prst="rect">
            <a:avLst/>
          </a:prstGeom>
        </p:spPr>
        <p:txBody>
          <a:bodyPr vert="horz" wrap="square" lIns="0" tIns="11430" rIns="0" bIns="0" rtlCol="0">
            <a:spAutoFit/>
          </a:bodyPr>
          <a:lstStyle/>
          <a:p>
            <a:pPr marL="12700">
              <a:lnSpc>
                <a:spcPct val="100000"/>
              </a:lnSpc>
              <a:spcBef>
                <a:spcPts val="90"/>
              </a:spcBef>
            </a:pPr>
            <a:r>
              <a:rPr sz="1100" spc="-70" dirty="0">
                <a:solidFill>
                  <a:srgbClr val="3333B2"/>
                </a:solidFill>
                <a:latin typeface="Arial"/>
                <a:cs typeface="Arial"/>
                <a:hlinkClick r:id="rId6" action="ppaction://hlinksldjump"/>
              </a:rPr>
              <a:t>Concepts</a:t>
            </a:r>
            <a:endParaRPr sz="1100">
              <a:latin typeface="Arial"/>
              <a:cs typeface="Arial"/>
            </a:endParaRPr>
          </a:p>
        </p:txBody>
      </p:sp>
      <p:sp>
        <p:nvSpPr>
          <p:cNvPr id="10" name="object 10"/>
          <p:cNvSpPr/>
          <p:nvPr/>
        </p:nvSpPr>
        <p:spPr>
          <a:xfrm>
            <a:off x="89280" y="1930933"/>
            <a:ext cx="160096" cy="160096"/>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29743" y="1930271"/>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3</a:t>
            </a:r>
            <a:endParaRPr sz="800">
              <a:latin typeface="Arial"/>
              <a:cs typeface="Arial"/>
            </a:endParaRPr>
          </a:p>
        </p:txBody>
      </p:sp>
      <p:sp>
        <p:nvSpPr>
          <p:cNvPr id="12" name="object 12"/>
          <p:cNvSpPr txBox="1"/>
          <p:nvPr/>
        </p:nvSpPr>
        <p:spPr>
          <a:xfrm>
            <a:off x="295173" y="1902839"/>
            <a:ext cx="73596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8" action="ppaction://hlinksldjump"/>
              </a:rPr>
              <a:t>Ex</a:t>
            </a:r>
            <a:r>
              <a:rPr sz="1100" spc="-30" dirty="0">
                <a:solidFill>
                  <a:srgbClr val="3333B2"/>
                </a:solidFill>
                <a:latin typeface="Arial"/>
                <a:cs typeface="Arial"/>
                <a:hlinkClick r:id="rId8" action="ppaction://hlinksldjump"/>
              </a:rPr>
              <a:t>p</a:t>
            </a:r>
            <a:r>
              <a:rPr sz="1100" spc="-50" dirty="0">
                <a:solidFill>
                  <a:srgbClr val="3333B2"/>
                </a:solidFill>
                <a:latin typeface="Arial"/>
                <a:cs typeface="Arial"/>
                <a:hlinkClick r:id="rId8" action="ppaction://hlinksldjump"/>
              </a:rPr>
              <a:t>eriments</a:t>
            </a:r>
            <a:endParaRPr sz="1100">
              <a:latin typeface="Arial"/>
              <a:cs typeface="Arial"/>
            </a:endParaRPr>
          </a:p>
        </p:txBody>
      </p:sp>
      <p:sp>
        <p:nvSpPr>
          <p:cNvPr id="13" name="object 13"/>
          <p:cNvSpPr/>
          <p:nvPr/>
        </p:nvSpPr>
        <p:spPr>
          <a:xfrm>
            <a:off x="89280" y="2408605"/>
            <a:ext cx="160096" cy="160096"/>
          </a:xfrm>
          <a:prstGeom prst="rect">
            <a:avLst/>
          </a:prstGeom>
          <a:blipFill>
            <a:blip r:embed="rId9" cstate="print"/>
            <a:stretch>
              <a:fillRect/>
            </a:stretch>
          </a:blipFill>
        </p:spPr>
        <p:txBody>
          <a:bodyPr wrap="square" lIns="0" tIns="0" rIns="0" bIns="0" rtlCol="0"/>
          <a:lstStyle/>
          <a:p>
            <a:endParaRPr/>
          </a:p>
        </p:txBody>
      </p:sp>
      <p:sp>
        <p:nvSpPr>
          <p:cNvPr id="14" name="object 14"/>
          <p:cNvSpPr txBox="1"/>
          <p:nvPr/>
        </p:nvSpPr>
        <p:spPr>
          <a:xfrm>
            <a:off x="129743" y="2407944"/>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4</a:t>
            </a:r>
            <a:endParaRPr sz="800">
              <a:latin typeface="Arial"/>
              <a:cs typeface="Arial"/>
            </a:endParaRPr>
          </a:p>
        </p:txBody>
      </p:sp>
      <p:sp>
        <p:nvSpPr>
          <p:cNvPr id="15" name="object 15"/>
          <p:cNvSpPr txBox="1"/>
          <p:nvPr/>
        </p:nvSpPr>
        <p:spPr>
          <a:xfrm>
            <a:off x="295173" y="2380499"/>
            <a:ext cx="139255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10" action="ppaction://hlinksldjump"/>
              </a:rPr>
              <a:t>Results and</a:t>
            </a:r>
            <a:r>
              <a:rPr sz="1100" spc="-90" dirty="0">
                <a:solidFill>
                  <a:srgbClr val="3333B2"/>
                </a:solidFill>
                <a:latin typeface="Arial"/>
                <a:cs typeface="Arial"/>
                <a:hlinkClick r:id="rId10" action="ppaction://hlinksldjump"/>
              </a:rPr>
              <a:t> </a:t>
            </a:r>
            <a:r>
              <a:rPr sz="1100" spc="-70" dirty="0">
                <a:solidFill>
                  <a:srgbClr val="3333B2"/>
                </a:solidFill>
                <a:latin typeface="Arial"/>
                <a:cs typeface="Arial"/>
                <a:hlinkClick r:id="rId10" action="ppaction://hlinksldjump"/>
              </a:rPr>
              <a:t>Discussions</a:t>
            </a:r>
            <a:endParaRPr sz="1100">
              <a:latin typeface="Arial"/>
              <a:cs typeface="Arial"/>
            </a:endParaRPr>
          </a:p>
        </p:txBody>
      </p:sp>
      <p:sp>
        <p:nvSpPr>
          <p:cNvPr id="16" name="object 1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7" name="object 1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8" name="object 1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0" name="object 2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Rethinking </a:t>
            </a:r>
            <a:r>
              <a:rPr sz="600" spc="-10" dirty="0">
                <a:solidFill>
                  <a:srgbClr val="FFFFFF"/>
                </a:solidFill>
                <a:latin typeface="Arial"/>
                <a:cs typeface="Arial"/>
                <a:hlinkClick r:id="rId11" action="ppaction://hlinksldjump"/>
              </a:rPr>
              <a:t>ImageNet </a:t>
            </a:r>
            <a:r>
              <a:rPr sz="600" dirty="0">
                <a:solidFill>
                  <a:srgbClr val="FFFFFF"/>
                </a:solidFill>
                <a:latin typeface="Arial"/>
                <a:cs typeface="Arial"/>
                <a:hlinkClick r:id="rId11" action="ppaction://hlinksldjump"/>
              </a:rPr>
              <a:t>Pretraining </a:t>
            </a:r>
            <a:r>
              <a:rPr sz="600" spc="5" dirty="0">
                <a:solidFill>
                  <a:srgbClr val="FFFFFF"/>
                </a:solidFill>
                <a:latin typeface="Arial"/>
                <a:cs typeface="Arial"/>
                <a:hlinkClick r:id="rId11" action="ppaction://hlinksldjump"/>
              </a:rPr>
              <a:t>in </a:t>
            </a:r>
            <a:r>
              <a:rPr sz="600" spc="-5" dirty="0">
                <a:solidFill>
                  <a:srgbClr val="FFFFFF"/>
                </a:solidFill>
                <a:latin typeface="Arial"/>
                <a:cs typeface="Arial"/>
                <a:hlinkClick r:id="rId11" action="ppaction://hlinksldjump"/>
              </a:rPr>
              <a:t>Domain</a:t>
            </a:r>
            <a:endParaRPr sz="600">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a:t>
            </a:fld>
            <a:r>
              <a:rPr spc="-95" dirty="0"/>
              <a:t> </a:t>
            </a:r>
            <a:r>
              <a:rPr spc="150" dirty="0"/>
              <a:t>/</a:t>
            </a:r>
            <a:r>
              <a:rPr spc="-90" dirty="0"/>
              <a:t> </a:t>
            </a:r>
            <a:r>
              <a:rPr spc="-20" dirty="0"/>
              <a:t>35</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66925" y="2326556"/>
            <a:ext cx="107442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Dslr</a:t>
            </a:r>
            <a:r>
              <a:rPr sz="1000" spc="80"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20</a:t>
            </a:fld>
            <a:r>
              <a:rPr spc="-95" dirty="0"/>
              <a:t> </a:t>
            </a:r>
            <a:r>
              <a:rPr spc="150" dirty="0"/>
              <a:t>/</a:t>
            </a:r>
            <a:r>
              <a:rPr spc="-90" dirty="0"/>
              <a:t> </a:t>
            </a:r>
            <a:r>
              <a:rPr spc="-20" dirty="0"/>
              <a:t>35</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44256" y="2326556"/>
            <a:ext cx="131953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60" dirty="0">
                <a:latin typeface="Arial"/>
                <a:cs typeface="Arial"/>
              </a:rPr>
              <a:t>Webcam</a:t>
            </a:r>
            <a:r>
              <a:rPr sz="1000" spc="9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21</a:t>
            </a:fld>
            <a:r>
              <a:rPr spc="-95" dirty="0"/>
              <a:t> </a:t>
            </a:r>
            <a:r>
              <a:rPr spc="150" dirty="0"/>
              <a:t>/</a:t>
            </a:r>
            <a:r>
              <a:rPr spc="-90" dirty="0"/>
              <a:t> </a:t>
            </a:r>
            <a:r>
              <a:rPr spc="-20" dirty="0"/>
              <a:t>35</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191260"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70" dirty="0"/>
              <a:t> </a:t>
            </a:r>
            <a:r>
              <a:rPr spc="-25" dirty="0"/>
              <a:t>Outline</a:t>
            </a:r>
          </a:p>
        </p:txBody>
      </p:sp>
      <p:sp>
        <p:nvSpPr>
          <p:cNvPr id="3" name="object 3"/>
          <p:cNvSpPr/>
          <p:nvPr/>
        </p:nvSpPr>
        <p:spPr>
          <a:xfrm>
            <a:off x="281089" y="106316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02932" y="979714"/>
            <a:ext cx="3320415" cy="191770"/>
          </a:xfrm>
          <a:prstGeom prst="rect">
            <a:avLst/>
          </a:prstGeom>
        </p:spPr>
        <p:txBody>
          <a:bodyPr vert="horz" wrap="square" lIns="0" tIns="11430" rIns="0" bIns="0" rtlCol="0">
            <a:spAutoFit/>
          </a:bodyPr>
          <a:lstStyle/>
          <a:p>
            <a:pPr marL="12700">
              <a:lnSpc>
                <a:spcPct val="100000"/>
              </a:lnSpc>
              <a:spcBef>
                <a:spcPts val="90"/>
              </a:spcBef>
            </a:pPr>
            <a:r>
              <a:rPr sz="1100" spc="-65" dirty="0">
                <a:latin typeface="Arial"/>
                <a:cs typeface="Arial"/>
              </a:rPr>
              <a:t>Create </a:t>
            </a:r>
            <a:r>
              <a:rPr sz="1100" spc="-35" dirty="0">
                <a:latin typeface="Arial"/>
                <a:cs typeface="Arial"/>
              </a:rPr>
              <a:t>two modified </a:t>
            </a:r>
            <a:r>
              <a:rPr sz="1100" spc="-60" dirty="0">
                <a:latin typeface="Arial"/>
                <a:cs typeface="Arial"/>
              </a:rPr>
              <a:t>datasets </a:t>
            </a:r>
            <a:r>
              <a:rPr sz="1100" spc="-55" dirty="0">
                <a:latin typeface="Arial"/>
                <a:cs typeface="Arial"/>
              </a:rPr>
              <a:t>plus </a:t>
            </a:r>
            <a:r>
              <a:rPr sz="1100" spc="-30" dirty="0">
                <a:latin typeface="Arial"/>
                <a:cs typeface="Arial"/>
              </a:rPr>
              <a:t>the </a:t>
            </a:r>
            <a:r>
              <a:rPr sz="1100" spc="-35" dirty="0">
                <a:latin typeface="Arial"/>
                <a:cs typeface="Arial"/>
              </a:rPr>
              <a:t>original</a:t>
            </a:r>
            <a:r>
              <a:rPr sz="1100" spc="-30" dirty="0">
                <a:latin typeface="Arial"/>
                <a:cs typeface="Arial"/>
              </a:rPr>
              <a:t> </a:t>
            </a:r>
            <a:r>
              <a:rPr sz="1100" spc="-45" dirty="0">
                <a:latin typeface="Arial"/>
                <a:cs typeface="Arial"/>
              </a:rPr>
              <a:t>imageNet:</a:t>
            </a:r>
            <a:endParaRPr sz="1100">
              <a:latin typeface="Arial"/>
              <a:cs typeface="Arial"/>
            </a:endParaRPr>
          </a:p>
        </p:txBody>
      </p:sp>
      <p:sp>
        <p:nvSpPr>
          <p:cNvPr id="5" name="object 5"/>
          <p:cNvSpPr/>
          <p:nvPr/>
        </p:nvSpPr>
        <p:spPr>
          <a:xfrm>
            <a:off x="510108" y="1214434"/>
            <a:ext cx="114214" cy="11421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4352" y="1201514"/>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7" name="object 7"/>
          <p:cNvSpPr/>
          <p:nvPr/>
        </p:nvSpPr>
        <p:spPr>
          <a:xfrm>
            <a:off x="510108" y="1366275"/>
            <a:ext cx="114214" cy="114214"/>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534352" y="1353342"/>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9" name="object 9"/>
          <p:cNvSpPr txBox="1"/>
          <p:nvPr/>
        </p:nvSpPr>
        <p:spPr>
          <a:xfrm>
            <a:off x="680034" y="1168874"/>
            <a:ext cx="2428875" cy="329565"/>
          </a:xfrm>
          <a:prstGeom prst="rect">
            <a:avLst/>
          </a:prstGeom>
        </p:spPr>
        <p:txBody>
          <a:bodyPr vert="horz" wrap="square" lIns="0" tIns="12065" rIns="0" bIns="0" rtlCol="0">
            <a:spAutoFit/>
          </a:bodyPr>
          <a:lstStyle/>
          <a:p>
            <a:pPr marL="12700" marR="5080">
              <a:lnSpc>
                <a:spcPct val="100000"/>
              </a:lnSpc>
              <a:spcBef>
                <a:spcPts val="95"/>
              </a:spcBef>
            </a:pPr>
            <a:r>
              <a:rPr sz="1000" spc="-35" dirty="0">
                <a:latin typeface="Arial"/>
                <a:cs typeface="Arial"/>
              </a:rPr>
              <a:t>Dataset </a:t>
            </a:r>
            <a:r>
              <a:rPr sz="1000" dirty="0">
                <a:latin typeface="Arial"/>
                <a:cs typeface="Arial"/>
              </a:rPr>
              <a:t>with </a:t>
            </a:r>
            <a:r>
              <a:rPr sz="1000" spc="-60" dirty="0">
                <a:latin typeface="Arial"/>
                <a:cs typeface="Arial"/>
              </a:rPr>
              <a:t>selected </a:t>
            </a:r>
            <a:r>
              <a:rPr sz="1000" spc="-75" dirty="0">
                <a:latin typeface="Arial"/>
                <a:cs typeface="Arial"/>
              </a:rPr>
              <a:t>masked </a:t>
            </a:r>
            <a:r>
              <a:rPr sz="1000" spc="-85" dirty="0">
                <a:latin typeface="Arial"/>
                <a:cs typeface="Arial"/>
              </a:rPr>
              <a:t>classes </a:t>
            </a:r>
            <a:r>
              <a:rPr sz="1000" spc="-45" dirty="0">
                <a:latin typeface="Arial"/>
                <a:cs typeface="Arial"/>
              </a:rPr>
              <a:t>labels.  </a:t>
            </a:r>
            <a:r>
              <a:rPr sz="1000" spc="-35" dirty="0">
                <a:latin typeface="Arial"/>
                <a:cs typeface="Arial"/>
              </a:rPr>
              <a:t>Dataset </a:t>
            </a:r>
            <a:r>
              <a:rPr sz="1000" dirty="0">
                <a:latin typeface="Arial"/>
                <a:cs typeface="Arial"/>
              </a:rPr>
              <a:t>with </a:t>
            </a:r>
            <a:r>
              <a:rPr sz="1000" spc="-40" dirty="0">
                <a:latin typeface="Arial"/>
                <a:cs typeface="Arial"/>
              </a:rPr>
              <a:t>randomly </a:t>
            </a:r>
            <a:r>
              <a:rPr sz="1000" spc="-75" dirty="0">
                <a:latin typeface="Arial"/>
                <a:cs typeface="Arial"/>
              </a:rPr>
              <a:t>masked </a:t>
            </a:r>
            <a:r>
              <a:rPr sz="1000" spc="-85" dirty="0">
                <a:latin typeface="Arial"/>
                <a:cs typeface="Arial"/>
              </a:rPr>
              <a:t>classes</a:t>
            </a:r>
            <a:r>
              <a:rPr sz="1000" spc="-30" dirty="0">
                <a:latin typeface="Arial"/>
                <a:cs typeface="Arial"/>
              </a:rPr>
              <a:t> </a:t>
            </a:r>
            <a:r>
              <a:rPr sz="1000" spc="-45" dirty="0">
                <a:latin typeface="Arial"/>
                <a:cs typeface="Arial"/>
              </a:rPr>
              <a:t>labels.</a:t>
            </a:r>
            <a:endParaRPr sz="1000">
              <a:latin typeface="Arial"/>
              <a:cs typeface="Arial"/>
            </a:endParaRPr>
          </a:p>
        </p:txBody>
      </p:sp>
      <p:sp>
        <p:nvSpPr>
          <p:cNvPr id="10" name="object 10"/>
          <p:cNvSpPr/>
          <p:nvPr/>
        </p:nvSpPr>
        <p:spPr>
          <a:xfrm>
            <a:off x="281089" y="1602168"/>
            <a:ext cx="65265" cy="6526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81089" y="1984273"/>
            <a:ext cx="65265" cy="6526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402932" y="1518715"/>
            <a:ext cx="3759835" cy="918210"/>
          </a:xfrm>
          <a:prstGeom prst="rect">
            <a:avLst/>
          </a:prstGeom>
        </p:spPr>
        <p:txBody>
          <a:bodyPr vert="horz" wrap="square" lIns="0" tIns="6985" rIns="0" bIns="0" rtlCol="0">
            <a:spAutoFit/>
          </a:bodyPr>
          <a:lstStyle/>
          <a:p>
            <a:pPr marL="12700" marR="35560">
              <a:lnSpc>
                <a:spcPct val="102600"/>
              </a:lnSpc>
              <a:spcBef>
                <a:spcPts val="55"/>
              </a:spcBef>
            </a:pPr>
            <a:r>
              <a:rPr sz="1100" spc="-45" dirty="0">
                <a:latin typeface="Arial"/>
                <a:cs typeface="Arial"/>
              </a:rPr>
              <a:t>Trained </a:t>
            </a:r>
            <a:r>
              <a:rPr sz="1100" spc="-30" dirty="0">
                <a:latin typeface="Arial"/>
                <a:cs typeface="Arial"/>
              </a:rPr>
              <a:t>the </a:t>
            </a:r>
            <a:r>
              <a:rPr sz="1100" spc="-35" dirty="0">
                <a:latin typeface="Arial"/>
                <a:cs typeface="Arial"/>
              </a:rPr>
              <a:t>Alex-net </a:t>
            </a:r>
            <a:r>
              <a:rPr sz="1100" spc="-65" dirty="0">
                <a:latin typeface="Arial"/>
                <a:cs typeface="Arial"/>
              </a:rPr>
              <a:t>models </a:t>
            </a:r>
            <a:r>
              <a:rPr sz="1100" spc="-60" dirty="0">
                <a:latin typeface="Arial"/>
                <a:cs typeface="Arial"/>
              </a:rPr>
              <a:t>on </a:t>
            </a:r>
            <a:r>
              <a:rPr sz="1100" spc="-30" dirty="0">
                <a:latin typeface="Arial"/>
                <a:cs typeface="Arial"/>
              </a:rPr>
              <a:t>the </a:t>
            </a:r>
            <a:r>
              <a:rPr sz="1100" spc="-45" dirty="0">
                <a:latin typeface="Arial"/>
                <a:cs typeface="Arial"/>
              </a:rPr>
              <a:t>three </a:t>
            </a:r>
            <a:r>
              <a:rPr sz="1100" spc="-60" dirty="0">
                <a:latin typeface="Arial"/>
                <a:cs typeface="Arial"/>
              </a:rPr>
              <a:t>datasets </a:t>
            </a:r>
            <a:r>
              <a:rPr sz="1100" spc="-114" dirty="0">
                <a:latin typeface="Arial"/>
                <a:cs typeface="Arial"/>
              </a:rPr>
              <a:t>as </a:t>
            </a:r>
            <a:r>
              <a:rPr sz="1100" spc="-45" dirty="0">
                <a:latin typeface="Arial"/>
                <a:cs typeface="Arial"/>
              </a:rPr>
              <a:t>pretrained  </a:t>
            </a:r>
            <a:r>
              <a:rPr sz="1100" spc="-55" dirty="0">
                <a:latin typeface="Arial"/>
                <a:cs typeface="Arial"/>
              </a:rPr>
              <a:t>models.</a:t>
            </a:r>
            <a:endParaRPr sz="1100">
              <a:latin typeface="Arial"/>
              <a:cs typeface="Arial"/>
            </a:endParaRPr>
          </a:p>
          <a:p>
            <a:pPr marL="12700" marR="5080">
              <a:lnSpc>
                <a:spcPct val="102600"/>
              </a:lnSpc>
              <a:spcBef>
                <a:spcPts val="300"/>
              </a:spcBef>
            </a:pPr>
            <a:r>
              <a:rPr sz="1100" spc="-105" dirty="0">
                <a:latin typeface="Arial"/>
                <a:cs typeface="Arial"/>
              </a:rPr>
              <a:t>Use </a:t>
            </a:r>
            <a:r>
              <a:rPr sz="1100" spc="-30" dirty="0">
                <a:latin typeface="Arial"/>
                <a:cs typeface="Arial"/>
              </a:rPr>
              <a:t>the </a:t>
            </a:r>
            <a:r>
              <a:rPr sz="1100" spc="-40" dirty="0">
                <a:latin typeface="Arial"/>
                <a:cs typeface="Arial"/>
              </a:rPr>
              <a:t>pre-traiend </a:t>
            </a:r>
            <a:r>
              <a:rPr sz="1100" spc="-65" dirty="0">
                <a:latin typeface="Arial"/>
                <a:cs typeface="Arial"/>
              </a:rPr>
              <a:t>models </a:t>
            </a:r>
            <a:r>
              <a:rPr sz="1100" spc="-114" dirty="0">
                <a:latin typeface="Arial"/>
                <a:cs typeface="Arial"/>
              </a:rPr>
              <a:t>as </a:t>
            </a:r>
            <a:r>
              <a:rPr sz="1100" spc="-40" dirty="0">
                <a:latin typeface="Arial"/>
                <a:cs typeface="Arial"/>
              </a:rPr>
              <a:t>feature extractors </a:t>
            </a:r>
            <a:r>
              <a:rPr sz="1100" spc="10" dirty="0">
                <a:latin typeface="Arial"/>
                <a:cs typeface="Arial"/>
              </a:rPr>
              <a:t>to </a:t>
            </a:r>
            <a:r>
              <a:rPr sz="1100" spc="-35" dirty="0">
                <a:latin typeface="Arial"/>
                <a:cs typeface="Arial"/>
              </a:rPr>
              <a:t>fine-tune </a:t>
            </a:r>
            <a:r>
              <a:rPr sz="1100" spc="-30" dirty="0">
                <a:latin typeface="Arial"/>
                <a:cs typeface="Arial"/>
              </a:rPr>
              <a:t>the  </a:t>
            </a:r>
            <a:r>
              <a:rPr sz="1100" spc="-60" dirty="0">
                <a:latin typeface="Arial"/>
                <a:cs typeface="Arial"/>
              </a:rPr>
              <a:t>source-only,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60" dirty="0">
                <a:latin typeface="Arial"/>
                <a:cs typeface="Arial"/>
              </a:rPr>
              <a:t>on </a:t>
            </a:r>
            <a:r>
              <a:rPr sz="1100" spc="-55" dirty="0">
                <a:latin typeface="Arial"/>
                <a:cs typeface="Arial"/>
              </a:rPr>
              <a:t>six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20" dirty="0">
                <a:latin typeface="Arial"/>
                <a:cs typeface="Arial"/>
              </a:rPr>
              <a:t>of</a:t>
            </a:r>
            <a:r>
              <a:rPr sz="1100" spc="5" dirty="0">
                <a:latin typeface="Arial"/>
                <a:cs typeface="Arial"/>
              </a:rPr>
              <a:t> </a:t>
            </a:r>
            <a:r>
              <a:rPr sz="1100" spc="-40" dirty="0">
                <a:latin typeface="Arial"/>
                <a:cs typeface="Arial"/>
              </a:rPr>
              <a:t>Office31.</a:t>
            </a:r>
            <a:endParaRPr sz="11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22</a:t>
            </a:fld>
            <a:r>
              <a:rPr spc="-95" dirty="0"/>
              <a:t> </a:t>
            </a:r>
            <a:r>
              <a:rPr spc="150" dirty="0"/>
              <a:t>/</a:t>
            </a:r>
            <a:r>
              <a:rPr spc="-90" dirty="0"/>
              <a:t> </a:t>
            </a:r>
            <a:r>
              <a:rPr spc="-20" dirty="0"/>
              <a:t>35</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914525" cy="244475"/>
          </a:xfrm>
          <a:prstGeom prst="rect">
            <a:avLst/>
          </a:prstGeom>
        </p:spPr>
        <p:txBody>
          <a:bodyPr vert="horz" wrap="square" lIns="0" tIns="17145" rIns="0" bIns="0" rtlCol="0">
            <a:spAutoFit/>
          </a:bodyPr>
          <a:lstStyle/>
          <a:p>
            <a:pPr marL="12700">
              <a:lnSpc>
                <a:spcPct val="100000"/>
              </a:lnSpc>
              <a:spcBef>
                <a:spcPts val="135"/>
              </a:spcBef>
            </a:pPr>
            <a:r>
              <a:rPr spc="-70" dirty="0"/>
              <a:t>Setups: </a:t>
            </a:r>
            <a:r>
              <a:rPr spc="-30" dirty="0"/>
              <a:t>Pretraind</a:t>
            </a:r>
            <a:r>
              <a:rPr spc="-10" dirty="0"/>
              <a:t> </a:t>
            </a:r>
            <a:r>
              <a:rPr spc="-75" dirty="0"/>
              <a:t>models</a:t>
            </a:r>
          </a:p>
        </p:txBody>
      </p:sp>
      <p:graphicFrame>
        <p:nvGraphicFramePr>
          <p:cNvPr id="3" name="object 3"/>
          <p:cNvGraphicFramePr>
            <a:graphicFrameLocks noGrp="1"/>
          </p:cNvGraphicFramePr>
          <p:nvPr/>
        </p:nvGraphicFramePr>
        <p:xfrm>
          <a:off x="180196" y="894392"/>
          <a:ext cx="4278628" cy="516648"/>
        </p:xfrm>
        <a:graphic>
          <a:graphicData uri="http://schemas.openxmlformats.org/drawingml/2006/table">
            <a:tbl>
              <a:tblPr firstRow="1" bandRow="1">
                <a:tableStyleId>{2D5ABB26-0587-4C30-8999-92F81FD0307C}</a:tableStyleId>
              </a:tblPr>
              <a:tblGrid>
                <a:gridCol w="833755">
                  <a:extLst>
                    <a:ext uri="{9D8B030D-6E8A-4147-A177-3AD203B41FA5}">
                      <a16:colId xmlns:a16="http://schemas.microsoft.com/office/drawing/2014/main" val="20000"/>
                    </a:ext>
                  </a:extLst>
                </a:gridCol>
                <a:gridCol w="547369">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gridCol w="987424">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tblGrid>
              <a:tr h="131029">
                <a:tc>
                  <a:txBody>
                    <a:bodyPr/>
                    <a:lstStyle/>
                    <a:p>
                      <a:pPr marL="8890" algn="ctr">
                        <a:lnSpc>
                          <a:spcPts val="875"/>
                        </a:lnSpc>
                      </a:pPr>
                      <a:r>
                        <a:rPr sz="800" spc="-30" dirty="0">
                          <a:latin typeface="Arial"/>
                          <a:cs typeface="Arial"/>
                        </a:rPr>
                        <a:t>Data-sets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50" dirty="0">
                          <a:latin typeface="Arial"/>
                          <a:cs typeface="Arial"/>
                        </a:rPr>
                        <a:t>No.classes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45" dirty="0">
                          <a:latin typeface="Arial"/>
                          <a:cs typeface="Arial"/>
                        </a:rPr>
                        <a:t>No.masked</a:t>
                      </a:r>
                      <a:r>
                        <a:rPr sz="800" spc="25" dirty="0">
                          <a:latin typeface="Arial"/>
                          <a:cs typeface="Arial"/>
                        </a:rPr>
                        <a:t> </a:t>
                      </a:r>
                      <a:r>
                        <a:rPr sz="800" spc="-65" dirty="0">
                          <a:latin typeface="Arial"/>
                          <a:cs typeface="Arial"/>
                        </a:rPr>
                        <a:t>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20" dirty="0">
                          <a:latin typeface="Arial"/>
                          <a:cs typeface="Arial"/>
                        </a:rPr>
                        <a:t>No. Training</a:t>
                      </a:r>
                      <a:r>
                        <a:rPr sz="800" spc="-30"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270" algn="ctr">
                        <a:lnSpc>
                          <a:spcPts val="875"/>
                        </a:lnSpc>
                      </a:pPr>
                      <a:r>
                        <a:rPr sz="800" spc="-15" dirty="0">
                          <a:latin typeface="Arial"/>
                          <a:cs typeface="Arial"/>
                        </a:rPr>
                        <a:t>No.validation</a:t>
                      </a:r>
                      <a:r>
                        <a:rPr sz="800" spc="15"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28541">
                <a:tc>
                  <a:txBody>
                    <a:bodyPr/>
                    <a:lstStyle/>
                    <a:p>
                      <a:pPr marL="8890" algn="ctr">
                        <a:lnSpc>
                          <a:spcPts val="875"/>
                        </a:lnSpc>
                      </a:pPr>
                      <a:r>
                        <a:rPr sz="800" spc="-15" dirty="0">
                          <a:latin typeface="Arial"/>
                          <a:cs typeface="Arial"/>
                        </a:rPr>
                        <a:t>Original</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1000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dirty="0">
                          <a:latin typeface="Arial"/>
                          <a:cs typeface="Arial"/>
                        </a:rPr>
                        <a:t>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1281066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1270" algn="ctr">
                        <a:lnSpc>
                          <a:spcPts val="875"/>
                        </a:lnSpc>
                      </a:pPr>
                      <a:r>
                        <a:rPr sz="800" spc="-45" dirty="0">
                          <a:latin typeface="Arial"/>
                          <a:cs typeface="Arial"/>
                        </a:rPr>
                        <a:t>49997</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27290">
                <a:tc>
                  <a:txBody>
                    <a:bodyPr/>
                    <a:lstStyle/>
                    <a:p>
                      <a:pPr marL="8890" algn="ctr">
                        <a:lnSpc>
                          <a:spcPts val="865"/>
                        </a:lnSpc>
                      </a:pPr>
                      <a:r>
                        <a:rPr sz="800" spc="-45" dirty="0">
                          <a:latin typeface="Arial"/>
                          <a:cs typeface="Arial"/>
                        </a:rPr>
                        <a:t>Masked</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1226767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29788">
                <a:tc>
                  <a:txBody>
                    <a:bodyPr/>
                    <a:lstStyle/>
                    <a:p>
                      <a:pPr marL="8890" algn="ctr">
                        <a:lnSpc>
                          <a:spcPts val="865"/>
                        </a:lnSpc>
                      </a:pPr>
                      <a:r>
                        <a:rPr sz="800" spc="-45" dirty="0">
                          <a:latin typeface="Arial"/>
                          <a:cs typeface="Arial"/>
                        </a:rPr>
                        <a:t>Masked</a:t>
                      </a:r>
                      <a:r>
                        <a:rPr sz="800" spc="20" dirty="0">
                          <a:latin typeface="Arial"/>
                          <a:cs typeface="Arial"/>
                        </a:rPr>
                        <a:t> </a:t>
                      </a:r>
                      <a:r>
                        <a:rPr sz="800" spc="-45" dirty="0">
                          <a:latin typeface="Arial"/>
                          <a:cs typeface="Arial"/>
                        </a:rPr>
                        <a:t>Random</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1227158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755421" y="1470411"/>
            <a:ext cx="309753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40" dirty="0">
                <a:latin typeface="Arial"/>
                <a:cs typeface="Arial"/>
              </a:rPr>
              <a:t>Three </a:t>
            </a:r>
            <a:r>
              <a:rPr sz="1000" spc="-50" dirty="0">
                <a:latin typeface="Arial"/>
                <a:cs typeface="Arial"/>
              </a:rPr>
              <a:t>datasets </a:t>
            </a:r>
            <a:r>
              <a:rPr sz="1000" spc="-80" dirty="0">
                <a:latin typeface="Arial"/>
                <a:cs typeface="Arial"/>
              </a:rPr>
              <a:t>used </a:t>
            </a:r>
            <a:r>
              <a:rPr sz="1000" spc="-20" dirty="0">
                <a:latin typeface="Arial"/>
                <a:cs typeface="Arial"/>
              </a:rPr>
              <a:t>for </a:t>
            </a:r>
            <a:r>
              <a:rPr sz="1000" spc="-15" dirty="0">
                <a:latin typeface="Arial"/>
                <a:cs typeface="Arial"/>
              </a:rPr>
              <a:t>training </a:t>
            </a:r>
            <a:r>
              <a:rPr sz="1000" spc="-30" dirty="0">
                <a:latin typeface="Arial"/>
                <a:cs typeface="Arial"/>
              </a:rPr>
              <a:t>pretraining</a:t>
            </a:r>
            <a:r>
              <a:rPr sz="1000" spc="195" dirty="0">
                <a:latin typeface="Arial"/>
                <a:cs typeface="Arial"/>
              </a:rPr>
              <a:t> </a:t>
            </a:r>
            <a:r>
              <a:rPr sz="1000" spc="-60" dirty="0">
                <a:latin typeface="Arial"/>
                <a:cs typeface="Arial"/>
              </a:rPr>
              <a:t>models</a:t>
            </a:r>
            <a:endParaRPr sz="1000">
              <a:latin typeface="Arial"/>
              <a:cs typeface="Arial"/>
            </a:endParaRPr>
          </a:p>
        </p:txBody>
      </p:sp>
      <p:graphicFrame>
        <p:nvGraphicFramePr>
          <p:cNvPr id="5" name="object 5"/>
          <p:cNvGraphicFramePr>
            <a:graphicFrameLocks noGrp="1"/>
          </p:cNvGraphicFramePr>
          <p:nvPr/>
        </p:nvGraphicFramePr>
        <p:xfrm>
          <a:off x="179401" y="2105418"/>
          <a:ext cx="4285613" cy="275422"/>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633730">
                  <a:extLst>
                    <a:ext uri="{9D8B030D-6E8A-4147-A177-3AD203B41FA5}">
                      <a16:colId xmlns:a16="http://schemas.microsoft.com/office/drawing/2014/main" val="20001"/>
                    </a:ext>
                  </a:extLst>
                </a:gridCol>
                <a:gridCol w="522605">
                  <a:extLst>
                    <a:ext uri="{9D8B030D-6E8A-4147-A177-3AD203B41FA5}">
                      <a16:colId xmlns:a16="http://schemas.microsoft.com/office/drawing/2014/main" val="20002"/>
                    </a:ext>
                  </a:extLst>
                </a:gridCol>
                <a:gridCol w="542289">
                  <a:extLst>
                    <a:ext uri="{9D8B030D-6E8A-4147-A177-3AD203B41FA5}">
                      <a16:colId xmlns:a16="http://schemas.microsoft.com/office/drawing/2014/main" val="20003"/>
                    </a:ext>
                  </a:extLst>
                </a:gridCol>
                <a:gridCol w="675639">
                  <a:extLst>
                    <a:ext uri="{9D8B030D-6E8A-4147-A177-3AD203B41FA5}">
                      <a16:colId xmlns:a16="http://schemas.microsoft.com/office/drawing/2014/main" val="20004"/>
                    </a:ext>
                  </a:extLst>
                </a:gridCol>
                <a:gridCol w="1339850">
                  <a:extLst>
                    <a:ext uri="{9D8B030D-6E8A-4147-A177-3AD203B41FA5}">
                      <a16:colId xmlns:a16="http://schemas.microsoft.com/office/drawing/2014/main" val="20005"/>
                    </a:ext>
                  </a:extLst>
                </a:gridCol>
              </a:tblGrid>
              <a:tr h="137711">
                <a:tc>
                  <a:txBody>
                    <a:bodyPr/>
                    <a:lstStyle/>
                    <a:p>
                      <a:pPr marL="8890" algn="ctr">
                        <a:lnSpc>
                          <a:spcPts val="865"/>
                        </a:lnSpc>
                      </a:pPr>
                      <a:r>
                        <a:rPr sz="800" spc="-40" dirty="0">
                          <a:latin typeface="Arial"/>
                          <a:cs typeface="Arial"/>
                        </a:rPr>
                        <a:t>No.Epochs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0" dirty="0">
                          <a:latin typeface="Arial"/>
                          <a:cs typeface="Arial"/>
                        </a:rPr>
                        <a:t>learning</a:t>
                      </a:r>
                      <a:r>
                        <a:rPr sz="800" spc="20" dirty="0">
                          <a:latin typeface="Arial"/>
                          <a:cs typeface="Arial"/>
                        </a:rPr>
                        <a:t> </a:t>
                      </a:r>
                      <a:r>
                        <a:rPr sz="800" spc="-25" dirty="0">
                          <a:latin typeface="Arial"/>
                          <a:cs typeface="Arial"/>
                        </a:rPr>
                        <a:t>rate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Optimizer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Batch</a:t>
                      </a:r>
                      <a:r>
                        <a:rPr sz="800" spc="5" dirty="0">
                          <a:latin typeface="Arial"/>
                          <a:cs typeface="Arial"/>
                        </a:rPr>
                        <a:t> </a:t>
                      </a:r>
                      <a:r>
                        <a:rPr sz="800" spc="-60" dirty="0">
                          <a:latin typeface="Arial"/>
                          <a:cs typeface="Arial"/>
                        </a:rPr>
                        <a:t>size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5" dirty="0">
                          <a:latin typeface="Arial"/>
                          <a:cs typeface="Arial"/>
                        </a:rPr>
                        <a:t>Weight</a:t>
                      </a:r>
                      <a:r>
                        <a:rPr sz="800" spc="15" dirty="0">
                          <a:latin typeface="Arial"/>
                          <a:cs typeface="Arial"/>
                        </a:rPr>
                        <a:t> </a:t>
                      </a:r>
                      <a:r>
                        <a:rPr sz="800" spc="-65" dirty="0">
                          <a:latin typeface="Arial"/>
                          <a:cs typeface="Arial"/>
                        </a:rPr>
                        <a:t>decay</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5" dirty="0">
                          <a:latin typeface="Arial"/>
                          <a:cs typeface="Arial"/>
                        </a:rPr>
                        <a:t>LR</a:t>
                      </a:r>
                      <a:r>
                        <a:rPr sz="800" spc="30" dirty="0">
                          <a:latin typeface="Arial"/>
                          <a:cs typeface="Arial"/>
                        </a:rPr>
                        <a:t> </a:t>
                      </a:r>
                      <a:r>
                        <a:rPr sz="800" spc="-50" dirty="0">
                          <a:latin typeface="Arial"/>
                          <a:cs typeface="Arial"/>
                        </a:rPr>
                        <a:t>scheduler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711">
                <a:tc>
                  <a:txBody>
                    <a:bodyPr/>
                    <a:lstStyle/>
                    <a:p>
                      <a:pPr marL="8890" algn="ctr">
                        <a:lnSpc>
                          <a:spcPts val="935"/>
                        </a:lnSpc>
                      </a:pPr>
                      <a:r>
                        <a:rPr sz="800" spc="-50" dirty="0">
                          <a:latin typeface="Arial"/>
                          <a:cs typeface="Arial"/>
                        </a:rPr>
                        <a:t>100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0" dirty="0">
                          <a:latin typeface="Arial"/>
                          <a:cs typeface="Arial"/>
                        </a:rPr>
                        <a:t>0.01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65" dirty="0">
                          <a:latin typeface="Arial"/>
                          <a:cs typeface="Arial"/>
                        </a:rPr>
                        <a:t>SGD</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50" dirty="0">
                          <a:latin typeface="Arial"/>
                          <a:cs typeface="Arial"/>
                        </a:rPr>
                        <a:t>256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0.0005</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Every </a:t>
                      </a:r>
                      <a:r>
                        <a:rPr sz="800" spc="-50" dirty="0">
                          <a:latin typeface="Arial"/>
                          <a:cs typeface="Arial"/>
                        </a:rPr>
                        <a:t>30 </a:t>
                      </a:r>
                      <a:r>
                        <a:rPr sz="800" spc="-55" dirty="0">
                          <a:latin typeface="Arial"/>
                          <a:cs typeface="Arial"/>
                        </a:rPr>
                        <a:t>epochs </a:t>
                      </a:r>
                      <a:r>
                        <a:rPr sz="800" spc="-65" dirty="0">
                          <a:latin typeface="Arial"/>
                          <a:cs typeface="Arial"/>
                        </a:rPr>
                        <a:t>decay </a:t>
                      </a:r>
                      <a:r>
                        <a:rPr sz="800" spc="-15" dirty="0">
                          <a:latin typeface="Arial"/>
                          <a:cs typeface="Arial"/>
                        </a:rPr>
                        <a:t>of</a:t>
                      </a:r>
                      <a:r>
                        <a:rPr sz="800" spc="-130" dirty="0">
                          <a:latin typeface="Arial"/>
                          <a:cs typeface="Arial"/>
                        </a:rPr>
                        <a:t> </a:t>
                      </a:r>
                      <a:r>
                        <a:rPr sz="800" spc="-35" dirty="0">
                          <a:latin typeface="Arial"/>
                          <a:cs typeface="Arial"/>
                        </a:rPr>
                        <a:t>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p:nvPr/>
        </p:nvSpPr>
        <p:spPr>
          <a:xfrm>
            <a:off x="745578" y="2440145"/>
            <a:ext cx="3117215" cy="329565"/>
          </a:xfrm>
          <a:prstGeom prst="rect">
            <a:avLst/>
          </a:prstGeom>
        </p:spPr>
        <p:txBody>
          <a:bodyPr vert="horz" wrap="square" lIns="0" tIns="12065" rIns="0" bIns="0" rtlCol="0">
            <a:spAutoFit/>
          </a:bodyPr>
          <a:lstStyle/>
          <a:p>
            <a:pPr marL="104775" marR="5080" indent="-92710">
              <a:lnSpc>
                <a:spcPct val="100000"/>
              </a:lnSpc>
              <a:spcBef>
                <a:spcPts val="95"/>
              </a:spcBef>
            </a:pPr>
            <a:r>
              <a:rPr sz="1000" spc="-40" dirty="0">
                <a:solidFill>
                  <a:srgbClr val="3333B2"/>
                </a:solidFill>
                <a:latin typeface="Arial"/>
                <a:cs typeface="Arial"/>
              </a:rPr>
              <a:t>Table: </a:t>
            </a:r>
            <a:r>
              <a:rPr sz="1000" spc="-50"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35" dirty="0">
                <a:latin typeface="Arial"/>
                <a:cs typeface="Arial"/>
              </a:rPr>
              <a:t>pre-trained </a:t>
            </a:r>
            <a:r>
              <a:rPr sz="1000" spc="-50" dirty="0">
                <a:latin typeface="Arial"/>
                <a:cs typeface="Arial"/>
              </a:rPr>
              <a:t>models.  </a:t>
            </a:r>
            <a:r>
              <a:rPr sz="1000" spc="-30" dirty="0">
                <a:latin typeface="Arial"/>
                <a:cs typeface="Arial"/>
              </a:rPr>
              <a:t>Note </a:t>
            </a:r>
            <a:r>
              <a:rPr sz="1000" spc="10" dirty="0">
                <a:latin typeface="Arial"/>
                <a:cs typeface="Arial"/>
              </a:rPr>
              <a:t>that </a:t>
            </a:r>
            <a:r>
              <a:rPr sz="1000" spc="-80" dirty="0">
                <a:latin typeface="Arial"/>
                <a:cs typeface="Arial"/>
              </a:rPr>
              <a:t>SGD </a:t>
            </a:r>
            <a:r>
              <a:rPr sz="1000" spc="-55" dirty="0">
                <a:latin typeface="Arial"/>
                <a:cs typeface="Arial"/>
              </a:rPr>
              <a:t>stands </a:t>
            </a:r>
            <a:r>
              <a:rPr sz="1000" spc="-20" dirty="0">
                <a:latin typeface="Arial"/>
                <a:cs typeface="Arial"/>
              </a:rPr>
              <a:t>for </a:t>
            </a:r>
            <a:r>
              <a:rPr sz="1000" spc="-35" dirty="0">
                <a:latin typeface="Arial"/>
                <a:cs typeface="Arial"/>
              </a:rPr>
              <a:t>Stochastic </a:t>
            </a:r>
            <a:r>
              <a:rPr sz="1000" spc="-45" dirty="0">
                <a:latin typeface="Arial"/>
                <a:cs typeface="Arial"/>
              </a:rPr>
              <a:t>Gradient</a:t>
            </a:r>
            <a:r>
              <a:rPr sz="1000" spc="165" dirty="0">
                <a:latin typeface="Arial"/>
                <a:cs typeface="Arial"/>
              </a:rPr>
              <a:t> </a:t>
            </a:r>
            <a:r>
              <a:rPr sz="1000" spc="-55" dirty="0">
                <a:latin typeface="Arial"/>
                <a:cs typeface="Arial"/>
              </a:rPr>
              <a:t>Descent</a:t>
            </a:r>
            <a:endParaRPr sz="10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23</a:t>
            </a:fld>
            <a:r>
              <a:rPr spc="-95" dirty="0"/>
              <a:t> </a:t>
            </a:r>
            <a:r>
              <a:rPr spc="150" dirty="0"/>
              <a:t>/</a:t>
            </a:r>
            <a:r>
              <a:rPr spc="-90" dirty="0"/>
              <a:t> </a:t>
            </a:r>
            <a:r>
              <a:rPr spc="-20" dirty="0"/>
              <a:t>35</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92885"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80" dirty="0"/>
              <a:t> </a:t>
            </a:r>
            <a:r>
              <a:rPr spc="-35" dirty="0"/>
              <a:t>Fine-tuning</a:t>
            </a:r>
          </a:p>
        </p:txBody>
      </p:sp>
      <p:graphicFrame>
        <p:nvGraphicFramePr>
          <p:cNvPr id="3" name="object 3"/>
          <p:cNvGraphicFramePr>
            <a:graphicFrameLocks noGrp="1"/>
          </p:cNvGraphicFramePr>
          <p:nvPr/>
        </p:nvGraphicFramePr>
        <p:xfrm>
          <a:off x="398856" y="603707"/>
          <a:ext cx="3804920" cy="1953660"/>
        </p:xfrm>
        <a:graphic>
          <a:graphicData uri="http://schemas.openxmlformats.org/drawingml/2006/table">
            <a:tbl>
              <a:tblPr firstRow="1" bandRow="1">
                <a:tableStyleId>{2D5ABB26-0587-4C30-8999-92F81FD0307C}</a:tableStyleId>
              </a:tblPr>
              <a:tblGrid>
                <a:gridCol w="156083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883285">
                  <a:extLst>
                    <a:ext uri="{9D8B030D-6E8A-4147-A177-3AD203B41FA5}">
                      <a16:colId xmlns:a16="http://schemas.microsoft.com/office/drawing/2014/main" val="20003"/>
                    </a:ext>
                  </a:extLst>
                </a:gridCol>
              </a:tblGrid>
              <a:tr h="189788">
                <a:tc>
                  <a:txBody>
                    <a:bodyPr/>
                    <a:lstStyle/>
                    <a:p>
                      <a:pPr algn="ctr">
                        <a:lnSpc>
                          <a:spcPts val="1190"/>
                        </a:lnSpc>
                      </a:pPr>
                      <a:r>
                        <a:rPr sz="1100" spc="-35" dirty="0">
                          <a:latin typeface="Arial"/>
                          <a:cs typeface="Arial"/>
                        </a:rPr>
                        <a:t>Model</a:t>
                      </a:r>
                      <a:r>
                        <a:rPr sz="1100" spc="45" dirty="0">
                          <a:latin typeface="Arial"/>
                          <a:cs typeface="Arial"/>
                        </a:rPr>
                        <a:t> </a:t>
                      </a:r>
                      <a:r>
                        <a:rPr sz="1100" spc="-55" dirty="0">
                          <a:latin typeface="Arial"/>
                          <a:cs typeface="Arial"/>
                        </a:rPr>
                        <a:t>types</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55" dirty="0">
                          <a:latin typeface="Arial"/>
                          <a:cs typeface="Arial"/>
                        </a:rPr>
                        <a:t>Source-only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25" dirty="0">
                          <a:latin typeface="Arial"/>
                          <a:cs typeface="Arial"/>
                        </a:rPr>
                        <a:t>DANN</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60" dirty="0">
                          <a:latin typeface="Arial"/>
                          <a:cs typeface="Arial"/>
                        </a:rPr>
                        <a:t>Pseudo-label</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89788">
                <a:tc rowSpan="2">
                  <a:txBody>
                    <a:bodyPr/>
                    <a:lstStyle/>
                    <a:p>
                      <a:pPr marL="237490">
                        <a:lnSpc>
                          <a:spcPts val="1290"/>
                        </a:lnSpc>
                      </a:pPr>
                      <a:r>
                        <a:rPr sz="1100" spc="-45" dirty="0">
                          <a:latin typeface="Arial"/>
                          <a:cs typeface="Arial"/>
                        </a:rPr>
                        <a:t>Number </a:t>
                      </a:r>
                      <a:r>
                        <a:rPr sz="1100" spc="-20" dirty="0">
                          <a:latin typeface="Arial"/>
                          <a:cs typeface="Arial"/>
                        </a:rPr>
                        <a:t>of</a:t>
                      </a:r>
                      <a:r>
                        <a:rPr sz="1100" spc="-130" dirty="0">
                          <a:latin typeface="Arial"/>
                          <a:cs typeface="Arial"/>
                        </a:rPr>
                        <a:t> </a:t>
                      </a:r>
                      <a:r>
                        <a:rPr sz="1100" spc="-65" dirty="0">
                          <a:latin typeface="Arial"/>
                          <a:cs typeface="Arial"/>
                        </a:rPr>
                        <a:t>Epochs</a:t>
                      </a:r>
                      <a:endParaRPr sz="1100">
                        <a:latin typeface="Arial"/>
                        <a:cs typeface="Arial"/>
                      </a:endParaRPr>
                    </a:p>
                    <a:p>
                      <a:pPr marL="199390">
                        <a:lnSpc>
                          <a:spcPct val="100000"/>
                        </a:lnSpc>
                        <a:spcBef>
                          <a:spcPts val="35"/>
                        </a:spcBef>
                      </a:pPr>
                      <a:r>
                        <a:rPr sz="1100" spc="-30" dirty="0">
                          <a:latin typeface="Arial"/>
                          <a:cs typeface="Arial"/>
                        </a:rPr>
                        <a:t>Iterations </a:t>
                      </a:r>
                      <a:r>
                        <a:rPr sz="1100" spc="-50" dirty="0">
                          <a:latin typeface="Arial"/>
                          <a:cs typeface="Arial"/>
                        </a:rPr>
                        <a:t>per</a:t>
                      </a:r>
                      <a:r>
                        <a:rPr sz="1100" spc="120" dirty="0">
                          <a:latin typeface="Arial"/>
                          <a:cs typeface="Arial"/>
                        </a:rPr>
                        <a:t> </a:t>
                      </a:r>
                      <a:r>
                        <a:rPr sz="1100" spc="-60" dirty="0">
                          <a:latin typeface="Arial"/>
                          <a:cs typeface="Arial"/>
                        </a:rPr>
                        <a:t>epoch</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290"/>
                        </a:lnSpc>
                      </a:pPr>
                      <a:r>
                        <a:rPr sz="1100" spc="-70" dirty="0">
                          <a:latin typeface="Arial"/>
                          <a:cs typeface="Arial"/>
                        </a:rPr>
                        <a:t>50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70" dirty="0">
                          <a:latin typeface="Arial"/>
                          <a:cs typeface="Arial"/>
                        </a:rPr>
                        <a:t>1000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77139">
                <a:tc rowSpan="2">
                  <a:txBody>
                    <a:bodyPr/>
                    <a:lstStyle/>
                    <a:p>
                      <a:pPr marL="111125">
                        <a:lnSpc>
                          <a:spcPts val="1190"/>
                        </a:lnSpc>
                      </a:pPr>
                      <a:r>
                        <a:rPr sz="1100" spc="-95" dirty="0">
                          <a:latin typeface="Arial"/>
                          <a:cs typeface="Arial"/>
                        </a:rPr>
                        <a:t>FC  </a:t>
                      </a:r>
                      <a:r>
                        <a:rPr sz="1100" spc="-75" dirty="0">
                          <a:latin typeface="Arial"/>
                          <a:cs typeface="Arial"/>
                        </a:rPr>
                        <a:t>layers  </a:t>
                      </a:r>
                      <a:r>
                        <a:rPr sz="1100" spc="-55" dirty="0">
                          <a:latin typeface="Arial"/>
                          <a:cs typeface="Arial"/>
                        </a:rPr>
                        <a:t>Learning</a:t>
                      </a:r>
                      <a:r>
                        <a:rPr sz="1100" spc="-150" dirty="0">
                          <a:latin typeface="Arial"/>
                          <a:cs typeface="Arial"/>
                        </a:rPr>
                        <a:t> </a:t>
                      </a:r>
                      <a:r>
                        <a:rPr sz="1100" spc="-35" dirty="0">
                          <a:latin typeface="Arial"/>
                          <a:cs typeface="Arial"/>
                        </a:rPr>
                        <a:t>rate</a:t>
                      </a:r>
                      <a:endParaRPr sz="1100">
                        <a:latin typeface="Arial"/>
                        <a:cs typeface="Arial"/>
                      </a:endParaRPr>
                    </a:p>
                    <a:p>
                      <a:pPr marL="92075">
                        <a:lnSpc>
                          <a:spcPct val="100000"/>
                        </a:lnSpc>
                        <a:spcBef>
                          <a:spcPts val="35"/>
                        </a:spcBef>
                      </a:pPr>
                      <a:r>
                        <a:rPr sz="1100" spc="-55" dirty="0">
                          <a:latin typeface="Arial"/>
                          <a:cs typeface="Arial"/>
                        </a:rPr>
                        <a:t>Backbone  Learning</a:t>
                      </a:r>
                      <a:r>
                        <a:rPr sz="1100" spc="-145" dirty="0">
                          <a:latin typeface="Arial"/>
                          <a:cs typeface="Arial"/>
                        </a:rPr>
                        <a:t> </a:t>
                      </a:r>
                      <a:r>
                        <a:rPr sz="1100" spc="-35" dirty="0">
                          <a:latin typeface="Arial"/>
                          <a:cs typeface="Arial"/>
                        </a:rPr>
                        <a:t>rate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pPr>
                      <a:r>
                        <a:rPr sz="1100" spc="-60" dirty="0">
                          <a:latin typeface="Arial"/>
                          <a:cs typeface="Arial"/>
                        </a:rPr>
                        <a:t>0.00001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5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77126">
                <a:tc>
                  <a:txBody>
                    <a:bodyPr/>
                    <a:lstStyle/>
                    <a:p>
                      <a:pPr algn="ctr">
                        <a:lnSpc>
                          <a:spcPts val="1190"/>
                        </a:lnSpc>
                      </a:pPr>
                      <a:r>
                        <a:rPr sz="1100" spc="-30" dirty="0">
                          <a:latin typeface="Arial"/>
                          <a:cs typeface="Arial"/>
                        </a:rPr>
                        <a:t>Optimizer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242570">
                        <a:lnSpc>
                          <a:spcPts val="1190"/>
                        </a:lnSpc>
                      </a:pPr>
                      <a:r>
                        <a:rPr sz="1100" spc="-90" dirty="0">
                          <a:latin typeface="Arial"/>
                          <a:cs typeface="Arial"/>
                        </a:rPr>
                        <a:t>SGD </a:t>
                      </a:r>
                      <a:r>
                        <a:rPr sz="1100" dirty="0">
                          <a:latin typeface="Arial"/>
                          <a:cs typeface="Arial"/>
                        </a:rPr>
                        <a:t>with </a:t>
                      </a:r>
                      <a:r>
                        <a:rPr sz="1100" spc="-90" dirty="0">
                          <a:latin typeface="Arial"/>
                          <a:cs typeface="Arial"/>
                        </a:rPr>
                        <a:t>a </a:t>
                      </a:r>
                      <a:r>
                        <a:rPr sz="1100" spc="-45" dirty="0">
                          <a:latin typeface="Arial"/>
                          <a:cs typeface="Arial"/>
                        </a:rPr>
                        <a:t>momentum </a:t>
                      </a:r>
                      <a:r>
                        <a:rPr sz="1100" spc="-20" dirty="0">
                          <a:latin typeface="Arial"/>
                          <a:cs typeface="Arial"/>
                        </a:rPr>
                        <a:t>of</a:t>
                      </a:r>
                      <a:r>
                        <a:rPr sz="1100" spc="35" dirty="0">
                          <a:latin typeface="Arial"/>
                          <a:cs typeface="Arial"/>
                        </a:rPr>
                        <a:t> </a:t>
                      </a:r>
                      <a:r>
                        <a:rPr sz="1100" spc="-50" dirty="0">
                          <a:latin typeface="Arial"/>
                          <a:cs typeface="Arial"/>
                        </a:rPr>
                        <a:t>0.9</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177139">
                <a:tc>
                  <a:txBody>
                    <a:bodyPr/>
                    <a:lstStyle/>
                    <a:p>
                      <a:pPr algn="ctr">
                        <a:lnSpc>
                          <a:spcPts val="1190"/>
                        </a:lnSpc>
                      </a:pPr>
                      <a:r>
                        <a:rPr sz="1100" spc="-25" dirty="0">
                          <a:latin typeface="Arial"/>
                          <a:cs typeface="Arial"/>
                        </a:rPr>
                        <a:t>Batch</a:t>
                      </a:r>
                      <a:r>
                        <a:rPr sz="1100" spc="45" dirty="0">
                          <a:latin typeface="Arial"/>
                          <a:cs typeface="Arial"/>
                        </a:rPr>
                        <a:t> </a:t>
                      </a:r>
                      <a:r>
                        <a:rPr sz="1100" spc="-80" dirty="0">
                          <a:latin typeface="Arial"/>
                          <a:cs typeface="Arial"/>
                        </a:rPr>
                        <a:t>Size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90"/>
                        </a:lnSpc>
                      </a:pPr>
                      <a:r>
                        <a:rPr sz="1100" spc="-70" dirty="0">
                          <a:latin typeface="Arial"/>
                          <a:cs typeface="Arial"/>
                        </a:rPr>
                        <a:t>32</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77139">
                <a:tc rowSpan="3">
                  <a:txBody>
                    <a:bodyPr/>
                    <a:lstStyle/>
                    <a:p>
                      <a:pPr marL="203835">
                        <a:lnSpc>
                          <a:spcPts val="1190"/>
                        </a:lnSpc>
                      </a:pPr>
                      <a:r>
                        <a:rPr sz="1100" i="1" spc="10" dirty="0">
                          <a:latin typeface="Arial"/>
                          <a:cs typeface="Arial"/>
                        </a:rPr>
                        <a:t>γ </a:t>
                      </a:r>
                      <a:r>
                        <a:rPr sz="1100" spc="-40" dirty="0">
                          <a:latin typeface="Arial"/>
                          <a:cs typeface="Arial"/>
                        </a:rPr>
                        <a:t>(learning</a:t>
                      </a:r>
                      <a:r>
                        <a:rPr sz="1100" spc="-170" dirty="0">
                          <a:latin typeface="Arial"/>
                          <a:cs typeface="Arial"/>
                        </a:rPr>
                        <a:t> </a:t>
                      </a:r>
                      <a:r>
                        <a:rPr sz="1100" spc="-50" dirty="0">
                          <a:latin typeface="Arial"/>
                          <a:cs typeface="Arial"/>
                        </a:rPr>
                        <a:t>gamma)</a:t>
                      </a:r>
                      <a:endParaRPr sz="1100">
                        <a:latin typeface="Arial"/>
                        <a:cs typeface="Arial"/>
                      </a:endParaRPr>
                    </a:p>
                    <a:p>
                      <a:pPr marL="75565" marR="67945" indent="175260">
                        <a:lnSpc>
                          <a:spcPct val="102699"/>
                        </a:lnSpc>
                      </a:pPr>
                      <a:r>
                        <a:rPr sz="1100" i="1" spc="-15" dirty="0">
                          <a:latin typeface="Arial"/>
                          <a:cs typeface="Arial"/>
                        </a:rPr>
                        <a:t>β </a:t>
                      </a:r>
                      <a:r>
                        <a:rPr sz="1100" spc="-40" dirty="0">
                          <a:latin typeface="Arial"/>
                          <a:cs typeface="Arial"/>
                        </a:rPr>
                        <a:t>(learning </a:t>
                      </a:r>
                      <a:r>
                        <a:rPr sz="1100" spc="-60" dirty="0">
                          <a:latin typeface="Arial"/>
                          <a:cs typeface="Arial"/>
                        </a:rPr>
                        <a:t>decay)  </a:t>
                      </a:r>
                      <a:r>
                        <a:rPr sz="1100" spc="-55" dirty="0">
                          <a:latin typeface="Arial"/>
                          <a:cs typeface="Arial"/>
                        </a:rPr>
                        <a:t>Learning Rate</a:t>
                      </a:r>
                      <a:r>
                        <a:rPr sz="1100" spc="-145" dirty="0">
                          <a:latin typeface="Arial"/>
                          <a:cs typeface="Arial"/>
                        </a:rPr>
                        <a:t> </a:t>
                      </a:r>
                      <a:r>
                        <a:rPr sz="1100" spc="-65" dirty="0">
                          <a:latin typeface="Arial"/>
                          <a:cs typeface="Arial"/>
                        </a:rPr>
                        <a:t>Scheduler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0.0003</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55" dirty="0">
                          <a:latin typeface="Arial"/>
                          <a:cs typeface="Arial"/>
                        </a:rPr>
                        <a:t>0.75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172186">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535305">
                        <a:lnSpc>
                          <a:spcPts val="1150"/>
                        </a:lnSpc>
                      </a:pPr>
                      <a:r>
                        <a:rPr sz="1100" i="1" spc="-60" dirty="0">
                          <a:latin typeface="Arial"/>
                          <a:cs typeface="Arial"/>
                        </a:rPr>
                        <a:t>LR</a:t>
                      </a:r>
                      <a:r>
                        <a:rPr sz="1100" i="1" spc="20" dirty="0">
                          <a:latin typeface="Arial"/>
                          <a:cs typeface="Arial"/>
                        </a:rPr>
                        <a:t> </a:t>
                      </a:r>
                      <a:r>
                        <a:rPr sz="1100" i="1" spc="204" dirty="0">
                          <a:latin typeface="Arial"/>
                          <a:cs typeface="Arial"/>
                        </a:rPr>
                        <a:t>×</a:t>
                      </a:r>
                      <a:r>
                        <a:rPr sz="1100" i="1" spc="-70" dirty="0">
                          <a:latin typeface="Arial"/>
                          <a:cs typeface="Arial"/>
                        </a:rPr>
                        <a:t> </a:t>
                      </a:r>
                      <a:r>
                        <a:rPr sz="1100" spc="-5" dirty="0">
                          <a:latin typeface="Arial"/>
                          <a:cs typeface="Arial"/>
                        </a:rPr>
                        <a:t>(1</a:t>
                      </a:r>
                      <a:r>
                        <a:rPr sz="1100" spc="-70" dirty="0">
                          <a:latin typeface="Arial"/>
                          <a:cs typeface="Arial"/>
                        </a:rPr>
                        <a:t> </a:t>
                      </a:r>
                      <a:r>
                        <a:rPr sz="1100" spc="204" dirty="0">
                          <a:latin typeface="Arial"/>
                          <a:cs typeface="Arial"/>
                        </a:rPr>
                        <a:t>+</a:t>
                      </a:r>
                      <a:r>
                        <a:rPr sz="1100" spc="-65" dirty="0">
                          <a:latin typeface="Arial"/>
                          <a:cs typeface="Arial"/>
                        </a:rPr>
                        <a:t> </a:t>
                      </a:r>
                      <a:r>
                        <a:rPr sz="1100" i="1" spc="10" dirty="0">
                          <a:latin typeface="Arial"/>
                          <a:cs typeface="Arial"/>
                        </a:rPr>
                        <a:t>γ</a:t>
                      </a:r>
                      <a:r>
                        <a:rPr sz="1100" i="1" spc="-10" dirty="0">
                          <a:latin typeface="Arial"/>
                          <a:cs typeface="Arial"/>
                        </a:rPr>
                        <a:t> </a:t>
                      </a:r>
                      <a:r>
                        <a:rPr sz="1100" i="1" spc="204" dirty="0">
                          <a:latin typeface="Arial"/>
                          <a:cs typeface="Arial"/>
                        </a:rPr>
                        <a:t>×</a:t>
                      </a:r>
                      <a:r>
                        <a:rPr sz="1100" i="1" spc="-70" dirty="0">
                          <a:latin typeface="Arial"/>
                          <a:cs typeface="Arial"/>
                        </a:rPr>
                        <a:t> </a:t>
                      </a:r>
                      <a:r>
                        <a:rPr sz="1100" i="1" spc="60" dirty="0">
                          <a:latin typeface="Arial"/>
                          <a:cs typeface="Arial"/>
                        </a:rPr>
                        <a:t>p</a:t>
                      </a:r>
                      <a:r>
                        <a:rPr sz="1100" spc="60" dirty="0">
                          <a:latin typeface="Arial"/>
                          <a:cs typeface="Arial"/>
                        </a:rPr>
                        <a:t>)</a:t>
                      </a:r>
                      <a:r>
                        <a:rPr sz="1200" i="1" spc="89" baseline="27777" dirty="0">
                          <a:latin typeface="Menlo"/>
                          <a:cs typeface="Menlo"/>
                        </a:rPr>
                        <a:t>−</a:t>
                      </a:r>
                      <a:r>
                        <a:rPr sz="1200" i="1" spc="89" baseline="27777" dirty="0">
                          <a:latin typeface="Arial"/>
                          <a:cs typeface="Arial"/>
                        </a:rPr>
                        <a:t>β</a:t>
                      </a:r>
                      <a:endParaRPr sz="1200" baseline="27777">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177139">
                <a:tc>
                  <a:txBody>
                    <a:bodyPr/>
                    <a:lstStyle/>
                    <a:p>
                      <a:pPr algn="ctr">
                        <a:lnSpc>
                          <a:spcPts val="1190"/>
                        </a:lnSpc>
                      </a:pPr>
                      <a:r>
                        <a:rPr sz="1100" spc="-35" dirty="0">
                          <a:latin typeface="Arial"/>
                          <a:cs typeface="Arial"/>
                        </a:rPr>
                        <a:t>Weight</a:t>
                      </a:r>
                      <a:r>
                        <a:rPr sz="1100" spc="45" dirty="0">
                          <a:latin typeface="Arial"/>
                          <a:cs typeface="Arial"/>
                        </a:rPr>
                        <a:t> </a:t>
                      </a:r>
                      <a:r>
                        <a:rPr sz="1100" spc="-75" dirty="0">
                          <a:latin typeface="Arial"/>
                          <a:cs typeface="Arial"/>
                        </a:rPr>
                        <a:t>Decay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4" name="object 4"/>
          <p:cNvSpPr txBox="1"/>
          <p:nvPr/>
        </p:nvSpPr>
        <p:spPr>
          <a:xfrm>
            <a:off x="721499" y="2618059"/>
            <a:ext cx="3164840" cy="329565"/>
          </a:xfrm>
          <a:prstGeom prst="rect">
            <a:avLst/>
          </a:prstGeom>
        </p:spPr>
        <p:txBody>
          <a:bodyPr vert="horz" wrap="square" lIns="0" tIns="12065" rIns="0" bIns="0" rtlCol="0">
            <a:spAutoFit/>
          </a:bodyPr>
          <a:lstStyle/>
          <a:p>
            <a:pPr marL="343535" marR="5080" indent="-331470">
              <a:lnSpc>
                <a:spcPct val="100000"/>
              </a:lnSpc>
              <a:spcBef>
                <a:spcPts val="95"/>
              </a:spcBef>
            </a:pPr>
            <a:r>
              <a:rPr sz="1000" spc="-40" dirty="0">
                <a:solidFill>
                  <a:srgbClr val="3333B2"/>
                </a:solidFill>
                <a:latin typeface="Arial"/>
                <a:cs typeface="Arial"/>
              </a:rPr>
              <a:t>Table: </a:t>
            </a:r>
            <a:r>
              <a:rPr sz="1000" spc="-45"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25" dirty="0">
                <a:latin typeface="Arial"/>
                <a:cs typeface="Arial"/>
              </a:rPr>
              <a:t>Fine-tuning </a:t>
            </a:r>
            <a:r>
              <a:rPr sz="1000" spc="-45" dirty="0">
                <a:latin typeface="Arial"/>
                <a:cs typeface="Arial"/>
              </a:rPr>
              <a:t>Models  </a:t>
            </a:r>
            <a:r>
              <a:rPr sz="1000" spc="-30" dirty="0">
                <a:latin typeface="Arial"/>
                <a:cs typeface="Arial"/>
              </a:rPr>
              <a:t>Note </a:t>
            </a:r>
            <a:r>
              <a:rPr sz="1000" spc="10" dirty="0">
                <a:latin typeface="Arial"/>
                <a:cs typeface="Arial"/>
              </a:rPr>
              <a:t>that </a:t>
            </a:r>
            <a:r>
              <a:rPr sz="1000" i="1" spc="-45" dirty="0">
                <a:latin typeface="Arial"/>
                <a:cs typeface="Arial"/>
              </a:rPr>
              <a:t>p </a:t>
            </a:r>
            <a:r>
              <a:rPr sz="1000" spc="-55" dirty="0">
                <a:latin typeface="Arial"/>
                <a:cs typeface="Arial"/>
              </a:rPr>
              <a:t>is </a:t>
            </a:r>
            <a:r>
              <a:rPr sz="1000" spc="-25" dirty="0">
                <a:latin typeface="Arial"/>
                <a:cs typeface="Arial"/>
              </a:rPr>
              <a:t>the </a:t>
            </a:r>
            <a:r>
              <a:rPr sz="1000" spc="-15" dirty="0">
                <a:latin typeface="Arial"/>
                <a:cs typeface="Arial"/>
              </a:rPr>
              <a:t>training </a:t>
            </a:r>
            <a:r>
              <a:rPr sz="1000" spc="-75" dirty="0">
                <a:latin typeface="Arial"/>
                <a:cs typeface="Arial"/>
              </a:rPr>
              <a:t>process </a:t>
            </a:r>
            <a:r>
              <a:rPr sz="1000" spc="-20" dirty="0">
                <a:latin typeface="Arial"/>
                <a:cs typeface="Arial"/>
              </a:rPr>
              <a:t>from </a:t>
            </a:r>
            <a:r>
              <a:rPr sz="1000" spc="-60" dirty="0">
                <a:latin typeface="Arial"/>
                <a:cs typeface="Arial"/>
              </a:rPr>
              <a:t>0 </a:t>
            </a:r>
            <a:r>
              <a:rPr sz="1000" spc="10" dirty="0">
                <a:latin typeface="Arial"/>
                <a:cs typeface="Arial"/>
              </a:rPr>
              <a:t>to</a:t>
            </a:r>
            <a:r>
              <a:rPr sz="1000" spc="-20" dirty="0">
                <a:latin typeface="Arial"/>
                <a:cs typeface="Arial"/>
              </a:rPr>
              <a:t> </a:t>
            </a:r>
            <a:r>
              <a:rPr sz="1000" spc="-60" dirty="0">
                <a:latin typeface="Arial"/>
                <a:cs typeface="Arial"/>
              </a:rPr>
              <a:t>1</a:t>
            </a:r>
            <a:endParaRPr sz="1000">
              <a:latin typeface="Arial"/>
              <a:cs typeface="Arial"/>
            </a:endParaRPr>
          </a:p>
        </p:txBody>
      </p:sp>
      <p:sp>
        <p:nvSpPr>
          <p:cNvPr id="5" name="object 5"/>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9" name="object 9"/>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24</a:t>
            </a:fld>
            <a:r>
              <a:rPr spc="-95" dirty="0"/>
              <a:t> </a:t>
            </a:r>
            <a:r>
              <a:rPr spc="150" dirty="0"/>
              <a:t>/</a:t>
            </a:r>
            <a:r>
              <a:rPr spc="-90" dirty="0"/>
              <a:t> </a:t>
            </a:r>
            <a:r>
              <a:rPr spc="-20" dirty="0"/>
              <a:t>35</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281555"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45" dirty="0"/>
              <a:t>Pretrained</a:t>
            </a:r>
            <a:r>
              <a:rPr spc="60" dirty="0"/>
              <a:t> </a:t>
            </a:r>
            <a:r>
              <a:rPr spc="-60" dirty="0"/>
              <a:t>Models</a:t>
            </a:r>
          </a:p>
        </p:txBody>
      </p:sp>
      <p:sp>
        <p:nvSpPr>
          <p:cNvPr id="3" name="object 3"/>
          <p:cNvSpPr/>
          <p:nvPr/>
        </p:nvSpPr>
        <p:spPr>
          <a:xfrm>
            <a:off x="281089" y="1134986"/>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51709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99196"/>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6985" rIns="0" bIns="0" rtlCol="0">
            <a:spAutoFit/>
          </a:bodyPr>
          <a:lstStyle/>
          <a:p>
            <a:pPr marL="259079" marR="137795">
              <a:lnSpc>
                <a:spcPct val="102699"/>
              </a:lnSpc>
              <a:spcBef>
                <a:spcPts val="55"/>
              </a:spcBef>
            </a:pPr>
            <a:r>
              <a:rPr spc="-35" dirty="0"/>
              <a:t>Pre-trained </a:t>
            </a:r>
            <a:r>
              <a:rPr spc="-65" dirty="0"/>
              <a:t>models </a:t>
            </a:r>
            <a:r>
              <a:rPr spc="-20" dirty="0"/>
              <a:t>of </a:t>
            </a:r>
            <a:r>
              <a:rPr spc="-35" dirty="0"/>
              <a:t>Alex-net </a:t>
            </a:r>
            <a:r>
              <a:rPr spc="-80" dirty="0"/>
              <a:t>converges </a:t>
            </a:r>
            <a:r>
              <a:rPr lang="en-US" spc="-80" dirty="0"/>
              <a:t> </a:t>
            </a:r>
            <a:r>
              <a:rPr dirty="0"/>
              <a:t>with </a:t>
            </a:r>
            <a:r>
              <a:rPr spc="-20" dirty="0"/>
              <a:t>top-1  </a:t>
            </a:r>
            <a:r>
              <a:rPr spc="-60" dirty="0"/>
              <a:t>accuracy </a:t>
            </a:r>
            <a:r>
              <a:rPr spc="-20" dirty="0"/>
              <a:t>of </a:t>
            </a:r>
            <a:r>
              <a:rPr spc="-55" dirty="0"/>
              <a:t>around </a:t>
            </a:r>
            <a:r>
              <a:rPr spc="-70" dirty="0"/>
              <a:t>55 </a:t>
            </a:r>
            <a:r>
              <a:rPr spc="235" dirty="0"/>
              <a:t>± </a:t>
            </a:r>
            <a:r>
              <a:rPr spc="-55" dirty="0"/>
              <a:t>0.5% </a:t>
            </a:r>
            <a:r>
              <a:rPr spc="-65" dirty="0"/>
              <a:t>and </a:t>
            </a:r>
            <a:r>
              <a:rPr spc="-25" dirty="0"/>
              <a:t>test </a:t>
            </a:r>
            <a:r>
              <a:rPr spc="-80" dirty="0"/>
              <a:t>loss </a:t>
            </a:r>
            <a:r>
              <a:rPr spc="-20" dirty="0"/>
              <a:t>of </a:t>
            </a:r>
            <a:r>
              <a:rPr spc="-55" dirty="0"/>
              <a:t>1.94 </a:t>
            </a:r>
            <a:r>
              <a:rPr spc="235" dirty="0"/>
              <a:t>± </a:t>
            </a:r>
            <a:r>
              <a:rPr spc="-55" dirty="0"/>
              <a:t>0.05</a:t>
            </a:r>
            <a:r>
              <a:rPr spc="55" dirty="0"/>
              <a:t> </a:t>
            </a:r>
            <a:r>
              <a:rPr spc="-40" dirty="0"/>
              <a:t>%.</a:t>
            </a:r>
          </a:p>
          <a:p>
            <a:pPr marL="259079" marR="106680">
              <a:lnSpc>
                <a:spcPct val="102600"/>
              </a:lnSpc>
              <a:spcBef>
                <a:spcPts val="300"/>
              </a:spcBef>
            </a:pPr>
            <a:r>
              <a:rPr spc="-35" dirty="0"/>
              <a:t>Our </a:t>
            </a:r>
            <a:r>
              <a:rPr spc="-50" dirty="0"/>
              <a:t>results </a:t>
            </a:r>
            <a:r>
              <a:rPr spc="-80" dirty="0"/>
              <a:t>are </a:t>
            </a:r>
            <a:r>
              <a:rPr dirty="0"/>
              <a:t>still </a:t>
            </a:r>
            <a:r>
              <a:rPr spc="-50" dirty="0"/>
              <a:t>behind </a:t>
            </a:r>
            <a:r>
              <a:rPr spc="5" dirty="0"/>
              <a:t>that </a:t>
            </a:r>
            <a:r>
              <a:rPr spc="-20" dirty="0"/>
              <a:t>of </a:t>
            </a:r>
            <a:r>
              <a:rPr spc="-30" dirty="0"/>
              <a:t>the </a:t>
            </a:r>
            <a:r>
              <a:rPr spc="-35" dirty="0"/>
              <a:t>original </a:t>
            </a:r>
            <a:r>
              <a:rPr spc="-50" dirty="0"/>
              <a:t>paper, </a:t>
            </a:r>
            <a:r>
              <a:rPr spc="-40" dirty="0"/>
              <a:t>which </a:t>
            </a:r>
            <a:r>
              <a:rPr spc="-90" dirty="0"/>
              <a:t>has </a:t>
            </a:r>
            <a:r>
              <a:rPr spc="-30" dirty="0"/>
              <a:t>the  </a:t>
            </a:r>
            <a:r>
              <a:rPr spc="-20" dirty="0"/>
              <a:t>top-1 </a:t>
            </a:r>
            <a:r>
              <a:rPr spc="-60" dirty="0"/>
              <a:t>accuracy </a:t>
            </a:r>
            <a:r>
              <a:rPr spc="-20" dirty="0"/>
              <a:t>of </a:t>
            </a:r>
            <a:r>
              <a:rPr spc="-55" dirty="0"/>
              <a:t>63.7</a:t>
            </a:r>
            <a:r>
              <a:rPr spc="70" dirty="0"/>
              <a:t> </a:t>
            </a:r>
            <a:r>
              <a:rPr spc="-40" dirty="0"/>
              <a:t>%.</a:t>
            </a:r>
          </a:p>
          <a:p>
            <a:pPr marL="259079" marR="5080">
              <a:lnSpc>
                <a:spcPct val="102600"/>
              </a:lnSpc>
              <a:spcBef>
                <a:spcPts val="300"/>
              </a:spcBef>
            </a:pPr>
            <a:r>
              <a:rPr spc="-45" dirty="0"/>
              <a:t>No </a:t>
            </a:r>
            <a:r>
              <a:rPr spc="-55" dirty="0"/>
              <a:t>very </a:t>
            </a:r>
            <a:r>
              <a:rPr spc="-35" dirty="0"/>
              <a:t>substantial </a:t>
            </a:r>
            <a:r>
              <a:rPr spc="-60" dirty="0"/>
              <a:t>accuracy </a:t>
            </a:r>
            <a:r>
              <a:rPr spc="-50" dirty="0"/>
              <a:t>difference </a:t>
            </a:r>
            <a:r>
              <a:rPr spc="-70" dirty="0"/>
              <a:t>between </a:t>
            </a:r>
            <a:r>
              <a:rPr spc="-30" dirty="0"/>
              <a:t>the </a:t>
            </a:r>
            <a:r>
              <a:rPr spc="-45" dirty="0"/>
              <a:t>pretrained </a:t>
            </a:r>
            <a:r>
              <a:rPr spc="-50" dirty="0"/>
              <a:t>model  </a:t>
            </a:r>
            <a:r>
              <a:rPr dirty="0"/>
              <a:t>with </a:t>
            </a:r>
            <a:r>
              <a:rPr spc="-70" dirty="0"/>
              <a:t>1000 </a:t>
            </a:r>
            <a:r>
              <a:rPr spc="-95" dirty="0"/>
              <a:t>classes </a:t>
            </a:r>
            <a:r>
              <a:rPr spc="-65" dirty="0"/>
              <a:t>and </a:t>
            </a:r>
            <a:r>
              <a:rPr spc="-30" dirty="0"/>
              <a:t>the </a:t>
            </a:r>
            <a:r>
              <a:rPr spc="-45" dirty="0"/>
              <a:t>pretrained </a:t>
            </a:r>
            <a:r>
              <a:rPr spc="-65" dirty="0"/>
              <a:t>models </a:t>
            </a:r>
            <a:r>
              <a:rPr spc="-50" dirty="0"/>
              <a:t>(Random </a:t>
            </a:r>
            <a:r>
              <a:rPr spc="-65" dirty="0"/>
              <a:t>and </a:t>
            </a:r>
            <a:r>
              <a:rPr spc="-70" dirty="0"/>
              <a:t>Masked  </a:t>
            </a:r>
            <a:r>
              <a:rPr spc="-40" dirty="0"/>
              <a:t>Datasets) </a:t>
            </a:r>
            <a:r>
              <a:rPr dirty="0"/>
              <a:t>with </a:t>
            </a:r>
            <a:r>
              <a:rPr spc="-65" dirty="0"/>
              <a:t>fewer </a:t>
            </a:r>
            <a:r>
              <a:rPr spc="-85" dirty="0"/>
              <a:t>classes.</a:t>
            </a: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25</a:t>
            </a:fld>
            <a:r>
              <a:rPr spc="-95" dirty="0"/>
              <a:t> </a:t>
            </a:r>
            <a:r>
              <a:rPr spc="150" dirty="0"/>
              <a:t>/</a:t>
            </a:r>
            <a:r>
              <a:rPr spc="-90" dirty="0"/>
              <a:t> </a:t>
            </a:r>
            <a:r>
              <a:rPr spc="-20" dirty="0"/>
              <a:t>35</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961514"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 </a:t>
            </a:r>
            <a:r>
              <a:rPr sz="1400" spc="-30" dirty="0">
                <a:solidFill>
                  <a:srgbClr val="FFFFFF"/>
                </a:solidFill>
                <a:latin typeface="Arial"/>
                <a:cs typeface="Arial"/>
              </a:rPr>
              <a:t>Pretraind</a:t>
            </a:r>
            <a:r>
              <a:rPr sz="1400" spc="-1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a:spLocks noGrp="1"/>
          </p:cNvSpPr>
          <p:nvPr>
            <p:ph type="title"/>
          </p:nvPr>
        </p:nvSpPr>
        <p:spPr>
          <a:xfrm>
            <a:off x="533476" y="718469"/>
            <a:ext cx="3542029"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rPr>
              <a:t>Figure: </a:t>
            </a:r>
            <a:r>
              <a:rPr sz="1000" spc="-25" dirty="0">
                <a:solidFill>
                  <a:srgbClr val="000000"/>
                </a:solidFill>
              </a:rPr>
              <a:t>Validation </a:t>
            </a:r>
            <a:r>
              <a:rPr sz="1000" spc="-80" dirty="0">
                <a:solidFill>
                  <a:srgbClr val="000000"/>
                </a:solidFill>
              </a:rPr>
              <a:t>Loss </a:t>
            </a:r>
            <a:r>
              <a:rPr sz="1000" spc="-55" dirty="0">
                <a:solidFill>
                  <a:srgbClr val="000000"/>
                </a:solidFill>
              </a:rPr>
              <a:t>and </a:t>
            </a:r>
            <a:r>
              <a:rPr sz="1000" spc="-40" dirty="0">
                <a:solidFill>
                  <a:srgbClr val="000000"/>
                </a:solidFill>
              </a:rPr>
              <a:t>Top-1 </a:t>
            </a:r>
            <a:r>
              <a:rPr sz="1000" spc="-45" dirty="0">
                <a:solidFill>
                  <a:srgbClr val="000000"/>
                </a:solidFill>
              </a:rPr>
              <a:t>Accuracy </a:t>
            </a:r>
            <a:r>
              <a:rPr sz="1000" spc="-20" dirty="0">
                <a:solidFill>
                  <a:srgbClr val="000000"/>
                </a:solidFill>
              </a:rPr>
              <a:t>of </a:t>
            </a:r>
            <a:r>
              <a:rPr sz="1000" spc="-30" dirty="0">
                <a:solidFill>
                  <a:srgbClr val="000000"/>
                </a:solidFill>
              </a:rPr>
              <a:t>Pre-trained</a:t>
            </a:r>
            <a:r>
              <a:rPr sz="1000" spc="105" dirty="0">
                <a:solidFill>
                  <a:srgbClr val="000000"/>
                </a:solidFill>
              </a:rPr>
              <a:t> </a:t>
            </a:r>
            <a:r>
              <a:rPr sz="1000" spc="-45" dirty="0">
                <a:solidFill>
                  <a:srgbClr val="000000"/>
                </a:solidFill>
              </a:rPr>
              <a:t>Models</a:t>
            </a:r>
            <a:endParaRPr sz="1000"/>
          </a:p>
        </p:txBody>
      </p:sp>
      <p:sp>
        <p:nvSpPr>
          <p:cNvPr id="5" name="object 5"/>
          <p:cNvSpPr/>
          <p:nvPr/>
        </p:nvSpPr>
        <p:spPr>
          <a:xfrm>
            <a:off x="138544" y="1130973"/>
            <a:ext cx="4330933" cy="18045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26</a:t>
            </a:fld>
            <a:r>
              <a:rPr spc="-95" dirty="0"/>
              <a:t> </a:t>
            </a:r>
            <a:r>
              <a:rPr spc="150" dirty="0"/>
              <a:t>/</a:t>
            </a:r>
            <a:r>
              <a:rPr spc="-90" dirty="0"/>
              <a:t> </a:t>
            </a:r>
            <a:r>
              <a:rPr spc="-20" dirty="0"/>
              <a:t>35</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8150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Arial"/>
                <a:cs typeface="Arial"/>
              </a:rPr>
              <a:t>Results:Pretraind</a:t>
            </a:r>
            <a:r>
              <a:rPr sz="1400" spc="7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p:nvPr/>
        </p:nvSpPr>
        <p:spPr>
          <a:xfrm>
            <a:off x="1054074" y="1213261"/>
            <a:ext cx="2501265"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55" dirty="0">
                <a:latin typeface="Arial"/>
                <a:cs typeface="Arial"/>
              </a:rPr>
              <a:t>Results </a:t>
            </a:r>
            <a:r>
              <a:rPr sz="1000" spc="-20" dirty="0">
                <a:latin typeface="Arial"/>
                <a:cs typeface="Arial"/>
              </a:rPr>
              <a:t>of </a:t>
            </a:r>
            <a:r>
              <a:rPr sz="1000" spc="-30" dirty="0">
                <a:latin typeface="Arial"/>
                <a:cs typeface="Arial"/>
              </a:rPr>
              <a:t>Pre-trained</a:t>
            </a:r>
            <a:r>
              <a:rPr sz="1000" spc="-175" dirty="0">
                <a:latin typeface="Arial"/>
                <a:cs typeface="Arial"/>
              </a:rPr>
              <a:t> </a:t>
            </a:r>
            <a:r>
              <a:rPr sz="1000" spc="-25" dirty="0">
                <a:latin typeface="Arial"/>
                <a:cs typeface="Arial"/>
              </a:rPr>
              <a:t>Models(Alex-net)</a:t>
            </a:r>
            <a:endParaRPr sz="1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481979318"/>
              </p:ext>
            </p:extLst>
          </p:nvPr>
        </p:nvGraphicFramePr>
        <p:xfrm>
          <a:off x="172975" y="1625784"/>
          <a:ext cx="4380277" cy="550915"/>
        </p:xfrm>
        <a:graphic>
          <a:graphicData uri="http://schemas.openxmlformats.org/drawingml/2006/table">
            <a:tbl>
              <a:tblPr firstRow="1" bandRow="1">
                <a:tableStyleId>{2D5ABB26-0587-4C30-8999-92F81FD0307C}</a:tableStyleId>
              </a:tblPr>
              <a:tblGrid>
                <a:gridCol w="1662355">
                  <a:extLst>
                    <a:ext uri="{9D8B030D-6E8A-4147-A177-3AD203B41FA5}">
                      <a16:colId xmlns:a16="http://schemas.microsoft.com/office/drawing/2014/main" val="20000"/>
                    </a:ext>
                  </a:extLst>
                </a:gridCol>
                <a:gridCol w="1078879">
                  <a:extLst>
                    <a:ext uri="{9D8B030D-6E8A-4147-A177-3AD203B41FA5}">
                      <a16:colId xmlns:a16="http://schemas.microsoft.com/office/drawing/2014/main" val="20001"/>
                    </a:ext>
                  </a:extLst>
                </a:gridCol>
                <a:gridCol w="1078880">
                  <a:extLst>
                    <a:ext uri="{9D8B030D-6E8A-4147-A177-3AD203B41FA5}">
                      <a16:colId xmlns:a16="http://schemas.microsoft.com/office/drawing/2014/main" val="20002"/>
                    </a:ext>
                  </a:extLst>
                </a:gridCol>
                <a:gridCol w="560163">
                  <a:extLst>
                    <a:ext uri="{9D8B030D-6E8A-4147-A177-3AD203B41FA5}">
                      <a16:colId xmlns:a16="http://schemas.microsoft.com/office/drawing/2014/main" val="20003"/>
                    </a:ext>
                  </a:extLst>
                </a:gridCol>
              </a:tblGrid>
              <a:tr h="139727">
                <a:tc>
                  <a:txBody>
                    <a:bodyPr/>
                    <a:lstStyle/>
                    <a:p>
                      <a:pPr algn="ctr">
                        <a:lnSpc>
                          <a:spcPts val="935"/>
                        </a:lnSpc>
                      </a:pPr>
                      <a:r>
                        <a:rPr sz="850" spc="-20" dirty="0">
                          <a:latin typeface="Arial"/>
                          <a:cs typeface="Arial"/>
                        </a:rPr>
                        <a:t>Data-set </a:t>
                      </a:r>
                      <a:r>
                        <a:rPr sz="850" spc="-40" dirty="0">
                          <a:latin typeface="Arial"/>
                          <a:cs typeface="Arial"/>
                        </a:rPr>
                        <a:t>on </a:t>
                      </a:r>
                      <a:r>
                        <a:rPr sz="850" spc="-25" dirty="0">
                          <a:latin typeface="Arial"/>
                          <a:cs typeface="Arial"/>
                        </a:rPr>
                        <a:t>which </a:t>
                      </a:r>
                      <a:r>
                        <a:rPr sz="850" spc="-20" dirty="0">
                          <a:latin typeface="Arial"/>
                          <a:cs typeface="Arial"/>
                        </a:rPr>
                        <a:t>Model</a:t>
                      </a:r>
                      <a:r>
                        <a:rPr sz="850" spc="80" dirty="0">
                          <a:latin typeface="Arial"/>
                          <a:cs typeface="Arial"/>
                        </a:rPr>
                        <a:t> </a:t>
                      </a:r>
                      <a:r>
                        <a:rPr sz="850" spc="-20" dirty="0">
                          <a:latin typeface="Arial"/>
                          <a:cs typeface="Arial"/>
                        </a:rPr>
                        <a:t>trained</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1</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5</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lang="en-US" sz="850" spc="-65" dirty="0">
                          <a:latin typeface="Arial"/>
                          <a:cs typeface="Arial"/>
                        </a:rPr>
                        <a:t>Valid. </a:t>
                      </a:r>
                      <a:r>
                        <a:rPr sz="850" spc="-65" dirty="0">
                          <a:latin typeface="Arial"/>
                          <a:cs typeface="Arial"/>
                        </a:rPr>
                        <a:t>Loss</a:t>
                      </a:r>
                      <a:endParaRPr sz="850" dirty="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064">
                <a:tc>
                  <a:txBody>
                    <a:bodyPr/>
                    <a:lstStyle/>
                    <a:p>
                      <a:pPr algn="ctr">
                        <a:lnSpc>
                          <a:spcPts val="935"/>
                        </a:lnSpc>
                      </a:pPr>
                      <a:r>
                        <a:rPr sz="850" spc="-15" dirty="0">
                          <a:latin typeface="Arial"/>
                          <a:cs typeface="Arial"/>
                        </a:rPr>
                        <a:t>Original</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55.18</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78.27</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1.949</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35730">
                <a:tc>
                  <a:txBody>
                    <a:bodyPr/>
                    <a:lstStyle/>
                    <a:p>
                      <a:pPr algn="ctr">
                        <a:lnSpc>
                          <a:spcPts val="925"/>
                        </a:lnSpc>
                      </a:pPr>
                      <a:r>
                        <a:rPr sz="850" spc="-45" dirty="0">
                          <a:latin typeface="Arial"/>
                          <a:cs typeface="Arial"/>
                        </a:rPr>
                        <a:t>Masked</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55.11</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78.93</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1.917</a:t>
                      </a:r>
                      <a:endParaRPr sz="85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38394">
                <a:tc>
                  <a:txBody>
                    <a:bodyPr/>
                    <a:lstStyle/>
                    <a:p>
                      <a:pPr algn="ctr">
                        <a:lnSpc>
                          <a:spcPts val="925"/>
                        </a:lnSpc>
                      </a:pPr>
                      <a:r>
                        <a:rPr sz="850" spc="-45" dirty="0">
                          <a:latin typeface="Arial"/>
                          <a:cs typeface="Arial"/>
                        </a:rPr>
                        <a:t>Random</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55.72</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78.41</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1.945</a:t>
                      </a:r>
                      <a:endParaRPr sz="850" dirty="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27</a:t>
            </a:fld>
            <a:r>
              <a:rPr spc="-95" dirty="0"/>
              <a:t> </a:t>
            </a:r>
            <a:r>
              <a:rPr spc="150" dirty="0"/>
              <a:t>/</a:t>
            </a:r>
            <a:r>
              <a:rPr spc="-90" dirty="0"/>
              <a:t> </a:t>
            </a:r>
            <a:r>
              <a:rPr spc="-20" dirty="0"/>
              <a:t>35</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56180" cy="244475"/>
          </a:xfrm>
          <a:prstGeom prst="rect">
            <a:avLst/>
          </a:prstGeom>
        </p:spPr>
        <p:txBody>
          <a:bodyPr vert="horz" wrap="square" lIns="0" tIns="17145" rIns="0" bIns="0" rtlCol="0">
            <a:spAutoFit/>
          </a:bodyPr>
          <a:lstStyle/>
          <a:p>
            <a:pPr marL="12700">
              <a:lnSpc>
                <a:spcPct val="100000"/>
              </a:lnSpc>
              <a:spcBef>
                <a:spcPts val="135"/>
              </a:spcBef>
            </a:pPr>
            <a:r>
              <a:rPr spc="-75" dirty="0"/>
              <a:t>Discussions: </a:t>
            </a:r>
            <a:r>
              <a:rPr spc="-50" dirty="0"/>
              <a:t>Domain</a:t>
            </a:r>
            <a:r>
              <a:rPr spc="30" dirty="0"/>
              <a:t> </a:t>
            </a:r>
            <a:r>
              <a:rPr spc="-20" dirty="0"/>
              <a:t>Apdatation</a:t>
            </a:r>
          </a:p>
        </p:txBody>
      </p:sp>
      <p:sp>
        <p:nvSpPr>
          <p:cNvPr id="3" name="object 3"/>
          <p:cNvSpPr/>
          <p:nvPr/>
        </p:nvSpPr>
        <p:spPr>
          <a:xfrm>
            <a:off x="281089" y="92716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0928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91386"/>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245563"/>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843723"/>
            <a:ext cx="4053204" cy="1854200"/>
          </a:xfrm>
          <a:prstGeom prst="rect">
            <a:avLst/>
          </a:prstGeom>
        </p:spPr>
        <p:txBody>
          <a:bodyPr vert="horz" wrap="square" lIns="0" tIns="6985" rIns="0" bIns="0" rtlCol="0">
            <a:spAutoFit/>
          </a:bodyPr>
          <a:lstStyle/>
          <a:p>
            <a:pPr marL="12700" marR="41275">
              <a:lnSpc>
                <a:spcPct val="102600"/>
              </a:lnSpc>
              <a:spcBef>
                <a:spcPts val="55"/>
              </a:spcBef>
            </a:pPr>
            <a:r>
              <a:rPr sz="1100" spc="-40" dirty="0">
                <a:latin typeface="Arial"/>
                <a:cs typeface="Arial"/>
              </a:rPr>
              <a:t>The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40" dirty="0">
                <a:latin typeface="Arial"/>
                <a:cs typeface="Arial"/>
              </a:rPr>
              <a:t>perform </a:t>
            </a:r>
            <a:r>
              <a:rPr sz="1100" spc="-20" dirty="0">
                <a:latin typeface="Arial"/>
                <a:cs typeface="Arial"/>
              </a:rPr>
              <a:t>better of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random</a:t>
            </a:r>
            <a:r>
              <a:rPr sz="1100" spc="85"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40" dirty="0">
                <a:latin typeface="Arial"/>
                <a:cs typeface="Arial"/>
              </a:rPr>
              <a:t>The </a:t>
            </a:r>
            <a:r>
              <a:rPr sz="1100" spc="-60" dirty="0">
                <a:latin typeface="Arial"/>
                <a:cs typeface="Arial"/>
              </a:rPr>
              <a:t>accuracy </a:t>
            </a:r>
            <a:r>
              <a:rPr sz="1100" spc="-50" dirty="0">
                <a:latin typeface="Arial"/>
                <a:cs typeface="Arial"/>
              </a:rPr>
              <a:t>difference </a:t>
            </a:r>
            <a:r>
              <a:rPr sz="1100" spc="-70" dirty="0">
                <a:latin typeface="Arial"/>
                <a:cs typeface="Arial"/>
              </a:rPr>
              <a:t>between </a:t>
            </a:r>
            <a:r>
              <a:rPr sz="1100" spc="-60" dirty="0">
                <a:latin typeface="Arial"/>
                <a:cs typeface="Arial"/>
              </a:rPr>
              <a:t>domains </a:t>
            </a:r>
            <a:r>
              <a:rPr sz="1100" spc="-25" dirty="0">
                <a:latin typeface="Arial"/>
                <a:cs typeface="Arial"/>
              </a:rPr>
              <a:t>for </a:t>
            </a:r>
            <a:r>
              <a:rPr sz="1100" spc="-45" dirty="0">
                <a:latin typeface="Arial"/>
                <a:cs typeface="Arial"/>
              </a:rPr>
              <a:t>three </a:t>
            </a:r>
            <a:r>
              <a:rPr sz="1100" spc="-55" dirty="0">
                <a:latin typeface="Arial"/>
                <a:cs typeface="Arial"/>
              </a:rPr>
              <a:t>methods </a:t>
            </a:r>
            <a:r>
              <a:rPr sz="1100" spc="-90" dirty="0">
                <a:latin typeface="Arial"/>
                <a:cs typeface="Arial"/>
              </a:rPr>
              <a:t>does </a:t>
            </a:r>
            <a:r>
              <a:rPr sz="1100" spc="-10" dirty="0">
                <a:latin typeface="Arial"/>
                <a:cs typeface="Arial"/>
              </a:rPr>
              <a:t>not  </a:t>
            </a:r>
            <a:r>
              <a:rPr sz="1100" spc="-60" dirty="0">
                <a:latin typeface="Arial"/>
                <a:cs typeface="Arial"/>
              </a:rPr>
              <a:t>give </a:t>
            </a:r>
            <a:r>
              <a:rPr sz="1100" spc="-90" dirty="0">
                <a:latin typeface="Arial"/>
                <a:cs typeface="Arial"/>
              </a:rPr>
              <a:t>a </a:t>
            </a:r>
            <a:r>
              <a:rPr sz="1100" spc="-45" dirty="0">
                <a:latin typeface="Arial"/>
                <a:cs typeface="Arial"/>
              </a:rPr>
              <a:t>consistent</a:t>
            </a:r>
            <a:r>
              <a:rPr sz="1100" spc="-150" dirty="0">
                <a:latin typeface="Arial"/>
                <a:cs typeface="Arial"/>
              </a:rPr>
              <a:t> </a:t>
            </a:r>
            <a:r>
              <a:rPr sz="1100" spc="-20" dirty="0">
                <a:latin typeface="Arial"/>
                <a:cs typeface="Arial"/>
              </a:rPr>
              <a:t>pattern.</a:t>
            </a:r>
            <a:endParaRPr sz="1100">
              <a:latin typeface="Arial"/>
              <a:cs typeface="Arial"/>
            </a:endParaRPr>
          </a:p>
          <a:p>
            <a:pPr marL="12700" marR="5080">
              <a:lnSpc>
                <a:spcPct val="102600"/>
              </a:lnSpc>
              <a:spcBef>
                <a:spcPts val="300"/>
              </a:spcBef>
            </a:pPr>
            <a:r>
              <a:rPr sz="1100" spc="-75" dirty="0">
                <a:latin typeface="Arial"/>
                <a:cs typeface="Arial"/>
              </a:rPr>
              <a:t>These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70" dirty="0">
                <a:latin typeface="Arial"/>
                <a:cs typeface="Arial"/>
              </a:rPr>
              <a:t>experience </a:t>
            </a:r>
            <a:r>
              <a:rPr sz="1100" spc="-90" dirty="0">
                <a:latin typeface="Arial"/>
                <a:cs typeface="Arial"/>
              </a:rPr>
              <a:t>a decrease </a:t>
            </a:r>
            <a:r>
              <a:rPr sz="1100" spc="-20" dirty="0">
                <a:latin typeface="Arial"/>
                <a:cs typeface="Arial"/>
              </a:rPr>
              <a:t>in </a:t>
            </a:r>
            <a:r>
              <a:rPr sz="1100" spc="-60" dirty="0">
                <a:latin typeface="Arial"/>
                <a:cs typeface="Arial"/>
              </a:rPr>
              <a:t>accuracy </a:t>
            </a:r>
            <a:r>
              <a:rPr sz="1100" spc="-20" dirty="0">
                <a:latin typeface="Arial"/>
                <a:cs typeface="Arial"/>
              </a:rPr>
              <a:t>in  </a:t>
            </a:r>
            <a:r>
              <a:rPr sz="1100" dirty="0">
                <a:latin typeface="Arial"/>
                <a:cs typeface="Arial"/>
              </a:rPr>
              <a:t>at </a:t>
            </a:r>
            <a:r>
              <a:rPr sz="1100" spc="-50" dirty="0">
                <a:latin typeface="Arial"/>
                <a:cs typeface="Arial"/>
              </a:rPr>
              <a:t>least </a:t>
            </a:r>
            <a:r>
              <a:rPr sz="1100" spc="-85" dirty="0">
                <a:latin typeface="Arial"/>
                <a:cs typeface="Arial"/>
              </a:rPr>
              <a:t>one </a:t>
            </a:r>
            <a:r>
              <a:rPr sz="1100" spc="-20" dirty="0">
                <a:latin typeface="Arial"/>
                <a:cs typeface="Arial"/>
              </a:rPr>
              <a:t>of </a:t>
            </a:r>
            <a:r>
              <a:rPr sz="1100" spc="-45" dirty="0">
                <a:latin typeface="Arial"/>
                <a:cs typeface="Arial"/>
              </a:rPr>
              <a:t>three </a:t>
            </a:r>
            <a:r>
              <a:rPr sz="1100" spc="-55" dirty="0">
                <a:latin typeface="Arial"/>
                <a:cs typeface="Arial"/>
              </a:rPr>
              <a:t>methods </a:t>
            </a:r>
            <a:r>
              <a:rPr sz="1100" spc="-70" dirty="0">
                <a:latin typeface="Arial"/>
                <a:cs typeface="Arial"/>
              </a:rPr>
              <a:t>when </a:t>
            </a:r>
            <a:r>
              <a:rPr sz="1100" spc="-30" dirty="0">
                <a:latin typeface="Arial"/>
                <a:cs typeface="Arial"/>
              </a:rPr>
              <a:t>the </a:t>
            </a:r>
            <a:r>
              <a:rPr sz="1100" spc="-45" dirty="0">
                <a:latin typeface="Arial"/>
                <a:cs typeface="Arial"/>
              </a:rPr>
              <a:t>dataset </a:t>
            </a:r>
            <a:r>
              <a:rPr sz="1100" spc="-20" dirty="0">
                <a:latin typeface="Arial"/>
                <a:cs typeface="Arial"/>
              </a:rPr>
              <a:t>of </a:t>
            </a:r>
            <a:r>
              <a:rPr sz="1100" spc="-40" dirty="0">
                <a:latin typeface="Arial"/>
                <a:cs typeface="Arial"/>
              </a:rPr>
              <a:t>pre-trained </a:t>
            </a:r>
            <a:r>
              <a:rPr sz="1100" spc="-65" dirty="0">
                <a:latin typeface="Arial"/>
                <a:cs typeface="Arial"/>
              </a:rPr>
              <a:t>models  </a:t>
            </a:r>
            <a:r>
              <a:rPr sz="1100" spc="-90" dirty="0">
                <a:latin typeface="Arial"/>
                <a:cs typeface="Arial"/>
              </a:rPr>
              <a:t>used </a:t>
            </a:r>
            <a:r>
              <a:rPr sz="1100" spc="-85" dirty="0">
                <a:latin typeface="Arial"/>
                <a:cs typeface="Arial"/>
              </a:rPr>
              <a:t>changes </a:t>
            </a:r>
            <a:r>
              <a:rPr sz="1100" spc="-25" dirty="0">
                <a:latin typeface="Arial"/>
                <a:cs typeface="Arial"/>
              </a:rPr>
              <a:t>from </a:t>
            </a:r>
            <a:r>
              <a:rPr sz="1100" spc="-70" dirty="0">
                <a:latin typeface="Arial"/>
                <a:cs typeface="Arial"/>
              </a:rPr>
              <a:t>Masked </a:t>
            </a:r>
            <a:r>
              <a:rPr sz="1100" spc="10" dirty="0">
                <a:latin typeface="Arial"/>
                <a:cs typeface="Arial"/>
              </a:rPr>
              <a:t>to</a:t>
            </a:r>
            <a:r>
              <a:rPr sz="1100" spc="-135" dirty="0">
                <a:latin typeface="Arial"/>
                <a:cs typeface="Arial"/>
              </a:rPr>
              <a:t> </a:t>
            </a:r>
            <a:r>
              <a:rPr sz="1100" spc="-60" dirty="0">
                <a:latin typeface="Arial"/>
                <a:cs typeface="Arial"/>
              </a:rPr>
              <a:t>Random.</a:t>
            </a:r>
            <a:endParaRPr sz="1100">
              <a:latin typeface="Arial"/>
              <a:cs typeface="Arial"/>
            </a:endParaRPr>
          </a:p>
          <a:p>
            <a:pPr marL="12700" marR="251460" algn="just">
              <a:lnSpc>
                <a:spcPct val="102600"/>
              </a:lnSpc>
              <a:spcBef>
                <a:spcPts val="300"/>
              </a:spcBef>
            </a:pPr>
            <a:r>
              <a:rPr sz="1100" spc="-45" dirty="0">
                <a:latin typeface="Arial"/>
                <a:cs typeface="Arial"/>
              </a:rPr>
              <a:t>Masking </a:t>
            </a:r>
            <a:r>
              <a:rPr sz="1100" spc="-95" dirty="0">
                <a:latin typeface="Arial"/>
                <a:cs typeface="Arial"/>
              </a:rPr>
              <a:t>some 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0" dirty="0">
                <a:latin typeface="Arial"/>
                <a:cs typeface="Arial"/>
              </a:rPr>
              <a:t>model’s </a:t>
            </a:r>
            <a:r>
              <a:rPr sz="1100" spc="-45" dirty="0">
                <a:latin typeface="Arial"/>
                <a:cs typeface="Arial"/>
              </a:rPr>
              <a:t>dataset </a:t>
            </a:r>
            <a:r>
              <a:rPr sz="1100" spc="-90" dirty="0">
                <a:latin typeface="Arial"/>
                <a:cs typeface="Arial"/>
              </a:rPr>
              <a:t>does </a:t>
            </a:r>
            <a:r>
              <a:rPr sz="1100" spc="-10" dirty="0">
                <a:latin typeface="Arial"/>
                <a:cs typeface="Arial"/>
              </a:rPr>
              <a:t>not  </a:t>
            </a:r>
            <a:r>
              <a:rPr sz="1100" spc="-50" dirty="0">
                <a:latin typeface="Arial"/>
                <a:cs typeface="Arial"/>
              </a:rPr>
              <a:t>prevent </a:t>
            </a:r>
            <a:r>
              <a:rPr sz="1100" spc="-30" dirty="0">
                <a:latin typeface="Arial"/>
                <a:cs typeface="Arial"/>
              </a:rPr>
              <a:t>the </a:t>
            </a:r>
            <a:r>
              <a:rPr sz="1100" spc="-50" dirty="0">
                <a:latin typeface="Arial"/>
                <a:cs typeface="Arial"/>
              </a:rPr>
              <a:t>learning </a:t>
            </a:r>
            <a:r>
              <a:rPr sz="1100" spc="-20" dirty="0">
                <a:latin typeface="Arial"/>
                <a:cs typeface="Arial"/>
              </a:rPr>
              <a:t>of </a:t>
            </a:r>
            <a:r>
              <a:rPr sz="1100" spc="-45" dirty="0">
                <a:latin typeface="Arial"/>
                <a:cs typeface="Arial"/>
              </a:rPr>
              <a:t>relevant </a:t>
            </a:r>
            <a:r>
              <a:rPr sz="1100" spc="-55" dirty="0">
                <a:latin typeface="Arial"/>
                <a:cs typeface="Arial"/>
              </a:rPr>
              <a:t>features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65" dirty="0">
                <a:latin typeface="Arial"/>
                <a:cs typeface="Arial"/>
              </a:rPr>
              <a:t>associated </a:t>
            </a:r>
            <a:r>
              <a:rPr sz="1100" dirty="0">
                <a:latin typeface="Arial"/>
                <a:cs typeface="Arial"/>
              </a:rPr>
              <a:t>with</a:t>
            </a:r>
            <a:r>
              <a:rPr sz="1100" spc="-70" dirty="0">
                <a:latin typeface="Arial"/>
                <a:cs typeface="Arial"/>
              </a:rPr>
              <a:t> </a:t>
            </a:r>
            <a:r>
              <a:rPr sz="1100" spc="-40" dirty="0">
                <a:latin typeface="Arial"/>
                <a:cs typeface="Arial"/>
              </a:rPr>
              <a:t>Office31.</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28</a:t>
            </a:fld>
            <a:r>
              <a:rPr spc="-95" dirty="0"/>
              <a:t> </a:t>
            </a:r>
            <a:r>
              <a:rPr spc="150" dirty="0"/>
              <a:t>/</a:t>
            </a:r>
            <a:r>
              <a:rPr spc="-90" dirty="0"/>
              <a:t> </a:t>
            </a:r>
            <a:r>
              <a:rPr spc="-20" dirty="0"/>
              <a:t>35</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54355" cy="244475"/>
          </a:xfrm>
          <a:prstGeom prst="rect">
            <a:avLst/>
          </a:prstGeom>
        </p:spPr>
        <p:txBody>
          <a:bodyPr vert="horz" wrap="square" lIns="0" tIns="17145" rIns="0" bIns="0" rtlCol="0">
            <a:spAutoFit/>
          </a:bodyPr>
          <a:lstStyle/>
          <a:p>
            <a:pPr marL="12700">
              <a:lnSpc>
                <a:spcPct val="100000"/>
              </a:lnSpc>
              <a:spcBef>
                <a:spcPts val="135"/>
              </a:spcBef>
            </a:pPr>
            <a:r>
              <a:rPr spc="-75" dirty="0"/>
              <a:t>Results</a:t>
            </a:r>
          </a:p>
        </p:txBody>
      </p:sp>
      <p:sp>
        <p:nvSpPr>
          <p:cNvPr id="3" name="object 3"/>
          <p:cNvSpPr txBox="1"/>
          <p:nvPr/>
        </p:nvSpPr>
        <p:spPr>
          <a:xfrm>
            <a:off x="592950" y="531982"/>
            <a:ext cx="3423285" cy="329565"/>
          </a:xfrm>
          <a:prstGeom prst="rect">
            <a:avLst/>
          </a:prstGeom>
        </p:spPr>
        <p:txBody>
          <a:bodyPr vert="horz" wrap="square" lIns="0" tIns="12065" rIns="0" bIns="0" rtlCol="0">
            <a:spAutoFit/>
          </a:bodyPr>
          <a:lstStyle/>
          <a:p>
            <a:pPr marL="1224915" marR="5080" indent="-1212850">
              <a:lnSpc>
                <a:spcPct val="100000"/>
              </a:lnSpc>
              <a:spcBef>
                <a:spcPts val="95"/>
              </a:spcBef>
            </a:pPr>
            <a:r>
              <a:rPr sz="1000" spc="-40" dirty="0">
                <a:solidFill>
                  <a:srgbClr val="3333B2"/>
                </a:solidFill>
                <a:latin typeface="Arial"/>
                <a:cs typeface="Arial"/>
              </a:rPr>
              <a:t>Table: </a:t>
            </a:r>
            <a:r>
              <a:rPr sz="1000" spc="-55" dirty="0">
                <a:latin typeface="Arial"/>
                <a:cs typeface="Arial"/>
              </a:rPr>
              <a:t>Summary </a:t>
            </a:r>
            <a:r>
              <a:rPr sz="1000" spc="-20" dirty="0">
                <a:latin typeface="Arial"/>
                <a:cs typeface="Arial"/>
              </a:rPr>
              <a:t>of </a:t>
            </a:r>
            <a:r>
              <a:rPr sz="1000" spc="-45" dirty="0">
                <a:latin typeface="Arial"/>
                <a:cs typeface="Arial"/>
              </a:rPr>
              <a:t>domain </a:t>
            </a:r>
            <a:r>
              <a:rPr sz="1000" spc="-25" dirty="0">
                <a:latin typeface="Arial"/>
                <a:cs typeface="Arial"/>
              </a:rPr>
              <a:t>adaptation </a:t>
            </a:r>
            <a:r>
              <a:rPr sz="1000" spc="-55" dirty="0">
                <a:latin typeface="Arial"/>
                <a:cs typeface="Arial"/>
              </a:rPr>
              <a:t>Results </a:t>
            </a:r>
            <a:r>
              <a:rPr sz="1000" spc="-5" dirty="0">
                <a:latin typeface="Arial"/>
                <a:cs typeface="Arial"/>
              </a:rPr>
              <a:t>(% </a:t>
            </a:r>
            <a:r>
              <a:rPr sz="1000" spc="-35" dirty="0">
                <a:latin typeface="Arial"/>
                <a:cs typeface="Arial"/>
              </a:rPr>
              <a:t>Accuracy) </a:t>
            </a:r>
            <a:r>
              <a:rPr sz="1000" spc="-55" dirty="0">
                <a:latin typeface="Arial"/>
                <a:cs typeface="Arial"/>
              </a:rPr>
              <a:t>on  </a:t>
            </a:r>
            <a:r>
              <a:rPr sz="1000" spc="-25" dirty="0">
                <a:latin typeface="Arial"/>
                <a:cs typeface="Arial"/>
              </a:rPr>
              <a:t>Office31(Alex-net)</a:t>
            </a:r>
            <a:endParaRPr sz="1000">
              <a:latin typeface="Arial"/>
              <a:cs typeface="Arial"/>
            </a:endParaRPr>
          </a:p>
        </p:txBody>
      </p:sp>
      <p:graphicFrame>
        <p:nvGraphicFramePr>
          <p:cNvPr id="4" name="object 4"/>
          <p:cNvGraphicFramePr>
            <a:graphicFrameLocks noGrp="1"/>
          </p:cNvGraphicFramePr>
          <p:nvPr/>
        </p:nvGraphicFramePr>
        <p:xfrm>
          <a:off x="166331" y="1096329"/>
          <a:ext cx="4298311" cy="889229"/>
        </p:xfrm>
        <a:graphic>
          <a:graphicData uri="http://schemas.openxmlformats.org/drawingml/2006/table">
            <a:tbl>
              <a:tblPr firstRow="1" bandRow="1">
                <a:tableStyleId>{2D5ABB26-0587-4C30-8999-92F81FD0307C}</a:tableStyleId>
              </a:tblPr>
              <a:tblGrid>
                <a:gridCol w="1131570">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362585">
                  <a:extLst>
                    <a:ext uri="{9D8B030D-6E8A-4147-A177-3AD203B41FA5}">
                      <a16:colId xmlns:a16="http://schemas.microsoft.com/office/drawing/2014/main" val="20002"/>
                    </a:ext>
                  </a:extLst>
                </a:gridCol>
                <a:gridCol w="389889">
                  <a:extLst>
                    <a:ext uri="{9D8B030D-6E8A-4147-A177-3AD203B41FA5}">
                      <a16:colId xmlns:a16="http://schemas.microsoft.com/office/drawing/2014/main" val="20003"/>
                    </a:ext>
                  </a:extLst>
                </a:gridCol>
                <a:gridCol w="362585">
                  <a:extLst>
                    <a:ext uri="{9D8B030D-6E8A-4147-A177-3AD203B41FA5}">
                      <a16:colId xmlns:a16="http://schemas.microsoft.com/office/drawing/2014/main" val="20004"/>
                    </a:ext>
                  </a:extLst>
                </a:gridCol>
                <a:gridCol w="401319">
                  <a:extLst>
                    <a:ext uri="{9D8B030D-6E8A-4147-A177-3AD203B41FA5}">
                      <a16:colId xmlns:a16="http://schemas.microsoft.com/office/drawing/2014/main" val="20005"/>
                    </a:ext>
                  </a:extLst>
                </a:gridCol>
                <a:gridCol w="389889">
                  <a:extLst>
                    <a:ext uri="{9D8B030D-6E8A-4147-A177-3AD203B41FA5}">
                      <a16:colId xmlns:a16="http://schemas.microsoft.com/office/drawing/2014/main" val="20006"/>
                    </a:ext>
                  </a:extLst>
                </a:gridCol>
                <a:gridCol w="401320">
                  <a:extLst>
                    <a:ext uri="{9D8B030D-6E8A-4147-A177-3AD203B41FA5}">
                      <a16:colId xmlns:a16="http://schemas.microsoft.com/office/drawing/2014/main" val="20007"/>
                    </a:ext>
                  </a:extLst>
                </a:gridCol>
                <a:gridCol w="297179">
                  <a:extLst>
                    <a:ext uri="{9D8B030D-6E8A-4147-A177-3AD203B41FA5}">
                      <a16:colId xmlns:a16="http://schemas.microsoft.com/office/drawing/2014/main" val="20008"/>
                    </a:ext>
                  </a:extLst>
                </a:gridCol>
              </a:tblGrid>
              <a:tr h="112767">
                <a:tc>
                  <a:txBody>
                    <a:bodyPr/>
                    <a:lstStyle/>
                    <a:p>
                      <a:pPr algn="ctr">
                        <a:lnSpc>
                          <a:spcPts val="755"/>
                        </a:lnSpc>
                      </a:pPr>
                      <a:r>
                        <a:rPr sz="700" spc="-25" dirty="0">
                          <a:latin typeface="Arial"/>
                          <a:cs typeface="Arial"/>
                        </a:rPr>
                        <a:t>Dataset </a:t>
                      </a:r>
                      <a:r>
                        <a:rPr sz="700" spc="-15" dirty="0">
                          <a:latin typeface="Arial"/>
                          <a:cs typeface="Arial"/>
                        </a:rPr>
                        <a:t>of </a:t>
                      </a:r>
                      <a:r>
                        <a:rPr sz="700" spc="-30" dirty="0">
                          <a:latin typeface="Arial"/>
                          <a:cs typeface="Arial"/>
                        </a:rPr>
                        <a:t>pretrained</a:t>
                      </a:r>
                      <a:r>
                        <a:rPr sz="700" spc="-45"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5" dirty="0">
                          <a:latin typeface="Arial"/>
                          <a:cs typeface="Arial"/>
                        </a:rPr>
                        <a:t>Model</a:t>
                      </a:r>
                      <a:r>
                        <a:rPr sz="700" spc="15" dirty="0">
                          <a:latin typeface="Arial"/>
                          <a:cs typeface="Arial"/>
                        </a:rPr>
                        <a:t> </a:t>
                      </a:r>
                      <a:r>
                        <a:rPr sz="700" spc="-40"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0640" algn="r">
                        <a:lnSpc>
                          <a:spcPts val="755"/>
                        </a:lnSpc>
                      </a:pPr>
                      <a:r>
                        <a:rPr sz="700" i="1" spc="-5" dirty="0">
                          <a:latin typeface="Arial"/>
                          <a:cs typeface="Arial"/>
                        </a:rPr>
                        <a:t>D </a:t>
                      </a:r>
                      <a:r>
                        <a:rPr sz="700" i="1" spc="-10" dirty="0">
                          <a:latin typeface="Arial"/>
                          <a:cs typeface="Arial"/>
                        </a:rPr>
                        <a:t>→</a:t>
                      </a:r>
                      <a:r>
                        <a:rPr sz="700" i="1" spc="-4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D </a:t>
                      </a:r>
                      <a:r>
                        <a:rPr sz="700" i="1" spc="-10" dirty="0">
                          <a:latin typeface="Arial"/>
                          <a:cs typeface="Arial"/>
                        </a:rPr>
                        <a:t>→</a:t>
                      </a:r>
                      <a:r>
                        <a:rPr sz="700" i="1"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10613">
                <a:tc>
                  <a:txBody>
                    <a:bodyPr/>
                    <a:lstStyle/>
                    <a:p>
                      <a:pPr algn="ctr">
                        <a:lnSpc>
                          <a:spcPts val="755"/>
                        </a:lnSpc>
                      </a:pPr>
                      <a:r>
                        <a:rPr sz="700" spc="-20" dirty="0">
                          <a:latin typeface="Arial"/>
                          <a:cs typeface="Arial"/>
                        </a:rPr>
                        <a:t>Original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44.4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5" dirty="0">
                          <a:latin typeface="Arial"/>
                          <a:cs typeface="Arial"/>
                        </a:rPr>
                        <a:t>43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84.8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53.9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09545">
                <a:tc>
                  <a:txBody>
                    <a:bodyPr/>
                    <a:lstStyle/>
                    <a:p>
                      <a:pPr algn="ctr">
                        <a:lnSpc>
                          <a:spcPts val="750"/>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L="102870">
                        <a:lnSpc>
                          <a:spcPts val="750"/>
                        </a:lnSpc>
                      </a:pPr>
                      <a:r>
                        <a:rPr sz="700" spc="-35" dirty="0">
                          <a:latin typeface="Arial"/>
                          <a:cs typeface="Arial"/>
                        </a:rPr>
                        <a:t>43.8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41.4</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95250" algn="r">
                        <a:lnSpc>
                          <a:spcPts val="750"/>
                        </a:lnSpc>
                      </a:pPr>
                      <a:r>
                        <a:rPr sz="700" dirty="0">
                          <a:latin typeface="Arial"/>
                          <a:cs typeface="Arial"/>
                        </a:rPr>
                        <a:t>30.8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83.5</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28.9</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91.8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53.36</a:t>
                      </a:r>
                      <a:endParaRPr sz="7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11690">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46.2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44.8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30.2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81.3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90.4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r h="110613">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49.8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52.2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94.5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98.6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61.5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4"/>
                  </a:ext>
                </a:extLst>
              </a:tr>
              <a:tr h="111694">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50.6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55.5</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36.4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93.6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42.3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98.8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62.86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5"/>
                  </a:ext>
                </a:extLst>
              </a:tr>
              <a:tr h="110609">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80645">
                        <a:lnSpc>
                          <a:spcPts val="755"/>
                        </a:lnSpc>
                      </a:pPr>
                      <a:r>
                        <a:rPr sz="700" spc="-35" dirty="0">
                          <a:latin typeface="Arial"/>
                          <a:cs typeface="Arial"/>
                        </a:rPr>
                        <a:t>41.96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44.65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28.8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90.18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97.38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55.75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6"/>
                  </a:ext>
                </a:extLst>
              </a:tr>
              <a:tr h="111698">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80645">
                        <a:lnSpc>
                          <a:spcPts val="750"/>
                        </a:lnSpc>
                      </a:pPr>
                      <a:r>
                        <a:rPr sz="700" spc="-35" dirty="0">
                          <a:latin typeface="Arial"/>
                          <a:cs typeface="Arial"/>
                        </a:rPr>
                        <a:t>43.77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43.52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3025" algn="r">
                        <a:lnSpc>
                          <a:spcPts val="750"/>
                        </a:lnSpc>
                      </a:pPr>
                      <a:r>
                        <a:rPr sz="700" dirty="0">
                          <a:latin typeface="Arial"/>
                          <a:cs typeface="Arial"/>
                        </a:rPr>
                        <a:t>32.44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91.07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32.62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95.78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56.53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7"/>
                  </a:ext>
                </a:extLst>
              </a:tr>
            </a:tbl>
          </a:graphicData>
        </a:graphic>
      </p:graphicFrame>
      <p:sp>
        <p:nvSpPr>
          <p:cNvPr id="5" name="object 5"/>
          <p:cNvSpPr txBox="1"/>
          <p:nvPr/>
        </p:nvSpPr>
        <p:spPr>
          <a:xfrm>
            <a:off x="384886" y="2227597"/>
            <a:ext cx="383921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a:t>
            </a:r>
            <a:r>
              <a:rPr sz="1000" spc="50" dirty="0">
                <a:solidFill>
                  <a:srgbClr val="3333B2"/>
                </a:solidFill>
                <a:latin typeface="Arial"/>
                <a:cs typeface="Arial"/>
              </a:rPr>
              <a:t> </a:t>
            </a:r>
            <a:r>
              <a:rPr sz="1000" spc="-55" dirty="0">
                <a:latin typeface="Arial"/>
                <a:cs typeface="Arial"/>
              </a:rPr>
              <a:t>Summary</a:t>
            </a:r>
            <a:r>
              <a:rPr sz="1000" spc="50" dirty="0">
                <a:latin typeface="Arial"/>
                <a:cs typeface="Arial"/>
              </a:rPr>
              <a:t> </a:t>
            </a:r>
            <a:r>
              <a:rPr sz="1000" spc="-20" dirty="0">
                <a:latin typeface="Arial"/>
                <a:cs typeface="Arial"/>
              </a:rPr>
              <a:t>of</a:t>
            </a:r>
            <a:r>
              <a:rPr sz="1000" spc="50" dirty="0">
                <a:latin typeface="Arial"/>
                <a:cs typeface="Arial"/>
              </a:rPr>
              <a:t> </a:t>
            </a:r>
            <a:r>
              <a:rPr sz="1000" spc="-45" dirty="0">
                <a:latin typeface="Arial"/>
                <a:cs typeface="Arial"/>
              </a:rPr>
              <a:t>domain</a:t>
            </a:r>
            <a:r>
              <a:rPr sz="1000" spc="55" dirty="0">
                <a:latin typeface="Arial"/>
                <a:cs typeface="Arial"/>
              </a:rPr>
              <a:t> </a:t>
            </a:r>
            <a:r>
              <a:rPr sz="1000" spc="-25" dirty="0">
                <a:latin typeface="Arial"/>
                <a:cs typeface="Arial"/>
              </a:rPr>
              <a:t>adaptation</a:t>
            </a:r>
            <a:r>
              <a:rPr sz="1000" spc="50" dirty="0">
                <a:latin typeface="Arial"/>
                <a:cs typeface="Arial"/>
              </a:rPr>
              <a:t> </a:t>
            </a:r>
            <a:r>
              <a:rPr sz="1000" spc="-45" dirty="0">
                <a:latin typeface="Arial"/>
                <a:cs typeface="Arial"/>
              </a:rPr>
              <a:t>Results(%</a:t>
            </a:r>
            <a:r>
              <a:rPr sz="1000" spc="55" dirty="0">
                <a:latin typeface="Arial"/>
                <a:cs typeface="Arial"/>
              </a:rPr>
              <a:t> </a:t>
            </a:r>
            <a:r>
              <a:rPr sz="1000" spc="-35" dirty="0">
                <a:latin typeface="Arial"/>
                <a:cs typeface="Arial"/>
              </a:rPr>
              <a:t>Accuracy)</a:t>
            </a:r>
            <a:r>
              <a:rPr sz="1000" spc="55" dirty="0">
                <a:latin typeface="Arial"/>
                <a:cs typeface="Arial"/>
              </a:rPr>
              <a:t> </a:t>
            </a:r>
            <a:r>
              <a:rPr sz="1000" dirty="0">
                <a:latin typeface="Arial"/>
                <a:cs typeface="Arial"/>
              </a:rPr>
              <a:t>at</a:t>
            </a:r>
            <a:r>
              <a:rPr sz="1000" spc="50" dirty="0">
                <a:latin typeface="Arial"/>
                <a:cs typeface="Arial"/>
              </a:rPr>
              <a:t> </a:t>
            </a:r>
            <a:r>
              <a:rPr sz="1000" spc="-45" dirty="0">
                <a:latin typeface="Arial"/>
                <a:cs typeface="Arial"/>
              </a:rPr>
              <a:t>Epoch</a:t>
            </a:r>
            <a:r>
              <a:rPr sz="1000" spc="50" dirty="0">
                <a:latin typeface="Arial"/>
                <a:cs typeface="Arial"/>
              </a:rPr>
              <a:t> </a:t>
            </a:r>
            <a:r>
              <a:rPr sz="1000" spc="-60" dirty="0">
                <a:latin typeface="Arial"/>
                <a:cs typeface="Arial"/>
              </a:rPr>
              <a:t>1</a:t>
            </a:r>
            <a:endParaRPr sz="1000">
              <a:latin typeface="Arial"/>
              <a:cs typeface="Arial"/>
            </a:endParaRPr>
          </a:p>
        </p:txBody>
      </p:sp>
      <p:graphicFrame>
        <p:nvGraphicFramePr>
          <p:cNvPr id="6" name="object 6"/>
          <p:cNvGraphicFramePr>
            <a:graphicFrameLocks noGrp="1"/>
          </p:cNvGraphicFramePr>
          <p:nvPr/>
        </p:nvGraphicFramePr>
        <p:xfrm>
          <a:off x="166500" y="2640131"/>
          <a:ext cx="4299585" cy="560762"/>
        </p:xfrm>
        <a:graphic>
          <a:graphicData uri="http://schemas.openxmlformats.org/drawingml/2006/table">
            <a:tbl>
              <a:tblPr firstRow="1" bandRow="1">
                <a:tableStyleId>{2D5ABB26-0587-4C30-8999-92F81FD0307C}</a:tableStyleId>
              </a:tblPr>
              <a:tblGrid>
                <a:gridCol w="1138555">
                  <a:extLst>
                    <a:ext uri="{9D8B030D-6E8A-4147-A177-3AD203B41FA5}">
                      <a16:colId xmlns:a16="http://schemas.microsoft.com/office/drawing/2014/main" val="20000"/>
                    </a:ext>
                  </a:extLst>
                </a:gridCol>
                <a:gridCol w="539115">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92430">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gridCol w="403860">
                  <a:extLst>
                    <a:ext uri="{9D8B030D-6E8A-4147-A177-3AD203B41FA5}">
                      <a16:colId xmlns:a16="http://schemas.microsoft.com/office/drawing/2014/main" val="20005"/>
                    </a:ext>
                  </a:extLst>
                </a:gridCol>
                <a:gridCol w="392430">
                  <a:extLst>
                    <a:ext uri="{9D8B030D-6E8A-4147-A177-3AD203B41FA5}">
                      <a16:colId xmlns:a16="http://schemas.microsoft.com/office/drawing/2014/main" val="20006"/>
                    </a:ext>
                  </a:extLst>
                </a:gridCol>
                <a:gridCol w="403860">
                  <a:extLst>
                    <a:ext uri="{9D8B030D-6E8A-4147-A177-3AD203B41FA5}">
                      <a16:colId xmlns:a16="http://schemas.microsoft.com/office/drawing/2014/main" val="20007"/>
                    </a:ext>
                  </a:extLst>
                </a:gridCol>
                <a:gridCol w="299085">
                  <a:extLst>
                    <a:ext uri="{9D8B030D-6E8A-4147-A177-3AD203B41FA5}">
                      <a16:colId xmlns:a16="http://schemas.microsoft.com/office/drawing/2014/main" val="20008"/>
                    </a:ext>
                  </a:extLst>
                </a:gridCol>
              </a:tblGrid>
              <a:tr h="113444">
                <a:tc>
                  <a:txBody>
                    <a:bodyPr/>
                    <a:lstStyle/>
                    <a:p>
                      <a:pPr marL="48260">
                        <a:lnSpc>
                          <a:spcPts val="760"/>
                        </a:lnSpc>
                      </a:pPr>
                      <a:r>
                        <a:rPr sz="700" spc="-25" dirty="0">
                          <a:latin typeface="Arial"/>
                          <a:cs typeface="Arial"/>
                        </a:rPr>
                        <a:t>Dataset </a:t>
                      </a:r>
                      <a:r>
                        <a:rPr sz="700" spc="-15" dirty="0">
                          <a:latin typeface="Arial"/>
                          <a:cs typeface="Arial"/>
                        </a:rPr>
                        <a:t>of </a:t>
                      </a:r>
                      <a:r>
                        <a:rPr sz="700" spc="-25" dirty="0">
                          <a:latin typeface="Arial"/>
                          <a:cs typeface="Arial"/>
                        </a:rPr>
                        <a:t>pretrained</a:t>
                      </a:r>
                      <a:r>
                        <a:rPr sz="700" spc="-50"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20" dirty="0">
                          <a:latin typeface="Arial"/>
                          <a:cs typeface="Arial"/>
                        </a:rPr>
                        <a:t>Model</a:t>
                      </a:r>
                      <a:r>
                        <a:rPr sz="700" dirty="0">
                          <a:latin typeface="Arial"/>
                          <a:cs typeface="Arial"/>
                        </a:rPr>
                        <a:t> </a:t>
                      </a:r>
                      <a:r>
                        <a:rPr sz="700" spc="-35"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0"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spc="5"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4769">
                        <a:lnSpc>
                          <a:spcPts val="760"/>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3975">
                        <a:lnSpc>
                          <a:spcPts val="760"/>
                        </a:lnSpc>
                      </a:pPr>
                      <a:r>
                        <a:rPr sz="700" spc="-35" dirty="0">
                          <a:latin typeface="Arial"/>
                          <a:cs typeface="Arial"/>
                        </a:rPr>
                        <a:t>Source-only</a:t>
                      </a:r>
                      <a:endParaRPr sz="700">
                        <a:latin typeface="Arial"/>
                        <a:cs typeface="Arial"/>
                      </a:endParaRPr>
                    </a:p>
                    <a:p>
                      <a:pPr marL="53975">
                        <a:lnSpc>
                          <a:spcPct val="100000"/>
                        </a:lnSpc>
                        <a:spcBef>
                          <a:spcPts val="25"/>
                        </a:spcBef>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35.7</a:t>
                      </a:r>
                      <a:endParaRPr sz="700">
                        <a:latin typeface="Arial"/>
                        <a:cs typeface="Arial"/>
                      </a:endParaRPr>
                    </a:p>
                    <a:p>
                      <a:pPr marL="103505">
                        <a:lnSpc>
                          <a:spcPct val="100000"/>
                        </a:lnSpc>
                        <a:spcBef>
                          <a:spcPts val="25"/>
                        </a:spcBef>
                      </a:pPr>
                      <a:r>
                        <a:rPr sz="700" spc="-35" dirty="0">
                          <a:latin typeface="Arial"/>
                          <a:cs typeface="Arial"/>
                        </a:rPr>
                        <a:t>34.1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34.1</a:t>
                      </a:r>
                      <a:endParaRPr sz="700">
                        <a:latin typeface="Arial"/>
                        <a:cs typeface="Arial"/>
                      </a:endParaRPr>
                    </a:p>
                    <a:p>
                      <a:pPr marL="116839">
                        <a:lnSpc>
                          <a:spcPct val="100000"/>
                        </a:lnSpc>
                        <a:spcBef>
                          <a:spcPts val="25"/>
                        </a:spcBef>
                      </a:pPr>
                      <a:r>
                        <a:rPr sz="700" spc="-35"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27.4</a:t>
                      </a:r>
                      <a:endParaRPr sz="700">
                        <a:latin typeface="Arial"/>
                        <a:cs typeface="Arial"/>
                      </a:endParaRPr>
                    </a:p>
                    <a:p>
                      <a:pPr marL="103505">
                        <a:lnSpc>
                          <a:spcPct val="100000"/>
                        </a:lnSpc>
                        <a:spcBef>
                          <a:spcPts val="25"/>
                        </a:spcBef>
                      </a:pPr>
                      <a:r>
                        <a:rPr sz="700" spc="-35" dirty="0">
                          <a:latin typeface="Arial"/>
                          <a:cs typeface="Arial"/>
                        </a:rPr>
                        <a:t>27.2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74.6</a:t>
                      </a:r>
                      <a:endParaRPr sz="700">
                        <a:latin typeface="Arial"/>
                        <a:cs typeface="Arial"/>
                      </a:endParaRPr>
                    </a:p>
                    <a:p>
                      <a:pPr marL="123189">
                        <a:lnSpc>
                          <a:spcPct val="100000"/>
                        </a:lnSpc>
                        <a:spcBef>
                          <a:spcPts val="25"/>
                        </a:spcBef>
                      </a:pPr>
                      <a:r>
                        <a:rPr sz="700" spc="-35" dirty="0">
                          <a:latin typeface="Arial"/>
                          <a:cs typeface="Arial"/>
                        </a:rPr>
                        <a:t>73.7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22.1</a:t>
                      </a:r>
                      <a:endParaRPr sz="700">
                        <a:latin typeface="Arial"/>
                        <a:cs typeface="Arial"/>
                      </a:endParaRPr>
                    </a:p>
                    <a:p>
                      <a:pPr marL="116839">
                        <a:lnSpc>
                          <a:spcPct val="100000"/>
                        </a:lnSpc>
                        <a:spcBef>
                          <a:spcPts val="25"/>
                        </a:spcBef>
                      </a:pPr>
                      <a:r>
                        <a:rPr sz="700" spc="-35" dirty="0">
                          <a:latin typeface="Arial"/>
                          <a:cs typeface="Arial"/>
                        </a:rPr>
                        <a:t>25.8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84.3</a:t>
                      </a:r>
                      <a:endParaRPr sz="700">
                        <a:latin typeface="Arial"/>
                        <a:cs typeface="Arial"/>
                      </a:endParaRPr>
                    </a:p>
                    <a:p>
                      <a:pPr marL="123189">
                        <a:lnSpc>
                          <a:spcPct val="100000"/>
                        </a:lnSpc>
                        <a:spcBef>
                          <a:spcPts val="25"/>
                        </a:spcBef>
                      </a:pPr>
                      <a:r>
                        <a:rPr sz="700" spc="-35" dirty="0">
                          <a:latin typeface="Arial"/>
                          <a:cs typeface="Arial"/>
                        </a:rPr>
                        <a:t>79.5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46.53</a:t>
                      </a:r>
                      <a:endParaRPr sz="700">
                        <a:latin typeface="Arial"/>
                        <a:cs typeface="Arial"/>
                      </a:endParaRPr>
                    </a:p>
                    <a:p>
                      <a:pPr marL="48260">
                        <a:lnSpc>
                          <a:spcPct val="100000"/>
                        </a:lnSpc>
                        <a:spcBef>
                          <a:spcPts val="25"/>
                        </a:spcBef>
                      </a:pPr>
                      <a:r>
                        <a:rPr sz="700" spc="-35" dirty="0">
                          <a:latin typeface="Arial"/>
                          <a:cs typeface="Arial"/>
                        </a:rPr>
                        <a:t>45.96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0">
                        <a:lnSpc>
                          <a:spcPts val="760"/>
                        </a:lnSpc>
                      </a:pPr>
                      <a:r>
                        <a:rPr sz="700" spc="-15" dirty="0">
                          <a:latin typeface="Arial"/>
                          <a:cs typeface="Arial"/>
                        </a:rPr>
                        <a:t>DANN</a:t>
                      </a:r>
                      <a:endParaRPr sz="700">
                        <a:latin typeface="Arial"/>
                        <a:cs typeface="Arial"/>
                      </a:endParaRPr>
                    </a:p>
                    <a:p>
                      <a:pPr marL="146050">
                        <a:lnSpc>
                          <a:spcPct val="100000"/>
                        </a:lnSpc>
                        <a:spcBef>
                          <a:spcPts val="25"/>
                        </a:spcBef>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47.2</a:t>
                      </a:r>
                      <a:endParaRPr sz="700">
                        <a:latin typeface="Arial"/>
                        <a:cs typeface="Arial"/>
                      </a:endParaRPr>
                    </a:p>
                    <a:p>
                      <a:pPr marL="103505">
                        <a:lnSpc>
                          <a:spcPct val="100000"/>
                        </a:lnSpc>
                        <a:spcBef>
                          <a:spcPts val="25"/>
                        </a:spcBef>
                      </a:pPr>
                      <a:r>
                        <a:rPr sz="700" spc="-35" dirty="0">
                          <a:latin typeface="Arial"/>
                          <a:cs typeface="Arial"/>
                        </a:rPr>
                        <a:t>46.8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47.3</a:t>
                      </a:r>
                      <a:endParaRPr sz="700">
                        <a:latin typeface="Arial"/>
                        <a:cs typeface="Arial"/>
                      </a:endParaRPr>
                    </a:p>
                    <a:p>
                      <a:pPr marL="116839">
                        <a:lnSpc>
                          <a:spcPct val="100000"/>
                        </a:lnSpc>
                        <a:spcBef>
                          <a:spcPts val="25"/>
                        </a:spcBef>
                      </a:pPr>
                      <a:r>
                        <a:rPr sz="700" spc="-35" dirty="0">
                          <a:latin typeface="Arial"/>
                          <a:cs typeface="Arial"/>
                        </a:rPr>
                        <a:t>48.1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30.4</a:t>
                      </a:r>
                      <a:endParaRPr sz="700">
                        <a:latin typeface="Arial"/>
                        <a:cs typeface="Arial"/>
                      </a:endParaRPr>
                    </a:p>
                    <a:p>
                      <a:pPr marL="103505">
                        <a:lnSpc>
                          <a:spcPct val="100000"/>
                        </a:lnSpc>
                        <a:spcBef>
                          <a:spcPts val="25"/>
                        </a:spcBef>
                      </a:pPr>
                      <a:r>
                        <a:rPr sz="700" spc="-35" dirty="0">
                          <a:latin typeface="Arial"/>
                          <a:cs typeface="Arial"/>
                        </a:rPr>
                        <a:t>30.9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89.1</a:t>
                      </a:r>
                      <a:endParaRPr sz="700">
                        <a:latin typeface="Arial"/>
                        <a:cs typeface="Arial"/>
                      </a:endParaRPr>
                    </a:p>
                    <a:p>
                      <a:pPr marL="123189">
                        <a:lnSpc>
                          <a:spcPct val="100000"/>
                        </a:lnSpc>
                        <a:spcBef>
                          <a:spcPts val="25"/>
                        </a:spcBef>
                      </a:pPr>
                      <a:r>
                        <a:rPr sz="700" spc="-35" dirty="0">
                          <a:latin typeface="Arial"/>
                          <a:cs typeface="Arial"/>
                        </a:rPr>
                        <a:t>89.6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31.4</a:t>
                      </a:r>
                      <a:endParaRPr sz="700">
                        <a:latin typeface="Arial"/>
                        <a:cs typeface="Arial"/>
                      </a:endParaRPr>
                    </a:p>
                    <a:p>
                      <a:pPr marL="116839">
                        <a:lnSpc>
                          <a:spcPct val="100000"/>
                        </a:lnSpc>
                        <a:spcBef>
                          <a:spcPts val="25"/>
                        </a:spcBef>
                      </a:pPr>
                      <a:r>
                        <a:rPr sz="700" spc="-35" dirty="0">
                          <a:latin typeface="Arial"/>
                          <a:cs typeface="Arial"/>
                        </a:rPr>
                        <a:t>35.2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97.0</a:t>
                      </a:r>
                      <a:endParaRPr sz="700">
                        <a:latin typeface="Arial"/>
                        <a:cs typeface="Arial"/>
                      </a:endParaRPr>
                    </a:p>
                    <a:p>
                      <a:pPr marL="123189">
                        <a:lnSpc>
                          <a:spcPct val="100000"/>
                        </a:lnSpc>
                        <a:spcBef>
                          <a:spcPts val="25"/>
                        </a:spcBef>
                      </a:pPr>
                      <a:r>
                        <a:rPr sz="700" spc="-35" dirty="0">
                          <a:latin typeface="Arial"/>
                          <a:cs typeface="Arial"/>
                        </a:rPr>
                        <a:t>98.4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57.06</a:t>
                      </a:r>
                      <a:endParaRPr sz="700">
                        <a:latin typeface="Arial"/>
                        <a:cs typeface="Arial"/>
                      </a:endParaRPr>
                    </a:p>
                    <a:p>
                      <a:pPr marL="48260">
                        <a:lnSpc>
                          <a:spcPct val="100000"/>
                        </a:lnSpc>
                        <a:spcBef>
                          <a:spcPts val="25"/>
                        </a:spcBef>
                      </a:pPr>
                      <a:r>
                        <a:rPr sz="700" spc="-35" dirty="0">
                          <a:latin typeface="Arial"/>
                          <a:cs typeface="Arial"/>
                        </a:rPr>
                        <a:t>58.17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29</a:t>
            </a:fld>
            <a:r>
              <a:rPr spc="-95" dirty="0"/>
              <a:t> </a:t>
            </a:r>
            <a:r>
              <a:rPr spc="150" dirty="0"/>
              <a:t>/</a:t>
            </a:r>
            <a:r>
              <a:rPr spc="-90" dirty="0"/>
              <a:t> </a:t>
            </a:r>
            <a:r>
              <a:rPr spc="-20" dirty="0"/>
              <a:t>35</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755775" cy="244475"/>
          </a:xfrm>
          <a:prstGeom prst="rect">
            <a:avLst/>
          </a:prstGeom>
        </p:spPr>
        <p:txBody>
          <a:bodyPr vert="horz" wrap="square" lIns="0" tIns="17145" rIns="0" bIns="0" rtlCol="0">
            <a:spAutoFit/>
          </a:bodyPr>
          <a:lstStyle/>
          <a:p>
            <a:pPr marL="12700">
              <a:lnSpc>
                <a:spcPct val="100000"/>
              </a:lnSpc>
              <a:spcBef>
                <a:spcPts val="135"/>
              </a:spcBef>
            </a:pPr>
            <a:r>
              <a:rPr spc="-35" dirty="0"/>
              <a:t>Timeline </a:t>
            </a:r>
            <a:r>
              <a:rPr spc="-20" dirty="0"/>
              <a:t>of </a:t>
            </a:r>
            <a:r>
              <a:rPr spc="-35" dirty="0"/>
              <a:t>the</a:t>
            </a:r>
            <a:r>
              <a:rPr spc="225" dirty="0"/>
              <a:t> </a:t>
            </a:r>
            <a:r>
              <a:rPr spc="-25" dirty="0"/>
              <a:t>Project</a:t>
            </a:r>
          </a:p>
        </p:txBody>
      </p:sp>
      <p:sp>
        <p:nvSpPr>
          <p:cNvPr id="3" name="object 3"/>
          <p:cNvSpPr/>
          <p:nvPr/>
        </p:nvSpPr>
        <p:spPr>
          <a:xfrm>
            <a:off x="281089" y="1257465"/>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67497"/>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9602"/>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1089" y="2059635"/>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0234"/>
            <a:ext cx="4074795" cy="1038225"/>
          </a:xfrm>
          <a:prstGeom prst="rect">
            <a:avLst/>
          </a:prstGeom>
        </p:spPr>
        <p:txBody>
          <a:bodyPr vert="horz" wrap="square" lIns="0" tIns="55244" rIns="0" bIns="0" rtlCol="0">
            <a:spAutoFit/>
          </a:bodyPr>
          <a:lstStyle/>
          <a:p>
            <a:pPr marL="12700">
              <a:lnSpc>
                <a:spcPct val="100000"/>
              </a:lnSpc>
              <a:spcBef>
                <a:spcPts val="434"/>
              </a:spcBef>
            </a:pPr>
            <a:r>
              <a:rPr sz="1100" spc="-40" dirty="0">
                <a:latin typeface="Arial"/>
                <a:cs typeface="Arial"/>
              </a:rPr>
              <a:t>Familiar </a:t>
            </a:r>
            <a:r>
              <a:rPr sz="1100" dirty="0">
                <a:latin typeface="Arial"/>
                <a:cs typeface="Arial"/>
              </a:rPr>
              <a:t>with </a:t>
            </a:r>
            <a:r>
              <a:rPr sz="1100" spc="-30" dirty="0">
                <a:latin typeface="Arial"/>
                <a:cs typeface="Arial"/>
              </a:rPr>
              <a:t>the </a:t>
            </a:r>
            <a:r>
              <a:rPr sz="1100" spc="-80" dirty="0">
                <a:latin typeface="Arial"/>
                <a:cs typeface="Arial"/>
              </a:rPr>
              <a:t>research </a:t>
            </a:r>
            <a:r>
              <a:rPr sz="1100" spc="-20" dirty="0">
                <a:latin typeface="Arial"/>
                <a:cs typeface="Arial"/>
              </a:rPr>
              <a:t>topic </a:t>
            </a:r>
            <a:r>
              <a:rPr sz="1100" spc="-65" dirty="0">
                <a:latin typeface="Arial"/>
                <a:cs typeface="Arial"/>
              </a:rPr>
              <a:t>and </a:t>
            </a:r>
            <a:r>
              <a:rPr sz="1100" spc="-55" dirty="0">
                <a:latin typeface="Arial"/>
                <a:cs typeface="Arial"/>
              </a:rPr>
              <a:t>learn </a:t>
            </a:r>
            <a:r>
              <a:rPr sz="1100" spc="-65" dirty="0">
                <a:latin typeface="Arial"/>
                <a:cs typeface="Arial"/>
              </a:rPr>
              <a:t>how </a:t>
            </a:r>
            <a:r>
              <a:rPr sz="1100" spc="10" dirty="0">
                <a:latin typeface="Arial"/>
                <a:cs typeface="Arial"/>
              </a:rPr>
              <a:t>to </a:t>
            </a:r>
            <a:r>
              <a:rPr sz="1100" spc="-105" dirty="0">
                <a:latin typeface="Arial"/>
                <a:cs typeface="Arial"/>
              </a:rPr>
              <a:t>use </a:t>
            </a:r>
            <a:r>
              <a:rPr sz="1100" spc="-45" dirty="0">
                <a:latin typeface="Arial"/>
                <a:cs typeface="Arial"/>
              </a:rPr>
              <a:t>HPC. </a:t>
            </a:r>
            <a:r>
              <a:rPr sz="1100" spc="-5" dirty="0">
                <a:latin typeface="Arial"/>
                <a:cs typeface="Arial"/>
              </a:rPr>
              <a:t>(2</a:t>
            </a:r>
            <a:r>
              <a:rPr sz="1100" spc="40" dirty="0">
                <a:latin typeface="Arial"/>
                <a:cs typeface="Arial"/>
              </a:rPr>
              <a:t> </a:t>
            </a:r>
            <a:r>
              <a:rPr sz="1100" spc="-75" dirty="0">
                <a:latin typeface="Arial"/>
                <a:cs typeface="Arial"/>
              </a:rPr>
              <a:t>weeks)</a:t>
            </a:r>
            <a:endParaRPr sz="1100">
              <a:latin typeface="Arial"/>
              <a:cs typeface="Arial"/>
            </a:endParaRPr>
          </a:p>
          <a:p>
            <a:pPr marL="12700" marR="138430">
              <a:lnSpc>
                <a:spcPct val="102600"/>
              </a:lnSpc>
              <a:spcBef>
                <a:spcPts val="300"/>
              </a:spcBef>
            </a:pPr>
            <a:r>
              <a:rPr sz="1100" spc="-25" dirty="0">
                <a:latin typeface="Arial"/>
                <a:cs typeface="Arial"/>
              </a:rPr>
              <a:t>Literature </a:t>
            </a:r>
            <a:r>
              <a:rPr sz="1100" spc="-60" dirty="0">
                <a:latin typeface="Arial"/>
                <a:cs typeface="Arial"/>
              </a:rPr>
              <a:t>Reading, </a:t>
            </a:r>
            <a:r>
              <a:rPr sz="1100" spc="-65" dirty="0">
                <a:latin typeface="Arial"/>
                <a:cs typeface="Arial"/>
              </a:rPr>
              <a:t>Design </a:t>
            </a:r>
            <a:r>
              <a:rPr sz="1100" spc="-30" dirty="0">
                <a:latin typeface="Arial"/>
                <a:cs typeface="Arial"/>
              </a:rPr>
              <a:t>the </a:t>
            </a:r>
            <a:r>
              <a:rPr sz="1100" spc="-45" dirty="0">
                <a:latin typeface="Arial"/>
                <a:cs typeface="Arial"/>
              </a:rPr>
              <a:t>experiment, Implement </a:t>
            </a:r>
            <a:r>
              <a:rPr sz="1100" spc="-65" dirty="0">
                <a:latin typeface="Arial"/>
                <a:cs typeface="Arial"/>
              </a:rPr>
              <a:t>and Run </a:t>
            </a:r>
            <a:r>
              <a:rPr sz="1100" spc="-30" dirty="0">
                <a:latin typeface="Arial"/>
                <a:cs typeface="Arial"/>
              </a:rPr>
              <a:t>the  </a:t>
            </a:r>
            <a:r>
              <a:rPr sz="1100" spc="-35" dirty="0">
                <a:latin typeface="Arial"/>
                <a:cs typeface="Arial"/>
              </a:rPr>
              <a:t>Models.(4</a:t>
            </a:r>
            <a:r>
              <a:rPr sz="1100" spc="50" dirty="0">
                <a:latin typeface="Arial"/>
                <a:cs typeface="Arial"/>
              </a:rPr>
              <a:t> </a:t>
            </a:r>
            <a:r>
              <a:rPr sz="1100" spc="-75" dirty="0">
                <a:latin typeface="Arial"/>
                <a:cs typeface="Arial"/>
              </a:rPr>
              <a:t>weeks)</a:t>
            </a:r>
            <a:endParaRPr sz="1100">
              <a:latin typeface="Arial"/>
              <a:cs typeface="Arial"/>
            </a:endParaRPr>
          </a:p>
          <a:p>
            <a:pPr marL="12700" marR="219075">
              <a:lnSpc>
                <a:spcPct val="125299"/>
              </a:lnSpc>
            </a:pPr>
            <a:r>
              <a:rPr sz="1100" spc="-60" dirty="0">
                <a:latin typeface="Arial"/>
                <a:cs typeface="Arial"/>
              </a:rPr>
              <a:t>Refine </a:t>
            </a:r>
            <a:r>
              <a:rPr sz="1100" spc="-30" dirty="0">
                <a:latin typeface="Arial"/>
                <a:cs typeface="Arial"/>
              </a:rPr>
              <a:t>the </a:t>
            </a:r>
            <a:r>
              <a:rPr sz="1100" spc="-55" dirty="0">
                <a:latin typeface="Arial"/>
                <a:cs typeface="Arial"/>
              </a:rPr>
              <a:t>experiments </a:t>
            </a:r>
            <a:r>
              <a:rPr sz="1100" spc="10" dirty="0">
                <a:latin typeface="Arial"/>
                <a:cs typeface="Arial"/>
              </a:rPr>
              <a:t>to </a:t>
            </a:r>
            <a:r>
              <a:rPr sz="1100" spc="-25" dirty="0">
                <a:latin typeface="Arial"/>
                <a:cs typeface="Arial"/>
              </a:rPr>
              <a:t>obtain </a:t>
            </a:r>
            <a:r>
              <a:rPr sz="1100" spc="-30" dirty="0">
                <a:latin typeface="Arial"/>
                <a:cs typeface="Arial"/>
              </a:rPr>
              <a:t>the </a:t>
            </a:r>
            <a:r>
              <a:rPr sz="1100" spc="-20" dirty="0">
                <a:latin typeface="Arial"/>
                <a:cs typeface="Arial"/>
              </a:rPr>
              <a:t>final </a:t>
            </a:r>
            <a:r>
              <a:rPr sz="1100" spc="-50" dirty="0">
                <a:latin typeface="Arial"/>
                <a:cs typeface="Arial"/>
              </a:rPr>
              <a:t>model </a:t>
            </a:r>
            <a:r>
              <a:rPr sz="1100" spc="-45" dirty="0">
                <a:latin typeface="Arial"/>
                <a:cs typeface="Arial"/>
              </a:rPr>
              <a:t>results. </a:t>
            </a:r>
            <a:r>
              <a:rPr sz="1100" spc="-5" dirty="0">
                <a:latin typeface="Arial"/>
                <a:cs typeface="Arial"/>
              </a:rPr>
              <a:t>(1 </a:t>
            </a:r>
            <a:r>
              <a:rPr sz="1100" spc="-60" dirty="0">
                <a:latin typeface="Arial"/>
                <a:cs typeface="Arial"/>
              </a:rPr>
              <a:t>week)  </a:t>
            </a:r>
            <a:r>
              <a:rPr sz="1100" spc="-45" dirty="0">
                <a:latin typeface="Arial"/>
                <a:cs typeface="Arial"/>
              </a:rPr>
              <a:t>Report </a:t>
            </a:r>
            <a:r>
              <a:rPr sz="1100" spc="-10" dirty="0">
                <a:latin typeface="Arial"/>
                <a:cs typeface="Arial"/>
              </a:rPr>
              <a:t>writing </a:t>
            </a:r>
            <a:r>
              <a:rPr sz="1100" spc="-65" dirty="0">
                <a:latin typeface="Arial"/>
                <a:cs typeface="Arial"/>
              </a:rPr>
              <a:t>and </a:t>
            </a:r>
            <a:r>
              <a:rPr sz="1100" spc="-45" dirty="0">
                <a:latin typeface="Arial"/>
                <a:cs typeface="Arial"/>
              </a:rPr>
              <a:t>preparation </a:t>
            </a:r>
            <a:r>
              <a:rPr sz="1100" spc="-20" dirty="0">
                <a:latin typeface="Arial"/>
                <a:cs typeface="Arial"/>
              </a:rPr>
              <a:t>of </a:t>
            </a:r>
            <a:r>
              <a:rPr sz="1100" spc="-45" dirty="0">
                <a:latin typeface="Arial"/>
                <a:cs typeface="Arial"/>
              </a:rPr>
              <a:t>presentation </a:t>
            </a:r>
            <a:r>
              <a:rPr sz="1100" spc="-5" dirty="0">
                <a:latin typeface="Arial"/>
                <a:cs typeface="Arial"/>
              </a:rPr>
              <a:t>(1</a:t>
            </a:r>
            <a:r>
              <a:rPr sz="1100" spc="80" dirty="0">
                <a:latin typeface="Arial"/>
                <a:cs typeface="Arial"/>
              </a:rPr>
              <a:t> </a:t>
            </a:r>
            <a:r>
              <a:rPr sz="1100" spc="-60" dirty="0">
                <a:latin typeface="Arial"/>
                <a:cs typeface="Arial"/>
              </a:rPr>
              <a:t>week)</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a:t>
            </a:fld>
            <a:r>
              <a:rPr spc="-95" dirty="0"/>
              <a:t> </a:t>
            </a:r>
            <a:r>
              <a:rPr spc="150" dirty="0"/>
              <a:t>/</a:t>
            </a:r>
            <a:r>
              <a:rPr spc="-90" dirty="0"/>
              <a:t> </a:t>
            </a:r>
            <a:r>
              <a:rPr spc="-20" dirty="0"/>
              <a:t>35</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382520"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50" dirty="0"/>
              <a:t>Domain</a:t>
            </a:r>
            <a:r>
              <a:rPr spc="65" dirty="0"/>
              <a:t> </a:t>
            </a:r>
            <a:r>
              <a:rPr spc="-25" dirty="0"/>
              <a:t>Adpatation</a:t>
            </a:r>
          </a:p>
        </p:txBody>
      </p:sp>
      <p:sp>
        <p:nvSpPr>
          <p:cNvPr id="3" name="object 3"/>
          <p:cNvSpPr/>
          <p:nvPr/>
        </p:nvSpPr>
        <p:spPr>
          <a:xfrm>
            <a:off x="281089" y="1241310"/>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234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2177605"/>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904047"/>
            <a:ext cx="4357370" cy="1553845"/>
          </a:xfrm>
          <a:prstGeom prst="rect">
            <a:avLst/>
          </a:prstGeom>
        </p:spPr>
        <p:txBody>
          <a:bodyPr vert="horz" wrap="square" lIns="0" tIns="55244" rIns="0" bIns="0" rtlCol="0">
            <a:spAutoFit/>
          </a:bodyPr>
          <a:lstStyle/>
          <a:p>
            <a:pPr marL="12700">
              <a:lnSpc>
                <a:spcPct val="100000"/>
              </a:lnSpc>
              <a:spcBef>
                <a:spcPts val="434"/>
              </a:spcBef>
            </a:pPr>
            <a:r>
              <a:rPr sz="1100" b="1" spc="-70" dirty="0">
                <a:latin typeface="Arial"/>
                <a:cs typeface="Arial"/>
              </a:rPr>
              <a:t>Possible</a:t>
            </a:r>
            <a:r>
              <a:rPr sz="1100" b="1" spc="85" dirty="0">
                <a:latin typeface="Arial"/>
                <a:cs typeface="Arial"/>
              </a:rPr>
              <a:t> </a:t>
            </a:r>
            <a:r>
              <a:rPr sz="1100" b="1" spc="-50" dirty="0">
                <a:latin typeface="Arial"/>
                <a:cs typeface="Arial"/>
              </a:rPr>
              <a:t>explanations</a:t>
            </a:r>
            <a:endParaRPr sz="1100">
              <a:latin typeface="Arial"/>
              <a:cs typeface="Arial"/>
            </a:endParaRPr>
          </a:p>
          <a:p>
            <a:pPr marL="289560" marR="5080">
              <a:lnSpc>
                <a:spcPct val="102600"/>
              </a:lnSpc>
              <a:spcBef>
                <a:spcPts val="300"/>
              </a:spcBef>
            </a:pPr>
            <a:r>
              <a:rPr sz="1100" spc="-40" dirty="0">
                <a:latin typeface="Arial"/>
                <a:cs typeface="Arial"/>
              </a:rPr>
              <a:t>The </a:t>
            </a:r>
            <a:r>
              <a:rPr sz="1100" spc="-25" dirty="0">
                <a:latin typeface="Arial"/>
                <a:cs typeface="Arial"/>
              </a:rPr>
              <a:t>quality </a:t>
            </a:r>
            <a:r>
              <a:rPr sz="1100" spc="-20" dirty="0">
                <a:latin typeface="Arial"/>
                <a:cs typeface="Arial"/>
              </a:rPr>
              <a:t>of </a:t>
            </a:r>
            <a:r>
              <a:rPr sz="1100" spc="-30" dirty="0">
                <a:latin typeface="Arial"/>
                <a:cs typeface="Arial"/>
              </a:rPr>
              <a:t>the </a:t>
            </a:r>
            <a:r>
              <a:rPr sz="1100" spc="-45" dirty="0">
                <a:latin typeface="Arial"/>
                <a:cs typeface="Arial"/>
              </a:rPr>
              <a:t>pretrained </a:t>
            </a:r>
            <a:r>
              <a:rPr sz="1100" spc="-55" dirty="0">
                <a:latin typeface="Arial"/>
                <a:cs typeface="Arial"/>
              </a:rPr>
              <a:t>models,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50" dirty="0">
                <a:latin typeface="Arial"/>
                <a:cs typeface="Arial"/>
              </a:rPr>
              <a:t>underperforms.</a:t>
            </a:r>
            <a:endParaRPr sz="1100">
              <a:latin typeface="Arial"/>
              <a:cs typeface="Arial"/>
            </a:endParaRPr>
          </a:p>
          <a:p>
            <a:pPr marL="289560" marR="56515">
              <a:lnSpc>
                <a:spcPct val="102600"/>
              </a:lnSpc>
              <a:spcBef>
                <a:spcPts val="300"/>
              </a:spcBef>
            </a:pPr>
            <a:r>
              <a:rPr sz="1100" spc="-45" dirty="0">
                <a:latin typeface="Arial"/>
                <a:cs typeface="Arial"/>
              </a:rPr>
              <a:t>Masking </a:t>
            </a:r>
            <a:r>
              <a:rPr sz="1100" spc="-35" dirty="0">
                <a:latin typeface="Arial"/>
                <a:cs typeface="Arial"/>
              </a:rPr>
              <a:t>effect </a:t>
            </a:r>
            <a:r>
              <a:rPr sz="1100" spc="-20" dirty="0">
                <a:latin typeface="Arial"/>
                <a:cs typeface="Arial"/>
              </a:rPr>
              <a:t>of </a:t>
            </a:r>
            <a:r>
              <a:rPr sz="1100" spc="-45" dirty="0">
                <a:latin typeface="Arial"/>
                <a:cs typeface="Arial"/>
              </a:rPr>
              <a:t>pretrained </a:t>
            </a:r>
            <a:r>
              <a:rPr sz="1100" spc="-65" dirty="0">
                <a:latin typeface="Arial"/>
                <a:cs typeface="Arial"/>
              </a:rPr>
              <a:t>models </a:t>
            </a:r>
            <a:r>
              <a:rPr sz="1100" spc="-60" dirty="0">
                <a:latin typeface="Arial"/>
                <a:cs typeface="Arial"/>
              </a:rPr>
              <a:t>on </a:t>
            </a:r>
            <a:r>
              <a:rPr sz="1100" spc="-25" dirty="0">
                <a:latin typeface="Arial"/>
                <a:cs typeface="Arial"/>
              </a:rPr>
              <a:t>DA </a:t>
            </a:r>
            <a:r>
              <a:rPr sz="1100" spc="-60" dirty="0">
                <a:latin typeface="Arial"/>
                <a:cs typeface="Arial"/>
              </a:rPr>
              <a:t>tasks </a:t>
            </a:r>
            <a:r>
              <a:rPr sz="1100" spc="-70" dirty="0">
                <a:latin typeface="Arial"/>
                <a:cs typeface="Arial"/>
              </a:rPr>
              <a:t>can </a:t>
            </a:r>
            <a:r>
              <a:rPr sz="1100" spc="-40" dirty="0">
                <a:latin typeface="Arial"/>
                <a:cs typeface="Arial"/>
              </a:rPr>
              <a:t>only </a:t>
            </a:r>
            <a:r>
              <a:rPr sz="1100" spc="-75" dirty="0">
                <a:latin typeface="Arial"/>
                <a:cs typeface="Arial"/>
              </a:rPr>
              <a:t>be </a:t>
            </a:r>
            <a:r>
              <a:rPr sz="1100" spc="-35" dirty="0">
                <a:latin typeface="Arial"/>
                <a:cs typeface="Arial"/>
              </a:rPr>
              <a:t>reliably  </a:t>
            </a:r>
            <a:r>
              <a:rPr sz="1100" spc="-45" dirty="0">
                <a:latin typeface="Arial"/>
                <a:cs typeface="Arial"/>
              </a:rPr>
              <a:t>estimated </a:t>
            </a:r>
            <a:r>
              <a:rPr sz="1100" spc="-30" dirty="0">
                <a:latin typeface="Arial"/>
                <a:cs typeface="Arial"/>
              </a:rPr>
              <a:t>through </a:t>
            </a:r>
            <a:r>
              <a:rPr sz="1100" spc="-90" dirty="0">
                <a:latin typeface="Arial"/>
                <a:cs typeface="Arial"/>
              </a:rPr>
              <a:t>a </a:t>
            </a:r>
            <a:r>
              <a:rPr sz="1100" spc="-55" dirty="0">
                <a:latin typeface="Arial"/>
                <a:cs typeface="Arial"/>
              </a:rPr>
              <a:t>considerably </a:t>
            </a:r>
            <a:r>
              <a:rPr sz="1100" spc="-60" dirty="0">
                <a:latin typeface="Arial"/>
                <a:cs typeface="Arial"/>
              </a:rPr>
              <a:t>large </a:t>
            </a:r>
            <a:r>
              <a:rPr sz="1100" spc="-50" dirty="0">
                <a:latin typeface="Arial"/>
                <a:cs typeface="Arial"/>
              </a:rPr>
              <a:t>number </a:t>
            </a:r>
            <a:r>
              <a:rPr sz="1100" spc="-20" dirty="0">
                <a:latin typeface="Arial"/>
                <a:cs typeface="Arial"/>
              </a:rPr>
              <a:t>of </a:t>
            </a:r>
            <a:r>
              <a:rPr sz="1100" spc="-60" dirty="0">
                <a:latin typeface="Arial"/>
                <a:cs typeface="Arial"/>
              </a:rPr>
              <a:t>repeated  </a:t>
            </a:r>
            <a:r>
              <a:rPr sz="1100" spc="-50" dirty="0">
                <a:latin typeface="Arial"/>
                <a:cs typeface="Arial"/>
              </a:rPr>
              <a:t>experiments.</a:t>
            </a:r>
            <a:endParaRPr sz="1100">
              <a:latin typeface="Arial"/>
              <a:cs typeface="Arial"/>
            </a:endParaRPr>
          </a:p>
          <a:p>
            <a:pPr marL="289560" marR="7620">
              <a:lnSpc>
                <a:spcPct val="102600"/>
              </a:lnSpc>
              <a:spcBef>
                <a:spcPts val="300"/>
              </a:spcBef>
            </a:pPr>
            <a:r>
              <a:rPr sz="1100" dirty="0">
                <a:latin typeface="Arial"/>
                <a:cs typeface="Arial"/>
              </a:rPr>
              <a:t>Omit </a:t>
            </a:r>
            <a:r>
              <a:rPr sz="1100" spc="-50" dirty="0">
                <a:latin typeface="Arial"/>
                <a:cs typeface="Arial"/>
              </a:rPr>
              <a:t>or </a:t>
            </a:r>
            <a:r>
              <a:rPr sz="1100" spc="-10" dirty="0">
                <a:latin typeface="Arial"/>
                <a:cs typeface="Arial"/>
              </a:rPr>
              <a:t>fail </a:t>
            </a:r>
            <a:r>
              <a:rPr sz="1100" spc="10" dirty="0">
                <a:latin typeface="Arial"/>
                <a:cs typeface="Arial"/>
              </a:rPr>
              <a:t>to </a:t>
            </a:r>
            <a:r>
              <a:rPr sz="1100" spc="-75" dirty="0">
                <a:latin typeface="Arial"/>
                <a:cs typeface="Arial"/>
              </a:rPr>
              <a:t>mask </a:t>
            </a:r>
            <a:r>
              <a:rPr sz="1100" spc="-95" dirty="0">
                <a:latin typeface="Arial"/>
                <a:cs typeface="Arial"/>
              </a:rPr>
              <a:t>some </a:t>
            </a:r>
            <a:r>
              <a:rPr sz="1100" spc="-50" dirty="0">
                <a:latin typeface="Arial"/>
                <a:cs typeface="Arial"/>
              </a:rPr>
              <a:t>or </a:t>
            </a:r>
            <a:r>
              <a:rPr sz="1100" spc="-20" dirty="0">
                <a:latin typeface="Arial"/>
                <a:cs typeface="Arial"/>
              </a:rPr>
              <a:t>all </a:t>
            </a:r>
            <a:r>
              <a:rPr sz="1100" spc="-45" dirty="0">
                <a:latin typeface="Arial"/>
                <a:cs typeface="Arial"/>
              </a:rPr>
              <a:t>relevant </a:t>
            </a:r>
            <a:r>
              <a:rPr sz="1100" spc="-85" dirty="0">
                <a:latin typeface="Arial"/>
                <a:cs typeface="Arial"/>
              </a:rPr>
              <a:t>class </a:t>
            </a:r>
            <a:r>
              <a:rPr sz="1100" spc="-60" dirty="0">
                <a:latin typeface="Arial"/>
                <a:cs typeface="Arial"/>
              </a:rPr>
              <a:t>labels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5" dirty="0">
                <a:latin typeface="Arial"/>
                <a:cs typeface="Arial"/>
              </a:rPr>
              <a:t>that </a:t>
            </a:r>
            <a:r>
              <a:rPr sz="1100" spc="-80" dirty="0">
                <a:latin typeface="Arial"/>
                <a:cs typeface="Arial"/>
              </a:rPr>
              <a:t>are </a:t>
            </a:r>
            <a:r>
              <a:rPr sz="1100" spc="-45" dirty="0">
                <a:latin typeface="Arial"/>
                <a:cs typeface="Arial"/>
              </a:rPr>
              <a:t>related </a:t>
            </a:r>
            <a:r>
              <a:rPr sz="1100" spc="10" dirty="0">
                <a:latin typeface="Arial"/>
                <a:cs typeface="Arial"/>
              </a:rPr>
              <a:t>to </a:t>
            </a:r>
            <a:r>
              <a:rPr sz="1100" spc="-60" dirty="0">
                <a:latin typeface="Arial"/>
                <a:cs typeface="Arial"/>
              </a:rPr>
              <a:t>categories </a:t>
            </a:r>
            <a:r>
              <a:rPr sz="1100" spc="-20" dirty="0">
                <a:latin typeface="Arial"/>
                <a:cs typeface="Arial"/>
              </a:rPr>
              <a:t>in</a:t>
            </a:r>
            <a:r>
              <a:rPr sz="1100" spc="120" dirty="0">
                <a:latin typeface="Arial"/>
                <a:cs typeface="Arial"/>
              </a:rPr>
              <a:t> </a:t>
            </a:r>
            <a:r>
              <a:rPr sz="1100" spc="-40" dirty="0">
                <a:latin typeface="Arial"/>
                <a:cs typeface="Arial"/>
              </a:rPr>
              <a:t>Office31.</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30</a:t>
            </a:fld>
            <a:r>
              <a:rPr spc="-95" dirty="0"/>
              <a:t> </a:t>
            </a:r>
            <a:r>
              <a:rPr spc="150" dirty="0"/>
              <a:t>/</a:t>
            </a:r>
            <a:r>
              <a:rPr spc="-90" dirty="0"/>
              <a:t> </a:t>
            </a:r>
            <a:r>
              <a:rPr spc="-20" dirty="0"/>
              <a:t>35</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766060"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latin typeface="Arial"/>
                <a:cs typeface="Arial"/>
              </a:rPr>
              <a:t>Limitation </a:t>
            </a:r>
            <a:r>
              <a:rPr sz="1400" spc="-20" dirty="0">
                <a:solidFill>
                  <a:srgbClr val="FFFFFF"/>
                </a:solidFill>
                <a:latin typeface="Arial"/>
                <a:cs typeface="Arial"/>
              </a:rPr>
              <a:t>of </a:t>
            </a:r>
            <a:r>
              <a:rPr sz="1400" spc="-45" dirty="0">
                <a:solidFill>
                  <a:srgbClr val="FFFFFF"/>
                </a:solidFill>
                <a:latin typeface="Arial"/>
                <a:cs typeface="Arial"/>
              </a:rPr>
              <a:t>Work </a:t>
            </a:r>
            <a:r>
              <a:rPr sz="1400" spc="-75" dirty="0">
                <a:solidFill>
                  <a:srgbClr val="FFFFFF"/>
                </a:solidFill>
                <a:latin typeface="Arial"/>
                <a:cs typeface="Arial"/>
              </a:rPr>
              <a:t>and </a:t>
            </a:r>
            <a:r>
              <a:rPr sz="1400" spc="-45" dirty="0">
                <a:solidFill>
                  <a:srgbClr val="FFFFFF"/>
                </a:solidFill>
                <a:latin typeface="Arial"/>
                <a:cs typeface="Arial"/>
              </a:rPr>
              <a:t>Future</a:t>
            </a:r>
            <a:r>
              <a:rPr sz="1400" spc="-150" dirty="0">
                <a:solidFill>
                  <a:srgbClr val="FFFFFF"/>
                </a:solidFill>
                <a:latin typeface="Arial"/>
                <a:cs typeface="Arial"/>
              </a:rPr>
              <a:t> </a:t>
            </a:r>
            <a:r>
              <a:rPr sz="1400" spc="-45" dirty="0">
                <a:solidFill>
                  <a:srgbClr val="FFFFFF"/>
                </a:solidFill>
                <a:latin typeface="Arial"/>
                <a:cs typeface="Arial"/>
              </a:rPr>
              <a:t>Work</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79875" cy="918210"/>
          </a:xfrm>
          <a:prstGeom prst="rect">
            <a:avLst/>
          </a:prstGeom>
        </p:spPr>
        <p:txBody>
          <a:bodyPr vert="horz" wrap="square" lIns="0" tIns="6985" rIns="0" bIns="0" rtlCol="0">
            <a:spAutoFit/>
          </a:bodyPr>
          <a:lstStyle/>
          <a:p>
            <a:pPr marL="12700" marR="5080">
              <a:lnSpc>
                <a:spcPct val="102600"/>
              </a:lnSpc>
              <a:spcBef>
                <a:spcPts val="55"/>
              </a:spcBef>
            </a:pPr>
            <a:r>
              <a:rPr sz="1100" spc="-20" dirty="0">
                <a:latin typeface="Arial"/>
                <a:cs typeface="Arial"/>
              </a:rPr>
              <a:t>Limited </a:t>
            </a:r>
            <a:r>
              <a:rPr sz="1100" spc="10" dirty="0">
                <a:latin typeface="Arial"/>
                <a:cs typeface="Arial"/>
              </a:rPr>
              <a:t>to </a:t>
            </a:r>
            <a:r>
              <a:rPr sz="1100" spc="-65" dirty="0">
                <a:latin typeface="Arial"/>
                <a:cs typeface="Arial"/>
              </a:rPr>
              <a:t>explore </a:t>
            </a:r>
            <a:r>
              <a:rPr sz="1100" spc="-85" dirty="0">
                <a:latin typeface="Arial"/>
                <a:cs typeface="Arial"/>
              </a:rPr>
              <a:t>one </a:t>
            </a:r>
            <a:r>
              <a:rPr sz="1100" spc="-45" dirty="0">
                <a:latin typeface="Arial"/>
                <a:cs typeface="Arial"/>
              </a:rPr>
              <a:t>Neural Network </a:t>
            </a:r>
            <a:r>
              <a:rPr sz="1100" spc="-35" dirty="0">
                <a:latin typeface="Arial"/>
                <a:cs typeface="Arial"/>
              </a:rPr>
              <a:t>architecture </a:t>
            </a:r>
            <a:r>
              <a:rPr sz="1100" spc="-20" dirty="0">
                <a:latin typeface="Arial"/>
                <a:cs typeface="Arial"/>
              </a:rPr>
              <a:t>of </a:t>
            </a:r>
            <a:r>
              <a:rPr sz="1100" spc="-35" dirty="0">
                <a:latin typeface="Arial"/>
                <a:cs typeface="Arial"/>
              </a:rPr>
              <a:t>Alexnet, </a:t>
            </a:r>
            <a:r>
              <a:rPr sz="1100" spc="-85" dirty="0">
                <a:latin typeface="Arial"/>
                <a:cs typeface="Arial"/>
              </a:rPr>
              <a:t>one  </a:t>
            </a:r>
            <a:r>
              <a:rPr sz="1100" spc="-30" dirty="0">
                <a:latin typeface="Arial"/>
                <a:cs typeface="Arial"/>
              </a:rPr>
              <a:t>relatively </a:t>
            </a:r>
            <a:r>
              <a:rPr sz="1100" spc="-50" dirty="0">
                <a:latin typeface="Arial"/>
                <a:cs typeface="Arial"/>
              </a:rPr>
              <a:t>small domain </a:t>
            </a:r>
            <a:r>
              <a:rPr sz="1100" spc="-30" dirty="0">
                <a:latin typeface="Arial"/>
                <a:cs typeface="Arial"/>
              </a:rPr>
              <a:t>adaptation </a:t>
            </a:r>
            <a:r>
              <a:rPr sz="1100" spc="-45" dirty="0">
                <a:latin typeface="Arial"/>
                <a:cs typeface="Arial"/>
              </a:rPr>
              <a:t>dataset </a:t>
            </a:r>
            <a:r>
              <a:rPr sz="1100" spc="-20" dirty="0">
                <a:latin typeface="Arial"/>
                <a:cs typeface="Arial"/>
              </a:rPr>
              <a:t>of </a:t>
            </a:r>
            <a:r>
              <a:rPr sz="1100" spc="-45" dirty="0">
                <a:latin typeface="Arial"/>
                <a:cs typeface="Arial"/>
              </a:rPr>
              <a:t>Office31 </a:t>
            </a:r>
            <a:r>
              <a:rPr sz="1100" spc="-65" dirty="0">
                <a:latin typeface="Arial"/>
                <a:cs typeface="Arial"/>
              </a:rPr>
              <a:t>and </a:t>
            </a:r>
            <a:r>
              <a:rPr lang="en-US" sz="1100" spc="-65" dirty="0">
                <a:latin typeface="Arial"/>
                <a:cs typeface="Arial"/>
              </a:rPr>
              <a:t> </a:t>
            </a:r>
            <a:r>
              <a:rPr sz="1100" spc="-25" dirty="0">
                <a:latin typeface="Arial"/>
                <a:cs typeface="Arial"/>
              </a:rPr>
              <a:t>DANN  </a:t>
            </a:r>
            <a:r>
              <a:rPr sz="1100" spc="-65" dirty="0">
                <a:latin typeface="Arial"/>
                <a:cs typeface="Arial"/>
              </a:rPr>
              <a:t>and </a:t>
            </a:r>
            <a:r>
              <a:rPr sz="1100" spc="-95" dirty="0">
                <a:latin typeface="Arial"/>
                <a:cs typeface="Arial"/>
              </a:rPr>
              <a:t>SSL </a:t>
            </a:r>
            <a:r>
              <a:rPr sz="1100" spc="-55" dirty="0">
                <a:latin typeface="Arial"/>
                <a:cs typeface="Arial"/>
              </a:rPr>
              <a:t>methods </a:t>
            </a:r>
            <a:r>
              <a:rPr sz="1100" spc="-60" dirty="0">
                <a:latin typeface="Arial"/>
                <a:cs typeface="Arial"/>
              </a:rPr>
              <a:t>on </a:t>
            </a:r>
            <a:r>
              <a:rPr sz="1100" spc="-30" dirty="0">
                <a:latin typeface="Arial"/>
                <a:cs typeface="Arial"/>
              </a:rPr>
              <a:t>pretraining</a:t>
            </a:r>
            <a:r>
              <a:rPr sz="1100" spc="-150" dirty="0">
                <a:latin typeface="Arial"/>
                <a:cs typeface="Arial"/>
              </a:rPr>
              <a:t> </a:t>
            </a:r>
            <a:r>
              <a:rPr sz="1100" spc="-35" dirty="0">
                <a:latin typeface="Arial"/>
                <a:cs typeface="Arial"/>
              </a:rPr>
              <a:t>effect.</a:t>
            </a:r>
            <a:endParaRPr sz="1100" dirty="0">
              <a:latin typeface="Arial"/>
              <a:cs typeface="Arial"/>
            </a:endParaRPr>
          </a:p>
          <a:p>
            <a:pPr marL="12700" marR="5080">
              <a:lnSpc>
                <a:spcPct val="102600"/>
              </a:lnSpc>
              <a:spcBef>
                <a:spcPts val="300"/>
              </a:spcBef>
            </a:pPr>
            <a:r>
              <a:rPr sz="1100" spc="-60" dirty="0">
                <a:latin typeface="Arial"/>
                <a:cs typeface="Arial"/>
              </a:rPr>
              <a:t>Explore </a:t>
            </a:r>
            <a:r>
              <a:rPr sz="1100" spc="-70" dirty="0">
                <a:latin typeface="Arial"/>
                <a:cs typeface="Arial"/>
              </a:rPr>
              <a:t>more </a:t>
            </a:r>
            <a:r>
              <a:rPr sz="1100" spc="-45" dirty="0">
                <a:latin typeface="Arial"/>
                <a:cs typeface="Arial"/>
              </a:rPr>
              <a:t>architectures </a:t>
            </a:r>
            <a:r>
              <a:rPr sz="1100" spc="-25" dirty="0">
                <a:latin typeface="Arial"/>
                <a:cs typeface="Arial"/>
              </a:rPr>
              <a:t>for </a:t>
            </a:r>
            <a:r>
              <a:rPr sz="1100" spc="-45" dirty="0">
                <a:latin typeface="Arial"/>
                <a:cs typeface="Arial"/>
              </a:rPr>
              <a:t>pretrained </a:t>
            </a:r>
            <a:r>
              <a:rPr sz="1100" spc="-55" dirty="0">
                <a:latin typeface="Arial"/>
                <a:cs typeface="Arial"/>
              </a:rPr>
              <a:t>models, </a:t>
            </a:r>
            <a:r>
              <a:rPr sz="1100" spc="-40" dirty="0">
                <a:latin typeface="Arial"/>
                <a:cs typeface="Arial"/>
              </a:rPr>
              <a:t>evaluation </a:t>
            </a:r>
            <a:r>
              <a:rPr sz="1100" spc="-20" dirty="0">
                <a:latin typeface="Arial"/>
                <a:cs typeface="Arial"/>
              </a:rPr>
              <a:t>of </a:t>
            </a:r>
            <a:r>
              <a:rPr sz="1100" spc="-50" dirty="0">
                <a:latin typeface="Arial"/>
                <a:cs typeface="Arial"/>
              </a:rPr>
              <a:t>results  </a:t>
            </a:r>
            <a:r>
              <a:rPr sz="1100" spc="-60" dirty="0">
                <a:latin typeface="Arial"/>
                <a:cs typeface="Arial"/>
              </a:rPr>
              <a:t>on various </a:t>
            </a:r>
            <a:r>
              <a:rPr sz="1100" spc="-50" dirty="0">
                <a:latin typeface="Arial"/>
                <a:cs typeface="Arial"/>
              </a:rPr>
              <a:t>domain </a:t>
            </a:r>
            <a:r>
              <a:rPr sz="1100" spc="-30" dirty="0">
                <a:latin typeface="Arial"/>
                <a:cs typeface="Arial"/>
              </a:rPr>
              <a:t>adaptation </a:t>
            </a:r>
            <a:r>
              <a:rPr sz="1100" spc="-55" dirty="0">
                <a:latin typeface="Arial"/>
                <a:cs typeface="Arial"/>
              </a:rPr>
              <a:t>benchmark</a:t>
            </a:r>
            <a:r>
              <a:rPr sz="1100" spc="-25" dirty="0">
                <a:latin typeface="Arial"/>
                <a:cs typeface="Arial"/>
              </a:rPr>
              <a:t> </a:t>
            </a:r>
            <a:r>
              <a:rPr sz="1100" spc="-50" dirty="0">
                <a:latin typeface="Arial"/>
                <a:cs typeface="Arial"/>
              </a:rPr>
              <a:t>datasets.</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31</a:t>
            </a:fld>
            <a:r>
              <a:rPr spc="-95" dirty="0"/>
              <a:t> </a:t>
            </a:r>
            <a:r>
              <a:rPr spc="150" dirty="0"/>
              <a:t>/</a:t>
            </a:r>
            <a:r>
              <a:rPr spc="-90" dirty="0"/>
              <a:t> </a:t>
            </a:r>
            <a:r>
              <a:rPr spc="-20" dirty="0"/>
              <a:t>35</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32560" cy="244475"/>
          </a:xfrm>
          <a:prstGeom prst="rect">
            <a:avLst/>
          </a:prstGeom>
        </p:spPr>
        <p:txBody>
          <a:bodyPr vert="horz" wrap="square" lIns="0" tIns="17145" rIns="0" bIns="0" rtlCol="0">
            <a:spAutoFit/>
          </a:bodyPr>
          <a:lstStyle/>
          <a:p>
            <a:pPr marL="12700">
              <a:lnSpc>
                <a:spcPct val="100000"/>
              </a:lnSpc>
              <a:spcBef>
                <a:spcPts val="135"/>
              </a:spcBef>
            </a:pPr>
            <a:r>
              <a:rPr spc="-70" dirty="0"/>
              <a:t>Acknowledgements</a:t>
            </a:r>
          </a:p>
        </p:txBody>
      </p:sp>
      <p:sp>
        <p:nvSpPr>
          <p:cNvPr id="3" name="object 3"/>
          <p:cNvSpPr txBox="1"/>
          <p:nvPr/>
        </p:nvSpPr>
        <p:spPr>
          <a:xfrm>
            <a:off x="125844" y="939735"/>
            <a:ext cx="4355465" cy="1568450"/>
          </a:xfrm>
          <a:prstGeom prst="rect">
            <a:avLst/>
          </a:prstGeom>
        </p:spPr>
        <p:txBody>
          <a:bodyPr vert="horz" wrap="square" lIns="0" tIns="6985" rIns="0" bIns="0" rtlCol="0">
            <a:spAutoFit/>
          </a:bodyPr>
          <a:lstStyle/>
          <a:p>
            <a:pPr marL="12700" marR="5080">
              <a:lnSpc>
                <a:spcPct val="102600"/>
              </a:lnSpc>
              <a:spcBef>
                <a:spcPts val="55"/>
              </a:spcBef>
            </a:pP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95" dirty="0">
                <a:latin typeface="Arial"/>
                <a:cs typeface="Arial"/>
              </a:rPr>
              <a:t>express </a:t>
            </a:r>
            <a:r>
              <a:rPr sz="1100" spc="-50" dirty="0">
                <a:latin typeface="Arial"/>
                <a:cs typeface="Arial"/>
              </a:rPr>
              <a:t>my </a:t>
            </a:r>
            <a:r>
              <a:rPr sz="1100" spc="-90" dirty="0">
                <a:latin typeface="Arial"/>
                <a:cs typeface="Arial"/>
              </a:rPr>
              <a:t>deep </a:t>
            </a:r>
            <a:r>
              <a:rPr sz="1100" spc="-25" dirty="0">
                <a:latin typeface="Arial"/>
                <a:cs typeface="Arial"/>
              </a:rPr>
              <a:t>gratitude </a:t>
            </a:r>
            <a:r>
              <a:rPr sz="1100" spc="10" dirty="0">
                <a:latin typeface="Arial"/>
                <a:cs typeface="Arial"/>
              </a:rPr>
              <a:t>to </a:t>
            </a:r>
            <a:r>
              <a:rPr sz="1100" spc="-5" dirty="0">
                <a:latin typeface="Arial"/>
                <a:cs typeface="Arial"/>
              </a:rPr>
              <a:t>Dr </a:t>
            </a:r>
            <a:r>
              <a:rPr sz="1100" spc="-30" dirty="0">
                <a:latin typeface="Arial"/>
                <a:cs typeface="Arial"/>
              </a:rPr>
              <a:t>Mingming </a:t>
            </a:r>
            <a:r>
              <a:rPr sz="1100" spc="-70" dirty="0">
                <a:latin typeface="Arial"/>
                <a:cs typeface="Arial"/>
              </a:rPr>
              <a:t>Gong, </a:t>
            </a:r>
            <a:r>
              <a:rPr sz="1100" spc="-50" dirty="0">
                <a:latin typeface="Arial"/>
                <a:cs typeface="Arial"/>
              </a:rPr>
              <a:t>my  </a:t>
            </a:r>
            <a:r>
              <a:rPr sz="1100" spc="-55" dirty="0">
                <a:latin typeface="Arial"/>
                <a:cs typeface="Arial"/>
              </a:rPr>
              <a:t>supervisor, who </a:t>
            </a:r>
            <a:r>
              <a:rPr sz="1100" spc="-25" dirty="0">
                <a:latin typeface="Arial"/>
                <a:cs typeface="Arial"/>
              </a:rPr>
              <a:t>kindly </a:t>
            </a:r>
            <a:r>
              <a:rPr sz="1100" spc="-50" dirty="0">
                <a:latin typeface="Arial"/>
                <a:cs typeface="Arial"/>
              </a:rPr>
              <a:t>provided </a:t>
            </a:r>
            <a:r>
              <a:rPr sz="1100" spc="-70" dirty="0">
                <a:latin typeface="Arial"/>
                <a:cs typeface="Arial"/>
              </a:rPr>
              <a:t>immerse </a:t>
            </a:r>
            <a:r>
              <a:rPr sz="1100" spc="-55" dirty="0">
                <a:latin typeface="Arial"/>
                <a:cs typeface="Arial"/>
              </a:rPr>
              <a:t>help </a:t>
            </a:r>
            <a:r>
              <a:rPr sz="1100" spc="-65" dirty="0">
                <a:latin typeface="Arial"/>
                <a:cs typeface="Arial"/>
              </a:rPr>
              <a:t>and </a:t>
            </a:r>
            <a:r>
              <a:rPr sz="1100" spc="-20" dirty="0">
                <a:latin typeface="Arial"/>
                <a:cs typeface="Arial"/>
              </a:rPr>
              <a:t>timely </a:t>
            </a:r>
            <a:r>
              <a:rPr sz="1100" spc="-60" dirty="0">
                <a:latin typeface="Arial"/>
                <a:cs typeface="Arial"/>
              </a:rPr>
              <a:t>guidance over </a:t>
            </a:r>
            <a:r>
              <a:rPr sz="1100" spc="-30" dirty="0">
                <a:latin typeface="Arial"/>
                <a:cs typeface="Arial"/>
              </a:rPr>
              <a:t>the  </a:t>
            </a:r>
            <a:r>
              <a:rPr sz="1100" spc="-80" dirty="0">
                <a:latin typeface="Arial"/>
                <a:cs typeface="Arial"/>
              </a:rPr>
              <a:t>8-weeks </a:t>
            </a:r>
            <a:r>
              <a:rPr sz="1100" spc="-70" dirty="0">
                <a:latin typeface="Arial"/>
                <a:cs typeface="Arial"/>
              </a:rPr>
              <a:t>summer </a:t>
            </a:r>
            <a:r>
              <a:rPr sz="1100" spc="-75" dirty="0">
                <a:latin typeface="Arial"/>
                <a:cs typeface="Arial"/>
              </a:rPr>
              <a:t>course </a:t>
            </a:r>
            <a:r>
              <a:rPr sz="1100" spc="-20" dirty="0">
                <a:latin typeface="Arial"/>
                <a:cs typeface="Arial"/>
              </a:rPr>
              <a:t>of this</a:t>
            </a:r>
            <a:r>
              <a:rPr sz="1100" spc="-175" dirty="0">
                <a:latin typeface="Arial"/>
                <a:cs typeface="Arial"/>
              </a:rPr>
              <a:t> </a:t>
            </a:r>
            <a:r>
              <a:rPr sz="1100" spc="-30" dirty="0">
                <a:latin typeface="Arial"/>
                <a:cs typeface="Arial"/>
              </a:rPr>
              <a:t>project.</a:t>
            </a:r>
            <a:endParaRPr sz="1100">
              <a:latin typeface="Arial"/>
              <a:cs typeface="Arial"/>
            </a:endParaRPr>
          </a:p>
          <a:p>
            <a:pPr marL="12700" marR="64769">
              <a:lnSpc>
                <a:spcPct val="102600"/>
              </a:lnSpc>
            </a:pPr>
            <a:r>
              <a:rPr sz="1100" spc="-25" dirty="0">
                <a:latin typeface="Arial"/>
                <a:cs typeface="Arial"/>
              </a:rPr>
              <a:t>This </a:t>
            </a:r>
            <a:r>
              <a:rPr sz="1100" spc="-30" dirty="0">
                <a:latin typeface="Arial"/>
                <a:cs typeface="Arial"/>
              </a:rPr>
              <a:t>project </a:t>
            </a:r>
            <a:r>
              <a:rPr sz="1100" spc="-105" dirty="0">
                <a:latin typeface="Arial"/>
                <a:cs typeface="Arial"/>
              </a:rPr>
              <a:t>was </a:t>
            </a:r>
            <a:r>
              <a:rPr sz="1100" spc="-50" dirty="0">
                <a:latin typeface="Arial"/>
                <a:cs typeface="Arial"/>
              </a:rPr>
              <a:t>undertaken </a:t>
            </a:r>
            <a:r>
              <a:rPr sz="1100" spc="-60" dirty="0">
                <a:latin typeface="Arial"/>
                <a:cs typeface="Arial"/>
              </a:rPr>
              <a:t>using </a:t>
            </a:r>
            <a:r>
              <a:rPr sz="1100" spc="-50" dirty="0">
                <a:latin typeface="Arial"/>
                <a:cs typeface="Arial"/>
              </a:rPr>
              <a:t>Spartan </a:t>
            </a:r>
            <a:r>
              <a:rPr sz="1100" spc="-20" dirty="0">
                <a:latin typeface="Arial"/>
                <a:cs typeface="Arial"/>
              </a:rPr>
              <a:t>platform of </a:t>
            </a:r>
            <a:r>
              <a:rPr sz="1100" spc="-35" dirty="0">
                <a:latin typeface="Arial"/>
                <a:cs typeface="Arial"/>
              </a:rPr>
              <a:t>High </a:t>
            </a:r>
            <a:r>
              <a:rPr sz="1100" spc="-60" dirty="0">
                <a:latin typeface="Arial"/>
                <a:cs typeface="Arial"/>
              </a:rPr>
              <a:t>Performance  </a:t>
            </a:r>
            <a:r>
              <a:rPr sz="1100" spc="-45" dirty="0">
                <a:latin typeface="Arial"/>
                <a:cs typeface="Arial"/>
              </a:rPr>
              <a:t>Computing </a:t>
            </a:r>
            <a:r>
              <a:rPr sz="1100" dirty="0">
                <a:latin typeface="Arial"/>
                <a:cs typeface="Arial"/>
              </a:rPr>
              <a:t>at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0" dirty="0">
                <a:latin typeface="Arial"/>
                <a:cs typeface="Arial"/>
              </a:rPr>
              <a:t>Melbourne, </a:t>
            </a:r>
            <a:r>
              <a:rPr sz="1100" spc="-5" dirty="0">
                <a:latin typeface="Arial"/>
                <a:cs typeface="Arial"/>
              </a:rPr>
              <a:t>I </a:t>
            </a:r>
            <a:r>
              <a:rPr sz="1100" spc="-70" dirty="0">
                <a:latin typeface="Arial"/>
                <a:cs typeface="Arial"/>
              </a:rPr>
              <a:t>am </a:t>
            </a:r>
            <a:r>
              <a:rPr sz="1100" spc="-25" dirty="0">
                <a:latin typeface="Arial"/>
                <a:cs typeface="Arial"/>
              </a:rPr>
              <a:t>grateful </a:t>
            </a:r>
            <a:r>
              <a:rPr sz="1100" spc="-20" dirty="0">
                <a:latin typeface="Arial"/>
                <a:cs typeface="Arial"/>
              </a:rPr>
              <a:t>of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5" dirty="0">
                <a:latin typeface="Arial"/>
                <a:cs typeface="Arial"/>
              </a:rPr>
              <a:t>Melbourne </a:t>
            </a:r>
            <a:r>
              <a:rPr sz="1100" spc="-40" dirty="0">
                <a:latin typeface="Arial"/>
                <a:cs typeface="Arial"/>
              </a:rPr>
              <a:t>providing </a:t>
            </a:r>
            <a:r>
              <a:rPr sz="1100" spc="-75" dirty="0">
                <a:latin typeface="Arial"/>
                <a:cs typeface="Arial"/>
              </a:rPr>
              <a:t>such </a:t>
            </a:r>
            <a:r>
              <a:rPr sz="1100" spc="-80" dirty="0">
                <a:latin typeface="Arial"/>
                <a:cs typeface="Arial"/>
              </a:rPr>
              <a:t>resources </a:t>
            </a:r>
            <a:r>
              <a:rPr sz="1100" spc="10" dirty="0">
                <a:latin typeface="Arial"/>
                <a:cs typeface="Arial"/>
              </a:rPr>
              <a:t>to </a:t>
            </a:r>
            <a:r>
              <a:rPr sz="1100" spc="-40" dirty="0">
                <a:latin typeface="Arial"/>
                <a:cs typeface="Arial"/>
              </a:rPr>
              <a:t>fellow </a:t>
            </a:r>
            <a:r>
              <a:rPr sz="1100" spc="-80" dirty="0">
                <a:latin typeface="Arial"/>
                <a:cs typeface="Arial"/>
              </a:rPr>
              <a:t>researchers </a:t>
            </a:r>
            <a:r>
              <a:rPr sz="1100" spc="-65" dirty="0">
                <a:latin typeface="Arial"/>
                <a:cs typeface="Arial"/>
              </a:rPr>
              <a:t>and </a:t>
            </a:r>
            <a:r>
              <a:rPr sz="1100" spc="-50" dirty="0">
                <a:latin typeface="Arial"/>
                <a:cs typeface="Arial"/>
              </a:rPr>
              <a:t>students  </a:t>
            </a:r>
            <a:r>
              <a:rPr sz="1100" spc="-40" dirty="0">
                <a:latin typeface="Arial"/>
                <a:cs typeface="Arial"/>
              </a:rPr>
              <a:t>like</a:t>
            </a:r>
            <a:r>
              <a:rPr sz="1100" spc="50" dirty="0">
                <a:latin typeface="Arial"/>
                <a:cs typeface="Arial"/>
              </a:rPr>
              <a:t> </a:t>
            </a:r>
            <a:r>
              <a:rPr sz="1100" spc="-65" dirty="0">
                <a:latin typeface="Arial"/>
                <a:cs typeface="Arial"/>
              </a:rPr>
              <a:t>me.</a:t>
            </a:r>
            <a:endParaRPr sz="1100">
              <a:latin typeface="Arial"/>
              <a:cs typeface="Arial"/>
            </a:endParaRPr>
          </a:p>
          <a:p>
            <a:pPr marL="12700" marR="156210">
              <a:lnSpc>
                <a:spcPct val="102600"/>
              </a:lnSpc>
            </a:pPr>
            <a:r>
              <a:rPr sz="1100" spc="-40" dirty="0">
                <a:latin typeface="Arial"/>
                <a:cs typeface="Arial"/>
              </a:rPr>
              <a:t>Also, </a:t>
            </a: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25" dirty="0">
                <a:latin typeface="Arial"/>
                <a:cs typeface="Arial"/>
              </a:rPr>
              <a:t>thank Dongting for </a:t>
            </a:r>
            <a:r>
              <a:rPr sz="1100" spc="-40" dirty="0">
                <a:latin typeface="Arial"/>
                <a:cs typeface="Arial"/>
              </a:rPr>
              <a:t>providing </a:t>
            </a:r>
            <a:r>
              <a:rPr sz="1100" spc="-30" dirty="0">
                <a:latin typeface="Arial"/>
                <a:cs typeface="Arial"/>
              </a:rPr>
              <a:t>the </a:t>
            </a:r>
            <a:r>
              <a:rPr sz="1100" spc="-55" dirty="0">
                <a:latin typeface="Arial"/>
                <a:cs typeface="Arial"/>
              </a:rPr>
              <a:t>help </a:t>
            </a:r>
            <a:r>
              <a:rPr sz="1100" spc="-70" dirty="0">
                <a:latin typeface="Arial"/>
                <a:cs typeface="Arial"/>
              </a:rPr>
              <a:t>when </a:t>
            </a:r>
            <a:r>
              <a:rPr sz="1100" spc="-5" dirty="0">
                <a:latin typeface="Arial"/>
                <a:cs typeface="Arial"/>
              </a:rPr>
              <a:t>I </a:t>
            </a:r>
            <a:r>
              <a:rPr sz="1100" spc="-65" dirty="0">
                <a:latin typeface="Arial"/>
                <a:cs typeface="Arial"/>
              </a:rPr>
              <a:t>faced  </a:t>
            </a:r>
            <a:r>
              <a:rPr sz="1100" spc="-40" dirty="0">
                <a:latin typeface="Arial"/>
                <a:cs typeface="Arial"/>
              </a:rPr>
              <a:t>technical </a:t>
            </a:r>
            <a:r>
              <a:rPr sz="1100" spc="-25" dirty="0">
                <a:latin typeface="Arial"/>
                <a:cs typeface="Arial"/>
              </a:rPr>
              <a:t>difficulties </a:t>
            </a:r>
            <a:r>
              <a:rPr sz="1100" spc="-20" dirty="0">
                <a:latin typeface="Arial"/>
                <a:cs typeface="Arial"/>
              </a:rPr>
              <a:t>in </a:t>
            </a:r>
            <a:r>
              <a:rPr sz="1100" spc="-60" dirty="0">
                <a:latin typeface="Arial"/>
                <a:cs typeface="Arial"/>
              </a:rPr>
              <a:t>using</a:t>
            </a:r>
            <a:r>
              <a:rPr sz="1100" spc="40" dirty="0">
                <a:latin typeface="Arial"/>
                <a:cs typeface="Arial"/>
              </a:rPr>
              <a:t> </a:t>
            </a:r>
            <a:r>
              <a:rPr sz="1100" spc="-45" dirty="0">
                <a:latin typeface="Arial"/>
                <a:cs typeface="Arial"/>
              </a:rPr>
              <a:t>HPC.</a:t>
            </a:r>
            <a:endParaRPr sz="11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32</a:t>
            </a:fld>
            <a:r>
              <a:rPr spc="-95" dirty="0"/>
              <a:t> </a:t>
            </a:r>
            <a:r>
              <a:rPr spc="150" dirty="0"/>
              <a:t>/</a:t>
            </a:r>
            <a:r>
              <a:rPr spc="-90" dirty="0"/>
              <a:t> </a:t>
            </a:r>
            <a:r>
              <a:rPr spc="-20" dirty="0"/>
              <a:t>35</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8569" y="1218538"/>
            <a:ext cx="1090295" cy="403225"/>
          </a:xfrm>
          <a:prstGeom prst="rect">
            <a:avLst/>
          </a:prstGeom>
        </p:spPr>
        <p:txBody>
          <a:bodyPr vert="horz" wrap="square" lIns="0" tIns="15875" rIns="0" bIns="0" rtlCol="0">
            <a:spAutoFit/>
          </a:bodyPr>
          <a:lstStyle/>
          <a:p>
            <a:pPr marL="12700">
              <a:lnSpc>
                <a:spcPct val="100000"/>
              </a:lnSpc>
              <a:spcBef>
                <a:spcPts val="125"/>
              </a:spcBef>
            </a:pPr>
            <a:r>
              <a:rPr sz="2450" spc="-135" dirty="0">
                <a:solidFill>
                  <a:srgbClr val="000000"/>
                </a:solidFill>
              </a:rPr>
              <a:t>The</a:t>
            </a:r>
            <a:r>
              <a:rPr sz="2450" spc="15" dirty="0">
                <a:solidFill>
                  <a:srgbClr val="000000"/>
                </a:solidFill>
              </a:rPr>
              <a:t> </a:t>
            </a:r>
            <a:r>
              <a:rPr sz="2450" spc="-195" dirty="0">
                <a:solidFill>
                  <a:srgbClr val="000000"/>
                </a:solidFill>
              </a:rPr>
              <a:t>End</a:t>
            </a:r>
            <a:endParaRPr sz="2450"/>
          </a:p>
        </p:txBody>
      </p:sp>
      <p:sp>
        <p:nvSpPr>
          <p:cNvPr id="3" name="object 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7" name="object 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Rethinking </a:t>
            </a:r>
            <a:r>
              <a:rPr sz="600" spc="-10" dirty="0">
                <a:solidFill>
                  <a:srgbClr val="FFFFFF"/>
                </a:solidFill>
                <a:latin typeface="Arial"/>
                <a:cs typeface="Arial"/>
                <a:hlinkClick r:id="rId2" action="ppaction://hlinksldjump"/>
              </a:rPr>
              <a:t>ImageNet </a:t>
            </a:r>
            <a:r>
              <a:rPr sz="600" dirty="0">
                <a:solidFill>
                  <a:srgbClr val="FFFFFF"/>
                </a:solidFill>
                <a:latin typeface="Arial"/>
                <a:cs typeface="Arial"/>
                <a:hlinkClick r:id="rId2" action="ppaction://hlinksldjump"/>
              </a:rPr>
              <a:t>Pretraining </a:t>
            </a:r>
            <a:r>
              <a:rPr sz="600" spc="5" dirty="0">
                <a:solidFill>
                  <a:srgbClr val="FFFFFF"/>
                </a:solidFill>
                <a:latin typeface="Arial"/>
                <a:cs typeface="Arial"/>
                <a:hlinkClick r:id="rId2" action="ppaction://hlinksldjump"/>
              </a:rPr>
              <a:t>in </a:t>
            </a:r>
            <a:r>
              <a:rPr sz="600" spc="-5" dirty="0">
                <a:solidFill>
                  <a:srgbClr val="FFFFFF"/>
                </a:solidFill>
                <a:latin typeface="Arial"/>
                <a:cs typeface="Arial"/>
                <a:hlinkClick r:id="rId2" action="ppaction://hlinksldjump"/>
              </a:rPr>
              <a:t>Domain</a:t>
            </a:r>
            <a:endParaRPr sz="6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33</a:t>
            </a:fld>
            <a:r>
              <a:rPr spc="-95" dirty="0"/>
              <a:t> </a:t>
            </a:r>
            <a:r>
              <a:rPr spc="150" dirty="0"/>
              <a:t>/</a:t>
            </a:r>
            <a:r>
              <a:rPr spc="-90" dirty="0"/>
              <a:t> </a:t>
            </a:r>
            <a:r>
              <a:rPr spc="-20" dirty="0"/>
              <a:t>35</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621771"/>
            <a:ext cx="101219" cy="13917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6504" y="62177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64075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65972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67238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69135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70401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71666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7293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688195"/>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419" y="62177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565178"/>
            <a:ext cx="101219" cy="13917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76504" y="156517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58415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60313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61578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63476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64741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66007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67272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631601"/>
            <a:ext cx="31635" cy="44283"/>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252419" y="156517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1992368"/>
            <a:ext cx="101219" cy="139174"/>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176504" y="199236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1134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3032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04297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06195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07460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08726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09991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058791"/>
            <a:ext cx="31635" cy="44283"/>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252419" y="199236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p:nvPr/>
        </p:nvSpPr>
        <p:spPr>
          <a:xfrm>
            <a:off x="176504" y="2591617"/>
            <a:ext cx="101219" cy="13917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176504" y="25916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8" name="object 38"/>
          <p:cNvSpPr/>
          <p:nvPr/>
        </p:nvSpPr>
        <p:spPr>
          <a:xfrm>
            <a:off x="189156" y="261059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9" name="object 39"/>
          <p:cNvSpPr/>
          <p:nvPr/>
        </p:nvSpPr>
        <p:spPr>
          <a:xfrm>
            <a:off x="201809" y="2629574"/>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0" name="object 40"/>
          <p:cNvSpPr/>
          <p:nvPr/>
        </p:nvSpPr>
        <p:spPr>
          <a:xfrm>
            <a:off x="201809" y="2642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1" name="object 41"/>
          <p:cNvSpPr/>
          <p:nvPr/>
        </p:nvSpPr>
        <p:spPr>
          <a:xfrm>
            <a:off x="189156" y="266120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2" name="object 42"/>
          <p:cNvSpPr/>
          <p:nvPr/>
        </p:nvSpPr>
        <p:spPr>
          <a:xfrm>
            <a:off x="189156" y="267385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3" name="object 43"/>
          <p:cNvSpPr/>
          <p:nvPr/>
        </p:nvSpPr>
        <p:spPr>
          <a:xfrm>
            <a:off x="189156" y="2686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4" name="object 44"/>
          <p:cNvSpPr/>
          <p:nvPr/>
        </p:nvSpPr>
        <p:spPr>
          <a:xfrm>
            <a:off x="189156" y="2699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5" name="object 45"/>
          <p:cNvSpPr/>
          <p:nvPr/>
        </p:nvSpPr>
        <p:spPr>
          <a:xfrm>
            <a:off x="233440" y="2658041"/>
            <a:ext cx="31635" cy="44283"/>
          </a:xfrm>
          <a:prstGeom prst="rect">
            <a:avLst/>
          </a:prstGeom>
          <a:blipFill>
            <a:blip r:embed="rId5" cstate="print"/>
            <a:stretch>
              <a:fillRect/>
            </a:stretch>
          </a:blipFill>
        </p:spPr>
        <p:txBody>
          <a:bodyPr wrap="square" lIns="0" tIns="0" rIns="0" bIns="0" rtlCol="0"/>
          <a:lstStyle/>
          <a:p>
            <a:endParaRPr/>
          </a:p>
        </p:txBody>
      </p:sp>
      <p:sp>
        <p:nvSpPr>
          <p:cNvPr id="46" name="object 46"/>
          <p:cNvSpPr/>
          <p:nvPr/>
        </p:nvSpPr>
        <p:spPr>
          <a:xfrm>
            <a:off x="252419" y="25916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47" name="object 47"/>
          <p:cNvSpPr txBox="1"/>
          <p:nvPr/>
        </p:nvSpPr>
        <p:spPr>
          <a:xfrm>
            <a:off x="176456" y="590726"/>
            <a:ext cx="4220845" cy="2505710"/>
          </a:xfrm>
          <a:prstGeom prst="rect">
            <a:avLst/>
          </a:prstGeom>
        </p:spPr>
        <p:txBody>
          <a:bodyPr vert="horz" wrap="square" lIns="0" tIns="11430" rIns="0" bIns="0" rtlCol="0">
            <a:spAutoFit/>
          </a:bodyPr>
          <a:lstStyle/>
          <a:p>
            <a:pPr marL="12700">
              <a:lnSpc>
                <a:spcPct val="100000"/>
              </a:lnSpc>
              <a:spcBef>
                <a:spcPts val="9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60" dirty="0">
                <a:solidFill>
                  <a:srgbClr val="3333B2"/>
                </a:solidFill>
                <a:latin typeface="Arial"/>
                <a:cs typeface="Arial"/>
              </a:rPr>
              <a:t>Shubham, </a:t>
            </a:r>
            <a:r>
              <a:rPr sz="1100" spc="-15" dirty="0">
                <a:solidFill>
                  <a:srgbClr val="3333B2"/>
                </a:solidFill>
                <a:latin typeface="Arial"/>
                <a:cs typeface="Arial"/>
              </a:rPr>
              <a:t>J., </a:t>
            </a:r>
            <a:r>
              <a:rPr sz="1100" spc="-55" dirty="0">
                <a:solidFill>
                  <a:srgbClr val="3333B2"/>
                </a:solidFill>
                <a:latin typeface="Arial"/>
                <a:cs typeface="Arial"/>
              </a:rPr>
              <a:t>2017. </a:t>
            </a:r>
            <a:r>
              <a:rPr sz="1100" spc="-80" dirty="0">
                <a:solidFill>
                  <a:srgbClr val="3333B2"/>
                </a:solidFill>
                <a:latin typeface="Arial"/>
                <a:cs typeface="Arial"/>
              </a:rPr>
              <a:t>Pseudo </a:t>
            </a:r>
            <a:r>
              <a:rPr sz="1100" spc="-45" dirty="0">
                <a:solidFill>
                  <a:srgbClr val="3333B2"/>
                </a:solidFill>
                <a:latin typeface="Arial"/>
                <a:cs typeface="Arial"/>
              </a:rPr>
              <a:t>Labeling </a:t>
            </a:r>
            <a:r>
              <a:rPr sz="1100" spc="-10" dirty="0">
                <a:solidFill>
                  <a:srgbClr val="3333B2"/>
                </a:solidFill>
                <a:latin typeface="Arial"/>
                <a:cs typeface="Arial"/>
              </a:rPr>
              <a:t>— </a:t>
            </a:r>
            <a:r>
              <a:rPr sz="1100" spc="-75" dirty="0">
                <a:solidFill>
                  <a:srgbClr val="3333B2"/>
                </a:solidFill>
                <a:latin typeface="Arial"/>
                <a:cs typeface="Arial"/>
              </a:rPr>
              <a:t>Semi </a:t>
            </a:r>
            <a:r>
              <a:rPr sz="1100" spc="-70" dirty="0">
                <a:solidFill>
                  <a:srgbClr val="3333B2"/>
                </a:solidFill>
                <a:latin typeface="Arial"/>
                <a:cs typeface="Arial"/>
              </a:rPr>
              <a:t>Supervised</a:t>
            </a:r>
            <a:r>
              <a:rPr sz="1100" spc="-140" dirty="0">
                <a:solidFill>
                  <a:srgbClr val="3333B2"/>
                </a:solidFill>
                <a:latin typeface="Arial"/>
                <a:cs typeface="Arial"/>
              </a:rPr>
              <a:t> </a:t>
            </a:r>
            <a:r>
              <a:rPr sz="1100" spc="-50" dirty="0">
                <a:solidFill>
                  <a:srgbClr val="3333B2"/>
                </a:solidFill>
                <a:latin typeface="Arial"/>
                <a:cs typeface="Arial"/>
              </a:rPr>
              <a:t>Learning.</a:t>
            </a:r>
            <a:endParaRPr sz="1100">
              <a:latin typeface="Arial"/>
              <a:cs typeface="Arial"/>
            </a:endParaRPr>
          </a:p>
          <a:p>
            <a:pPr marL="208279" marR="1124585">
              <a:lnSpc>
                <a:spcPct val="102600"/>
              </a:lnSpc>
            </a:pPr>
            <a:r>
              <a:rPr sz="1100" spc="-30" dirty="0">
                <a:solidFill>
                  <a:srgbClr val="3333B2"/>
                </a:solidFill>
                <a:latin typeface="Arial"/>
                <a:cs typeface="Arial"/>
              </a:rPr>
              <a:t>Analytics </a:t>
            </a:r>
            <a:r>
              <a:rPr sz="1100" spc="-40" dirty="0">
                <a:solidFill>
                  <a:srgbClr val="3333B2"/>
                </a:solidFill>
                <a:latin typeface="Arial"/>
                <a:cs typeface="Arial"/>
              </a:rPr>
              <a:t>Vidhya. </a:t>
            </a:r>
            <a:r>
              <a:rPr sz="1100" spc="-45" dirty="0">
                <a:solidFill>
                  <a:srgbClr val="3333B2"/>
                </a:solidFill>
                <a:latin typeface="Arial"/>
                <a:cs typeface="Arial"/>
              </a:rPr>
              <a:t>Available </a:t>
            </a:r>
            <a:r>
              <a:rPr sz="1100" spc="-5" dirty="0">
                <a:solidFill>
                  <a:srgbClr val="3333B2"/>
                </a:solidFill>
                <a:latin typeface="Arial"/>
                <a:cs typeface="Arial"/>
              </a:rPr>
              <a:t>at:  </a:t>
            </a:r>
            <a:r>
              <a:rPr sz="1100" spc="-10" dirty="0">
                <a:solidFill>
                  <a:srgbClr val="3333B2"/>
                </a:solidFill>
                <a:latin typeface="Arial"/>
                <a:cs typeface="Arial"/>
                <a:hlinkClick r:id="rId6"/>
              </a:rPr>
              <a:t>https://www.analyticsvidh</a:t>
            </a:r>
            <a:r>
              <a:rPr sz="1100" spc="-45" dirty="0">
                <a:solidFill>
                  <a:srgbClr val="3333B2"/>
                </a:solidFill>
                <a:latin typeface="Arial"/>
                <a:cs typeface="Arial"/>
                <a:hlinkClick r:id="rId6"/>
              </a:rPr>
              <a:t>y</a:t>
            </a:r>
            <a:r>
              <a:rPr sz="1100" spc="5" dirty="0">
                <a:solidFill>
                  <a:srgbClr val="3333B2"/>
                </a:solidFill>
                <a:latin typeface="Arial"/>
                <a:cs typeface="Arial"/>
                <a:hlinkClick r:id="rId6"/>
              </a:rPr>
              <a:t>a.com/blog/2017/09/</a:t>
            </a:r>
            <a:endParaRPr sz="1100">
              <a:latin typeface="Arial"/>
              <a:cs typeface="Arial"/>
            </a:endParaRPr>
          </a:p>
          <a:p>
            <a:pPr marL="208279">
              <a:lnSpc>
                <a:spcPct val="100000"/>
              </a:lnSpc>
              <a:spcBef>
                <a:spcPts val="35"/>
              </a:spcBef>
            </a:pPr>
            <a:r>
              <a:rPr sz="1100" spc="-45" dirty="0">
                <a:solidFill>
                  <a:srgbClr val="3333B2"/>
                </a:solidFill>
                <a:latin typeface="Arial"/>
                <a:cs typeface="Arial"/>
              </a:rPr>
              <a:t>pseudo-labelling-semi-supervised-learning-technique/ </a:t>
            </a:r>
            <a:r>
              <a:rPr sz="1100" spc="-80" dirty="0">
                <a:solidFill>
                  <a:srgbClr val="3333B2"/>
                </a:solidFill>
                <a:latin typeface="Arial"/>
                <a:cs typeface="Arial"/>
              </a:rPr>
              <a:t>[Accessed</a:t>
            </a:r>
            <a:r>
              <a:rPr sz="1100" spc="-130" dirty="0">
                <a:solidFill>
                  <a:srgbClr val="3333B2"/>
                </a:solidFill>
                <a:latin typeface="Arial"/>
                <a:cs typeface="Arial"/>
              </a:rPr>
              <a:t> </a:t>
            </a:r>
            <a:r>
              <a:rPr sz="1100" spc="-70" dirty="0">
                <a:solidFill>
                  <a:srgbClr val="3333B2"/>
                </a:solidFill>
                <a:latin typeface="Arial"/>
                <a:cs typeface="Arial"/>
              </a:rPr>
              <a:t>23</a:t>
            </a:r>
            <a:endParaRPr sz="1100">
              <a:latin typeface="Arial"/>
              <a:cs typeface="Arial"/>
            </a:endParaRPr>
          </a:p>
          <a:p>
            <a:pPr marL="208279">
              <a:lnSpc>
                <a:spcPct val="100000"/>
              </a:lnSpc>
              <a:spcBef>
                <a:spcPts val="35"/>
              </a:spcBef>
            </a:pPr>
            <a:r>
              <a:rPr sz="1100" spc="-65" dirty="0">
                <a:solidFill>
                  <a:srgbClr val="3333B2"/>
                </a:solidFill>
                <a:latin typeface="Arial"/>
                <a:cs typeface="Arial"/>
              </a:rPr>
              <a:t>February</a:t>
            </a:r>
            <a:r>
              <a:rPr sz="1100" spc="50" dirty="0">
                <a:solidFill>
                  <a:srgbClr val="3333B2"/>
                </a:solidFill>
                <a:latin typeface="Arial"/>
                <a:cs typeface="Arial"/>
              </a:rPr>
              <a:t> </a:t>
            </a:r>
            <a:r>
              <a:rPr sz="1100" spc="-45" dirty="0">
                <a:solidFill>
                  <a:srgbClr val="3333B2"/>
                </a:solidFill>
                <a:latin typeface="Arial"/>
                <a:cs typeface="Arial"/>
              </a:rPr>
              <a:t>2022].</a:t>
            </a:r>
            <a:endParaRPr sz="1100">
              <a:latin typeface="Arial"/>
              <a:cs typeface="Arial"/>
            </a:endParaRPr>
          </a:p>
          <a:p>
            <a:pPr marL="208279" marR="488950" indent="-196215">
              <a:lnSpc>
                <a:spcPct val="102699"/>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25" dirty="0">
                <a:solidFill>
                  <a:srgbClr val="3333B2"/>
                </a:solidFill>
                <a:latin typeface="Arial"/>
                <a:cs typeface="Arial"/>
              </a:rPr>
              <a:t>Michal </a:t>
            </a:r>
            <a:r>
              <a:rPr sz="1100" spc="-45" dirty="0">
                <a:solidFill>
                  <a:srgbClr val="3333B2"/>
                </a:solidFill>
                <a:latin typeface="Arial"/>
                <a:cs typeface="Arial"/>
              </a:rPr>
              <a:t>Kucer </a:t>
            </a:r>
            <a:r>
              <a:rPr sz="1100" spc="-65" dirty="0">
                <a:solidFill>
                  <a:srgbClr val="3333B2"/>
                </a:solidFill>
                <a:latin typeface="Arial"/>
                <a:cs typeface="Arial"/>
              </a:rPr>
              <a:t>and </a:t>
            </a:r>
            <a:r>
              <a:rPr sz="1100" spc="-55" dirty="0">
                <a:solidFill>
                  <a:srgbClr val="3333B2"/>
                </a:solidFill>
                <a:latin typeface="Arial"/>
                <a:cs typeface="Arial"/>
              </a:rPr>
              <a:t>Diane </a:t>
            </a:r>
            <a:r>
              <a:rPr sz="1100" spc="-65" dirty="0">
                <a:solidFill>
                  <a:srgbClr val="3333B2"/>
                </a:solidFill>
                <a:latin typeface="Arial"/>
                <a:cs typeface="Arial"/>
              </a:rPr>
              <a:t>Oyen. </a:t>
            </a:r>
            <a:r>
              <a:rPr sz="1100" spc="-25" dirty="0">
                <a:solidFill>
                  <a:srgbClr val="3333B2"/>
                </a:solidFill>
                <a:latin typeface="Arial"/>
                <a:cs typeface="Arial"/>
              </a:rPr>
              <a:t>“Transfer </a:t>
            </a:r>
            <a:r>
              <a:rPr sz="1100" spc="-50" dirty="0">
                <a:solidFill>
                  <a:srgbClr val="3333B2"/>
                </a:solidFill>
                <a:latin typeface="Arial"/>
                <a:cs typeface="Arial"/>
              </a:rPr>
              <a:t>learning </a:t>
            </a:r>
            <a:r>
              <a:rPr sz="1100" dirty="0">
                <a:solidFill>
                  <a:srgbClr val="3333B2"/>
                </a:solidFill>
                <a:latin typeface="Arial"/>
                <a:cs typeface="Arial"/>
              </a:rPr>
              <a:t>with </a:t>
            </a:r>
            <a:r>
              <a:rPr sz="1100" spc="-65" dirty="0">
                <a:solidFill>
                  <a:srgbClr val="3333B2"/>
                </a:solidFill>
                <a:latin typeface="Arial"/>
                <a:cs typeface="Arial"/>
              </a:rPr>
              <a:t>fewer  </a:t>
            </a:r>
            <a:r>
              <a:rPr sz="1100" spc="-50" dirty="0">
                <a:solidFill>
                  <a:srgbClr val="3333B2"/>
                </a:solidFill>
                <a:latin typeface="Arial"/>
                <a:cs typeface="Arial"/>
              </a:rPr>
              <a:t>ImageNet </a:t>
            </a:r>
            <a:r>
              <a:rPr sz="1100" spc="-55" dirty="0">
                <a:solidFill>
                  <a:srgbClr val="3333B2"/>
                </a:solidFill>
                <a:latin typeface="Arial"/>
                <a:cs typeface="Arial"/>
              </a:rPr>
              <a:t>classes”. </a:t>
            </a:r>
            <a:r>
              <a:rPr sz="1100" spc="-20" dirty="0">
                <a:solidFill>
                  <a:srgbClr val="3333B2"/>
                </a:solidFill>
                <a:latin typeface="Arial"/>
                <a:cs typeface="Arial"/>
              </a:rPr>
              <a:t>In:</a:t>
            </a:r>
            <a:r>
              <a:rPr sz="1100" spc="-125" dirty="0">
                <a:solidFill>
                  <a:srgbClr val="3333B2"/>
                </a:solidFill>
                <a:latin typeface="Arial"/>
                <a:cs typeface="Arial"/>
              </a:rPr>
              <a:t> </a:t>
            </a:r>
            <a:r>
              <a:rPr sz="1100" spc="-25" dirty="0">
                <a:solidFill>
                  <a:srgbClr val="3333B2"/>
                </a:solidFill>
                <a:latin typeface="Arial"/>
                <a:cs typeface="Arial"/>
              </a:rPr>
              <a:t>(2021).</a:t>
            </a:r>
            <a:endParaRPr sz="1100">
              <a:latin typeface="Arial"/>
              <a:cs typeface="Arial"/>
            </a:endParaRPr>
          </a:p>
          <a:p>
            <a:pPr marL="208279" marR="38735" indent="-196215">
              <a:lnSpc>
                <a:spcPct val="102600"/>
              </a:lnSpc>
              <a:spcBef>
                <a:spcPts val="65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55" dirty="0">
                <a:solidFill>
                  <a:srgbClr val="3333B2"/>
                </a:solidFill>
                <a:latin typeface="Arial"/>
                <a:cs typeface="Arial"/>
              </a:rPr>
              <a:t>Yabin Zhang </a:t>
            </a:r>
            <a:r>
              <a:rPr sz="1100" spc="-20" dirty="0">
                <a:solidFill>
                  <a:srgbClr val="3333B2"/>
                </a:solidFill>
                <a:latin typeface="Arial"/>
                <a:cs typeface="Arial"/>
              </a:rPr>
              <a:t>et </a:t>
            </a:r>
            <a:r>
              <a:rPr sz="1100" spc="-30" dirty="0">
                <a:solidFill>
                  <a:srgbClr val="3333B2"/>
                </a:solidFill>
                <a:latin typeface="Arial"/>
                <a:cs typeface="Arial"/>
              </a:rPr>
              <a:t>al. </a:t>
            </a:r>
            <a:r>
              <a:rPr sz="1100" spc="-50" dirty="0">
                <a:solidFill>
                  <a:srgbClr val="3333B2"/>
                </a:solidFill>
                <a:latin typeface="Arial"/>
                <a:cs typeface="Arial"/>
              </a:rPr>
              <a:t>“Semi-supervised </a:t>
            </a:r>
            <a:r>
              <a:rPr sz="1100" spc="-65" dirty="0">
                <a:solidFill>
                  <a:srgbClr val="3333B2"/>
                </a:solidFill>
                <a:latin typeface="Arial"/>
                <a:cs typeface="Arial"/>
              </a:rPr>
              <a:t>models </a:t>
            </a:r>
            <a:r>
              <a:rPr sz="1100" spc="-80" dirty="0">
                <a:solidFill>
                  <a:srgbClr val="3333B2"/>
                </a:solidFill>
                <a:latin typeface="Arial"/>
                <a:cs typeface="Arial"/>
              </a:rPr>
              <a:t>are </a:t>
            </a:r>
            <a:r>
              <a:rPr sz="1100" spc="-40" dirty="0">
                <a:solidFill>
                  <a:srgbClr val="3333B2"/>
                </a:solidFill>
                <a:latin typeface="Arial"/>
                <a:cs typeface="Arial"/>
              </a:rPr>
              <a:t>strong </a:t>
            </a:r>
            <a:r>
              <a:rPr sz="1100" spc="-65" dirty="0">
                <a:solidFill>
                  <a:srgbClr val="3333B2"/>
                </a:solidFill>
                <a:latin typeface="Arial"/>
                <a:cs typeface="Arial"/>
              </a:rPr>
              <a:t>unsupervised  </a:t>
            </a:r>
            <a:r>
              <a:rPr sz="1100" spc="-50" dirty="0">
                <a:solidFill>
                  <a:srgbClr val="3333B2"/>
                </a:solidFill>
                <a:latin typeface="Arial"/>
                <a:cs typeface="Arial"/>
              </a:rPr>
              <a:t>domain </a:t>
            </a:r>
            <a:r>
              <a:rPr sz="1100" spc="-30" dirty="0">
                <a:solidFill>
                  <a:srgbClr val="3333B2"/>
                </a:solidFill>
                <a:latin typeface="Arial"/>
                <a:cs typeface="Arial"/>
              </a:rPr>
              <a:t>adaptation </a:t>
            </a:r>
            <a:r>
              <a:rPr sz="1100" spc="-40" dirty="0">
                <a:solidFill>
                  <a:srgbClr val="3333B2"/>
                </a:solidFill>
                <a:latin typeface="Arial"/>
                <a:cs typeface="Arial"/>
              </a:rPr>
              <a:t>learners”. </a:t>
            </a:r>
            <a:r>
              <a:rPr sz="1100" spc="-20" dirty="0">
                <a:solidFill>
                  <a:srgbClr val="3333B2"/>
                </a:solidFill>
                <a:latin typeface="Arial"/>
                <a:cs typeface="Arial"/>
              </a:rPr>
              <a:t>In: </a:t>
            </a:r>
            <a:r>
              <a:rPr sz="1100" spc="-35" dirty="0">
                <a:solidFill>
                  <a:srgbClr val="3333B2"/>
                </a:solidFill>
                <a:latin typeface="Arial"/>
                <a:cs typeface="Arial"/>
              </a:rPr>
              <a:t>arXiv </a:t>
            </a:r>
            <a:r>
              <a:rPr sz="1100" spc="-30" dirty="0">
                <a:solidFill>
                  <a:srgbClr val="3333B2"/>
                </a:solidFill>
                <a:latin typeface="Arial"/>
                <a:cs typeface="Arial"/>
              </a:rPr>
              <a:t>preprint </a:t>
            </a:r>
            <a:r>
              <a:rPr sz="1100" spc="-50" dirty="0">
                <a:solidFill>
                  <a:srgbClr val="3333B2"/>
                </a:solidFill>
                <a:latin typeface="Arial"/>
                <a:cs typeface="Arial"/>
              </a:rPr>
              <a:t>arXiv:2106.00417  </a:t>
            </a:r>
            <a:r>
              <a:rPr sz="1100" spc="-25" dirty="0">
                <a:solidFill>
                  <a:srgbClr val="3333B2"/>
                </a:solidFill>
                <a:latin typeface="Arial"/>
                <a:cs typeface="Arial"/>
              </a:rPr>
              <a:t>(2021).</a:t>
            </a:r>
            <a:endParaRPr sz="1100">
              <a:latin typeface="Arial"/>
              <a:cs typeface="Arial"/>
            </a:endParaRPr>
          </a:p>
          <a:p>
            <a:pPr marL="208279" marR="5080" indent="-196215">
              <a:lnSpc>
                <a:spcPct val="102600"/>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5" dirty="0">
                <a:solidFill>
                  <a:srgbClr val="3333B2"/>
                </a:solidFill>
                <a:latin typeface="Arial"/>
                <a:cs typeface="Arial"/>
              </a:rPr>
              <a:t>Alex </a:t>
            </a:r>
            <a:r>
              <a:rPr sz="1100" spc="-55" dirty="0">
                <a:solidFill>
                  <a:srgbClr val="3333B2"/>
                </a:solidFill>
                <a:latin typeface="Arial"/>
                <a:cs typeface="Arial"/>
              </a:rPr>
              <a:t>Krizhevsky, </a:t>
            </a:r>
            <a:r>
              <a:rPr sz="1100" spc="-40" dirty="0">
                <a:solidFill>
                  <a:srgbClr val="3333B2"/>
                </a:solidFill>
                <a:latin typeface="Arial"/>
                <a:cs typeface="Arial"/>
              </a:rPr>
              <a:t>Ilya </a:t>
            </a:r>
            <a:r>
              <a:rPr sz="1100" spc="-60" dirty="0">
                <a:solidFill>
                  <a:srgbClr val="3333B2"/>
                </a:solidFill>
                <a:latin typeface="Arial"/>
                <a:cs typeface="Arial"/>
              </a:rPr>
              <a:t>Sutskever, </a:t>
            </a:r>
            <a:r>
              <a:rPr sz="1100" spc="-65" dirty="0">
                <a:solidFill>
                  <a:srgbClr val="3333B2"/>
                </a:solidFill>
                <a:latin typeface="Arial"/>
                <a:cs typeface="Arial"/>
              </a:rPr>
              <a:t>and Geoffrey </a:t>
            </a:r>
            <a:r>
              <a:rPr sz="1100" spc="-85" dirty="0">
                <a:solidFill>
                  <a:srgbClr val="3333B2"/>
                </a:solidFill>
                <a:latin typeface="Arial"/>
                <a:cs typeface="Arial"/>
              </a:rPr>
              <a:t>E </a:t>
            </a:r>
            <a:r>
              <a:rPr sz="1100" spc="-15" dirty="0">
                <a:solidFill>
                  <a:srgbClr val="3333B2"/>
                </a:solidFill>
                <a:latin typeface="Arial"/>
                <a:cs typeface="Arial"/>
              </a:rPr>
              <a:t>Hinton. </a:t>
            </a:r>
            <a:r>
              <a:rPr sz="1100" spc="-30" dirty="0">
                <a:solidFill>
                  <a:srgbClr val="3333B2"/>
                </a:solidFill>
                <a:latin typeface="Arial"/>
                <a:cs typeface="Arial"/>
              </a:rPr>
              <a:t>“Imagenet  </a:t>
            </a:r>
            <a:r>
              <a:rPr sz="1100" spc="-40" dirty="0">
                <a:solidFill>
                  <a:srgbClr val="3333B2"/>
                </a:solidFill>
                <a:latin typeface="Arial"/>
                <a:cs typeface="Arial"/>
              </a:rPr>
              <a:t>classification </a:t>
            </a:r>
            <a:r>
              <a:rPr sz="1100" dirty="0">
                <a:solidFill>
                  <a:srgbClr val="3333B2"/>
                </a:solidFill>
                <a:latin typeface="Arial"/>
                <a:cs typeface="Arial"/>
              </a:rPr>
              <a:t>with </a:t>
            </a:r>
            <a:r>
              <a:rPr sz="1100" spc="-90" dirty="0">
                <a:solidFill>
                  <a:srgbClr val="3333B2"/>
                </a:solidFill>
                <a:latin typeface="Arial"/>
                <a:cs typeface="Arial"/>
              </a:rPr>
              <a:t>deep </a:t>
            </a:r>
            <a:r>
              <a:rPr sz="1100" spc="-35" dirty="0">
                <a:solidFill>
                  <a:srgbClr val="3333B2"/>
                </a:solidFill>
                <a:latin typeface="Arial"/>
                <a:cs typeface="Arial"/>
              </a:rPr>
              <a:t>convolutional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75" dirty="0">
                <a:solidFill>
                  <a:srgbClr val="3333B2"/>
                </a:solidFill>
                <a:latin typeface="Arial"/>
                <a:cs typeface="Arial"/>
              </a:rPr>
              <a:t>Advances  </a:t>
            </a:r>
            <a:r>
              <a:rPr sz="1100" spc="-20" dirty="0">
                <a:solidFill>
                  <a:srgbClr val="3333B2"/>
                </a:solidFill>
                <a:latin typeface="Arial"/>
                <a:cs typeface="Arial"/>
              </a:rPr>
              <a:t>in </a:t>
            </a:r>
            <a:r>
              <a:rPr sz="1100" spc="-50" dirty="0">
                <a:solidFill>
                  <a:srgbClr val="3333B2"/>
                </a:solidFill>
                <a:latin typeface="Arial"/>
                <a:cs typeface="Arial"/>
              </a:rPr>
              <a:t>neural </a:t>
            </a:r>
            <a:r>
              <a:rPr sz="1100" spc="-25" dirty="0">
                <a:solidFill>
                  <a:srgbClr val="3333B2"/>
                </a:solidFill>
                <a:latin typeface="Arial"/>
                <a:cs typeface="Arial"/>
              </a:rPr>
              <a:t>information </a:t>
            </a:r>
            <a:r>
              <a:rPr sz="1100" spc="-70" dirty="0">
                <a:solidFill>
                  <a:srgbClr val="3333B2"/>
                </a:solidFill>
                <a:latin typeface="Arial"/>
                <a:cs typeface="Arial"/>
              </a:rPr>
              <a:t>processing </a:t>
            </a:r>
            <a:r>
              <a:rPr sz="1100" spc="-80" dirty="0">
                <a:solidFill>
                  <a:srgbClr val="3333B2"/>
                </a:solidFill>
                <a:latin typeface="Arial"/>
                <a:cs typeface="Arial"/>
              </a:rPr>
              <a:t>systems </a:t>
            </a:r>
            <a:r>
              <a:rPr sz="1100" spc="-70" dirty="0">
                <a:solidFill>
                  <a:srgbClr val="3333B2"/>
                </a:solidFill>
                <a:latin typeface="Arial"/>
                <a:cs typeface="Arial"/>
              </a:rPr>
              <a:t>25</a:t>
            </a:r>
            <a:r>
              <a:rPr sz="1100" spc="-140" dirty="0">
                <a:solidFill>
                  <a:srgbClr val="3333B2"/>
                </a:solidFill>
                <a:latin typeface="Arial"/>
                <a:cs typeface="Arial"/>
              </a:rPr>
              <a:t> </a:t>
            </a:r>
            <a:r>
              <a:rPr sz="1100" spc="-25" dirty="0">
                <a:solidFill>
                  <a:srgbClr val="3333B2"/>
                </a:solidFill>
                <a:latin typeface="Arial"/>
                <a:cs typeface="Arial"/>
              </a:rPr>
              <a:t>(2012).</a:t>
            </a:r>
            <a:endParaRPr sz="1100">
              <a:latin typeface="Arial"/>
              <a:cs typeface="Arial"/>
            </a:endParaRPr>
          </a:p>
        </p:txBody>
      </p:sp>
      <p:sp>
        <p:nvSpPr>
          <p:cNvPr id="48" name="object 4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9" name="object 4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0" name="object 5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51" name="object 5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52" name="object 5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34</a:t>
            </a:fld>
            <a:r>
              <a:rPr spc="-95" dirty="0"/>
              <a:t> </a:t>
            </a:r>
            <a:r>
              <a:rPr spc="150" dirty="0"/>
              <a:t>/</a:t>
            </a:r>
            <a:r>
              <a:rPr spc="-90" dirty="0"/>
              <a:t> </a:t>
            </a:r>
            <a:r>
              <a:rPr spc="-20" dirty="0"/>
              <a:t>35</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870716"/>
            <a:ext cx="101219" cy="1391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6504" y="8707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88969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90867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921326"/>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94030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95295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96560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97826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937140"/>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419" y="8707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462270"/>
            <a:ext cx="101219" cy="13917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76504" y="146227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48124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500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512879"/>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53185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544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557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56981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528693"/>
            <a:ext cx="31635" cy="44283"/>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2419" y="146227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2053836"/>
            <a:ext cx="101219" cy="13917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176504" y="205383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72814"/>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917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10444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1234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1360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1487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16138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120259"/>
            <a:ext cx="31635" cy="44283"/>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252419" y="205383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txBox="1"/>
          <p:nvPr/>
        </p:nvSpPr>
        <p:spPr>
          <a:xfrm>
            <a:off x="176456" y="839672"/>
            <a:ext cx="4302760" cy="1891030"/>
          </a:xfrm>
          <a:prstGeom prst="rect">
            <a:avLst/>
          </a:prstGeom>
        </p:spPr>
        <p:txBody>
          <a:bodyPr vert="horz" wrap="square" lIns="0" tIns="6985" rIns="0" bIns="0" rtlCol="0">
            <a:spAutoFit/>
          </a:bodyPr>
          <a:lstStyle/>
          <a:p>
            <a:pPr marL="208279" marR="95250" indent="-196215">
              <a:lnSpc>
                <a:spcPct val="102600"/>
              </a:lnSpc>
              <a:spcBef>
                <a:spcPts val="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70" dirty="0">
                <a:solidFill>
                  <a:srgbClr val="3333B2"/>
                </a:solidFill>
                <a:latin typeface="Arial"/>
                <a:cs typeface="Arial"/>
              </a:rPr>
              <a:t>Yaroslav </a:t>
            </a:r>
            <a:r>
              <a:rPr sz="1100" spc="-65" dirty="0">
                <a:solidFill>
                  <a:srgbClr val="3333B2"/>
                </a:solidFill>
                <a:latin typeface="Arial"/>
                <a:cs typeface="Arial"/>
              </a:rPr>
              <a:t>Ganin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“Domain-adversarial </a:t>
            </a:r>
            <a:r>
              <a:rPr sz="1100" spc="-20" dirty="0">
                <a:solidFill>
                  <a:srgbClr val="3333B2"/>
                </a:solidFill>
                <a:latin typeface="Arial"/>
                <a:cs typeface="Arial"/>
              </a:rPr>
              <a:t>training of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40" dirty="0">
                <a:solidFill>
                  <a:srgbClr val="3333B2"/>
                </a:solidFill>
                <a:latin typeface="Arial"/>
                <a:cs typeface="Arial"/>
              </a:rPr>
              <a:t>The </a:t>
            </a:r>
            <a:r>
              <a:rPr sz="1100" spc="-30" dirty="0">
                <a:solidFill>
                  <a:srgbClr val="3333B2"/>
                </a:solidFill>
                <a:latin typeface="Arial"/>
                <a:cs typeface="Arial"/>
              </a:rPr>
              <a:t>journal </a:t>
            </a:r>
            <a:r>
              <a:rPr sz="1100" spc="-20" dirty="0">
                <a:solidFill>
                  <a:srgbClr val="3333B2"/>
                </a:solidFill>
                <a:latin typeface="Arial"/>
                <a:cs typeface="Arial"/>
              </a:rPr>
              <a:t>of </a:t>
            </a:r>
            <a:r>
              <a:rPr sz="1100" spc="-60" dirty="0">
                <a:solidFill>
                  <a:srgbClr val="3333B2"/>
                </a:solidFill>
                <a:latin typeface="Arial"/>
                <a:cs typeface="Arial"/>
              </a:rPr>
              <a:t>machine </a:t>
            </a:r>
            <a:r>
              <a:rPr sz="1100" spc="-50" dirty="0">
                <a:solidFill>
                  <a:srgbClr val="3333B2"/>
                </a:solidFill>
                <a:latin typeface="Arial"/>
                <a:cs typeface="Arial"/>
              </a:rPr>
              <a:t>learning </a:t>
            </a:r>
            <a:r>
              <a:rPr sz="1100" spc="-80" dirty="0">
                <a:solidFill>
                  <a:srgbClr val="3333B2"/>
                </a:solidFill>
                <a:latin typeface="Arial"/>
                <a:cs typeface="Arial"/>
              </a:rPr>
              <a:t>research </a:t>
            </a:r>
            <a:r>
              <a:rPr sz="1100" spc="-55" dirty="0">
                <a:solidFill>
                  <a:srgbClr val="3333B2"/>
                </a:solidFill>
                <a:latin typeface="Arial"/>
                <a:cs typeface="Arial"/>
              </a:rPr>
              <a:t>17.1 </a:t>
            </a:r>
            <a:r>
              <a:rPr sz="1100" spc="-25" dirty="0">
                <a:solidFill>
                  <a:srgbClr val="3333B2"/>
                </a:solidFill>
                <a:latin typeface="Arial"/>
                <a:cs typeface="Arial"/>
              </a:rPr>
              <a:t>(2016),  </a:t>
            </a:r>
            <a:r>
              <a:rPr sz="1100" spc="-35" dirty="0">
                <a:solidFill>
                  <a:srgbClr val="3333B2"/>
                </a:solidFill>
                <a:latin typeface="Arial"/>
                <a:cs typeface="Arial"/>
              </a:rPr>
              <a:t>pp.</a:t>
            </a:r>
            <a:r>
              <a:rPr sz="1100" spc="50" dirty="0">
                <a:solidFill>
                  <a:srgbClr val="3333B2"/>
                </a:solidFill>
                <a:latin typeface="Arial"/>
                <a:cs typeface="Arial"/>
              </a:rPr>
              <a:t> </a:t>
            </a:r>
            <a:r>
              <a:rPr sz="1100" spc="-60" dirty="0">
                <a:solidFill>
                  <a:srgbClr val="3333B2"/>
                </a:solidFill>
                <a:latin typeface="Arial"/>
                <a:cs typeface="Arial"/>
              </a:rPr>
              <a:t>2096–2030.</a:t>
            </a:r>
            <a:endParaRPr sz="1100">
              <a:latin typeface="Arial"/>
              <a:cs typeface="Arial"/>
            </a:endParaRPr>
          </a:p>
          <a:p>
            <a:pPr marL="208279" marR="5080" indent="-196215" algn="just">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Jia </a:t>
            </a:r>
            <a:r>
              <a:rPr sz="1100" spc="-65" dirty="0">
                <a:solidFill>
                  <a:srgbClr val="3333B2"/>
                </a:solidFill>
                <a:latin typeface="Arial"/>
                <a:cs typeface="Arial"/>
              </a:rPr>
              <a:t>Deng </a:t>
            </a:r>
            <a:r>
              <a:rPr sz="1100" spc="-20" dirty="0">
                <a:solidFill>
                  <a:srgbClr val="3333B2"/>
                </a:solidFill>
                <a:latin typeface="Arial"/>
                <a:cs typeface="Arial"/>
              </a:rPr>
              <a:t>et </a:t>
            </a:r>
            <a:r>
              <a:rPr sz="1100" spc="-30" dirty="0">
                <a:solidFill>
                  <a:srgbClr val="3333B2"/>
                </a:solidFill>
                <a:latin typeface="Arial"/>
                <a:cs typeface="Arial"/>
              </a:rPr>
              <a:t>al. </a:t>
            </a:r>
            <a:r>
              <a:rPr sz="1100" spc="-25" dirty="0">
                <a:solidFill>
                  <a:srgbClr val="3333B2"/>
                </a:solidFill>
                <a:latin typeface="Arial"/>
                <a:cs typeface="Arial"/>
              </a:rPr>
              <a:t>“Imagenet: </a:t>
            </a:r>
            <a:r>
              <a:rPr sz="1100" spc="-10" dirty="0">
                <a:solidFill>
                  <a:srgbClr val="3333B2"/>
                </a:solidFill>
                <a:latin typeface="Arial"/>
                <a:cs typeface="Arial"/>
              </a:rPr>
              <a:t>A </a:t>
            </a:r>
            <a:r>
              <a:rPr sz="1100" spc="-65" dirty="0">
                <a:solidFill>
                  <a:srgbClr val="3333B2"/>
                </a:solidFill>
                <a:latin typeface="Arial"/>
                <a:cs typeface="Arial"/>
              </a:rPr>
              <a:t>large-scale </a:t>
            </a:r>
            <a:r>
              <a:rPr sz="1100" spc="-45" dirty="0">
                <a:solidFill>
                  <a:srgbClr val="3333B2"/>
                </a:solidFill>
                <a:latin typeface="Arial"/>
                <a:cs typeface="Arial"/>
              </a:rPr>
              <a:t>hierarchical </a:t>
            </a:r>
            <a:r>
              <a:rPr sz="1100" spc="-65" dirty="0">
                <a:solidFill>
                  <a:srgbClr val="3333B2"/>
                </a:solidFill>
                <a:latin typeface="Arial"/>
                <a:cs typeface="Arial"/>
              </a:rPr>
              <a:t>image </a:t>
            </a:r>
            <a:r>
              <a:rPr sz="1100" spc="-40" dirty="0">
                <a:solidFill>
                  <a:srgbClr val="3333B2"/>
                </a:solidFill>
                <a:latin typeface="Arial"/>
                <a:cs typeface="Arial"/>
              </a:rPr>
              <a:t>database”.  </a:t>
            </a:r>
            <a:r>
              <a:rPr sz="1100" spc="-20" dirty="0">
                <a:solidFill>
                  <a:srgbClr val="3333B2"/>
                </a:solidFill>
                <a:latin typeface="Arial"/>
                <a:cs typeface="Arial"/>
              </a:rPr>
              <a:t>In: </a:t>
            </a:r>
            <a:r>
              <a:rPr sz="1100" spc="-70" dirty="0">
                <a:solidFill>
                  <a:srgbClr val="3333B2"/>
                </a:solidFill>
                <a:latin typeface="Arial"/>
                <a:cs typeface="Arial"/>
              </a:rPr>
              <a:t>2009 </a:t>
            </a:r>
            <a:r>
              <a:rPr sz="1100" spc="-65" dirty="0">
                <a:solidFill>
                  <a:srgbClr val="3333B2"/>
                </a:solidFill>
                <a:latin typeface="Arial"/>
                <a:cs typeface="Arial"/>
              </a:rPr>
              <a:t>IEEE conference </a:t>
            </a:r>
            <a:r>
              <a:rPr sz="1100" spc="-60" dirty="0">
                <a:solidFill>
                  <a:srgbClr val="3333B2"/>
                </a:solidFill>
                <a:latin typeface="Arial"/>
                <a:cs typeface="Arial"/>
              </a:rPr>
              <a:t>on </a:t>
            </a:r>
            <a:r>
              <a:rPr sz="1100" spc="-40" dirty="0">
                <a:solidFill>
                  <a:srgbClr val="3333B2"/>
                </a:solidFill>
                <a:latin typeface="Arial"/>
                <a:cs typeface="Arial"/>
              </a:rPr>
              <a:t>computer </a:t>
            </a:r>
            <a:r>
              <a:rPr sz="1100" spc="-45" dirty="0">
                <a:solidFill>
                  <a:srgbClr val="3333B2"/>
                </a:solidFill>
                <a:latin typeface="Arial"/>
                <a:cs typeface="Arial"/>
              </a:rPr>
              <a:t>vision </a:t>
            </a:r>
            <a:r>
              <a:rPr sz="1100" spc="-65" dirty="0">
                <a:solidFill>
                  <a:srgbClr val="3333B2"/>
                </a:solidFill>
                <a:latin typeface="Arial"/>
                <a:cs typeface="Arial"/>
              </a:rPr>
              <a:t>and </a:t>
            </a:r>
            <a:r>
              <a:rPr sz="1100" spc="-20" dirty="0">
                <a:solidFill>
                  <a:srgbClr val="3333B2"/>
                </a:solidFill>
                <a:latin typeface="Arial"/>
                <a:cs typeface="Arial"/>
              </a:rPr>
              <a:t>pattern </a:t>
            </a:r>
            <a:r>
              <a:rPr sz="1100" spc="-35" dirty="0">
                <a:solidFill>
                  <a:srgbClr val="3333B2"/>
                </a:solidFill>
                <a:latin typeface="Arial"/>
                <a:cs typeface="Arial"/>
              </a:rPr>
              <a:t>recognition.  </a:t>
            </a:r>
            <a:r>
              <a:rPr sz="1100" spc="-80" dirty="0">
                <a:solidFill>
                  <a:srgbClr val="3333B2"/>
                </a:solidFill>
                <a:latin typeface="Arial"/>
                <a:cs typeface="Arial"/>
              </a:rPr>
              <a:t>Ieee. </a:t>
            </a:r>
            <a:r>
              <a:rPr sz="1100" spc="-55" dirty="0">
                <a:solidFill>
                  <a:srgbClr val="3333B2"/>
                </a:solidFill>
                <a:latin typeface="Arial"/>
                <a:cs typeface="Arial"/>
              </a:rPr>
              <a:t>2009, </a:t>
            </a:r>
            <a:r>
              <a:rPr sz="1100" spc="-35" dirty="0">
                <a:solidFill>
                  <a:srgbClr val="3333B2"/>
                </a:solidFill>
                <a:latin typeface="Arial"/>
                <a:cs typeface="Arial"/>
              </a:rPr>
              <a:t>pp.</a:t>
            </a:r>
            <a:r>
              <a:rPr sz="1100" spc="-180" dirty="0">
                <a:solidFill>
                  <a:srgbClr val="3333B2"/>
                </a:solidFill>
                <a:latin typeface="Arial"/>
                <a:cs typeface="Arial"/>
              </a:rPr>
              <a:t> </a:t>
            </a:r>
            <a:r>
              <a:rPr sz="1100" spc="-60" dirty="0">
                <a:solidFill>
                  <a:srgbClr val="3333B2"/>
                </a:solidFill>
                <a:latin typeface="Arial"/>
                <a:cs typeface="Arial"/>
              </a:rPr>
              <a:t>248–255.</a:t>
            </a:r>
            <a:endParaRPr sz="1100">
              <a:latin typeface="Arial"/>
              <a:cs typeface="Arial"/>
            </a:endParaRPr>
          </a:p>
          <a:p>
            <a:pPr marL="208279" marR="314325" indent="-196215">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Dong-Hyun </a:t>
            </a:r>
            <a:r>
              <a:rPr sz="1100" spc="-95" dirty="0">
                <a:solidFill>
                  <a:srgbClr val="3333B2"/>
                </a:solidFill>
                <a:latin typeface="Arial"/>
                <a:cs typeface="Arial"/>
              </a:rPr>
              <a:t>Lee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“Pseudo-label: The </a:t>
            </a:r>
            <a:r>
              <a:rPr sz="1100" spc="-55" dirty="0">
                <a:solidFill>
                  <a:srgbClr val="3333B2"/>
                </a:solidFill>
                <a:latin typeface="Arial"/>
                <a:cs typeface="Arial"/>
              </a:rPr>
              <a:t>simple </a:t>
            </a:r>
            <a:r>
              <a:rPr sz="1100" spc="-65" dirty="0">
                <a:solidFill>
                  <a:srgbClr val="3333B2"/>
                </a:solidFill>
                <a:latin typeface="Arial"/>
                <a:cs typeface="Arial"/>
              </a:rPr>
              <a:t>and </a:t>
            </a:r>
            <a:r>
              <a:rPr sz="1100" spc="-30" dirty="0">
                <a:solidFill>
                  <a:srgbClr val="3333B2"/>
                </a:solidFill>
                <a:latin typeface="Arial"/>
                <a:cs typeface="Arial"/>
              </a:rPr>
              <a:t>efficient  </a:t>
            </a:r>
            <a:r>
              <a:rPr sz="1100" spc="-65" dirty="0">
                <a:solidFill>
                  <a:srgbClr val="3333B2"/>
                </a:solidFill>
                <a:latin typeface="Arial"/>
                <a:cs typeface="Arial"/>
              </a:rPr>
              <a:t>semi-supervised </a:t>
            </a:r>
            <a:r>
              <a:rPr sz="1100" spc="-50" dirty="0">
                <a:solidFill>
                  <a:srgbClr val="3333B2"/>
                </a:solidFill>
                <a:latin typeface="Arial"/>
                <a:cs typeface="Arial"/>
              </a:rPr>
              <a:t>learning </a:t>
            </a:r>
            <a:r>
              <a:rPr sz="1100" spc="-40" dirty="0">
                <a:solidFill>
                  <a:srgbClr val="3333B2"/>
                </a:solidFill>
                <a:latin typeface="Arial"/>
                <a:cs typeface="Arial"/>
              </a:rPr>
              <a:t>method </a:t>
            </a:r>
            <a:r>
              <a:rPr sz="1100" spc="-25" dirty="0">
                <a:solidFill>
                  <a:srgbClr val="3333B2"/>
                </a:solidFill>
                <a:latin typeface="Arial"/>
                <a:cs typeface="Arial"/>
              </a:rPr>
              <a:t>for </a:t>
            </a:r>
            <a:r>
              <a:rPr sz="1100" spc="-90" dirty="0">
                <a:solidFill>
                  <a:srgbClr val="3333B2"/>
                </a:solidFill>
                <a:latin typeface="Arial"/>
                <a:cs typeface="Arial"/>
              </a:rPr>
              <a:t>deep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60" dirty="0">
                <a:solidFill>
                  <a:srgbClr val="3333B2"/>
                </a:solidFill>
                <a:latin typeface="Arial"/>
                <a:cs typeface="Arial"/>
              </a:rPr>
              <a:t>Workshop on </a:t>
            </a:r>
            <a:r>
              <a:rPr sz="1100" spc="-70" dirty="0">
                <a:solidFill>
                  <a:srgbClr val="3333B2"/>
                </a:solidFill>
                <a:latin typeface="Arial"/>
                <a:cs typeface="Arial"/>
              </a:rPr>
              <a:t>challenges </a:t>
            </a:r>
            <a:r>
              <a:rPr sz="1100" spc="-20" dirty="0">
                <a:solidFill>
                  <a:srgbClr val="3333B2"/>
                </a:solidFill>
                <a:latin typeface="Arial"/>
                <a:cs typeface="Arial"/>
              </a:rPr>
              <a:t>in </a:t>
            </a:r>
            <a:r>
              <a:rPr sz="1100" spc="-50" dirty="0">
                <a:solidFill>
                  <a:srgbClr val="3333B2"/>
                </a:solidFill>
                <a:latin typeface="Arial"/>
                <a:cs typeface="Arial"/>
              </a:rPr>
              <a:t>representation </a:t>
            </a:r>
            <a:r>
              <a:rPr sz="1100" spc="-45" dirty="0">
                <a:solidFill>
                  <a:srgbClr val="3333B2"/>
                </a:solidFill>
                <a:latin typeface="Arial"/>
                <a:cs typeface="Arial"/>
              </a:rPr>
              <a:t>learning, </a:t>
            </a:r>
            <a:r>
              <a:rPr sz="1100" spc="-20" dirty="0">
                <a:solidFill>
                  <a:srgbClr val="3333B2"/>
                </a:solidFill>
                <a:latin typeface="Arial"/>
                <a:cs typeface="Arial"/>
              </a:rPr>
              <a:t>ICML. </a:t>
            </a:r>
            <a:r>
              <a:rPr sz="1100" spc="-25" dirty="0">
                <a:solidFill>
                  <a:srgbClr val="3333B2"/>
                </a:solidFill>
                <a:latin typeface="Arial"/>
                <a:cs typeface="Arial"/>
              </a:rPr>
              <a:t>Vol. </a:t>
            </a:r>
            <a:r>
              <a:rPr sz="1100" spc="-35" dirty="0">
                <a:solidFill>
                  <a:srgbClr val="3333B2"/>
                </a:solidFill>
                <a:latin typeface="Arial"/>
                <a:cs typeface="Arial"/>
              </a:rPr>
              <a:t>3.  2. </a:t>
            </a:r>
            <a:r>
              <a:rPr sz="1100" spc="-55" dirty="0">
                <a:solidFill>
                  <a:srgbClr val="3333B2"/>
                </a:solidFill>
                <a:latin typeface="Arial"/>
                <a:cs typeface="Arial"/>
              </a:rPr>
              <a:t>2013, </a:t>
            </a:r>
            <a:r>
              <a:rPr sz="1100" spc="-30" dirty="0">
                <a:solidFill>
                  <a:srgbClr val="3333B2"/>
                </a:solidFill>
                <a:latin typeface="Arial"/>
                <a:cs typeface="Arial"/>
              </a:rPr>
              <a:t>p.</a:t>
            </a:r>
            <a:r>
              <a:rPr sz="1100" dirty="0">
                <a:solidFill>
                  <a:srgbClr val="3333B2"/>
                </a:solidFill>
                <a:latin typeface="Arial"/>
                <a:cs typeface="Arial"/>
              </a:rPr>
              <a:t> </a:t>
            </a:r>
            <a:r>
              <a:rPr sz="1100" spc="-55" dirty="0">
                <a:solidFill>
                  <a:srgbClr val="3333B2"/>
                </a:solidFill>
                <a:latin typeface="Arial"/>
                <a:cs typeface="Arial"/>
              </a:rPr>
              <a:t>896.</a:t>
            </a:r>
            <a:endParaRPr sz="1100">
              <a:latin typeface="Arial"/>
              <a:cs typeface="Arial"/>
            </a:endParaRPr>
          </a:p>
        </p:txBody>
      </p:sp>
      <p:sp>
        <p:nvSpPr>
          <p:cNvPr id="37" name="object 3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38" name="object 3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39" name="object 3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40" name="object 4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41" name="object 4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35</a:t>
            </a:fld>
            <a:r>
              <a:rPr spc="-95" dirty="0"/>
              <a:t> </a:t>
            </a:r>
            <a:r>
              <a:rPr spc="150" dirty="0"/>
              <a:t>/</a:t>
            </a:r>
            <a:r>
              <a:rPr spc="-90" dirty="0"/>
              <a:t> </a:t>
            </a:r>
            <a:r>
              <a:rPr spc="-20" dirty="0"/>
              <a:t>35</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pc="-40" dirty="0"/>
              <a:t>Context </a:t>
            </a:r>
            <a:r>
              <a:rPr spc="-20" dirty="0"/>
              <a:t>of </a:t>
            </a:r>
            <a:r>
              <a:rPr spc="-45" dirty="0"/>
              <a:t>our</a:t>
            </a:r>
            <a:r>
              <a:rPr spc="235" dirty="0"/>
              <a:t> </a:t>
            </a:r>
            <a:r>
              <a:rPr spc="-55" dirty="0"/>
              <a:t>exeriment</a:t>
            </a:r>
          </a:p>
        </p:txBody>
      </p:sp>
      <p:sp>
        <p:nvSpPr>
          <p:cNvPr id="3" name="object 3"/>
          <p:cNvSpPr/>
          <p:nvPr/>
        </p:nvSpPr>
        <p:spPr>
          <a:xfrm>
            <a:off x="281089" y="128649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68615"/>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78647"/>
            <a:ext cx="65265" cy="6526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02932" y="1203056"/>
            <a:ext cx="3740150" cy="956310"/>
          </a:xfrm>
          <a:prstGeom prst="rect">
            <a:avLst/>
          </a:prstGeom>
        </p:spPr>
        <p:txBody>
          <a:bodyPr vert="horz" wrap="square" lIns="0" tIns="6985" rIns="0" bIns="0" rtlCol="0">
            <a:spAutoFit/>
          </a:bodyPr>
          <a:lstStyle/>
          <a:p>
            <a:pPr marL="12700" marR="13970">
              <a:lnSpc>
                <a:spcPct val="102600"/>
              </a:lnSpc>
              <a:spcBef>
                <a:spcPts val="55"/>
              </a:spcBef>
            </a:pPr>
            <a:r>
              <a:rPr sz="1100" spc="-40" dirty="0">
                <a:latin typeface="Arial"/>
                <a:cs typeface="Arial"/>
              </a:rPr>
              <a:t>Pretrained </a:t>
            </a:r>
            <a:r>
              <a:rPr sz="1100" spc="-50" dirty="0">
                <a:latin typeface="Arial"/>
                <a:cs typeface="Arial"/>
              </a:rPr>
              <a:t>Models </a:t>
            </a:r>
            <a:r>
              <a:rPr sz="1100" spc="-55" dirty="0">
                <a:latin typeface="Arial"/>
                <a:cs typeface="Arial"/>
              </a:rPr>
              <a:t>weights help </a:t>
            </a:r>
            <a:r>
              <a:rPr sz="1100" spc="-50" dirty="0">
                <a:latin typeface="Arial"/>
                <a:cs typeface="Arial"/>
              </a:rPr>
              <a:t>improve </a:t>
            </a:r>
            <a:r>
              <a:rPr sz="1100" spc="-30" dirty="0">
                <a:latin typeface="Arial"/>
                <a:cs typeface="Arial"/>
              </a:rPr>
              <a:t>the </a:t>
            </a:r>
            <a:r>
              <a:rPr sz="1100" spc="-55" dirty="0">
                <a:latin typeface="Arial"/>
                <a:cs typeface="Arial"/>
              </a:rPr>
              <a:t>performance </a:t>
            </a:r>
            <a:r>
              <a:rPr sz="1100" spc="-20" dirty="0">
                <a:latin typeface="Arial"/>
                <a:cs typeface="Arial"/>
              </a:rPr>
              <a:t>of </a:t>
            </a:r>
            <a:r>
              <a:rPr sz="1100" spc="-25" dirty="0">
                <a:latin typeface="Arial"/>
                <a:cs typeface="Arial"/>
              </a:rPr>
              <a:t>NN  </a:t>
            </a:r>
            <a:r>
              <a:rPr sz="1100" spc="-55" dirty="0">
                <a:latin typeface="Arial"/>
                <a:cs typeface="Arial"/>
              </a:rPr>
              <a:t>models.</a:t>
            </a:r>
            <a:endParaRPr sz="1100">
              <a:latin typeface="Arial"/>
              <a:cs typeface="Arial"/>
            </a:endParaRPr>
          </a:p>
          <a:p>
            <a:pPr marL="12700">
              <a:lnSpc>
                <a:spcPct val="100000"/>
              </a:lnSpc>
              <a:spcBef>
                <a:spcPts val="335"/>
              </a:spcBef>
            </a:pPr>
            <a:r>
              <a:rPr sz="1100" spc="-50" dirty="0">
                <a:latin typeface="Arial"/>
                <a:cs typeface="Arial"/>
              </a:rPr>
              <a:t>Usually </a:t>
            </a:r>
            <a:r>
              <a:rPr sz="1100" spc="-40" dirty="0">
                <a:latin typeface="Arial"/>
                <a:cs typeface="Arial"/>
              </a:rPr>
              <a:t>pre-trained </a:t>
            </a:r>
            <a:r>
              <a:rPr sz="1100" spc="-50" dirty="0">
                <a:latin typeface="Arial"/>
                <a:cs typeface="Arial"/>
              </a:rPr>
              <a:t>Models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larger</a:t>
            </a:r>
            <a:r>
              <a:rPr sz="1100" spc="-120"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30" dirty="0">
                <a:latin typeface="Arial"/>
                <a:cs typeface="Arial"/>
              </a:rPr>
              <a:t>In </a:t>
            </a:r>
            <a:r>
              <a:rPr sz="1100" spc="-40" dirty="0">
                <a:latin typeface="Arial"/>
                <a:cs typeface="Arial"/>
              </a:rPr>
              <a:t>computer vision, </a:t>
            </a:r>
            <a:r>
              <a:rPr sz="1100" spc="-50" dirty="0">
                <a:latin typeface="Arial"/>
                <a:cs typeface="Arial"/>
              </a:rPr>
              <a:t>ImageNet </a:t>
            </a:r>
            <a:r>
              <a:rPr sz="1100" spc="-60" dirty="0">
                <a:latin typeface="Arial"/>
                <a:cs typeface="Arial"/>
              </a:rPr>
              <a:t>is </a:t>
            </a:r>
            <a:r>
              <a:rPr sz="1100" spc="-90" dirty="0">
                <a:latin typeface="Arial"/>
                <a:cs typeface="Arial"/>
              </a:rPr>
              <a:t>a </a:t>
            </a:r>
            <a:r>
              <a:rPr sz="1100" spc="-50" dirty="0">
                <a:latin typeface="Arial"/>
                <a:cs typeface="Arial"/>
              </a:rPr>
              <a:t>good candidate </a:t>
            </a:r>
            <a:r>
              <a:rPr sz="1100" spc="-25" dirty="0">
                <a:latin typeface="Arial"/>
                <a:cs typeface="Arial"/>
              </a:rPr>
              <a:t>for </a:t>
            </a:r>
            <a:r>
              <a:rPr sz="1100" spc="-45" dirty="0">
                <a:latin typeface="Arial"/>
                <a:cs typeface="Arial"/>
              </a:rPr>
              <a:t>pretrained  </a:t>
            </a:r>
            <a:r>
              <a:rPr sz="1100" spc="-65" dirty="0">
                <a:latin typeface="Arial"/>
                <a:cs typeface="Arial"/>
              </a:rPr>
              <a:t>models </a:t>
            </a:r>
            <a:r>
              <a:rPr sz="1100" spc="10" dirty="0">
                <a:latin typeface="Arial"/>
                <a:cs typeface="Arial"/>
              </a:rPr>
              <a:t>to </a:t>
            </a:r>
            <a:r>
              <a:rPr sz="1100" spc="-10" dirty="0">
                <a:latin typeface="Arial"/>
                <a:cs typeface="Arial"/>
              </a:rPr>
              <a:t>train</a:t>
            </a:r>
            <a:r>
              <a:rPr sz="1100" spc="-25" dirty="0">
                <a:latin typeface="Arial"/>
                <a:cs typeface="Arial"/>
              </a:rPr>
              <a:t> </a:t>
            </a:r>
            <a:r>
              <a:rPr sz="1100" spc="-40" dirty="0">
                <a:latin typeface="Arial"/>
                <a:cs typeface="Arial"/>
              </a:rPr>
              <a:t>on.</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4</a:t>
            </a:fld>
            <a:r>
              <a:rPr spc="-95" dirty="0"/>
              <a:t> </a:t>
            </a:r>
            <a:r>
              <a:rPr spc="150" dirty="0"/>
              <a:t>/</a:t>
            </a:r>
            <a:r>
              <a:rPr spc="-90" dirty="0"/>
              <a:t> </a:t>
            </a:r>
            <a:r>
              <a:rPr spc="-20" dirty="0"/>
              <a:t>35</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Context </a:t>
            </a:r>
            <a:r>
              <a:rPr sz="1400" spc="-20" dirty="0">
                <a:solidFill>
                  <a:srgbClr val="FFFFFF"/>
                </a:solidFill>
                <a:latin typeface="Arial"/>
                <a:cs typeface="Arial"/>
              </a:rPr>
              <a:t>of </a:t>
            </a:r>
            <a:r>
              <a:rPr sz="1400" spc="-45" dirty="0">
                <a:solidFill>
                  <a:srgbClr val="FFFFFF"/>
                </a:solidFill>
                <a:latin typeface="Arial"/>
                <a:cs typeface="Arial"/>
              </a:rPr>
              <a:t>our</a:t>
            </a:r>
            <a:r>
              <a:rPr sz="1400" spc="235" dirty="0">
                <a:solidFill>
                  <a:srgbClr val="FFFFFF"/>
                </a:solidFill>
                <a:latin typeface="Arial"/>
                <a:cs typeface="Arial"/>
              </a:rPr>
              <a:t> </a:t>
            </a:r>
            <a:r>
              <a:rPr sz="1400" spc="-55" dirty="0">
                <a:solidFill>
                  <a:srgbClr val="FFFFFF"/>
                </a:solidFill>
                <a:latin typeface="Arial"/>
                <a:cs typeface="Arial"/>
              </a:rPr>
              <a:t>exeriment</a:t>
            </a:r>
            <a:endParaRPr sz="1400">
              <a:latin typeface="Arial"/>
              <a:cs typeface="Arial"/>
            </a:endParaRPr>
          </a:p>
        </p:txBody>
      </p:sp>
      <p:sp>
        <p:nvSpPr>
          <p:cNvPr id="4" name="object 4"/>
          <p:cNvSpPr/>
          <p:nvPr/>
        </p:nvSpPr>
        <p:spPr>
          <a:xfrm>
            <a:off x="281089" y="1359738"/>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4184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02932" y="1276285"/>
            <a:ext cx="4042410" cy="746125"/>
          </a:xfrm>
          <a:prstGeom prst="rect">
            <a:avLst/>
          </a:prstGeom>
        </p:spPr>
        <p:txBody>
          <a:bodyPr vert="horz" wrap="square" lIns="0" tIns="6985" rIns="0" bIns="0" rtlCol="0">
            <a:spAutoFit/>
          </a:bodyPr>
          <a:lstStyle/>
          <a:p>
            <a:pPr marL="12700" marR="5080">
              <a:lnSpc>
                <a:spcPct val="102699"/>
              </a:lnSpc>
              <a:spcBef>
                <a:spcPts val="55"/>
              </a:spcBef>
            </a:pPr>
            <a:r>
              <a:rPr sz="1100" spc="-45" dirty="0">
                <a:latin typeface="Arial"/>
                <a:cs typeface="Arial"/>
              </a:rPr>
              <a:t>Domain </a:t>
            </a:r>
            <a:r>
              <a:rPr sz="1100" spc="-20" dirty="0">
                <a:latin typeface="Arial"/>
                <a:cs typeface="Arial"/>
              </a:rPr>
              <a:t>Adaptation: </a:t>
            </a:r>
            <a:r>
              <a:rPr lang="en-US" sz="1100" spc="-35" dirty="0">
                <a:latin typeface="Arial"/>
                <a:cs typeface="Arial"/>
              </a:rPr>
              <a:t>A</a:t>
            </a:r>
            <a:r>
              <a:rPr sz="1100" spc="-35" dirty="0">
                <a:latin typeface="Arial"/>
                <a:cs typeface="Arial"/>
              </a:rPr>
              <a:t>im </a:t>
            </a:r>
            <a:r>
              <a:rPr sz="1100" dirty="0">
                <a:latin typeface="Arial"/>
                <a:cs typeface="Arial"/>
              </a:rPr>
              <a:t>at </a:t>
            </a:r>
            <a:r>
              <a:rPr sz="1100" spc="-50" dirty="0">
                <a:latin typeface="Arial"/>
                <a:cs typeface="Arial"/>
              </a:rPr>
              <a:t>learning </a:t>
            </a:r>
            <a:r>
              <a:rPr sz="1100" spc="-25" dirty="0">
                <a:latin typeface="Arial"/>
                <a:cs typeface="Arial"/>
              </a:rPr>
              <a:t>from </a:t>
            </a:r>
            <a:r>
              <a:rPr sz="1100" spc="-90" dirty="0">
                <a:latin typeface="Arial"/>
                <a:cs typeface="Arial"/>
              </a:rPr>
              <a:t>a </a:t>
            </a:r>
            <a:r>
              <a:rPr sz="1100" spc="-75" dirty="0">
                <a:latin typeface="Arial"/>
                <a:cs typeface="Arial"/>
              </a:rPr>
              <a:t>source </a:t>
            </a:r>
            <a:r>
              <a:rPr sz="1100" spc="-50" dirty="0">
                <a:latin typeface="Arial"/>
                <a:cs typeface="Arial"/>
              </a:rPr>
              <a:t>domain </a:t>
            </a:r>
            <a:r>
              <a:rPr sz="1100" spc="-90" dirty="0">
                <a:latin typeface="Arial"/>
                <a:cs typeface="Arial"/>
              </a:rPr>
              <a:t>a </a:t>
            </a:r>
            <a:r>
              <a:rPr sz="1100" spc="-50" dirty="0">
                <a:latin typeface="Arial"/>
                <a:cs typeface="Arial"/>
              </a:rPr>
              <a:t>model  </a:t>
            </a:r>
            <a:r>
              <a:rPr sz="1100" spc="-60" dirty="0">
                <a:latin typeface="Arial"/>
                <a:cs typeface="Arial"/>
              </a:rPr>
              <a:t>on </a:t>
            </a:r>
            <a:r>
              <a:rPr sz="1100" spc="-45" dirty="0">
                <a:latin typeface="Arial"/>
                <a:cs typeface="Arial"/>
              </a:rPr>
              <a:t>another </a:t>
            </a:r>
            <a:r>
              <a:rPr sz="1100" spc="-25" dirty="0">
                <a:latin typeface="Arial"/>
                <a:cs typeface="Arial"/>
              </a:rPr>
              <a:t>target</a:t>
            </a:r>
            <a:r>
              <a:rPr sz="1100" spc="20" dirty="0">
                <a:latin typeface="Arial"/>
                <a:cs typeface="Arial"/>
              </a:rPr>
              <a:t> </a:t>
            </a:r>
            <a:r>
              <a:rPr sz="1100" spc="-45" dirty="0">
                <a:latin typeface="Arial"/>
                <a:cs typeface="Arial"/>
              </a:rPr>
              <a:t>domain.</a:t>
            </a:r>
            <a:endParaRPr sz="1100" dirty="0">
              <a:latin typeface="Arial"/>
              <a:cs typeface="Arial"/>
            </a:endParaRPr>
          </a:p>
          <a:p>
            <a:pPr marL="12700" marR="8255">
              <a:lnSpc>
                <a:spcPct val="102699"/>
              </a:lnSpc>
              <a:spcBef>
                <a:spcPts val="295"/>
              </a:spcBef>
            </a:pPr>
            <a:r>
              <a:rPr sz="1100" spc="-65" dirty="0">
                <a:latin typeface="Arial"/>
                <a:cs typeface="Arial"/>
              </a:rPr>
              <a:t>Unsupervised </a:t>
            </a:r>
            <a:r>
              <a:rPr sz="1100" spc="-45" dirty="0">
                <a:latin typeface="Arial"/>
                <a:cs typeface="Arial"/>
              </a:rPr>
              <a:t>Domain </a:t>
            </a:r>
            <a:r>
              <a:rPr sz="1100" spc="-30" dirty="0">
                <a:latin typeface="Arial"/>
                <a:cs typeface="Arial"/>
              </a:rPr>
              <a:t>adaptation</a:t>
            </a:r>
            <a:r>
              <a:rPr lang="en-US" sz="1100" spc="-30" dirty="0">
                <a:latin typeface="Arial"/>
                <a:cs typeface="Arial"/>
              </a:rPr>
              <a:t>(UDA)</a:t>
            </a:r>
            <a:r>
              <a:rPr sz="1100" spc="-30" dirty="0">
                <a:latin typeface="Arial"/>
                <a:cs typeface="Arial"/>
              </a:rPr>
              <a:t>: </a:t>
            </a:r>
            <a:r>
              <a:rPr sz="1100" spc="-70" dirty="0">
                <a:latin typeface="Arial"/>
                <a:cs typeface="Arial"/>
              </a:rPr>
              <a:t>Learned </a:t>
            </a:r>
            <a:r>
              <a:rPr sz="1100" spc="-25" dirty="0">
                <a:latin typeface="Arial"/>
                <a:cs typeface="Arial"/>
              </a:rPr>
              <a:t>from </a:t>
            </a:r>
            <a:r>
              <a:rPr sz="1100" spc="-75" dirty="0">
                <a:latin typeface="Arial"/>
                <a:cs typeface="Arial"/>
              </a:rPr>
              <a:t>source </a:t>
            </a:r>
            <a:r>
              <a:rPr sz="1100" spc="-60" dirty="0">
                <a:latin typeface="Arial"/>
                <a:cs typeface="Arial"/>
              </a:rPr>
              <a:t>domains </a:t>
            </a:r>
            <a:r>
              <a:rPr sz="1100" dirty="0">
                <a:latin typeface="Arial"/>
                <a:cs typeface="Arial"/>
              </a:rPr>
              <a:t>with  </a:t>
            </a:r>
            <a:r>
              <a:rPr sz="1100" spc="-55" dirty="0">
                <a:latin typeface="Arial"/>
                <a:cs typeface="Arial"/>
              </a:rPr>
              <a:t>labeled </a:t>
            </a:r>
            <a:r>
              <a:rPr sz="1100" spc="-35" dirty="0">
                <a:latin typeface="Arial"/>
                <a:cs typeface="Arial"/>
              </a:rPr>
              <a:t>data </a:t>
            </a:r>
            <a:r>
              <a:rPr sz="1100" spc="10" dirty="0">
                <a:latin typeface="Arial"/>
                <a:cs typeface="Arial"/>
              </a:rPr>
              <a:t>to </a:t>
            </a:r>
            <a:r>
              <a:rPr sz="1100" spc="-25" dirty="0">
                <a:latin typeface="Arial"/>
                <a:cs typeface="Arial"/>
              </a:rPr>
              <a:t>target </a:t>
            </a:r>
            <a:r>
              <a:rPr sz="1100" spc="-60" dirty="0">
                <a:latin typeface="Arial"/>
                <a:cs typeface="Arial"/>
              </a:rPr>
              <a:t>domains </a:t>
            </a:r>
            <a:r>
              <a:rPr sz="1100" dirty="0">
                <a:latin typeface="Arial"/>
                <a:cs typeface="Arial"/>
              </a:rPr>
              <a:t>with </a:t>
            </a:r>
            <a:r>
              <a:rPr sz="1100" spc="-55" dirty="0">
                <a:latin typeface="Arial"/>
                <a:cs typeface="Arial"/>
              </a:rPr>
              <a:t>unlabeled </a:t>
            </a:r>
            <a:r>
              <a:rPr sz="1100" spc="-35" dirty="0">
                <a:latin typeface="Arial"/>
                <a:cs typeface="Arial"/>
              </a:rPr>
              <a:t>data</a:t>
            </a:r>
            <a:r>
              <a:rPr sz="1100" spc="-105" dirty="0">
                <a:latin typeface="Arial"/>
                <a:cs typeface="Arial"/>
              </a:rPr>
              <a:t> </a:t>
            </a:r>
            <a:r>
              <a:rPr sz="1100" spc="-50" dirty="0">
                <a:latin typeface="Arial"/>
                <a:cs typeface="Arial"/>
              </a:rPr>
              <a:t>only.</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5</a:t>
            </a:fld>
            <a:r>
              <a:rPr spc="-95" dirty="0"/>
              <a:t> </a:t>
            </a:r>
            <a:r>
              <a:rPr spc="150" dirty="0"/>
              <a:t>/</a:t>
            </a:r>
            <a:r>
              <a:rPr spc="-90" dirty="0"/>
              <a:t> </a:t>
            </a:r>
            <a:r>
              <a:rPr spc="-20" dirty="0"/>
              <a:t>35</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035685" cy="244475"/>
          </a:xfrm>
          <a:prstGeom prst="rect">
            <a:avLst/>
          </a:prstGeom>
        </p:spPr>
        <p:txBody>
          <a:bodyPr vert="horz" wrap="square" lIns="0" tIns="17145" rIns="0" bIns="0" rtlCol="0">
            <a:spAutoFit/>
          </a:bodyPr>
          <a:lstStyle/>
          <a:p>
            <a:pPr marL="12700">
              <a:lnSpc>
                <a:spcPct val="100000"/>
              </a:lnSpc>
              <a:spcBef>
                <a:spcPts val="135"/>
              </a:spcBef>
            </a:pPr>
            <a:r>
              <a:rPr spc="-65" dirty="0"/>
              <a:t>Related</a:t>
            </a:r>
            <a:r>
              <a:rPr spc="10" dirty="0"/>
              <a:t> </a:t>
            </a:r>
            <a:r>
              <a:rPr spc="-45" dirty="0"/>
              <a:t>Work</a:t>
            </a:r>
          </a:p>
        </p:txBody>
      </p:sp>
      <p:sp>
        <p:nvSpPr>
          <p:cNvPr id="3" name="object 3"/>
          <p:cNvSpPr/>
          <p:nvPr/>
        </p:nvSpPr>
        <p:spPr>
          <a:xfrm>
            <a:off x="281089" y="1222082"/>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776260"/>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02932" y="1138629"/>
            <a:ext cx="3977640" cy="1254511"/>
          </a:xfrm>
          <a:prstGeom prst="rect">
            <a:avLst/>
          </a:prstGeom>
        </p:spPr>
        <p:txBody>
          <a:bodyPr vert="horz" wrap="square" lIns="0" tIns="6985" rIns="0" bIns="0" rtlCol="0">
            <a:spAutoFit/>
          </a:bodyPr>
          <a:lstStyle/>
          <a:p>
            <a:pPr marL="12700" marR="50165" algn="just">
              <a:lnSpc>
                <a:spcPct val="102600"/>
              </a:lnSpc>
              <a:spcBef>
                <a:spcPts val="55"/>
              </a:spcBef>
            </a:pPr>
            <a:r>
              <a:rPr sz="1100" spc="-10" dirty="0">
                <a:latin typeface="Arial"/>
                <a:cs typeface="Arial"/>
              </a:rPr>
              <a:t>A </a:t>
            </a:r>
            <a:r>
              <a:rPr sz="1100" spc="-50" dirty="0">
                <a:latin typeface="Arial"/>
                <a:cs typeface="Arial"/>
              </a:rPr>
              <a:t>recent </a:t>
            </a:r>
            <a:r>
              <a:rPr sz="1100" spc="-40" dirty="0">
                <a:latin typeface="Arial"/>
                <a:cs typeface="Arial"/>
              </a:rPr>
              <a:t>study </a:t>
            </a:r>
            <a:r>
              <a:rPr sz="1100" spc="-20" dirty="0">
                <a:latin typeface="Arial"/>
                <a:cs typeface="Arial"/>
                <a:hlinkClick r:id="rId5" action="ppaction://hlinksldjump"/>
              </a:rPr>
              <a:t>[2] </a:t>
            </a:r>
            <a:r>
              <a:rPr sz="1100" spc="-95" dirty="0">
                <a:latin typeface="Arial"/>
                <a:cs typeface="Arial"/>
              </a:rPr>
              <a:t>shows </a:t>
            </a:r>
            <a:r>
              <a:rPr sz="1100" spc="5" dirty="0">
                <a:latin typeface="Arial"/>
                <a:cs typeface="Arial"/>
              </a:rPr>
              <a:t>that </a:t>
            </a:r>
            <a:r>
              <a:rPr sz="1100" spc="-50" dirty="0">
                <a:latin typeface="Arial"/>
                <a:cs typeface="Arial"/>
              </a:rPr>
              <a:t>removing </a:t>
            </a:r>
            <a:r>
              <a:rPr sz="1100" spc="-90" dirty="0">
                <a:latin typeface="Arial"/>
                <a:cs typeface="Arial"/>
              </a:rPr>
              <a:t>a </a:t>
            </a:r>
            <a:r>
              <a:rPr sz="1100" spc="-20" dirty="0">
                <a:latin typeface="Arial"/>
                <a:cs typeface="Arial"/>
              </a:rPr>
              <a:t>portion of </a:t>
            </a:r>
            <a:r>
              <a:rPr sz="1100" spc="-100" dirty="0">
                <a:latin typeface="Arial"/>
                <a:cs typeface="Arial"/>
              </a:rPr>
              <a:t>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25" dirty="0">
                <a:latin typeface="Arial"/>
                <a:cs typeface="Arial"/>
              </a:rPr>
              <a:t>from </a:t>
            </a:r>
            <a:r>
              <a:rPr sz="1100" spc="-30" dirty="0">
                <a:latin typeface="Arial"/>
                <a:cs typeface="Arial"/>
              </a:rPr>
              <a:t>the </a:t>
            </a:r>
            <a:r>
              <a:rPr sz="1100" spc="-50" dirty="0">
                <a:latin typeface="Arial"/>
                <a:cs typeface="Arial"/>
              </a:rPr>
              <a:t>ImageNet </a:t>
            </a:r>
            <a:r>
              <a:rPr sz="1100" spc="-40" dirty="0">
                <a:latin typeface="Arial"/>
                <a:cs typeface="Arial"/>
              </a:rPr>
              <a:t>dataset, </a:t>
            </a:r>
            <a:r>
              <a:rPr sz="1100" spc="-50" dirty="0">
                <a:latin typeface="Arial"/>
                <a:cs typeface="Arial"/>
              </a:rPr>
              <a:t>up </a:t>
            </a:r>
            <a:r>
              <a:rPr sz="1100" spc="10" dirty="0">
                <a:latin typeface="Arial"/>
                <a:cs typeface="Arial"/>
              </a:rPr>
              <a:t>to </a:t>
            </a:r>
            <a:r>
              <a:rPr sz="1100" spc="-70" dirty="0">
                <a:latin typeface="Arial"/>
                <a:cs typeface="Arial"/>
              </a:rPr>
              <a:t>20 </a:t>
            </a:r>
            <a:r>
              <a:rPr sz="1100" spc="-40" dirty="0">
                <a:latin typeface="Arial"/>
                <a:cs typeface="Arial"/>
              </a:rPr>
              <a:t>%, </a:t>
            </a:r>
            <a:r>
              <a:rPr sz="1100" spc="-70" dirty="0">
                <a:latin typeface="Arial"/>
                <a:cs typeface="Arial"/>
              </a:rPr>
              <a:t>can </a:t>
            </a:r>
            <a:r>
              <a:rPr sz="1100" dirty="0">
                <a:latin typeface="Arial"/>
                <a:cs typeface="Arial"/>
              </a:rPr>
              <a:t>still  </a:t>
            </a:r>
            <a:r>
              <a:rPr sz="1100" spc="-70" dirty="0">
                <a:latin typeface="Arial"/>
                <a:cs typeface="Arial"/>
              </a:rPr>
              <a:t>achieve </a:t>
            </a:r>
            <a:r>
              <a:rPr sz="1100" spc="-60" dirty="0">
                <a:latin typeface="Arial"/>
                <a:cs typeface="Arial"/>
              </a:rPr>
              <a:t>comparable </a:t>
            </a:r>
            <a:r>
              <a:rPr sz="1100" spc="-50" dirty="0">
                <a:latin typeface="Arial"/>
                <a:cs typeface="Arial"/>
              </a:rPr>
              <a:t>or </a:t>
            </a:r>
            <a:r>
              <a:rPr sz="1100" spc="-90" dirty="0">
                <a:latin typeface="Arial"/>
                <a:cs typeface="Arial"/>
              </a:rPr>
              <a:t>even </a:t>
            </a:r>
            <a:r>
              <a:rPr sz="1100" spc="-20" dirty="0">
                <a:latin typeface="Arial"/>
                <a:cs typeface="Arial"/>
              </a:rPr>
              <a:t>better </a:t>
            </a:r>
            <a:r>
              <a:rPr sz="1100" spc="-55" dirty="0">
                <a:latin typeface="Arial"/>
                <a:cs typeface="Arial"/>
              </a:rPr>
              <a:t>performance </a:t>
            </a:r>
            <a:r>
              <a:rPr sz="1100" spc="-20" dirty="0">
                <a:latin typeface="Arial"/>
                <a:cs typeface="Arial"/>
              </a:rPr>
              <a:t>in </a:t>
            </a:r>
            <a:r>
              <a:rPr sz="1100" spc="-35" dirty="0">
                <a:latin typeface="Arial"/>
                <a:cs typeface="Arial"/>
              </a:rPr>
              <a:t>transfer</a:t>
            </a:r>
            <a:r>
              <a:rPr sz="1100" spc="-140" dirty="0">
                <a:latin typeface="Arial"/>
                <a:cs typeface="Arial"/>
              </a:rPr>
              <a:t> </a:t>
            </a:r>
            <a:r>
              <a:rPr sz="1100" spc="-45" dirty="0">
                <a:latin typeface="Arial"/>
                <a:cs typeface="Arial"/>
              </a:rPr>
              <a:t>learning.</a:t>
            </a:r>
            <a:endParaRPr sz="1100" dirty="0">
              <a:latin typeface="Arial"/>
              <a:cs typeface="Arial"/>
            </a:endParaRPr>
          </a:p>
          <a:p>
            <a:pPr marL="12700" marR="5080">
              <a:lnSpc>
                <a:spcPct val="102600"/>
              </a:lnSpc>
              <a:spcBef>
                <a:spcPts val="300"/>
              </a:spcBef>
            </a:pPr>
            <a:r>
              <a:rPr sz="1100" spc="-10" dirty="0">
                <a:latin typeface="Arial"/>
                <a:cs typeface="Arial"/>
              </a:rPr>
              <a:t>A </a:t>
            </a:r>
            <a:r>
              <a:rPr sz="1100" spc="-60" dirty="0">
                <a:latin typeface="Arial"/>
                <a:cs typeface="Arial"/>
              </a:rPr>
              <a:t>resea</a:t>
            </a:r>
            <a:r>
              <a:rPr sz="1100" spc="-60" dirty="0">
                <a:latin typeface="Arial"/>
                <a:cs typeface="Arial"/>
                <a:hlinkClick r:id="rId5" action="ppaction://hlinksldjump"/>
              </a:rPr>
              <a:t>rch[3] </a:t>
            </a:r>
            <a:r>
              <a:rPr sz="1100" spc="-20" dirty="0">
                <a:latin typeface="Arial"/>
                <a:cs typeface="Arial"/>
              </a:rPr>
              <a:t>in </a:t>
            </a:r>
            <a:r>
              <a:rPr sz="1100" spc="-70" dirty="0">
                <a:latin typeface="Arial"/>
                <a:cs typeface="Arial"/>
              </a:rPr>
              <a:t>2021 </a:t>
            </a:r>
            <a:r>
              <a:rPr sz="1100" spc="-80" dirty="0">
                <a:latin typeface="Arial"/>
                <a:cs typeface="Arial"/>
              </a:rPr>
              <a:t>suggests </a:t>
            </a:r>
            <a:r>
              <a:rPr sz="1100" spc="5" dirty="0">
                <a:latin typeface="Arial"/>
                <a:cs typeface="Arial"/>
              </a:rPr>
              <a:t>that </a:t>
            </a:r>
            <a:r>
              <a:rPr sz="1100" spc="-30" dirty="0">
                <a:latin typeface="Arial"/>
                <a:cs typeface="Arial"/>
              </a:rPr>
              <a:t>the </a:t>
            </a:r>
            <a:r>
              <a:rPr lang="en-US" sz="1100" spc="-30" dirty="0">
                <a:latin typeface="Arial"/>
                <a:cs typeface="Arial"/>
              </a:rPr>
              <a:t>Semi-supervised learning(SSL) </a:t>
            </a:r>
            <a:r>
              <a:rPr sz="1100" spc="-55" dirty="0">
                <a:latin typeface="Arial"/>
                <a:cs typeface="Arial"/>
              </a:rPr>
              <a:t>methods </a:t>
            </a:r>
            <a:r>
              <a:rPr sz="1100" spc="-30" dirty="0">
                <a:latin typeface="Arial"/>
                <a:cs typeface="Arial"/>
              </a:rPr>
              <a:t>outperform  </a:t>
            </a:r>
            <a:r>
              <a:rPr sz="1100" spc="-40" dirty="0">
                <a:latin typeface="Arial"/>
                <a:cs typeface="Arial"/>
              </a:rPr>
              <a:t>existing </a:t>
            </a:r>
            <a:r>
              <a:rPr lang="en-US" sz="1100" spc="-40" dirty="0">
                <a:latin typeface="Arial"/>
                <a:cs typeface="Arial"/>
              </a:rPr>
              <a:t>unsupervised domain adaptation (</a:t>
            </a:r>
            <a:r>
              <a:rPr sz="1100" spc="-30" dirty="0">
                <a:latin typeface="Arial"/>
                <a:cs typeface="Arial"/>
              </a:rPr>
              <a:t>UDA</a:t>
            </a:r>
            <a:r>
              <a:rPr lang="en-US" sz="1100" spc="-30" dirty="0">
                <a:latin typeface="Arial"/>
                <a:cs typeface="Arial"/>
              </a:rPr>
              <a:t>)</a:t>
            </a:r>
            <a:r>
              <a:rPr sz="1100" spc="-30" dirty="0">
                <a:latin typeface="Arial"/>
                <a:cs typeface="Arial"/>
              </a:rPr>
              <a:t> </a:t>
            </a:r>
            <a:r>
              <a:rPr sz="1100" spc="-55" dirty="0">
                <a:latin typeface="Arial"/>
                <a:cs typeface="Arial"/>
              </a:rPr>
              <a:t>methods </a:t>
            </a:r>
            <a:r>
              <a:rPr sz="1100" spc="-60" dirty="0">
                <a:latin typeface="Arial"/>
                <a:cs typeface="Arial"/>
              </a:rPr>
              <a:t>on </a:t>
            </a:r>
            <a:r>
              <a:rPr sz="1100" spc="-30" dirty="0">
                <a:latin typeface="Arial"/>
                <a:cs typeface="Arial"/>
              </a:rPr>
              <a:t>the UDA </a:t>
            </a:r>
            <a:r>
              <a:rPr sz="1100" spc="-55" dirty="0">
                <a:latin typeface="Arial"/>
                <a:cs typeface="Arial"/>
              </a:rPr>
              <a:t>benchmark </a:t>
            </a:r>
            <a:r>
              <a:rPr sz="1100" spc="-65" dirty="0">
                <a:latin typeface="Arial"/>
                <a:cs typeface="Arial"/>
              </a:rPr>
              <a:t>and </a:t>
            </a:r>
            <a:r>
              <a:rPr sz="1100" spc="-50" dirty="0">
                <a:latin typeface="Arial"/>
                <a:cs typeface="Arial"/>
              </a:rPr>
              <a:t>therefore </a:t>
            </a:r>
            <a:r>
              <a:rPr sz="1100" spc="-55" dirty="0">
                <a:latin typeface="Arial"/>
                <a:cs typeface="Arial"/>
              </a:rPr>
              <a:t>should  </a:t>
            </a:r>
            <a:r>
              <a:rPr sz="1100" spc="-75" dirty="0">
                <a:latin typeface="Arial"/>
                <a:cs typeface="Arial"/>
              </a:rPr>
              <a:t>be </a:t>
            </a:r>
            <a:r>
              <a:rPr sz="1100" spc="-45" dirty="0">
                <a:latin typeface="Arial"/>
                <a:cs typeface="Arial"/>
              </a:rPr>
              <a:t>promoted </a:t>
            </a:r>
            <a:r>
              <a:rPr sz="1100" spc="-114" dirty="0">
                <a:latin typeface="Arial"/>
                <a:cs typeface="Arial"/>
              </a:rPr>
              <a:t>as </a:t>
            </a:r>
            <a:r>
              <a:rPr sz="1100" spc="-75" dirty="0">
                <a:latin typeface="Arial"/>
                <a:cs typeface="Arial"/>
              </a:rPr>
              <a:t>baselines </a:t>
            </a:r>
            <a:r>
              <a:rPr sz="1100" spc="-20" dirty="0">
                <a:latin typeface="Arial"/>
                <a:cs typeface="Arial"/>
              </a:rPr>
              <a:t>in </a:t>
            </a:r>
            <a:r>
              <a:rPr sz="1100" spc="-30" dirty="0">
                <a:latin typeface="Arial"/>
                <a:cs typeface="Arial"/>
              </a:rPr>
              <a:t>the</a:t>
            </a:r>
            <a:r>
              <a:rPr sz="1100" dirty="0">
                <a:latin typeface="Arial"/>
                <a:cs typeface="Arial"/>
              </a:rPr>
              <a:t> </a:t>
            </a:r>
            <a:r>
              <a:rPr sz="1100" spc="-20" dirty="0">
                <a:latin typeface="Arial"/>
                <a:cs typeface="Arial"/>
              </a:rPr>
              <a:t>future.</a:t>
            </a:r>
            <a:endParaRPr sz="11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6</a:t>
            </a:fld>
            <a:r>
              <a:rPr spc="-95" dirty="0"/>
              <a:t> </a:t>
            </a:r>
            <a:r>
              <a:rPr spc="150" dirty="0"/>
              <a:t>/</a:t>
            </a:r>
            <a:r>
              <a:rPr spc="-90" dirty="0"/>
              <a:t> </a:t>
            </a:r>
            <a:r>
              <a:rPr spc="-20" dirty="0"/>
              <a:t>35</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92325" cy="244475"/>
          </a:xfrm>
          <a:prstGeom prst="rect">
            <a:avLst/>
          </a:prstGeom>
        </p:spPr>
        <p:txBody>
          <a:bodyPr vert="horz" wrap="square" lIns="0" tIns="17145" rIns="0" bIns="0" rtlCol="0">
            <a:spAutoFit/>
          </a:bodyPr>
          <a:lstStyle/>
          <a:p>
            <a:pPr marL="12700">
              <a:lnSpc>
                <a:spcPct val="100000"/>
              </a:lnSpc>
              <a:spcBef>
                <a:spcPts val="135"/>
              </a:spcBef>
            </a:pPr>
            <a:r>
              <a:rPr spc="-55" dirty="0"/>
              <a:t>Intended </a:t>
            </a:r>
            <a:r>
              <a:rPr spc="-65" dirty="0"/>
              <a:t>goal </a:t>
            </a:r>
            <a:r>
              <a:rPr spc="-20" dirty="0"/>
              <a:t>of </a:t>
            </a:r>
            <a:r>
              <a:rPr spc="-35" dirty="0"/>
              <a:t>the</a:t>
            </a:r>
            <a:r>
              <a:rPr spc="-250" dirty="0"/>
              <a:t> </a:t>
            </a:r>
            <a:r>
              <a:rPr spc="-35" dirty="0"/>
              <a:t>project</a:t>
            </a:r>
          </a:p>
        </p:txBody>
      </p:sp>
      <p:sp>
        <p:nvSpPr>
          <p:cNvPr id="3" name="object 3"/>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7302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62915" rIns="0" bIns="0" rtlCol="0">
            <a:spAutoFit/>
          </a:bodyPr>
          <a:lstStyle/>
          <a:p>
            <a:pPr marL="259079" marR="40005">
              <a:lnSpc>
                <a:spcPct val="102600"/>
              </a:lnSpc>
              <a:spcBef>
                <a:spcPts val="55"/>
              </a:spcBef>
            </a:pPr>
            <a:r>
              <a:rPr spc="-45" dirty="0"/>
              <a:t>Investigate </a:t>
            </a:r>
            <a:r>
              <a:rPr spc="-65" dirty="0"/>
              <a:t>how </a:t>
            </a:r>
            <a:r>
              <a:rPr spc="-50" dirty="0"/>
              <a:t>ImageNet </a:t>
            </a:r>
            <a:r>
              <a:rPr spc="-35" dirty="0"/>
              <a:t>pretraining </a:t>
            </a:r>
            <a:r>
              <a:rPr spc="-30" dirty="0"/>
              <a:t>affect the </a:t>
            </a:r>
            <a:r>
              <a:rPr spc="-65" dirty="0"/>
              <a:t>unsupervised </a:t>
            </a:r>
            <a:r>
              <a:rPr spc="-50" dirty="0"/>
              <a:t>domain  </a:t>
            </a:r>
            <a:r>
              <a:rPr spc="-30" dirty="0"/>
              <a:t>adaptation</a:t>
            </a:r>
            <a:r>
              <a:rPr spc="50" dirty="0"/>
              <a:t> </a:t>
            </a:r>
            <a:r>
              <a:rPr spc="-45" dirty="0"/>
              <a:t>methods.</a:t>
            </a:r>
          </a:p>
          <a:p>
            <a:pPr marL="259079" marR="5080">
              <a:lnSpc>
                <a:spcPct val="102600"/>
              </a:lnSpc>
              <a:spcBef>
                <a:spcPts val="300"/>
              </a:spcBef>
            </a:pPr>
            <a:r>
              <a:rPr spc="-35" dirty="0"/>
              <a:t>Particularly, </a:t>
            </a:r>
            <a:r>
              <a:rPr spc="-30" dirty="0"/>
              <a:t>look </a:t>
            </a:r>
            <a:r>
              <a:rPr spc="-5" dirty="0"/>
              <a:t>into </a:t>
            </a:r>
            <a:r>
              <a:rPr spc="-20" dirty="0"/>
              <a:t>muting </a:t>
            </a:r>
            <a:r>
              <a:rPr spc="-95" dirty="0"/>
              <a:t>some </a:t>
            </a:r>
            <a:r>
              <a:rPr spc="-85" dirty="0"/>
              <a:t>chosen </a:t>
            </a:r>
            <a:r>
              <a:rPr spc="-50" dirty="0"/>
              <a:t>ImageNet </a:t>
            </a:r>
            <a:r>
              <a:rPr spc="-85" dirty="0"/>
              <a:t>class </a:t>
            </a:r>
            <a:r>
              <a:rPr spc="-60" dirty="0"/>
              <a:t>labels </a:t>
            </a:r>
            <a:r>
              <a:rPr spc="-20" dirty="0"/>
              <a:t>of  </a:t>
            </a:r>
            <a:r>
              <a:rPr spc="-100" dirty="0"/>
              <a:t>same </a:t>
            </a:r>
            <a:r>
              <a:rPr spc="-50" dirty="0"/>
              <a:t>or </a:t>
            </a:r>
            <a:r>
              <a:rPr spc="-40" dirty="0"/>
              <a:t>similar </a:t>
            </a:r>
            <a:r>
              <a:rPr spc="-55" dirty="0"/>
              <a:t>types </a:t>
            </a:r>
            <a:r>
              <a:rPr spc="-20" dirty="0"/>
              <a:t>in </a:t>
            </a:r>
            <a:r>
              <a:rPr spc="-30" dirty="0"/>
              <a:t>the UDA </a:t>
            </a:r>
            <a:r>
              <a:rPr spc="-55" dirty="0"/>
              <a:t>benchmark </a:t>
            </a:r>
            <a:r>
              <a:rPr spc="-60" dirty="0"/>
              <a:t>datasets </a:t>
            </a:r>
            <a:r>
              <a:rPr spc="-70" dirty="0"/>
              <a:t>when </a:t>
            </a:r>
            <a:r>
              <a:rPr spc="-30" dirty="0"/>
              <a:t>obtaining  the </a:t>
            </a:r>
            <a:r>
              <a:rPr spc="-40" dirty="0"/>
              <a:t>pre-trained</a:t>
            </a:r>
            <a:r>
              <a:rPr spc="-140" dirty="0"/>
              <a:t> </a:t>
            </a:r>
            <a:r>
              <a:rPr spc="-45" dirty="0"/>
              <a:t>model.</a:t>
            </a: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7</a:t>
            </a:fld>
            <a:r>
              <a:rPr spc="-95" dirty="0"/>
              <a:t> </a:t>
            </a:r>
            <a:r>
              <a:rPr spc="150" dirty="0"/>
              <a:t>/</a:t>
            </a:r>
            <a:r>
              <a:rPr spc="-90" dirty="0"/>
              <a:t> </a:t>
            </a:r>
            <a:r>
              <a:rPr spc="-20" dirty="0"/>
              <a:t>35</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pc="-60" dirty="0"/>
              <a:t>Concept:</a:t>
            </a:r>
            <a:r>
              <a:rPr spc="185" dirty="0"/>
              <a:t> </a:t>
            </a:r>
            <a:r>
              <a:rPr spc="-45" dirty="0"/>
              <a:t>Alexnet</a:t>
            </a:r>
          </a:p>
        </p:txBody>
      </p:sp>
      <p:sp>
        <p:nvSpPr>
          <p:cNvPr id="3" name="object 3"/>
          <p:cNvSpPr/>
          <p:nvPr/>
        </p:nvSpPr>
        <p:spPr>
          <a:xfrm>
            <a:off x="281089" y="1260538"/>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7057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8060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1890636"/>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3320"/>
            <a:ext cx="3846829" cy="1038225"/>
          </a:xfrm>
          <a:prstGeom prst="rect">
            <a:avLst/>
          </a:prstGeom>
        </p:spPr>
        <p:txBody>
          <a:bodyPr vert="horz" wrap="square" lIns="0" tIns="12700" rIns="0" bIns="0" rtlCol="0">
            <a:spAutoFit/>
          </a:bodyPr>
          <a:lstStyle/>
          <a:p>
            <a:pPr marL="12700" marR="360680">
              <a:lnSpc>
                <a:spcPct val="125299"/>
              </a:lnSpc>
              <a:spcBef>
                <a:spcPts val="100"/>
              </a:spcBef>
            </a:pPr>
            <a:r>
              <a:rPr sz="1100" spc="-35" dirty="0">
                <a:latin typeface="Arial"/>
                <a:cs typeface="Arial"/>
              </a:rPr>
              <a:t>Alex-net </a:t>
            </a:r>
            <a:r>
              <a:rPr sz="1100" spc="-60" dirty="0">
                <a:latin typeface="Arial"/>
                <a:cs typeface="Arial"/>
              </a:rPr>
              <a:t>is </a:t>
            </a:r>
            <a:r>
              <a:rPr sz="1100" spc="-70" dirty="0">
                <a:latin typeface="Arial"/>
                <a:cs typeface="Arial"/>
              </a:rPr>
              <a:t>an </a:t>
            </a:r>
            <a:r>
              <a:rPr sz="1100" spc="-35" dirty="0">
                <a:latin typeface="Arial"/>
                <a:cs typeface="Arial"/>
              </a:rPr>
              <a:t>architecture </a:t>
            </a:r>
            <a:r>
              <a:rPr sz="1100" spc="-20" dirty="0">
                <a:latin typeface="Arial"/>
                <a:cs typeface="Arial"/>
              </a:rPr>
              <a:t>of </a:t>
            </a:r>
            <a:r>
              <a:rPr sz="1100" spc="-40" dirty="0">
                <a:latin typeface="Arial"/>
                <a:cs typeface="Arial"/>
              </a:rPr>
              <a:t>Convolutional </a:t>
            </a:r>
            <a:r>
              <a:rPr sz="1100" spc="-45" dirty="0">
                <a:latin typeface="Arial"/>
                <a:cs typeface="Arial"/>
              </a:rPr>
              <a:t>Neural Network  </a:t>
            </a:r>
            <a:r>
              <a:rPr sz="1100" spc="-65" dirty="0">
                <a:latin typeface="Arial"/>
                <a:cs typeface="Arial"/>
              </a:rPr>
              <a:t>Proposed by </a:t>
            </a:r>
            <a:r>
              <a:rPr sz="1100" spc="-45" dirty="0">
                <a:latin typeface="Arial"/>
                <a:cs typeface="Arial"/>
              </a:rPr>
              <a:t>Alex </a:t>
            </a:r>
            <a:r>
              <a:rPr sz="1100" spc="-50" dirty="0">
                <a:latin typeface="Arial"/>
                <a:cs typeface="Arial"/>
              </a:rPr>
              <a:t>Krizhevsky </a:t>
            </a:r>
            <a:r>
              <a:rPr sz="1100" spc="-20" dirty="0">
                <a:latin typeface="Arial"/>
                <a:cs typeface="Arial"/>
              </a:rPr>
              <a:t>in </a:t>
            </a:r>
            <a:r>
              <a:rPr sz="1100" spc="-30" dirty="0">
                <a:latin typeface="Arial"/>
                <a:cs typeface="Arial"/>
              </a:rPr>
              <a:t>the </a:t>
            </a:r>
            <a:r>
              <a:rPr sz="1100" spc="-60" dirty="0">
                <a:latin typeface="Arial"/>
                <a:cs typeface="Arial"/>
              </a:rPr>
              <a:t>paper </a:t>
            </a:r>
            <a:r>
              <a:rPr sz="1100" spc="-20" dirty="0">
                <a:latin typeface="Arial"/>
                <a:cs typeface="Arial"/>
                <a:hlinkClick r:id="rId4" action="ppaction://hlinksldjump"/>
              </a:rPr>
              <a:t>[4] </a:t>
            </a:r>
            <a:r>
              <a:rPr sz="1100" spc="-20" dirty="0">
                <a:latin typeface="Arial"/>
                <a:cs typeface="Arial"/>
              </a:rPr>
              <a:t>of</a:t>
            </a:r>
            <a:r>
              <a:rPr sz="1100" spc="145" dirty="0">
                <a:latin typeface="Arial"/>
                <a:cs typeface="Arial"/>
              </a:rPr>
              <a:t> </a:t>
            </a:r>
            <a:r>
              <a:rPr sz="1100" spc="-55" dirty="0">
                <a:latin typeface="Arial"/>
                <a:cs typeface="Arial"/>
              </a:rPr>
              <a:t>2012.</a:t>
            </a:r>
            <a:endParaRPr sz="1100" dirty="0">
              <a:latin typeface="Arial"/>
              <a:cs typeface="Arial"/>
            </a:endParaRPr>
          </a:p>
          <a:p>
            <a:pPr marL="12700">
              <a:lnSpc>
                <a:spcPct val="100000"/>
              </a:lnSpc>
              <a:spcBef>
                <a:spcPts val="335"/>
              </a:spcBef>
            </a:pPr>
            <a:r>
              <a:rPr sz="1100" spc="-60" dirty="0">
                <a:latin typeface="Arial"/>
                <a:cs typeface="Arial"/>
              </a:rPr>
              <a:t>Achieved </a:t>
            </a:r>
            <a:r>
              <a:rPr sz="1100" spc="-20" dirty="0">
                <a:latin typeface="Arial"/>
                <a:cs typeface="Arial"/>
              </a:rPr>
              <a:t>top-5 </a:t>
            </a:r>
            <a:r>
              <a:rPr sz="1100" spc="-45" dirty="0">
                <a:latin typeface="Arial"/>
                <a:cs typeface="Arial"/>
              </a:rPr>
              <a:t>error </a:t>
            </a:r>
            <a:r>
              <a:rPr sz="1100" spc="-35" dirty="0">
                <a:latin typeface="Arial"/>
                <a:cs typeface="Arial"/>
              </a:rPr>
              <a:t>rate </a:t>
            </a:r>
            <a:r>
              <a:rPr sz="1100" spc="-20" dirty="0">
                <a:latin typeface="Arial"/>
                <a:cs typeface="Arial"/>
              </a:rPr>
              <a:t>of </a:t>
            </a:r>
            <a:r>
              <a:rPr sz="1100" spc="-55" dirty="0">
                <a:latin typeface="Arial"/>
                <a:cs typeface="Arial"/>
              </a:rPr>
              <a:t>15.3 </a:t>
            </a:r>
            <a:r>
              <a:rPr sz="1100" spc="-70" dirty="0">
                <a:latin typeface="Arial"/>
                <a:cs typeface="Arial"/>
              </a:rPr>
              <a:t>% </a:t>
            </a:r>
            <a:r>
              <a:rPr sz="1100" spc="-20" dirty="0">
                <a:latin typeface="Arial"/>
                <a:cs typeface="Arial"/>
              </a:rPr>
              <a:t>in</a:t>
            </a:r>
            <a:r>
              <a:rPr sz="1100" spc="260" dirty="0">
                <a:latin typeface="Arial"/>
                <a:cs typeface="Arial"/>
              </a:rPr>
              <a:t> </a:t>
            </a:r>
            <a:r>
              <a:rPr sz="1100" spc="-55" dirty="0">
                <a:latin typeface="Arial"/>
                <a:cs typeface="Arial"/>
              </a:rPr>
              <a:t>2012.</a:t>
            </a:r>
            <a:endParaRPr sz="1100" dirty="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70" dirty="0">
                <a:latin typeface="Arial"/>
                <a:cs typeface="Arial"/>
              </a:rPr>
              <a:t>8 </a:t>
            </a:r>
            <a:r>
              <a:rPr sz="1100" spc="-35" dirty="0">
                <a:latin typeface="Arial"/>
                <a:cs typeface="Arial"/>
              </a:rPr>
              <a:t>convolutional </a:t>
            </a:r>
            <a:r>
              <a:rPr sz="1100" spc="-75" dirty="0">
                <a:latin typeface="Arial"/>
                <a:cs typeface="Arial"/>
              </a:rPr>
              <a:t>layers </a:t>
            </a:r>
            <a:r>
              <a:rPr sz="1100" spc="-65" dirty="0">
                <a:latin typeface="Arial"/>
                <a:cs typeface="Arial"/>
              </a:rPr>
              <a:t>and </a:t>
            </a:r>
            <a:r>
              <a:rPr sz="1100" spc="-70" dirty="0">
                <a:latin typeface="Arial"/>
                <a:cs typeface="Arial"/>
              </a:rPr>
              <a:t>3 </a:t>
            </a:r>
            <a:r>
              <a:rPr sz="1100" spc="-20" dirty="0">
                <a:latin typeface="Arial"/>
                <a:cs typeface="Arial"/>
              </a:rPr>
              <a:t>of </a:t>
            </a:r>
            <a:r>
              <a:rPr sz="1100" dirty="0">
                <a:latin typeface="Arial"/>
                <a:cs typeface="Arial"/>
              </a:rPr>
              <a:t>full </a:t>
            </a:r>
            <a:r>
              <a:rPr sz="1100" spc="-60" dirty="0">
                <a:latin typeface="Arial"/>
                <a:cs typeface="Arial"/>
              </a:rPr>
              <a:t>connected </a:t>
            </a:r>
            <a:r>
              <a:rPr sz="1100" spc="-65" dirty="0">
                <a:latin typeface="Arial"/>
                <a:cs typeface="Arial"/>
              </a:rPr>
              <a:t>layers. </a:t>
            </a:r>
            <a:r>
              <a:rPr sz="1100" spc="-30" dirty="0">
                <a:latin typeface="Arial"/>
                <a:cs typeface="Arial"/>
              </a:rPr>
              <a:t>In  </a:t>
            </a:r>
            <a:r>
              <a:rPr sz="1100" spc="5" dirty="0">
                <a:latin typeface="Arial"/>
                <a:cs typeface="Arial"/>
              </a:rPr>
              <a:t>total, </a:t>
            </a:r>
            <a:r>
              <a:rPr sz="1100" spc="-30" dirty="0">
                <a:latin typeface="Arial"/>
                <a:cs typeface="Arial"/>
              </a:rPr>
              <a:t>about </a:t>
            </a:r>
            <a:r>
              <a:rPr sz="1100" spc="-35" dirty="0">
                <a:latin typeface="Arial"/>
                <a:cs typeface="Arial"/>
              </a:rPr>
              <a:t>61M</a:t>
            </a:r>
            <a:r>
              <a:rPr sz="1100" spc="-90" dirty="0">
                <a:latin typeface="Arial"/>
                <a:cs typeface="Arial"/>
              </a:rPr>
              <a:t> </a:t>
            </a:r>
            <a:r>
              <a:rPr sz="1100" spc="-55" dirty="0">
                <a:latin typeface="Arial"/>
                <a:cs typeface="Arial"/>
              </a:rPr>
              <a:t>parameters.</a:t>
            </a:r>
            <a:endParaRPr sz="1100" dirty="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8</a:t>
            </a:fld>
            <a:r>
              <a:rPr spc="-95" dirty="0"/>
              <a:t> </a:t>
            </a:r>
            <a:r>
              <a:rPr spc="150" dirty="0"/>
              <a:t>/</a:t>
            </a:r>
            <a:r>
              <a:rPr spc="-90" dirty="0"/>
              <a:t> </a:t>
            </a:r>
            <a:r>
              <a:rPr spc="-20" dirty="0"/>
              <a:t>35</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a:t>
            </a:r>
            <a:r>
              <a:rPr sz="1400" spc="185" dirty="0">
                <a:solidFill>
                  <a:srgbClr val="FFFFFF"/>
                </a:solidFill>
                <a:latin typeface="Arial"/>
                <a:cs typeface="Arial"/>
              </a:rPr>
              <a:t> </a:t>
            </a:r>
            <a:r>
              <a:rPr sz="1400" spc="-45" dirty="0">
                <a:solidFill>
                  <a:srgbClr val="FFFFFF"/>
                </a:solidFill>
                <a:latin typeface="Arial"/>
                <a:cs typeface="Arial"/>
              </a:rPr>
              <a:t>Alexnet</a:t>
            </a:r>
            <a:endParaRPr sz="1400">
              <a:latin typeface="Arial"/>
              <a:cs typeface="Arial"/>
            </a:endParaRPr>
          </a:p>
        </p:txBody>
      </p:sp>
      <p:sp>
        <p:nvSpPr>
          <p:cNvPr id="4" name="object 4"/>
          <p:cNvSpPr/>
          <p:nvPr/>
        </p:nvSpPr>
        <p:spPr>
          <a:xfrm>
            <a:off x="499363" y="981062"/>
            <a:ext cx="3586480" cy="11023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79106" y="2215240"/>
            <a:ext cx="225107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35" dirty="0">
                <a:latin typeface="Arial"/>
                <a:cs typeface="Arial"/>
                <a:hlinkClick r:id="rId4" action="ppaction://hlinksldjump"/>
              </a:rPr>
              <a:t>[4]Graphical </a:t>
            </a:r>
            <a:r>
              <a:rPr sz="1000" spc="-10" dirty="0">
                <a:latin typeface="Arial"/>
                <a:cs typeface="Arial"/>
              </a:rPr>
              <a:t>illustration </a:t>
            </a:r>
            <a:r>
              <a:rPr sz="1000" spc="-20" dirty="0">
                <a:latin typeface="Arial"/>
                <a:cs typeface="Arial"/>
              </a:rPr>
              <a:t>of</a:t>
            </a:r>
            <a:r>
              <a:rPr sz="1000" spc="-10" dirty="0">
                <a:latin typeface="Arial"/>
                <a:cs typeface="Arial"/>
              </a:rPr>
              <a:t> </a:t>
            </a:r>
            <a:r>
              <a:rPr sz="1000" spc="-35" dirty="0">
                <a:latin typeface="Arial"/>
                <a:cs typeface="Arial"/>
              </a:rPr>
              <a:t>Alexnet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9</a:t>
            </a:fld>
            <a:r>
              <a:rPr spc="-95" dirty="0"/>
              <a:t> </a:t>
            </a:r>
            <a:r>
              <a:rPr spc="150" dirty="0"/>
              <a:t>/</a:t>
            </a:r>
            <a:r>
              <a:rPr spc="-90" dirty="0"/>
              <a:t> </a:t>
            </a:r>
            <a:r>
              <a:rPr spc="-20" dirty="0"/>
              <a:t>35</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4669</Words>
  <Application>Microsoft Macintosh PowerPoint</Application>
  <PresentationFormat>自定义</PresentationFormat>
  <Paragraphs>611</Paragraphs>
  <Slides>35</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Arial</vt:lpstr>
      <vt:lpstr>Calibri</vt:lpstr>
      <vt:lpstr>Menlo</vt:lpstr>
      <vt:lpstr>Times New Roman</vt:lpstr>
      <vt:lpstr>Office Theme</vt:lpstr>
      <vt:lpstr>PowerPoint 演示文稿</vt:lpstr>
      <vt:lpstr>PowerPoint 演示文稿</vt:lpstr>
      <vt:lpstr>Timeline of the Project</vt:lpstr>
      <vt:lpstr>Context of our exeriment</vt:lpstr>
      <vt:lpstr>PowerPoint 演示文稿</vt:lpstr>
      <vt:lpstr>Related Work</vt:lpstr>
      <vt:lpstr>Intended goal of the project</vt:lpstr>
      <vt:lpstr>Concept: Alexnet</vt:lpstr>
      <vt:lpstr>PowerPoint 演示文稿</vt:lpstr>
      <vt:lpstr>Concept: Unsupervised Domain Adaptation (UDA)</vt:lpstr>
      <vt:lpstr>PowerPoint 演示文稿</vt:lpstr>
      <vt:lpstr>Concept: Domain-adversarial Neural Network(DANN)</vt:lpstr>
      <vt:lpstr>Concept: Domain-adversarial Neural Network(DANN)</vt:lpstr>
      <vt:lpstr>Semi-supervised Learning</vt:lpstr>
      <vt:lpstr>PowerPoint 演示文稿</vt:lpstr>
      <vt:lpstr>PowerPoint 演示文稿</vt:lpstr>
      <vt:lpstr>Datasets</vt:lpstr>
      <vt:lpstr>PowerPoint 演示文稿</vt:lpstr>
      <vt:lpstr>PowerPoint 演示文稿</vt:lpstr>
      <vt:lpstr>PowerPoint 演示文稿</vt:lpstr>
      <vt:lpstr>PowerPoint 演示文稿</vt:lpstr>
      <vt:lpstr>Setups: Outline</vt:lpstr>
      <vt:lpstr>Setups: Pretraind models</vt:lpstr>
      <vt:lpstr>Setups: Fine-tuning</vt:lpstr>
      <vt:lpstr>Dicussions: Pretrained Models</vt:lpstr>
      <vt:lpstr>Figure: Validation Loss and Top-1 Accuracy of Pre-trained Models</vt:lpstr>
      <vt:lpstr>PowerPoint 演示文稿</vt:lpstr>
      <vt:lpstr>Discussions: Domain Apdatation</vt:lpstr>
      <vt:lpstr>Results</vt:lpstr>
      <vt:lpstr>Dicussions: Domain Adpatation</vt:lpstr>
      <vt:lpstr>PowerPoint 演示文稿</vt:lpstr>
      <vt:lpstr>Acknowledgements</vt:lpstr>
      <vt:lpstr>The End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=Rethinking ImageNet Pretraining in Domain Adaptation</dc:title>
  <dc:creator>Junzhi Ning</dc:creator>
  <cp:lastModifiedBy>Junzhi Ning</cp:lastModifiedBy>
  <cp:revision>89</cp:revision>
  <dcterms:created xsi:type="dcterms:W3CDTF">2022-02-24T10:37:53Z</dcterms:created>
  <dcterms:modified xsi:type="dcterms:W3CDTF">2022-02-27T14:18:35Z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2022-02-24T00:00:00Z</vt:filetime>
  </property>
  <property fmtid="{D5CDD505-2E9C-101B-9397-08002B2CF9AE}" pid="3" name="Creator">
    <vt:lpwstr>LaTeX with Beamer class</vt:lpwstr>
  </property>
  <property fmtid="{D5CDD505-2E9C-101B-9397-08002B2CF9AE}" pid="4" name="LastSaved">
    <vt:filetime>2022-02-24T00:00:00Z</vt:filetime>
  </property>
</Properties>
</file>