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3" r:id="rId26"/>
    <p:sldId id="280" r:id="rId27"/>
    <p:sldId id="281" r:id="rId28"/>
    <p:sldId id="284" r:id="rId29"/>
    <p:sldId id="282" r:id="rId30"/>
    <p:sldId id="285" r:id="rId31"/>
    <p:sldId id="286" r:id="rId32"/>
    <p:sldId id="287" r:id="rId33"/>
    <p:sldId id="288" r:id="rId34"/>
    <p:sldId id="289" r:id="rId35"/>
    <p:sldId id="290" r:id="rId36"/>
  </p:sldIdLst>
  <p:sldSz cx="4610100" cy="3460750"/>
  <p:notesSz cx="4610100" cy="34607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30"/>
    <p:restoredTop sz="42921"/>
  </p:normalViewPr>
  <p:slideViewPr>
    <p:cSldViewPr>
      <p:cViewPr varScale="1">
        <p:scale>
          <a:sx n="125" d="100"/>
          <a:sy n="125" d="100"/>
        </p:scale>
        <p:origin x="7152" y="160"/>
      </p:cViewPr>
      <p:guideLst>
        <p:guide orient="horz" pos="2880"/>
        <p:guide pos="2160"/>
      </p:guideLst>
    </p:cSldViewPr>
  </p:slideViewPr>
  <p:notesTextViewPr>
    <p:cViewPr>
      <p:scale>
        <a:sx n="204" d="100"/>
        <a:sy n="204"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3FFB73A2-7F28-BF4D-B579-BB0713717021}" type="datetimeFigureOut">
              <a:rPr kumimoji="1" lang="zh-CN" altLang="en-US" smtClean="0"/>
              <a:t>2022/3/1</a:t>
            </a:fld>
            <a:endParaRPr kumimoji="1" lang="zh-CN" altLang="en-US"/>
          </a:p>
        </p:txBody>
      </p:sp>
      <p:sp>
        <p:nvSpPr>
          <p:cNvPr id="4" name="幻灯片图像占位符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26E87434-BF40-0A4C-A003-A1FC0CA8847C}" type="slidenum">
              <a:rPr kumimoji="1" lang="zh-CN" altLang="en-US" smtClean="0"/>
              <a:t>‹#›</a:t>
            </a:fld>
            <a:endParaRPr kumimoji="1" lang="zh-CN" altLang="en-US"/>
          </a:p>
        </p:txBody>
      </p:sp>
    </p:spTree>
    <p:extLst>
      <p:ext uri="{BB962C8B-B14F-4D97-AF65-F5344CB8AC3E}">
        <p14:creationId xmlns:p14="http://schemas.microsoft.com/office/powerpoint/2010/main" val="451564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 Hello, welcome to the presentation of my summer project.</a:t>
            </a:r>
          </a:p>
          <a:p>
            <a:r>
              <a:rPr kumimoji="1" lang="en-US" altLang="zh-CN" dirty="0"/>
              <a:t>% The topic of my project is Rethinking ImageNet Pretraining in Domain Adaptation, and my project is by Dr Gong. </a:t>
            </a:r>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a:t>
            </a:fld>
            <a:endParaRPr kumimoji="1" lang="zh-CN" altLang="en-US"/>
          </a:p>
        </p:txBody>
      </p:sp>
    </p:spTree>
    <p:extLst>
      <p:ext uri="{BB962C8B-B14F-4D97-AF65-F5344CB8AC3E}">
        <p14:creationId xmlns:p14="http://schemas.microsoft.com/office/powerpoint/2010/main" val="1074925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Then we look at the concept of UDA problem.</a:t>
            </a:r>
          </a:p>
          <a:p>
            <a:r>
              <a:rPr kumimoji="1" lang="en-US" altLang="zh-CN" dirty="0"/>
              <a:t>Here we present one possible way to define general UDA problems.</a:t>
            </a:r>
          </a:p>
          <a:p>
            <a:endParaRPr kumimoji="1" lang="en-US" altLang="zh-CN" dirty="0"/>
          </a:p>
          <a:p>
            <a:r>
              <a:rPr kumimoji="1" lang="en-US" altLang="zh-CN" dirty="0"/>
              <a:t>We have ns number of labeled samples of set Ds which contains all pairs of x and y values from source </a:t>
            </a:r>
            <a:r>
              <a:rPr kumimoji="1" lang="en-US" altLang="zh-CN" dirty="0" err="1"/>
              <a:t>domainn</a:t>
            </a:r>
            <a:r>
              <a:rPr kumimoji="1" lang="en-US" altLang="zh-CN" dirty="0"/>
              <a:t>.</a:t>
            </a:r>
          </a:p>
          <a:p>
            <a:endParaRPr kumimoji="1" lang="en-US" altLang="zh-CN" dirty="0"/>
          </a:p>
          <a:p>
            <a:r>
              <a:rPr kumimoji="1" lang="en-US" altLang="zh-CN" dirty="0"/>
              <a:t>We also have </a:t>
            </a:r>
            <a:r>
              <a:rPr kumimoji="1" lang="en-US" altLang="zh-CN" dirty="0" err="1"/>
              <a:t>nt</a:t>
            </a:r>
            <a:r>
              <a:rPr kumimoji="1" lang="en-US" altLang="zh-CN" dirty="0"/>
              <a:t> number of unlabeled samples of set Dt which has </a:t>
            </a:r>
            <a:r>
              <a:rPr kumimoji="1" lang="en-US" altLang="zh-CN" dirty="0" err="1"/>
              <a:t>nly</a:t>
            </a:r>
            <a:r>
              <a:rPr kumimoji="1" lang="en-US" altLang="zh-CN" dirty="0"/>
              <a:t> x values and we assume that for every single x value in set Dt, there exists a corresponding unknown label of y'.</a:t>
            </a:r>
          </a:p>
          <a:p>
            <a:r>
              <a:rPr kumimoji="1" lang="en-US" altLang="zh-CN" dirty="0"/>
              <a:t>The main goal of UDA problem is we want to build a classifier C that minimizes the target risk, which is the expectation of the absolute value of the difference between C(x) and </a:t>
            </a:r>
            <a:r>
              <a:rPr kumimoji="1" lang="en-US" altLang="zh-CN" dirty="0" err="1"/>
              <a:t>y’with</a:t>
            </a:r>
            <a:r>
              <a:rPr kumimoji="1" lang="en-US" altLang="zh-CN" dirty="0"/>
              <a:t> the respect to P(</a:t>
            </a:r>
            <a:r>
              <a:rPr kumimoji="1" lang="en-US" altLang="zh-CN" dirty="0" err="1"/>
              <a:t>x,y</a:t>
            </a:r>
            <a:r>
              <a:rPr kumimoji="1" lang="en-US" altLang="zh-CN" dirty="0"/>
              <a:t>) of target domain.</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10</a:t>
            </a:fld>
            <a:endParaRPr kumimoji="1" lang="zh-CN" altLang="en-US"/>
          </a:p>
        </p:txBody>
      </p:sp>
    </p:spTree>
    <p:extLst>
      <p:ext uri="{BB962C8B-B14F-4D97-AF65-F5344CB8AC3E}">
        <p14:creationId xmlns:p14="http://schemas.microsoft.com/office/powerpoint/2010/main" val="697443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Currently, there are two main approaches, or directions of general UDA tasks:</a:t>
            </a:r>
          </a:p>
          <a:p>
            <a:endParaRPr kumimoji="1" lang="en-US" altLang="zh-CN" dirty="0"/>
          </a:p>
          <a:p>
            <a:r>
              <a:rPr kumimoji="1" lang="en-US" altLang="zh-CN" dirty="0"/>
              <a:t>One direction is to use Domain-invariant feature learning which </a:t>
            </a:r>
            <a:r>
              <a:rPr lang="en-US" altLang="zh-CN" sz="1200" kern="1200" dirty="0">
                <a:solidFill>
                  <a:schemeClr val="tx1"/>
                </a:solidFill>
                <a:effectLst/>
                <a:latin typeface="+mn-lt"/>
                <a:ea typeface="+mn-ea"/>
                <a:cs typeface="+mn-cs"/>
              </a:rPr>
              <a:t>aims to align the source and target domain by generating a feature representation common to both domains. </a:t>
            </a:r>
          </a:p>
          <a:p>
            <a:endParaRPr kumimoji="1" lang="en-US" altLang="zh-CN" dirty="0"/>
          </a:p>
          <a:p>
            <a:r>
              <a:rPr kumimoji="1" lang="en-US" altLang="zh-CN" dirty="0"/>
              <a:t>Another direction is through domain mapping, which</a:t>
            </a:r>
            <a:r>
              <a:rPr lang="en-US" altLang="zh-CN" sz="1200" kern="1200" dirty="0">
                <a:solidFill>
                  <a:schemeClr val="tx1"/>
                </a:solidFill>
                <a:effectLst/>
                <a:latin typeface="+mn-lt"/>
                <a:ea typeface="+mn-ea"/>
                <a:cs typeface="+mn-cs"/>
              </a:rPr>
              <a:t> aims to find the best mapping directly from one domain to another so that the input values can be mapped into the domain(it could be target or source domains, it depends) that has known labels to train a classifier.</a:t>
            </a:r>
          </a:p>
          <a:p>
            <a:endParaRPr kumimoji="1" lang="en-US" altLang="zh-CN" sz="1200" kern="1200" dirty="0">
              <a:solidFill>
                <a:schemeClr val="tx1"/>
              </a:solidFill>
              <a:effectLst/>
              <a:latin typeface="+mn-lt"/>
              <a:ea typeface="+mn-ea"/>
              <a:cs typeface="+mn-cs"/>
            </a:endParaRPr>
          </a:p>
          <a:p>
            <a:r>
              <a:rPr kumimoji="1" lang="en-US" altLang="zh-CN" sz="1200" kern="1200" dirty="0">
                <a:solidFill>
                  <a:schemeClr val="tx1"/>
                </a:solidFill>
                <a:effectLst/>
                <a:latin typeface="+mn-lt"/>
                <a:ea typeface="+mn-ea"/>
                <a:cs typeface="+mn-cs"/>
              </a:rPr>
              <a:t>In our case, we will be examining one UDA architecture that uses the idea of domain-invariant feature learning.</a:t>
            </a:r>
            <a:endParaRPr kumimoji="1" lang="en-US" altLang="zh-CN" dirty="0"/>
          </a:p>
          <a:p>
            <a:endParaRPr lang="en-US" altLang="zh-CN" sz="1200" kern="1200" dirty="0">
              <a:solidFill>
                <a:schemeClr val="tx1"/>
              </a:solidFill>
              <a:effectLst/>
              <a:latin typeface="+mn-lt"/>
              <a:ea typeface="+mn-ea"/>
              <a:cs typeface="+mn-cs"/>
            </a:endParaRPr>
          </a:p>
          <a:p>
            <a:endParaRPr kumimoji="1" lang="en-US" altLang="zh-CN"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11</a:t>
            </a:fld>
            <a:endParaRPr kumimoji="1" lang="zh-CN" altLang="en-US"/>
          </a:p>
        </p:txBody>
      </p:sp>
    </p:spTree>
    <p:extLst>
      <p:ext uri="{BB962C8B-B14F-4D97-AF65-F5344CB8AC3E}">
        <p14:creationId xmlns:p14="http://schemas.microsoft.com/office/powerpoint/2010/main" val="3841262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That is DANN stands for Domain-adversarial Neural Network</a:t>
            </a:r>
          </a:p>
          <a:p>
            <a:r>
              <a:rPr kumimoji="1" lang="en-US" altLang="zh-CN" dirty="0"/>
              <a:t>It typically consists of three components;</a:t>
            </a:r>
          </a:p>
          <a:p>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12</a:t>
            </a:fld>
            <a:endParaRPr kumimoji="1" lang="zh-CN" altLang="en-US"/>
          </a:p>
        </p:txBody>
      </p:sp>
    </p:spTree>
    <p:extLst>
      <p:ext uri="{BB962C8B-B14F-4D97-AF65-F5344CB8AC3E}">
        <p14:creationId xmlns:p14="http://schemas.microsoft.com/office/powerpoint/2010/main" val="2659595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 % This type of NN s based on the main ideas of Domain-invariant feature learning and </a:t>
            </a:r>
            <a:r>
              <a:rPr kumimoji="1" lang="en-US" altLang="zh-CN" dirty="0" err="1"/>
              <a:t>adversial</a:t>
            </a:r>
            <a:r>
              <a:rPr kumimoji="1" lang="en-US" altLang="zh-CN" dirty="0"/>
              <a:t> approach.  </a:t>
            </a:r>
          </a:p>
          <a:p>
            <a:r>
              <a:rPr kumimoji="1" lang="en-US" altLang="zh-CN" dirty="0"/>
              <a:t> % The feature extractor and domain classifier will be trained in an </a:t>
            </a:r>
            <a:r>
              <a:rPr kumimoji="1" lang="en-US" altLang="zh-CN" dirty="0" err="1"/>
              <a:t>adverisal</a:t>
            </a:r>
            <a:r>
              <a:rPr kumimoji="1" lang="en-US" altLang="zh-CN" dirty="0"/>
              <a:t> approach, that means they compete against each other, the feature extractor tries to create the best feature representation that fool the classification of the domain classifier and the domain classifier will try their best to classify the output of feature extractor to see whether its input of the feature extractor comes from the source and target domains or not</a:t>
            </a:r>
          </a:p>
          <a:p>
            <a:endParaRPr kumimoji="1" lang="en-US" altLang="zh-CN" dirty="0"/>
          </a:p>
          <a:p>
            <a:r>
              <a:rPr kumimoji="1" lang="en-US" altLang="zh-CN" dirty="0"/>
              <a:t>Label predictor produces the predicted class label of input x.</a:t>
            </a:r>
          </a:p>
          <a:p>
            <a:r>
              <a:rPr kumimoji="1" lang="en-US" altLang="zh-CN" dirty="0"/>
              <a:t>The weight of three components of the DANN will be updated at the same time during the training.</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13</a:t>
            </a:fld>
            <a:endParaRPr kumimoji="1" lang="zh-CN" altLang="en-US"/>
          </a:p>
        </p:txBody>
      </p:sp>
    </p:spTree>
    <p:extLst>
      <p:ext uri="{BB962C8B-B14F-4D97-AF65-F5344CB8AC3E}">
        <p14:creationId xmlns:p14="http://schemas.microsoft.com/office/powerpoint/2010/main" val="1369781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notion of the semi-supervised learning are very similar to formulation of general UDA, but we typically assume that the labeled samples and unlabeled samples come from the the same distribution.</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14</a:t>
            </a:fld>
            <a:endParaRPr kumimoji="1" lang="zh-CN" altLang="en-US"/>
          </a:p>
        </p:txBody>
      </p:sp>
    </p:spTree>
    <p:extLst>
      <p:ext uri="{BB962C8B-B14F-4D97-AF65-F5344CB8AC3E}">
        <p14:creationId xmlns:p14="http://schemas.microsoft.com/office/powerpoint/2010/main" val="2644780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the SSL setting, we  choose the Pseudo-label method as the study object for our experiments.</a:t>
            </a:r>
          </a:p>
          <a:p>
            <a:r>
              <a:rPr kumimoji="1" lang="en-US" altLang="zh-CN" dirty="0"/>
              <a:t>This methods trains the Neural Network with labeled and unlabeled data simultaneously. </a:t>
            </a:r>
          </a:p>
          <a:p>
            <a:endParaRPr kumimoji="1" lang="en-US" altLang="zh-CN"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15</a:t>
            </a:fld>
            <a:endParaRPr kumimoji="1" lang="zh-CN" altLang="en-US"/>
          </a:p>
        </p:txBody>
      </p:sp>
    </p:spTree>
    <p:extLst>
      <p:ext uri="{BB962C8B-B14F-4D97-AF65-F5344CB8AC3E}">
        <p14:creationId xmlns:p14="http://schemas.microsoft.com/office/powerpoint/2010/main" val="2151039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Firstly, we trained the network with our labeled data and use the trained model to predict labels for the unlabeled data.</a:t>
            </a:r>
          </a:p>
          <a:p>
            <a:r>
              <a:rPr kumimoji="1" lang="en-US" altLang="zh-CN" dirty="0"/>
              <a:t>Then, we label the unlabeled data with the class label that has the highest probability if the probability of the class label is above the threshold we set.</a:t>
            </a:r>
          </a:p>
          <a:p>
            <a:r>
              <a:rPr kumimoji="1" lang="en-US" altLang="zh-CN" dirty="0"/>
              <a:t>We treat the set of unlabeled data with our pseudo-labels as the ”true ”label data to retrained the model again we repeated the process until all unlabeled data are labeled with Pseudo-labels in this method.</a:t>
            </a:r>
          </a:p>
          <a:p>
            <a:r>
              <a:rPr kumimoji="1" lang="en-US" altLang="zh-CN" dirty="0"/>
              <a:t> </a:t>
            </a:r>
          </a:p>
          <a:p>
            <a:endParaRPr kumimoji="1" lang="en-US" altLang="zh-CN" dirty="0"/>
          </a:p>
          <a:p>
            <a:r>
              <a:rPr kumimoji="1" lang="en-US" altLang="zh-CN" dirty="0"/>
              <a:t> </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16</a:t>
            </a:fld>
            <a:endParaRPr kumimoji="1" lang="zh-CN" altLang="en-US"/>
          </a:p>
        </p:txBody>
      </p:sp>
    </p:spTree>
    <p:extLst>
      <p:ext uri="{BB962C8B-B14F-4D97-AF65-F5344CB8AC3E}">
        <p14:creationId xmlns:p14="http://schemas.microsoft.com/office/powerpoint/2010/main" val="218416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addition, the two datasets we use in our experiment are ImageNet and Office31 </a:t>
            </a:r>
          </a:p>
          <a:p>
            <a:r>
              <a:rPr kumimoji="1" lang="en-US" altLang="zh-CN" dirty="0"/>
              <a:t>The </a:t>
            </a:r>
            <a:r>
              <a:rPr kumimoji="1" lang="en-US" altLang="zh-CN" dirty="0" err="1"/>
              <a:t>imagenet</a:t>
            </a:r>
            <a:r>
              <a:rPr kumimoji="1" lang="en-US" altLang="zh-CN" dirty="0"/>
              <a:t> dataset we used is the face-blurred version so as protect the privacy issue. </a:t>
            </a:r>
          </a:p>
          <a:p>
            <a:r>
              <a:rPr kumimoji="1" lang="en-US" altLang="zh-CN" dirty="0"/>
              <a:t>The </a:t>
            </a:r>
            <a:r>
              <a:rPr kumimoji="1" lang="en-US" altLang="zh-CN" dirty="0" err="1"/>
              <a:t>imageNet</a:t>
            </a:r>
            <a:r>
              <a:rPr kumimoji="1" lang="en-US" altLang="zh-CN" dirty="0"/>
              <a:t> dataset will mainly trained as the pretrained models.</a:t>
            </a:r>
          </a:p>
          <a:p>
            <a:endParaRPr kumimoji="1" lang="en-US" altLang="zh-CN" dirty="0"/>
          </a:p>
          <a:p>
            <a:r>
              <a:rPr kumimoji="1" lang="en-US" altLang="zh-CN" dirty="0"/>
              <a:t>And Office31 will be used as the evaluation dataset of our domain adaptation methods</a:t>
            </a:r>
          </a:p>
          <a:p>
            <a:r>
              <a:rPr kumimoji="1" lang="en-US" altLang="zh-CN" dirty="0"/>
              <a:t>Here we have three domains and 6 domain adaptation tasks  in total.</a:t>
            </a:r>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17</a:t>
            </a:fld>
            <a:endParaRPr kumimoji="1" lang="zh-CN" altLang="en-US"/>
          </a:p>
        </p:txBody>
      </p:sp>
    </p:spTree>
    <p:extLst>
      <p:ext uri="{BB962C8B-B14F-4D97-AF65-F5344CB8AC3E}">
        <p14:creationId xmlns:p14="http://schemas.microsoft.com/office/powerpoint/2010/main" val="2874220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the steps of our experiments,</a:t>
            </a:r>
          </a:p>
          <a:p>
            <a:endParaRPr kumimoji="1" lang="en-US" altLang="zh-CN" dirty="0"/>
          </a:p>
          <a:p>
            <a:r>
              <a:rPr kumimoji="1" lang="en-US" altLang="zh-CN" dirty="0"/>
              <a:t>We have three datasets for </a:t>
            </a:r>
            <a:r>
              <a:rPr kumimoji="1" lang="en-US" altLang="zh-CN" dirty="0" err="1"/>
              <a:t>pretarining</a:t>
            </a:r>
            <a:r>
              <a:rPr kumimoji="1" lang="en-US" altLang="zh-CN" dirty="0"/>
              <a:t>, </a:t>
            </a:r>
          </a:p>
          <a:p>
            <a:r>
              <a:rPr kumimoji="1" lang="en-US" altLang="zh-CN" dirty="0"/>
              <a:t>We  create two modified datasets from the ImageNet,</a:t>
            </a:r>
            <a:br>
              <a:rPr kumimoji="1" lang="en-US" altLang="zh-CN" dirty="0"/>
            </a:br>
            <a:r>
              <a:rPr kumimoji="1" lang="en-US" altLang="zh-CN" dirty="0"/>
              <a:t>Dataset with selected masked classes labels which we think are closely associated with the class label in the office31 dataset.</a:t>
            </a:r>
          </a:p>
          <a:p>
            <a:r>
              <a:rPr kumimoji="1" lang="en-US" altLang="zh-CN" dirty="0"/>
              <a:t>Another Dataset we simply randomly masked classes labels that has the same number of selected masked class labels above. Of course, the randomly masked classes labels will not include the masked classes labels from the above dataset. </a:t>
            </a:r>
          </a:p>
          <a:p>
            <a:r>
              <a:rPr kumimoji="1" lang="en-US" altLang="zh-CN" dirty="0"/>
              <a:t>In addition, We also use the original ImageNet as a </a:t>
            </a:r>
            <a:r>
              <a:rPr kumimoji="1" lang="en-US" altLang="zh-CN" dirty="0" err="1"/>
              <a:t>comparsion</a:t>
            </a:r>
            <a:r>
              <a:rPr kumimoji="1" lang="en-US" altLang="zh-CN" dirty="0"/>
              <a:t> group to see the results of the pretrained models. </a:t>
            </a:r>
          </a:p>
          <a:p>
            <a:endParaRPr kumimoji="1" lang="en-US" altLang="zh-CN" dirty="0"/>
          </a:p>
          <a:p>
            <a:r>
              <a:rPr kumimoji="1" lang="en-US" altLang="zh-CN" dirty="0"/>
              <a:t>Then, we trained the Alex-net models on these three datasets as the pre-trained models and the models will be utilized as the feature extractors to fine-tune the source-only, DANN and Pseudo-label methods on the 6 UDA tasks. </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22</a:t>
            </a:fld>
            <a:endParaRPr kumimoji="1" lang="zh-CN" altLang="en-US"/>
          </a:p>
        </p:txBody>
      </p:sp>
    </p:spTree>
    <p:extLst>
      <p:ext uri="{BB962C8B-B14F-4D97-AF65-F5344CB8AC3E}">
        <p14:creationId xmlns:p14="http://schemas.microsoft.com/office/powerpoint/2010/main" val="1402619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These two tables describe some details of training the pretrained models</a:t>
            </a:r>
          </a:p>
          <a:p>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23</a:t>
            </a:fld>
            <a:endParaRPr kumimoji="1" lang="zh-CN" altLang="en-US"/>
          </a:p>
        </p:txBody>
      </p:sp>
    </p:spTree>
    <p:extLst>
      <p:ext uri="{BB962C8B-B14F-4D97-AF65-F5344CB8AC3E}">
        <p14:creationId xmlns:p14="http://schemas.microsoft.com/office/powerpoint/2010/main" val="846851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a:t>
            </a:fld>
            <a:endParaRPr kumimoji="1" lang="zh-CN" altLang="en-US"/>
          </a:p>
        </p:txBody>
      </p:sp>
    </p:spTree>
    <p:extLst>
      <p:ext uri="{BB962C8B-B14F-4D97-AF65-F5344CB8AC3E}">
        <p14:creationId xmlns:p14="http://schemas.microsoft.com/office/powerpoint/2010/main" val="1733963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Here is the table to illustrate the parameters and training setting in fine-tuning methods.</a:t>
            </a:r>
          </a:p>
          <a:p>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24</a:t>
            </a:fld>
            <a:endParaRPr kumimoji="1" lang="zh-CN" altLang="en-US"/>
          </a:p>
        </p:txBody>
      </p:sp>
    </p:spTree>
    <p:extLst>
      <p:ext uri="{BB962C8B-B14F-4D97-AF65-F5344CB8AC3E}">
        <p14:creationId xmlns:p14="http://schemas.microsoft.com/office/powerpoint/2010/main" val="677180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terms of pretrained results.  </a:t>
            </a:r>
          </a:p>
          <a:p>
            <a:r>
              <a:rPr kumimoji="1" lang="en-US" altLang="zh-CN" dirty="0"/>
              <a:t>Pre-trained models of Alex-net trained on three datasets converge at 100 epochs with overall top-1 accuracy of around 55 ± 0.5%. </a:t>
            </a:r>
          </a:p>
          <a:p>
            <a:endParaRPr kumimoji="1" lang="en-US" altLang="zh-CN" dirty="0"/>
          </a:p>
          <a:p>
            <a:r>
              <a:rPr kumimoji="1" lang="en-US" altLang="zh-CN" dirty="0"/>
              <a:t>Nonetheless, our results are still behind that of the original paper which achieved the top-1 of about 60 \%but considering of non-identical dataset and the coding platform used in implementing this architecture and training the model, we believe that there is still a room of improvement of classification accuracy after the hyperparameter optimization. </a:t>
            </a:r>
          </a:p>
          <a:p>
            <a:endParaRPr kumimoji="1" lang="en-US" altLang="zh-CN" dirty="0"/>
          </a:p>
          <a:p>
            <a:r>
              <a:rPr kumimoji="1" lang="en-US" altLang="zh-CN" dirty="0"/>
              <a:t>The validation accuracy on models with 1000 classes also does not exhibit inferior performance over the models (Random and Masked Datasets) with fewer classes, and it takes more training iterations to reach top-1 accuracy of 55 %.</a:t>
            </a:r>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25</a:t>
            </a:fld>
            <a:endParaRPr kumimoji="1" lang="zh-CN" altLang="en-US"/>
          </a:p>
        </p:txBody>
      </p:sp>
    </p:spTree>
    <p:extLst>
      <p:ext uri="{BB962C8B-B14F-4D97-AF65-F5344CB8AC3E}">
        <p14:creationId xmlns:p14="http://schemas.microsoft.com/office/powerpoint/2010/main" val="2838388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Pre-trained models of Alex-net trained on three datasets converge at 100 epochs with overall top-1 accuracy of around 55 ± 0.5%. </a:t>
            </a:r>
          </a:p>
          <a:p>
            <a:endParaRPr kumimoji="1" lang="en-US" altLang="zh-CN" dirty="0"/>
          </a:p>
          <a:p>
            <a:r>
              <a:rPr kumimoji="1" lang="en-US" altLang="zh-CN" dirty="0"/>
              <a:t>Nonetheless, our results are still behind that of the original paper which achieved the top-1 classification </a:t>
            </a:r>
            <a:r>
              <a:rPr kumimoji="1" lang="en-US" altLang="zh-CN" dirty="0" err="1"/>
              <a:t>accuarcy</a:t>
            </a:r>
            <a:r>
              <a:rPr kumimoji="1" lang="en-US" altLang="zh-CN" dirty="0"/>
              <a:t> of about 60 \% but considering usage of non-identical dataset and the coding platform used in implementing this architecture and training the model, we believe that there is still a room of improvement of classification accuracy after the hyperparameter optimization. </a:t>
            </a:r>
          </a:p>
          <a:p>
            <a:endParaRPr kumimoji="1" lang="en-US" altLang="zh-CN" dirty="0"/>
          </a:p>
          <a:p>
            <a:r>
              <a:rPr kumimoji="1" lang="en-US" altLang="zh-CN" dirty="0"/>
              <a:t>The validation accuracy on models with 1000 classes also does not show inferior performance over the models (Random and Masked Datasets) with fewer classes, and it takes more training iterations to reach top-1 accuracy of 55 %.</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26</a:t>
            </a:fld>
            <a:endParaRPr kumimoji="1" lang="zh-CN" altLang="en-US"/>
          </a:p>
        </p:txBody>
      </p:sp>
    </p:spTree>
    <p:extLst>
      <p:ext uri="{BB962C8B-B14F-4D97-AF65-F5344CB8AC3E}">
        <p14:creationId xmlns:p14="http://schemas.microsoft.com/office/powerpoint/2010/main" val="234438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results of the pretrained models in table form .</a:t>
            </a:r>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27</a:t>
            </a:fld>
            <a:endParaRPr kumimoji="1" lang="zh-CN" altLang="en-US"/>
          </a:p>
        </p:txBody>
      </p:sp>
    </p:spTree>
    <p:extLst>
      <p:ext uri="{BB962C8B-B14F-4D97-AF65-F5344CB8AC3E}">
        <p14:creationId xmlns:p14="http://schemas.microsoft.com/office/powerpoint/2010/main" val="2851573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terms of domain </a:t>
            </a:r>
            <a:r>
              <a:rPr kumimoji="1" lang="en-US" altLang="zh-CN" dirty="0" err="1"/>
              <a:t>apdataion</a:t>
            </a:r>
            <a:r>
              <a:rPr kumimoji="1" lang="en-US" altLang="zh-CN" dirty="0"/>
              <a:t> methods</a:t>
            </a:r>
          </a:p>
          <a:p>
            <a:endParaRPr kumimoji="1" lang="en-US" altLang="zh-CN" dirty="0"/>
          </a:p>
          <a:p>
            <a:r>
              <a:rPr kumimoji="1" lang="en-US" altLang="zh-CN" dirty="0"/>
              <a:t>From the table above(Domain Adaptation methods), we observe in general that using DANN and source-only methods, the domain adaptation tasks perform better on the pretrained model trained on the random dataset. The average increase in domain transfer accuracy with the respect to the choice of dataset of pretrained models is more obvious to DANN methods, up to 1.36 \%. Similarly, the Pseudo-label models pretrained on "Random" Dataset have the higher accuracy than that of the models pretrained on "Masked" dataset.</a:t>
            </a:r>
          </a:p>
          <a:p>
            <a:endParaRPr kumimoji="1" lang="en-US" altLang="zh-CN" dirty="0"/>
          </a:p>
          <a:p>
            <a:r>
              <a:rPr kumimoji="1" lang="en-US" altLang="zh-CN" dirty="0"/>
              <a:t>% Examining more detailed level, the accuracy difference between domains for three methods does not give a consistent pattern,  for example, W -&gt; D , D -&gt; A and D -&gt; W,  these domain adaptation tasks experience a decrease in accuracy in at least one of three methods when the dataset of pre-trained model changing from Masked to Random. </a:t>
            </a:r>
          </a:p>
          <a:p>
            <a:endParaRPr kumimoji="1" lang="en-US" altLang="zh-CN" dirty="0"/>
          </a:p>
          <a:p>
            <a:r>
              <a:rPr kumimoji="1" lang="en-US" altLang="zh-CN" dirty="0"/>
              <a:t>% We think the results obtained in first Table are affected by the certain level of randomness, and during the phase of fine-tuning, it is possible for some models to learn actual features quicker in the domain adaptation tasks, even though they are slightly different in initialization weights from pretrained model or even have a slight advantage of pretrained weights over others.</a:t>
            </a:r>
          </a:p>
          <a:p>
            <a:endParaRPr kumimoji="1" lang="en-US" altLang="zh-CN" dirty="0"/>
          </a:p>
          <a:p>
            <a:r>
              <a:rPr kumimoji="1" lang="en-US" altLang="zh-CN" dirty="0"/>
              <a:t> To avoid the weights being updated too much in our experiment when evaluating, we examine through the domain  adaptation tasks result at the first epoch of fine-tuning training. </a:t>
            </a:r>
          </a:p>
          <a:p>
            <a:endParaRPr kumimoji="1" lang="en-US" altLang="zh-CN"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28</a:t>
            </a:fld>
            <a:endParaRPr kumimoji="1" lang="zh-CN" altLang="en-US"/>
          </a:p>
        </p:txBody>
      </p:sp>
    </p:spTree>
    <p:extLst>
      <p:ext uri="{BB962C8B-B14F-4D97-AF65-F5344CB8AC3E}">
        <p14:creationId xmlns:p14="http://schemas.microsoft.com/office/powerpoint/2010/main" val="338001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 From the table above(Domain Adaptation methods), we observe in general that using DANN and source-only methods, the domain adaptation tasks perform better on the pretrained model trained on the random dataset. The average increase in domain transfer accuracy with the respect to the choice of dataset of pretrained models is more obvious to DANN methods, up to 1.36 \%. Similarly, the Pseudo-label models pretrained on "Random" Dataset have the higher accuracy than that of the models pretrained on "Masked" dataset.</a:t>
            </a:r>
          </a:p>
          <a:p>
            <a:endParaRPr kumimoji="1" lang="en-US" altLang="zh-CN" dirty="0"/>
          </a:p>
          <a:p>
            <a:r>
              <a:rPr kumimoji="1" lang="en-US" altLang="zh-CN" dirty="0"/>
              <a:t>% But if we examine more detailed level, the accuracy difference between domains for three methods does not give a consistent pattern,  for example, W -&gt; D , D -&gt; A and D -&gt; W,  these domain adaptation tasks experience a decrease in accuracy in at least one of three methods when the dataset of pre-trained model changing from Masked to Random. </a:t>
            </a:r>
          </a:p>
          <a:p>
            <a:endParaRPr kumimoji="1" lang="en-US" altLang="zh-CN" dirty="0"/>
          </a:p>
          <a:p>
            <a:r>
              <a:rPr kumimoji="1" lang="en-US" altLang="zh-CN" dirty="0"/>
              <a:t>% We think the results obtained in first Table are affected by the certain level of randomness, and during the phase of fine-tuning, it is possible for some models to learn actual features quicker in the domain adaptation tasks, even though they are slightly different in initialization weights from pretrained models.</a:t>
            </a:r>
          </a:p>
          <a:p>
            <a:r>
              <a:rPr kumimoji="1" lang="en-US" altLang="zh-CN" dirty="0"/>
              <a:t> </a:t>
            </a:r>
          </a:p>
          <a:p>
            <a:r>
              <a:rPr kumimoji="1" lang="en-US" altLang="zh-CN" dirty="0"/>
              <a:t> To avoid the weights being updated too much in our experiment when evaluating, we examine through the domain  adaptation tasks result at the first stage of fine-tuning training. </a:t>
            </a:r>
          </a:p>
          <a:p>
            <a:endParaRPr kumimoji="1" lang="en-US" altLang="zh-CN" dirty="0"/>
          </a:p>
          <a:p>
            <a:r>
              <a:rPr lang="en-US" altLang="zh-CN" sz="1200" kern="1200" dirty="0">
                <a:solidFill>
                  <a:schemeClr val="tx1"/>
                </a:solidFill>
                <a:effectLst/>
                <a:latin typeface="+mn-lt"/>
                <a:ea typeface="+mn-ea"/>
                <a:cs typeface="+mn-cs"/>
              </a:rPr>
              <a:t>Despite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our efforts, we still observe the alternating changing patterns of mean accuracy on some six domain adaptation tasks. It seems that masking some classes in the pretrained model’s dataset does not prevent the learning of relevant features in the pretrained dataset associated with Office31.</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29</a:t>
            </a:fld>
            <a:endParaRPr kumimoji="1" lang="zh-CN" altLang="en-US"/>
          </a:p>
        </p:txBody>
      </p:sp>
    </p:spTree>
    <p:extLst>
      <p:ext uri="{BB962C8B-B14F-4D97-AF65-F5344CB8AC3E}">
        <p14:creationId xmlns:p14="http://schemas.microsoft.com/office/powerpoint/2010/main" val="2981863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So we proposed the following explanations for these observations in our experiments.</a:t>
            </a:r>
          </a:p>
          <a:p>
            <a:endParaRPr kumimoji="1" lang="en-US" altLang="zh-CN" dirty="0"/>
          </a:p>
          <a:p>
            <a:r>
              <a:rPr kumimoji="1" lang="en-US" altLang="zh-CN" dirty="0"/>
              <a:t> % 1. More actions were required to make sure the hyperparameters and training environment of the models are optimal in the current Office31 domain adaptation tasks. </a:t>
            </a:r>
          </a:p>
          <a:p>
            <a:r>
              <a:rPr kumimoji="1" lang="en-US" altLang="zh-CN" dirty="0"/>
              <a:t> % 2. Due to the limited times in these experiments, we did not manage to run the experiments multiple times. The estimates of the results obtained from the experiment might not be accurate.</a:t>
            </a:r>
          </a:p>
          <a:p>
            <a:r>
              <a:rPr kumimoji="1" lang="en-US" altLang="zh-CN" dirty="0"/>
              <a:t> </a:t>
            </a:r>
          </a:p>
          <a:p>
            <a:r>
              <a:rPr kumimoji="1" lang="en-US" altLang="zh-CN" dirty="0"/>
              <a:t>% 3. For instance, should we mask the class label of bottle-cap if we intend to avoid the Neural Network to learn the feature of bottle as well? For some images of bottle-cap, the NN could use the information of the bottle to help classify the bottle-cap. Whether this type of situation will happen on the ImageNet, it still remain in doubt.  </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30</a:t>
            </a:fld>
            <a:endParaRPr kumimoji="1" lang="zh-CN" altLang="en-US"/>
          </a:p>
        </p:txBody>
      </p:sp>
    </p:spTree>
    <p:extLst>
      <p:ext uri="{BB962C8B-B14F-4D97-AF65-F5344CB8AC3E}">
        <p14:creationId xmlns:p14="http://schemas.microsoft.com/office/powerpoint/2010/main" val="33162890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Definitely  we have lot of work to remain, and we were only able to …, one UDA benchmark dataset. </a:t>
            </a:r>
          </a:p>
          <a:p>
            <a:endParaRPr kumimoji="1" lang="en-US" altLang="zh-CN" dirty="0"/>
          </a:p>
          <a:p>
            <a:r>
              <a:rPr kumimoji="1" lang="en-US" altLang="zh-CN" dirty="0"/>
              <a:t>The future directions of our investigation of the pretraining effect could be on following three ways .</a:t>
            </a:r>
          </a:p>
          <a:p>
            <a:r>
              <a:rPr kumimoji="1" lang="en-US" altLang="zh-CN" dirty="0"/>
              <a:t>1. obtaining more reliable estimates of the experiment</a:t>
            </a:r>
          </a:p>
          <a:p>
            <a:r>
              <a:rPr kumimoji="1" lang="en-US" altLang="zh-CN" dirty="0"/>
              <a:t>2. working on improving  our methods of choosing the masked classes in the experiment </a:t>
            </a:r>
          </a:p>
          <a:p>
            <a:r>
              <a:rPr kumimoji="1" lang="en-US" altLang="zh-CN" dirty="0"/>
              <a:t>3. employing more DA methods other than DANN on different domain adaptation datasets. </a:t>
            </a:r>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31</a:t>
            </a:fld>
            <a:endParaRPr kumimoji="1" lang="zh-CN" altLang="en-US"/>
          </a:p>
        </p:txBody>
      </p:sp>
    </p:spTree>
    <p:extLst>
      <p:ext uri="{BB962C8B-B14F-4D97-AF65-F5344CB8AC3E}">
        <p14:creationId xmlns:p14="http://schemas.microsoft.com/office/powerpoint/2010/main" val="32163161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Lastly, I would like to thank Dr Gong, my supervisor who guide me through 8-weeks project.</a:t>
            </a:r>
          </a:p>
          <a:p>
            <a:endParaRPr kumimoji="1" lang="en-US" altLang="zh-CN" dirty="0"/>
          </a:p>
          <a:p>
            <a:r>
              <a:rPr kumimoji="1" lang="en-US" altLang="zh-CN" dirty="0"/>
              <a:t>That is the end of my presentation!</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32</a:t>
            </a:fld>
            <a:endParaRPr kumimoji="1" lang="zh-CN" altLang="en-US"/>
          </a:p>
        </p:txBody>
      </p:sp>
    </p:spTree>
    <p:extLst>
      <p:ext uri="{BB962C8B-B14F-4D97-AF65-F5344CB8AC3E}">
        <p14:creationId xmlns:p14="http://schemas.microsoft.com/office/powerpoint/2010/main" val="1075153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34</a:t>
            </a:fld>
            <a:endParaRPr kumimoji="1" lang="zh-CN" altLang="en-US"/>
          </a:p>
        </p:txBody>
      </p:sp>
    </p:spTree>
    <p:extLst>
      <p:ext uri="{BB962C8B-B14F-4D97-AF65-F5344CB8AC3E}">
        <p14:creationId xmlns:p14="http://schemas.microsoft.com/office/powerpoint/2010/main" val="937354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 The first two weeks get familiar with the high computing platform at Spartan and understand the context of our research.</a:t>
            </a:r>
          </a:p>
          <a:p>
            <a:r>
              <a:rPr kumimoji="1" lang="en-US" altLang="zh-CN" dirty="0"/>
              <a:t>% Then read some Literature, design the experiment and make sure the model can be implemented successfully</a:t>
            </a:r>
          </a:p>
          <a:p>
            <a:r>
              <a:rPr kumimoji="1" lang="en-US" altLang="zh-CN" dirty="0"/>
              <a:t>% Figure out the ways to solve the problems found in the experiments and collect the data for report writing</a:t>
            </a:r>
          </a:p>
          <a:p>
            <a:r>
              <a:rPr kumimoji="1" lang="en-US" altLang="zh-CN" dirty="0"/>
              <a:t>% In the last week, we write the report and prepare for the presentation</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3</a:t>
            </a:fld>
            <a:endParaRPr kumimoji="1" lang="zh-CN" altLang="en-US"/>
          </a:p>
        </p:txBody>
      </p:sp>
    </p:spTree>
    <p:extLst>
      <p:ext uri="{BB962C8B-B14F-4D97-AF65-F5344CB8AC3E}">
        <p14:creationId xmlns:p14="http://schemas.microsoft.com/office/powerpoint/2010/main" val="2314150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term of the context of our project</a:t>
            </a:r>
          </a:p>
          <a:p>
            <a:r>
              <a:rPr kumimoji="1" lang="en-US" altLang="zh-CN" dirty="0"/>
              <a:t>We know the pretrained models’ weight can be used as an initialization weight for training the NN models in various tasks .</a:t>
            </a:r>
          </a:p>
          <a:p>
            <a:endParaRPr kumimoji="1" lang="en-US" altLang="zh-CN" dirty="0"/>
          </a:p>
          <a:p>
            <a:r>
              <a:rPr kumimoji="1" lang="en-US" altLang="zh-CN" dirty="0"/>
              <a:t>For most of cases, it is more preferred to use the larger dataset to train pretrained models in order to obtain the better model generality.</a:t>
            </a:r>
          </a:p>
          <a:p>
            <a:r>
              <a:rPr kumimoji="1" lang="en-US" altLang="zh-CN" dirty="0"/>
              <a:t>In an area of computer vision, ImageNet is usually very good option for pretrained models to train on.</a:t>
            </a:r>
          </a:p>
          <a:p>
            <a:endParaRPr kumimoji="1" lang="en-US" altLang="zh-CN" dirty="0"/>
          </a:p>
          <a:p>
            <a:r>
              <a:rPr kumimoji="1" lang="en-US" altLang="zh-CN" dirty="0"/>
              <a:t>In our project, we are going to focus on the pretraining effect of ImageNet dataset in the special case of the transfer learning, domain adaptation.</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4</a:t>
            </a:fld>
            <a:endParaRPr kumimoji="1" lang="zh-CN" altLang="en-US"/>
          </a:p>
        </p:txBody>
      </p:sp>
    </p:spTree>
    <p:extLst>
      <p:ext uri="{BB962C8B-B14F-4D97-AF65-F5344CB8AC3E}">
        <p14:creationId xmlns:p14="http://schemas.microsoft.com/office/powerpoint/2010/main" val="3406109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Domain adaptation refers to the learning from source domain a new model that can be used to perform the similar task on another target domain</a:t>
            </a:r>
          </a:p>
          <a:p>
            <a:r>
              <a:rPr kumimoji="1" lang="en-US" altLang="zh-CN" dirty="0"/>
              <a:t>We could have the unsupervised domain adaptation as well where we try to learn a model from the source domains with label data to target domain with unlabeled data.</a:t>
            </a:r>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5</a:t>
            </a:fld>
            <a:endParaRPr kumimoji="1" lang="zh-CN" altLang="en-US"/>
          </a:p>
        </p:txBody>
      </p:sp>
    </p:spTree>
    <p:extLst>
      <p:ext uri="{BB962C8B-B14F-4D97-AF65-F5344CB8AC3E}">
        <p14:creationId xmlns:p14="http://schemas.microsoft.com/office/powerpoint/2010/main" val="1770897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 One recent research paper suggests that </a:t>
            </a:r>
            <a:r>
              <a:rPr lang="en-US" altLang="zh-CN" sz="1200" spc="-50" dirty="0">
                <a:latin typeface="Arial"/>
                <a:cs typeface="Arial"/>
              </a:rPr>
              <a:t>removing </a:t>
            </a:r>
            <a:r>
              <a:rPr lang="en-US" altLang="zh-CN" sz="1200" spc="-90" dirty="0">
                <a:latin typeface="Arial"/>
                <a:cs typeface="Arial"/>
              </a:rPr>
              <a:t>a </a:t>
            </a:r>
            <a:r>
              <a:rPr lang="en-US" altLang="zh-CN" sz="1200" spc="-20" dirty="0">
                <a:latin typeface="Arial"/>
                <a:cs typeface="Arial"/>
              </a:rPr>
              <a:t>portion of </a:t>
            </a:r>
            <a:r>
              <a:rPr lang="en-US" altLang="zh-CN" sz="1200" spc="-100" dirty="0">
                <a:latin typeface="Arial"/>
                <a:cs typeface="Arial"/>
              </a:rPr>
              <a:t>classes </a:t>
            </a:r>
            <a:r>
              <a:rPr lang="en-US" altLang="zh-CN" sz="1200" spc="-20" dirty="0">
                <a:latin typeface="Arial"/>
                <a:cs typeface="Arial"/>
              </a:rPr>
              <a:t>in </a:t>
            </a:r>
            <a:r>
              <a:rPr lang="en-US" altLang="zh-CN" sz="1200" spc="-30" dirty="0">
                <a:latin typeface="Arial"/>
                <a:cs typeface="Arial"/>
              </a:rPr>
              <a:t>the </a:t>
            </a:r>
            <a:r>
              <a:rPr lang="en-US" altLang="zh-CN" sz="1200" spc="-45" dirty="0">
                <a:latin typeface="Arial"/>
                <a:cs typeface="Arial"/>
              </a:rPr>
              <a:t>pretrained </a:t>
            </a:r>
            <a:r>
              <a:rPr lang="en-US" altLang="zh-CN" sz="1200" spc="-55" dirty="0">
                <a:latin typeface="Arial"/>
                <a:cs typeface="Arial"/>
              </a:rPr>
              <a:t>model </a:t>
            </a:r>
            <a:r>
              <a:rPr lang="en-US" altLang="zh-CN" sz="1200" spc="-25" dirty="0">
                <a:latin typeface="Arial"/>
                <a:cs typeface="Arial"/>
              </a:rPr>
              <a:t>from </a:t>
            </a:r>
            <a:r>
              <a:rPr lang="en-US" altLang="zh-CN" sz="1200" spc="-30" dirty="0">
                <a:latin typeface="Arial"/>
                <a:cs typeface="Arial"/>
              </a:rPr>
              <a:t>the </a:t>
            </a:r>
            <a:r>
              <a:rPr lang="en-US" altLang="zh-CN" sz="1200" spc="-50" dirty="0">
                <a:latin typeface="Arial"/>
                <a:cs typeface="Arial"/>
              </a:rPr>
              <a:t>ImageNet </a:t>
            </a:r>
            <a:r>
              <a:rPr lang="en-US" altLang="zh-CN" sz="1200" spc="-40" dirty="0">
                <a:latin typeface="Arial"/>
                <a:cs typeface="Arial"/>
              </a:rPr>
              <a:t>dataset, </a:t>
            </a:r>
            <a:r>
              <a:rPr lang="en-US" altLang="zh-CN" sz="1200" spc="-50" dirty="0">
                <a:latin typeface="Arial"/>
                <a:cs typeface="Arial"/>
              </a:rPr>
              <a:t>up </a:t>
            </a:r>
            <a:r>
              <a:rPr lang="en-US" altLang="zh-CN" sz="1200" spc="10" dirty="0">
                <a:latin typeface="Arial"/>
                <a:cs typeface="Arial"/>
              </a:rPr>
              <a:t>to </a:t>
            </a:r>
            <a:r>
              <a:rPr lang="en-US" altLang="zh-CN" sz="1200" spc="-70" dirty="0">
                <a:latin typeface="Arial"/>
                <a:cs typeface="Arial"/>
              </a:rPr>
              <a:t>20 </a:t>
            </a:r>
            <a:r>
              <a:rPr lang="en-US" altLang="zh-CN" sz="1200" spc="-40" dirty="0">
                <a:latin typeface="Arial"/>
                <a:cs typeface="Arial"/>
              </a:rPr>
              <a:t>%, </a:t>
            </a:r>
            <a:r>
              <a:rPr lang="en-US" altLang="zh-CN" sz="1200" spc="-70" dirty="0">
                <a:latin typeface="Arial"/>
                <a:cs typeface="Arial"/>
              </a:rPr>
              <a:t>can </a:t>
            </a:r>
            <a:r>
              <a:rPr lang="en-US" altLang="zh-CN" sz="1200" dirty="0">
                <a:latin typeface="Arial"/>
                <a:cs typeface="Arial"/>
              </a:rPr>
              <a:t>still </a:t>
            </a:r>
            <a:r>
              <a:rPr lang="en-US" altLang="zh-CN" sz="1200" spc="-70" dirty="0">
                <a:latin typeface="Arial"/>
                <a:cs typeface="Arial"/>
              </a:rPr>
              <a:t>achieve </a:t>
            </a:r>
            <a:r>
              <a:rPr lang="en-US" altLang="zh-CN" sz="1200" spc="-60" dirty="0">
                <a:latin typeface="Arial"/>
                <a:cs typeface="Arial"/>
              </a:rPr>
              <a:t>comparable </a:t>
            </a:r>
            <a:r>
              <a:rPr lang="en-US" altLang="zh-CN" sz="1200" spc="-50" dirty="0">
                <a:latin typeface="Arial"/>
                <a:cs typeface="Arial"/>
              </a:rPr>
              <a:t>or </a:t>
            </a:r>
            <a:r>
              <a:rPr lang="en-US" altLang="zh-CN" sz="1200" spc="-90" dirty="0">
                <a:latin typeface="Arial"/>
                <a:cs typeface="Arial"/>
              </a:rPr>
              <a:t>even </a:t>
            </a:r>
            <a:r>
              <a:rPr lang="en-US" altLang="zh-CN" sz="1200" spc="-20" dirty="0">
                <a:latin typeface="Arial"/>
                <a:cs typeface="Arial"/>
              </a:rPr>
              <a:t>better </a:t>
            </a:r>
            <a:r>
              <a:rPr lang="en-US" altLang="zh-CN" sz="1200" spc="-55" dirty="0">
                <a:latin typeface="Arial"/>
                <a:cs typeface="Arial"/>
              </a:rPr>
              <a:t>performance </a:t>
            </a:r>
            <a:r>
              <a:rPr lang="en-US" altLang="zh-CN" sz="1200" spc="-20" dirty="0">
                <a:latin typeface="Arial"/>
                <a:cs typeface="Arial"/>
              </a:rPr>
              <a:t>in </a:t>
            </a:r>
            <a:r>
              <a:rPr lang="en-US" altLang="zh-CN" sz="1200" spc="-35" dirty="0">
                <a:latin typeface="Arial"/>
                <a:cs typeface="Arial"/>
              </a:rPr>
              <a:t>transfer</a:t>
            </a:r>
            <a:r>
              <a:rPr lang="en-US" altLang="zh-CN" sz="1200" spc="-140" dirty="0">
                <a:latin typeface="Arial"/>
                <a:cs typeface="Arial"/>
              </a:rPr>
              <a:t> </a:t>
            </a:r>
            <a:r>
              <a:rPr lang="en-US" altLang="zh-CN" sz="1200" spc="-45" dirty="0">
                <a:latin typeface="Arial"/>
                <a:cs typeface="Arial"/>
              </a:rPr>
              <a:t>learning.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spc="-45"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spc="-45" dirty="0">
                <a:latin typeface="Arial"/>
                <a:cs typeface="Arial"/>
              </a:rPr>
              <a:t>However, the paper did not discuss </a:t>
            </a:r>
            <a:r>
              <a:rPr lang="en-US" altLang="zh-CN" sz="1200" kern="1200" dirty="0">
                <a:solidFill>
                  <a:schemeClr val="tx1"/>
                </a:solidFill>
                <a:effectLst/>
                <a:latin typeface="+mn-lt"/>
                <a:ea typeface="+mn-ea"/>
                <a:cs typeface="+mn-cs"/>
              </a:rPr>
              <a:t>the choice of removing or ignoring certain classes when using</a:t>
            </a:r>
          </a:p>
          <a:p>
            <a:r>
              <a:rPr lang="en-US" altLang="zh-CN" sz="1200" kern="1200" dirty="0">
                <a:solidFill>
                  <a:schemeClr val="tx1"/>
                </a:solidFill>
                <a:effectLst/>
                <a:latin typeface="+mn-lt"/>
                <a:ea typeface="+mn-ea"/>
                <a:cs typeface="+mn-cs"/>
              </a:rPr>
              <a:t>the pretrained model weights in specific UDA classification tasks</a:t>
            </a:r>
            <a:r>
              <a:rPr kumimoji="1" lang="en-US" altLang="zh-CN" sz="1200" kern="1200" dirty="0">
                <a:solidFill>
                  <a:schemeClr val="tx1"/>
                </a:solidFill>
                <a:effectLst/>
                <a:latin typeface="+mn-lt"/>
                <a:ea typeface="+mn-ea"/>
                <a:cs typeface="+mn-cs"/>
              </a:rPr>
              <a:t>.</a:t>
            </a:r>
          </a:p>
          <a:p>
            <a:endParaRPr kumimoji="1" lang="en-US" altLang="zh-CN" sz="1200" kern="1200" dirty="0">
              <a:solidFill>
                <a:schemeClr val="tx1"/>
              </a:solidFill>
              <a:effectLst/>
              <a:latin typeface="+mn-lt"/>
              <a:ea typeface="+mn-ea"/>
              <a:cs typeface="+mn-cs"/>
            </a:endParaRPr>
          </a:p>
          <a:p>
            <a:r>
              <a:rPr kumimoji="1" lang="en-US" altLang="zh-CN" sz="1200" kern="1200" dirty="0">
                <a:solidFill>
                  <a:schemeClr val="tx1"/>
                </a:solidFill>
                <a:effectLst/>
                <a:latin typeface="+mn-lt"/>
                <a:ea typeface="+mn-ea"/>
                <a:cs typeface="+mn-cs"/>
              </a:rPr>
              <a:t>Another research manages to show that Semi-supervised learning methods outperform some existing UDA methods on UDA benchmark. But one thing to note here is that in this paper, the SSL methods and UDA methods employed the pretrained models trained on ImageNet dataset. We can not be 100 percent sure that the good performance of SSL methods on UDA benchmark datasets is or primarily due to the effect brought by methods itself and but not from the pretrained models. We think that </a:t>
            </a:r>
            <a:r>
              <a:rPr lang="en-US" altLang="zh-CN" sz="1200" kern="1200" dirty="0">
                <a:solidFill>
                  <a:schemeClr val="tx1"/>
                </a:solidFill>
                <a:effectLst/>
                <a:latin typeface="+mn-lt"/>
                <a:ea typeface="+mn-ea"/>
                <a:cs typeface="+mn-cs"/>
              </a:rPr>
              <a:t>it is</a:t>
            </a:r>
          </a:p>
          <a:p>
            <a:r>
              <a:rPr lang="en-US" altLang="zh-CN" sz="1200" kern="1200" dirty="0">
                <a:solidFill>
                  <a:schemeClr val="tx1"/>
                </a:solidFill>
                <a:effectLst/>
                <a:latin typeface="+mn-lt"/>
                <a:ea typeface="+mn-ea"/>
                <a:cs typeface="+mn-cs"/>
              </a:rPr>
              <a:t>possible, in this </a:t>
            </a:r>
            <a:r>
              <a:rPr lang="en-US" altLang="zh-CN" sz="1200" kern="1200" dirty="0" err="1">
                <a:solidFill>
                  <a:schemeClr val="tx1"/>
                </a:solidFill>
                <a:effectLst/>
                <a:latin typeface="+mn-lt"/>
                <a:ea typeface="+mn-ea"/>
                <a:cs typeface="+mn-cs"/>
              </a:rPr>
              <a:t>scenories</a:t>
            </a:r>
            <a:r>
              <a:rPr lang="en-US" altLang="zh-CN" sz="1200" kern="1200" dirty="0">
                <a:solidFill>
                  <a:schemeClr val="tx1"/>
                </a:solidFill>
                <a:effectLst/>
                <a:latin typeface="+mn-lt"/>
                <a:ea typeface="+mn-ea"/>
                <a:cs typeface="+mn-cs"/>
              </a:rPr>
              <a:t> ,for the pre-trained networks to play a non-trivial role in reducing the domains gap, thereby overestimating the model of current SSL methods and UDA methods.</a:t>
            </a:r>
            <a:endParaRPr kumimoji="1"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6</a:t>
            </a:fld>
            <a:endParaRPr kumimoji="1" lang="zh-CN" altLang="en-US"/>
          </a:p>
        </p:txBody>
      </p:sp>
    </p:spTree>
    <p:extLst>
      <p:ext uri="{BB962C8B-B14F-4D97-AF65-F5344CB8AC3E}">
        <p14:creationId xmlns:p14="http://schemas.microsoft.com/office/powerpoint/2010/main" val="4260689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Therefore,</a:t>
            </a:r>
          </a:p>
          <a:p>
            <a:r>
              <a:rPr kumimoji="1" lang="en-US" altLang="zh-CN" dirty="0"/>
              <a:t>The main goal of the project is to investigate how ImageNet Pretraining affect the domain adaptation methods. </a:t>
            </a:r>
          </a:p>
          <a:p>
            <a:endParaRPr kumimoji="1" lang="en-US" altLang="zh-CN" dirty="0"/>
          </a:p>
          <a:p>
            <a:r>
              <a:rPr kumimoji="1" lang="en-US" altLang="zh-CN" dirty="0"/>
              <a:t>Specifically, we are going to  muting some chosen ImageNet class labels which we think are same or similar types in UDA benchmark datasets upon pretraining.</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7</a:t>
            </a:fld>
            <a:endParaRPr kumimoji="1" lang="zh-CN" altLang="en-US"/>
          </a:p>
        </p:txBody>
      </p:sp>
    </p:spTree>
    <p:extLst>
      <p:ext uri="{BB962C8B-B14F-4D97-AF65-F5344CB8AC3E}">
        <p14:creationId xmlns:p14="http://schemas.microsoft.com/office/powerpoint/2010/main" val="61350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THe</a:t>
            </a:r>
            <a:r>
              <a:rPr kumimoji="1" lang="en-US" altLang="zh-CN" dirty="0"/>
              <a:t> first concept we are going to introduce is </a:t>
            </a:r>
            <a:r>
              <a:rPr kumimoji="1" lang="en-US" altLang="zh-CN" dirty="0" err="1"/>
              <a:t>Alexnet</a:t>
            </a:r>
            <a:r>
              <a:rPr kumimoji="1" lang="en-US" altLang="zh-CN" dirty="0"/>
              <a:t>, which is an architecture of NN proposed in 2012.</a:t>
            </a:r>
          </a:p>
          <a:p>
            <a:r>
              <a:rPr kumimoji="1" lang="en-US" altLang="zh-CN" dirty="0"/>
              <a:t>It achieved top-5 classification error rate of 15 percent in 2012 ImageNet challenge.</a:t>
            </a:r>
          </a:p>
          <a:p>
            <a:r>
              <a:rPr kumimoji="1" lang="en-US" altLang="zh-CN" dirty="0"/>
              <a:t>This architecture consists of 8 convolutional layers and 3 of full connected layers with about 61 M </a:t>
            </a:r>
            <a:r>
              <a:rPr kumimoji="1" lang="en-US" altLang="zh-CN" dirty="0" err="1"/>
              <a:t>parameters,which</a:t>
            </a:r>
            <a:r>
              <a:rPr kumimoji="1" lang="en-US" altLang="zh-CN" dirty="0"/>
              <a:t> is considered as the relatively small NN compared to others.</a:t>
            </a:r>
          </a:p>
          <a:p>
            <a:endParaRPr kumimoji="1" lang="en-US" altLang="zh-CN" dirty="0"/>
          </a:p>
          <a:p>
            <a:r>
              <a:rPr kumimoji="1" lang="en-US" altLang="zh-CN" dirty="0"/>
              <a:t>We think it will be a good starting point of our experiment.</a:t>
            </a:r>
          </a:p>
          <a:p>
            <a:r>
              <a:rPr kumimoji="1" lang="en-US" altLang="zh-CN" dirty="0"/>
              <a:t>For our purpose of project, we will use this architecture for training pretrained models.</a:t>
            </a:r>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8</a:t>
            </a:fld>
            <a:endParaRPr kumimoji="1" lang="zh-CN" altLang="en-US"/>
          </a:p>
        </p:txBody>
      </p:sp>
    </p:spTree>
    <p:extLst>
      <p:ext uri="{BB962C8B-B14F-4D97-AF65-F5344CB8AC3E}">
        <p14:creationId xmlns:p14="http://schemas.microsoft.com/office/powerpoint/2010/main" val="3577182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Here is a graphical illustration of </a:t>
            </a:r>
            <a:r>
              <a:rPr kumimoji="1" lang="en-US" altLang="zh-CN" dirty="0" err="1"/>
              <a:t>alexnet</a:t>
            </a:r>
            <a:endParaRPr kumimoji="1" lang="zh-CN" altLang="en-US" dirty="0"/>
          </a:p>
        </p:txBody>
      </p:sp>
      <p:sp>
        <p:nvSpPr>
          <p:cNvPr id="4" name="灯片编号占位符 3"/>
          <p:cNvSpPr>
            <a:spLocks noGrp="1"/>
          </p:cNvSpPr>
          <p:nvPr>
            <p:ph type="sldNum" sz="quarter" idx="5"/>
          </p:nvPr>
        </p:nvSpPr>
        <p:spPr/>
        <p:txBody>
          <a:bodyPr/>
          <a:lstStyle/>
          <a:p>
            <a:fld id="{26E87434-BF40-0A4C-A003-A1FC0CA8847C}" type="slidenum">
              <a:rPr kumimoji="1" lang="zh-CN" altLang="en-US" smtClean="0"/>
              <a:t>9</a:t>
            </a:fld>
            <a:endParaRPr kumimoji="1" lang="zh-CN" altLang="en-US"/>
          </a:p>
        </p:txBody>
      </p:sp>
    </p:spTree>
    <p:extLst>
      <p:ext uri="{BB962C8B-B14F-4D97-AF65-F5344CB8AC3E}">
        <p14:creationId xmlns:p14="http://schemas.microsoft.com/office/powerpoint/2010/main" val="208157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5300" y="59878"/>
            <a:ext cx="4419498" cy="2444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ts val="675"/>
              </a:lnSpc>
            </a:pPr>
            <a:r>
              <a:rPr spc="-20" dirty="0"/>
              <a:t>February </a:t>
            </a:r>
            <a:r>
              <a:rPr spc="-10" dirty="0"/>
              <a:t>24,</a:t>
            </a:r>
            <a:r>
              <a:rPr spc="-80" dirty="0"/>
              <a:t> </a:t>
            </a:r>
            <a:r>
              <a:rPr spc="-20" dirty="0"/>
              <a:t>2022</a:t>
            </a:r>
          </a:p>
        </p:txBody>
      </p:sp>
      <p:sp>
        <p:nvSpPr>
          <p:cNvPr id="5" name="Holder 5"/>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ts val="675"/>
              </a:lnSpc>
            </a:pPr>
            <a:r>
              <a:rPr spc="-5" dirty="0"/>
              <a:t>Junzhi </a:t>
            </a:r>
            <a:r>
              <a:rPr dirty="0"/>
              <a:t>Ning</a:t>
            </a:r>
            <a:r>
              <a:rPr spc="65" dirty="0"/>
              <a:t> </a:t>
            </a:r>
            <a:r>
              <a:rPr spc="30" dirty="0"/>
              <a:t>(UOM)</a:t>
            </a:r>
          </a:p>
        </p:txBody>
      </p:sp>
      <p:sp>
        <p:nvSpPr>
          <p:cNvPr id="6" name="Holder 6"/>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38100">
              <a:lnSpc>
                <a:spcPts val="675"/>
              </a:lnSpc>
            </a:pPr>
            <a:fld id="{81D60167-4931-47E6-BA6A-407CBD079E47}" type="slidenum">
              <a:rPr spc="-20" dirty="0"/>
              <a:t>‹#›</a:t>
            </a:fld>
            <a:r>
              <a:rPr spc="-95" dirty="0"/>
              <a:t> </a:t>
            </a:r>
            <a:r>
              <a:rPr spc="150" dirty="0"/>
              <a:t>/</a:t>
            </a:r>
            <a:r>
              <a:rPr spc="-90" dirty="0"/>
              <a:t> </a:t>
            </a:r>
            <a:r>
              <a:rPr spc="-20" dirty="0"/>
              <a:t>35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k object 17"/>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k object 18"/>
          <p:cNvSpPr/>
          <p:nvPr/>
        </p:nvSpPr>
        <p:spPr>
          <a:xfrm>
            <a:off x="3167268" y="3257613"/>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k object 19"/>
          <p:cNvSpPr/>
          <p:nvPr/>
        </p:nvSpPr>
        <p:spPr>
          <a:xfrm>
            <a:off x="3323614" y="3271697"/>
            <a:ext cx="43180" cy="30480"/>
          </a:xfrm>
          <a:custGeom>
            <a:avLst/>
            <a:gdLst/>
            <a:ahLst/>
            <a:cxnLst/>
            <a:rect l="l" t="t" r="r" b="b"/>
            <a:pathLst>
              <a:path w="43179"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20" name="bk object 20"/>
          <p:cNvSpPr/>
          <p:nvPr/>
        </p:nvSpPr>
        <p:spPr>
          <a:xfrm>
            <a:off x="3334106" y="3261423"/>
            <a:ext cx="43180" cy="30480"/>
          </a:xfrm>
          <a:custGeom>
            <a:avLst/>
            <a:gdLst/>
            <a:ahLst/>
            <a:cxnLst/>
            <a:rect l="l" t="t" r="r" b="b"/>
            <a:pathLst>
              <a:path w="43179"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1" name="bk object 21"/>
          <p:cNvSpPr/>
          <p:nvPr/>
        </p:nvSpPr>
        <p:spPr>
          <a:xfrm>
            <a:off x="3344266" y="3251262"/>
            <a:ext cx="43180" cy="30480"/>
          </a:xfrm>
          <a:custGeom>
            <a:avLst/>
            <a:gdLst/>
            <a:ahLst/>
            <a:cxnLst/>
            <a:rect l="l" t="t" r="r" b="b"/>
            <a:pathLst>
              <a:path w="43179"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2" name="bk object 22"/>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k object 23"/>
          <p:cNvSpPr/>
          <p:nvPr/>
        </p:nvSpPr>
        <p:spPr>
          <a:xfrm>
            <a:off x="3620326"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bk object 24"/>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5" name="bk object 25"/>
          <p:cNvSpPr/>
          <p:nvPr/>
        </p:nvSpPr>
        <p:spPr>
          <a:xfrm>
            <a:off x="3607626" y="32512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6" name="bk object 26"/>
          <p:cNvSpPr/>
          <p:nvPr/>
        </p:nvSpPr>
        <p:spPr>
          <a:xfrm>
            <a:off x="3620326" y="32766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7" name="bk object 27"/>
          <p:cNvSpPr/>
          <p:nvPr/>
        </p:nvSpPr>
        <p:spPr>
          <a:xfrm>
            <a:off x="3607626" y="32893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bk object 28"/>
          <p:cNvSpPr/>
          <p:nvPr/>
        </p:nvSpPr>
        <p:spPr>
          <a:xfrm>
            <a:off x="3620326" y="3302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9" name="bk object 29"/>
          <p:cNvSpPr/>
          <p:nvPr/>
        </p:nvSpPr>
        <p:spPr>
          <a:xfrm>
            <a:off x="3878593" y="32512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bk object 30"/>
          <p:cNvSpPr/>
          <p:nvPr/>
        </p:nvSpPr>
        <p:spPr>
          <a:xfrm>
            <a:off x="3891293"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1" name="bk object 31"/>
          <p:cNvSpPr/>
          <p:nvPr/>
        </p:nvSpPr>
        <p:spPr>
          <a:xfrm>
            <a:off x="3891293" y="32766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2" name="bk object 32"/>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3" name="bk object 33"/>
          <p:cNvSpPr/>
          <p:nvPr/>
        </p:nvSpPr>
        <p:spPr>
          <a:xfrm>
            <a:off x="3878593" y="32893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4" name="bk object 34"/>
          <p:cNvSpPr/>
          <p:nvPr/>
        </p:nvSpPr>
        <p:spPr>
          <a:xfrm>
            <a:off x="3891293" y="3302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5" name="bk object 35"/>
          <p:cNvSpPr/>
          <p:nvPr/>
        </p:nvSpPr>
        <p:spPr>
          <a:xfrm>
            <a:off x="4149573" y="32512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6" name="bk object 36"/>
          <p:cNvSpPr/>
          <p:nvPr/>
        </p:nvSpPr>
        <p:spPr>
          <a:xfrm>
            <a:off x="4162273"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7" name="bk object 37"/>
          <p:cNvSpPr/>
          <p:nvPr/>
        </p:nvSpPr>
        <p:spPr>
          <a:xfrm>
            <a:off x="4162273" y="32766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8" name="bk object 38"/>
          <p:cNvSpPr/>
          <p:nvPr/>
        </p:nvSpPr>
        <p:spPr>
          <a:xfrm>
            <a:off x="4149573" y="32893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9" name="bk object 39"/>
          <p:cNvSpPr/>
          <p:nvPr/>
        </p:nvSpPr>
        <p:spPr>
          <a:xfrm>
            <a:off x="4162273" y="3302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40" name="bk object 40"/>
          <p:cNvSpPr/>
          <p:nvPr/>
        </p:nvSpPr>
        <p:spPr>
          <a:xfrm>
            <a:off x="4451033" y="3281743"/>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41" name="bk object 41"/>
          <p:cNvSpPr/>
          <p:nvPr/>
        </p:nvSpPr>
        <p:spPr>
          <a:xfrm>
            <a:off x="4423969" y="3255248"/>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42" name="bk object 42"/>
          <p:cNvSpPr/>
          <p:nvPr/>
        </p:nvSpPr>
        <p:spPr>
          <a:xfrm>
            <a:off x="4344352" y="3251262"/>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43" name="bk object 43"/>
          <p:cNvSpPr/>
          <p:nvPr/>
        </p:nvSpPr>
        <p:spPr>
          <a:xfrm>
            <a:off x="4329112" y="3269043"/>
            <a:ext cx="30480" cy="12700"/>
          </a:xfrm>
          <a:custGeom>
            <a:avLst/>
            <a:gdLst/>
            <a:ahLst/>
            <a:cxnLst/>
            <a:rect l="l" t="t" r="r" b="b"/>
            <a:pathLst>
              <a:path w="30479" h="12700">
                <a:moveTo>
                  <a:pt x="30480" y="0"/>
                </a:moveTo>
                <a:lnTo>
                  <a:pt x="15240" y="12700"/>
                </a:lnTo>
                <a:lnTo>
                  <a:pt x="0" y="0"/>
                </a:lnTo>
              </a:path>
            </a:pathLst>
          </a:custGeom>
          <a:ln w="5060">
            <a:solidFill>
              <a:srgbClr val="ADADE0"/>
            </a:solidFill>
          </a:ln>
        </p:spPr>
        <p:txBody>
          <a:bodyPr wrap="square" lIns="0" tIns="0" rIns="0" bIns="0" rtlCol="0"/>
          <a:lstStyle/>
          <a:p>
            <a:endParaRPr/>
          </a:p>
        </p:txBody>
      </p:sp>
      <p:sp>
        <p:nvSpPr>
          <p:cNvPr id="44" name="bk object 44"/>
          <p:cNvSpPr/>
          <p:nvPr/>
        </p:nvSpPr>
        <p:spPr>
          <a:xfrm>
            <a:off x="4496754" y="3251262"/>
            <a:ext cx="50800" cy="50800"/>
          </a:xfrm>
          <a:custGeom>
            <a:avLst/>
            <a:gdLst/>
            <a:ahLst/>
            <a:cxnLst/>
            <a:rect l="l" t="t" r="r" b="b"/>
            <a:pathLst>
              <a:path w="50800" h="50800">
                <a:moveTo>
                  <a:pt x="25400" y="50800"/>
                </a:moveTo>
                <a:lnTo>
                  <a:pt x="15537" y="48796"/>
                </a:lnTo>
                <a:lnTo>
                  <a:pt x="7461" y="43339"/>
                </a:lnTo>
                <a:lnTo>
                  <a:pt x="2004" y="35262"/>
                </a:lnTo>
                <a:lnTo>
                  <a:pt x="0" y="25400"/>
                </a:lnTo>
                <a:lnTo>
                  <a:pt x="2004" y="15537"/>
                </a:lnTo>
                <a:lnTo>
                  <a:pt x="7461" y="7461"/>
                </a:lnTo>
                <a:lnTo>
                  <a:pt x="15537" y="2004"/>
                </a:lnTo>
                <a:lnTo>
                  <a:pt x="25400" y="0"/>
                </a:lnTo>
                <a:lnTo>
                  <a:pt x="35262" y="2004"/>
                </a:lnTo>
                <a:lnTo>
                  <a:pt x="43339" y="7461"/>
                </a:lnTo>
                <a:lnTo>
                  <a:pt x="48796" y="15537"/>
                </a:lnTo>
                <a:lnTo>
                  <a:pt x="50800" y="25400"/>
                </a:lnTo>
              </a:path>
            </a:pathLst>
          </a:custGeom>
          <a:ln w="5060">
            <a:solidFill>
              <a:srgbClr val="ADADE0"/>
            </a:solidFill>
          </a:ln>
        </p:spPr>
        <p:txBody>
          <a:bodyPr wrap="square" lIns="0" tIns="0" rIns="0" bIns="0" rtlCol="0"/>
          <a:lstStyle/>
          <a:p>
            <a:endParaRPr/>
          </a:p>
        </p:txBody>
      </p:sp>
      <p:sp>
        <p:nvSpPr>
          <p:cNvPr id="45" name="bk object 45"/>
          <p:cNvSpPr/>
          <p:nvPr/>
        </p:nvSpPr>
        <p:spPr>
          <a:xfrm>
            <a:off x="4532315" y="3269043"/>
            <a:ext cx="30480" cy="12700"/>
          </a:xfrm>
          <a:custGeom>
            <a:avLst/>
            <a:gdLst/>
            <a:ahLst/>
            <a:cxnLst/>
            <a:rect l="l" t="t" r="r" b="b"/>
            <a:pathLst>
              <a:path w="30479" h="12700">
                <a:moveTo>
                  <a:pt x="30480" y="0"/>
                </a:moveTo>
                <a:lnTo>
                  <a:pt x="15240" y="12700"/>
                </a:lnTo>
                <a:lnTo>
                  <a:pt x="0" y="0"/>
                </a:lnTo>
              </a:path>
            </a:pathLst>
          </a:custGeom>
          <a:ln w="5060">
            <a:solidFill>
              <a:srgbClr val="ADADE0"/>
            </a:solidFill>
          </a:ln>
        </p:spPr>
        <p:txBody>
          <a:bodyPr wrap="square" lIns="0" tIns="0" rIns="0" bIns="0" rtlCol="0"/>
          <a:lstStyle/>
          <a:p>
            <a:endParaRPr/>
          </a:p>
        </p:txBody>
      </p:sp>
      <p:sp>
        <p:nvSpPr>
          <p:cNvPr id="46" name="bk object 46"/>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ts val="675"/>
              </a:lnSpc>
            </a:pPr>
            <a:r>
              <a:rPr spc="-20" dirty="0"/>
              <a:t>February </a:t>
            </a:r>
            <a:r>
              <a:rPr spc="-10" dirty="0"/>
              <a:t>24,</a:t>
            </a:r>
            <a:r>
              <a:rPr spc="-80" dirty="0"/>
              <a:t> </a:t>
            </a:r>
            <a:r>
              <a:rPr spc="-20" dirty="0"/>
              <a:t>2022</a:t>
            </a:r>
          </a:p>
        </p:txBody>
      </p:sp>
      <p:sp>
        <p:nvSpPr>
          <p:cNvPr id="5" name="Holder 5"/>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ts val="675"/>
              </a:lnSpc>
            </a:pPr>
            <a:r>
              <a:rPr spc="-5" dirty="0"/>
              <a:t>Junzhi </a:t>
            </a:r>
            <a:r>
              <a:rPr dirty="0"/>
              <a:t>Ning</a:t>
            </a:r>
            <a:r>
              <a:rPr spc="65" dirty="0"/>
              <a:t> </a:t>
            </a:r>
            <a:r>
              <a:rPr spc="30" dirty="0"/>
              <a:t>(UOM)</a:t>
            </a:r>
          </a:p>
        </p:txBody>
      </p:sp>
      <p:sp>
        <p:nvSpPr>
          <p:cNvPr id="6" name="Holder 6"/>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38100">
              <a:lnSpc>
                <a:spcPts val="675"/>
              </a:lnSpc>
            </a:pPr>
            <a:fld id="{81D60167-4931-47E6-BA6A-407CBD079E47}" type="slidenum">
              <a:rPr spc="-20" dirty="0"/>
              <a:t>‹#›</a:t>
            </a:fld>
            <a:r>
              <a:rPr spc="-95" dirty="0"/>
              <a:t> </a:t>
            </a:r>
            <a:r>
              <a:rPr spc="150" dirty="0"/>
              <a:t>/</a:t>
            </a:r>
            <a:r>
              <a:rPr spc="-90" dirty="0"/>
              <a:t> </a:t>
            </a:r>
            <a:r>
              <a:rPr spc="-20" dirty="0"/>
              <a:t>35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a:cs typeface="Arial"/>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ts val="675"/>
              </a:lnSpc>
            </a:pPr>
            <a:r>
              <a:rPr spc="-20" dirty="0"/>
              <a:t>February </a:t>
            </a:r>
            <a:r>
              <a:rPr spc="-10" dirty="0"/>
              <a:t>24,</a:t>
            </a:r>
            <a:r>
              <a:rPr spc="-80" dirty="0"/>
              <a:t> </a:t>
            </a:r>
            <a:r>
              <a:rPr spc="-20" dirty="0"/>
              <a:t>2022</a:t>
            </a:r>
          </a:p>
        </p:txBody>
      </p:sp>
      <p:sp>
        <p:nvSpPr>
          <p:cNvPr id="6" name="Holder 6"/>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ts val="675"/>
              </a:lnSpc>
            </a:pPr>
            <a:r>
              <a:rPr spc="-5" dirty="0"/>
              <a:t>Junzhi </a:t>
            </a:r>
            <a:r>
              <a:rPr dirty="0"/>
              <a:t>Ning</a:t>
            </a:r>
            <a:r>
              <a:rPr spc="65" dirty="0"/>
              <a:t> </a:t>
            </a:r>
            <a:r>
              <a:rPr spc="30" dirty="0"/>
              <a:t>(UOM)</a:t>
            </a:r>
          </a:p>
        </p:txBody>
      </p:sp>
      <p:sp>
        <p:nvSpPr>
          <p:cNvPr id="7" name="Holder 7"/>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38100">
              <a:lnSpc>
                <a:spcPts val="675"/>
              </a:lnSpc>
            </a:pPr>
            <a:fld id="{81D60167-4931-47E6-BA6A-407CBD079E47}" type="slidenum">
              <a:rPr spc="-20" dirty="0"/>
              <a:t>‹#›</a:t>
            </a:fld>
            <a:r>
              <a:rPr spc="-95" dirty="0"/>
              <a:t> </a:t>
            </a:r>
            <a:r>
              <a:rPr spc="150" dirty="0"/>
              <a:t>/</a:t>
            </a:r>
            <a:r>
              <a:rPr spc="-90" dirty="0"/>
              <a:t> </a:t>
            </a:r>
            <a:r>
              <a:rPr spc="-20" dirty="0"/>
              <a:t>35</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ts val="675"/>
              </a:lnSpc>
            </a:pPr>
            <a:r>
              <a:rPr spc="-20" dirty="0"/>
              <a:t>February </a:t>
            </a:r>
            <a:r>
              <a:rPr spc="-10" dirty="0"/>
              <a:t>24,</a:t>
            </a:r>
            <a:r>
              <a:rPr spc="-80" dirty="0"/>
              <a:t> </a:t>
            </a:r>
            <a:r>
              <a:rPr spc="-20" dirty="0"/>
              <a:t>2022</a:t>
            </a:r>
          </a:p>
        </p:txBody>
      </p:sp>
      <p:sp>
        <p:nvSpPr>
          <p:cNvPr id="4" name="Holder 4"/>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ts val="675"/>
              </a:lnSpc>
            </a:pPr>
            <a:r>
              <a:rPr spc="-5" dirty="0"/>
              <a:t>Junzhi </a:t>
            </a:r>
            <a:r>
              <a:rPr dirty="0"/>
              <a:t>Ning</a:t>
            </a:r>
            <a:r>
              <a:rPr spc="65" dirty="0"/>
              <a:t> </a:t>
            </a:r>
            <a:r>
              <a:rPr spc="30" dirty="0"/>
              <a:t>(UOM)</a:t>
            </a:r>
          </a:p>
        </p:txBody>
      </p:sp>
      <p:sp>
        <p:nvSpPr>
          <p:cNvPr id="5" name="Holder 5"/>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38100">
              <a:lnSpc>
                <a:spcPts val="675"/>
              </a:lnSpc>
            </a:pPr>
            <a:fld id="{81D60167-4931-47E6-BA6A-407CBD079E47}" type="slidenum">
              <a:rPr spc="-20" dirty="0"/>
              <a:t>‹#›</a:t>
            </a:fld>
            <a:r>
              <a:rPr spc="-95" dirty="0"/>
              <a:t> </a:t>
            </a:r>
            <a:r>
              <a:rPr spc="150" dirty="0"/>
              <a:t>/</a:t>
            </a:r>
            <a:r>
              <a:rPr spc="-90" dirty="0"/>
              <a:t> </a:t>
            </a:r>
            <a:r>
              <a:rPr spc="-20" dirty="0"/>
              <a:t>35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chemeClr val="bg1"/>
                </a:solidFill>
                <a:latin typeface="Arial"/>
                <a:cs typeface="Arial"/>
              </a:defRPr>
            </a:lvl1pPr>
          </a:lstStyle>
          <a:p>
            <a:pPr marL="12700">
              <a:lnSpc>
                <a:spcPts val="675"/>
              </a:lnSpc>
            </a:pPr>
            <a:r>
              <a:rPr spc="-20" dirty="0"/>
              <a:t>February </a:t>
            </a:r>
            <a:r>
              <a:rPr spc="-10" dirty="0"/>
              <a:t>24,</a:t>
            </a:r>
            <a:r>
              <a:rPr spc="-80" dirty="0"/>
              <a:t> </a:t>
            </a:r>
            <a:r>
              <a:rPr spc="-20" dirty="0"/>
              <a:t>2022</a:t>
            </a:r>
          </a:p>
        </p:txBody>
      </p:sp>
      <p:sp>
        <p:nvSpPr>
          <p:cNvPr id="3" name="Holder 3"/>
          <p:cNvSpPr>
            <a:spLocks noGrp="1"/>
          </p:cNvSpPr>
          <p:nvPr>
            <p:ph type="dt" sz="half" idx="6"/>
          </p:nvPr>
        </p:nvSpPr>
        <p:spPr/>
        <p:txBody>
          <a:bodyPr lIns="0" tIns="0" rIns="0" bIns="0"/>
          <a:lstStyle>
            <a:lvl1pPr>
              <a:defRPr sz="600" b="0" i="0">
                <a:solidFill>
                  <a:schemeClr val="bg1"/>
                </a:solidFill>
                <a:latin typeface="Arial"/>
                <a:cs typeface="Arial"/>
              </a:defRPr>
            </a:lvl1pPr>
          </a:lstStyle>
          <a:p>
            <a:pPr marL="12700">
              <a:lnSpc>
                <a:spcPts val="675"/>
              </a:lnSpc>
            </a:pPr>
            <a:r>
              <a:rPr spc="-5" dirty="0"/>
              <a:t>Junzhi </a:t>
            </a:r>
            <a:r>
              <a:rPr dirty="0"/>
              <a:t>Ning</a:t>
            </a:r>
            <a:r>
              <a:rPr spc="65" dirty="0"/>
              <a:t> </a:t>
            </a:r>
            <a:r>
              <a:rPr spc="30" dirty="0"/>
              <a:t>(UOM)</a:t>
            </a:r>
          </a:p>
        </p:txBody>
      </p:sp>
      <p:sp>
        <p:nvSpPr>
          <p:cNvPr id="4" name="Holder 4"/>
          <p:cNvSpPr>
            <a:spLocks noGrp="1"/>
          </p:cNvSpPr>
          <p:nvPr>
            <p:ph type="sldNum" sz="quarter" idx="7"/>
          </p:nvPr>
        </p:nvSpPr>
        <p:spPr/>
        <p:txBody>
          <a:bodyPr lIns="0" tIns="0" rIns="0" bIns="0"/>
          <a:lstStyle>
            <a:lvl1pPr>
              <a:defRPr sz="600" b="0" i="0">
                <a:solidFill>
                  <a:schemeClr val="bg1"/>
                </a:solidFill>
                <a:latin typeface="Arial"/>
                <a:cs typeface="Arial"/>
              </a:defRPr>
            </a:lvl1pPr>
          </a:lstStyle>
          <a:p>
            <a:pPr marL="38100">
              <a:lnSpc>
                <a:spcPts val="675"/>
              </a:lnSpc>
            </a:pPr>
            <a:fld id="{81D60167-4931-47E6-BA6A-407CBD079E47}" type="slidenum">
              <a:rPr spc="-20" dirty="0"/>
              <a:t>‹#›</a:t>
            </a:fld>
            <a:r>
              <a:rPr spc="-95" dirty="0"/>
              <a:t> </a:t>
            </a:r>
            <a:r>
              <a:rPr spc="150" dirty="0"/>
              <a:t>/</a:t>
            </a:r>
            <a:r>
              <a:rPr spc="-90" dirty="0"/>
              <a:t> </a:t>
            </a:r>
            <a:r>
              <a:rPr spc="-20" dirty="0"/>
              <a:t>35</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k object 17"/>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k object 18"/>
          <p:cNvSpPr/>
          <p:nvPr/>
        </p:nvSpPr>
        <p:spPr>
          <a:xfrm>
            <a:off x="3167268" y="3257613"/>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k object 19"/>
          <p:cNvSpPr/>
          <p:nvPr/>
        </p:nvSpPr>
        <p:spPr>
          <a:xfrm>
            <a:off x="3323614" y="3271697"/>
            <a:ext cx="43180" cy="30480"/>
          </a:xfrm>
          <a:custGeom>
            <a:avLst/>
            <a:gdLst/>
            <a:ahLst/>
            <a:cxnLst/>
            <a:rect l="l" t="t" r="r" b="b"/>
            <a:pathLst>
              <a:path w="43179"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20" name="bk object 20"/>
          <p:cNvSpPr/>
          <p:nvPr/>
        </p:nvSpPr>
        <p:spPr>
          <a:xfrm>
            <a:off x="3334106" y="3261423"/>
            <a:ext cx="43180" cy="30480"/>
          </a:xfrm>
          <a:custGeom>
            <a:avLst/>
            <a:gdLst/>
            <a:ahLst/>
            <a:cxnLst/>
            <a:rect l="l" t="t" r="r" b="b"/>
            <a:pathLst>
              <a:path w="43179"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1" name="bk object 21"/>
          <p:cNvSpPr/>
          <p:nvPr/>
        </p:nvSpPr>
        <p:spPr>
          <a:xfrm>
            <a:off x="3344266" y="3251262"/>
            <a:ext cx="43180" cy="30480"/>
          </a:xfrm>
          <a:custGeom>
            <a:avLst/>
            <a:gdLst/>
            <a:ahLst/>
            <a:cxnLst/>
            <a:rect l="l" t="t" r="r" b="b"/>
            <a:pathLst>
              <a:path w="43179" h="30479">
                <a:moveTo>
                  <a:pt x="0" y="10160"/>
                </a:moveTo>
                <a:lnTo>
                  <a:pt x="0" y="0"/>
                </a:lnTo>
                <a:lnTo>
                  <a:pt x="43180" y="0"/>
                </a:lnTo>
                <a:lnTo>
                  <a:pt x="43180" y="30480"/>
                </a:lnTo>
                <a:lnTo>
                  <a:pt x="33020" y="30480"/>
                </a:lnTo>
              </a:path>
            </a:pathLst>
          </a:custGeom>
          <a:ln w="5060">
            <a:solidFill>
              <a:srgbClr val="ADADE0"/>
            </a:solidFill>
          </a:ln>
        </p:spPr>
        <p:txBody>
          <a:bodyPr wrap="square" lIns="0" tIns="0" rIns="0" bIns="0" rtlCol="0"/>
          <a:lstStyle/>
          <a:p>
            <a:endParaRPr/>
          </a:p>
        </p:txBody>
      </p:sp>
      <p:sp>
        <p:nvSpPr>
          <p:cNvPr id="22" name="bk object 22"/>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k object 23"/>
          <p:cNvSpPr/>
          <p:nvPr/>
        </p:nvSpPr>
        <p:spPr>
          <a:xfrm>
            <a:off x="3620326"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4" name="bk object 24"/>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5" name="bk object 25"/>
          <p:cNvSpPr/>
          <p:nvPr/>
        </p:nvSpPr>
        <p:spPr>
          <a:xfrm>
            <a:off x="3607626" y="3251262"/>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6" name="bk object 26"/>
          <p:cNvSpPr/>
          <p:nvPr/>
        </p:nvSpPr>
        <p:spPr>
          <a:xfrm>
            <a:off x="3620326" y="32766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7" name="bk object 27"/>
          <p:cNvSpPr/>
          <p:nvPr/>
        </p:nvSpPr>
        <p:spPr>
          <a:xfrm>
            <a:off x="3607626" y="32893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8" name="bk object 28"/>
          <p:cNvSpPr/>
          <p:nvPr/>
        </p:nvSpPr>
        <p:spPr>
          <a:xfrm>
            <a:off x="3620326" y="3302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29" name="bk object 29"/>
          <p:cNvSpPr/>
          <p:nvPr/>
        </p:nvSpPr>
        <p:spPr>
          <a:xfrm>
            <a:off x="3878593" y="32512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0" name="bk object 30"/>
          <p:cNvSpPr/>
          <p:nvPr/>
        </p:nvSpPr>
        <p:spPr>
          <a:xfrm>
            <a:off x="3891293"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1" name="bk object 31"/>
          <p:cNvSpPr/>
          <p:nvPr/>
        </p:nvSpPr>
        <p:spPr>
          <a:xfrm>
            <a:off x="3891293" y="32766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2" name="bk object 32"/>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33" name="bk object 33"/>
          <p:cNvSpPr/>
          <p:nvPr/>
        </p:nvSpPr>
        <p:spPr>
          <a:xfrm>
            <a:off x="3878593" y="32893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4" name="bk object 34"/>
          <p:cNvSpPr/>
          <p:nvPr/>
        </p:nvSpPr>
        <p:spPr>
          <a:xfrm>
            <a:off x="3891293" y="3302063"/>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35" name="bk object 35"/>
          <p:cNvSpPr/>
          <p:nvPr/>
        </p:nvSpPr>
        <p:spPr>
          <a:xfrm>
            <a:off x="4149573" y="3251262"/>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6" name="bk object 36"/>
          <p:cNvSpPr/>
          <p:nvPr/>
        </p:nvSpPr>
        <p:spPr>
          <a:xfrm>
            <a:off x="4162273"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7" name="bk object 37"/>
          <p:cNvSpPr/>
          <p:nvPr/>
        </p:nvSpPr>
        <p:spPr>
          <a:xfrm>
            <a:off x="4162273" y="32766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8" name="bk object 38"/>
          <p:cNvSpPr/>
          <p:nvPr/>
        </p:nvSpPr>
        <p:spPr>
          <a:xfrm>
            <a:off x="4149573" y="32893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39" name="bk object 39"/>
          <p:cNvSpPr/>
          <p:nvPr/>
        </p:nvSpPr>
        <p:spPr>
          <a:xfrm>
            <a:off x="4162273" y="33020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40" name="bk object 40"/>
          <p:cNvSpPr/>
          <p:nvPr/>
        </p:nvSpPr>
        <p:spPr>
          <a:xfrm>
            <a:off x="4451033" y="3281743"/>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41" name="bk object 41"/>
          <p:cNvSpPr/>
          <p:nvPr/>
        </p:nvSpPr>
        <p:spPr>
          <a:xfrm>
            <a:off x="4423969" y="3255248"/>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42" name="bk object 42"/>
          <p:cNvSpPr/>
          <p:nvPr/>
        </p:nvSpPr>
        <p:spPr>
          <a:xfrm>
            <a:off x="4344352" y="3251262"/>
            <a:ext cx="50800" cy="5080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ln w="5060">
            <a:solidFill>
              <a:srgbClr val="ADADE0"/>
            </a:solidFill>
          </a:ln>
        </p:spPr>
        <p:txBody>
          <a:bodyPr wrap="square" lIns="0" tIns="0" rIns="0" bIns="0" rtlCol="0"/>
          <a:lstStyle/>
          <a:p>
            <a:endParaRPr/>
          </a:p>
        </p:txBody>
      </p:sp>
      <p:sp>
        <p:nvSpPr>
          <p:cNvPr id="43" name="bk object 43"/>
          <p:cNvSpPr/>
          <p:nvPr/>
        </p:nvSpPr>
        <p:spPr>
          <a:xfrm>
            <a:off x="4329112" y="3269043"/>
            <a:ext cx="30480" cy="12700"/>
          </a:xfrm>
          <a:custGeom>
            <a:avLst/>
            <a:gdLst/>
            <a:ahLst/>
            <a:cxnLst/>
            <a:rect l="l" t="t" r="r" b="b"/>
            <a:pathLst>
              <a:path w="30479" h="12700">
                <a:moveTo>
                  <a:pt x="30480" y="0"/>
                </a:moveTo>
                <a:lnTo>
                  <a:pt x="15240" y="12700"/>
                </a:lnTo>
                <a:lnTo>
                  <a:pt x="0" y="0"/>
                </a:lnTo>
              </a:path>
            </a:pathLst>
          </a:custGeom>
          <a:ln w="5060">
            <a:solidFill>
              <a:srgbClr val="ADADE0"/>
            </a:solidFill>
          </a:ln>
        </p:spPr>
        <p:txBody>
          <a:bodyPr wrap="square" lIns="0" tIns="0" rIns="0" bIns="0" rtlCol="0"/>
          <a:lstStyle/>
          <a:p>
            <a:endParaRPr/>
          </a:p>
        </p:txBody>
      </p:sp>
      <p:sp>
        <p:nvSpPr>
          <p:cNvPr id="44" name="bk object 44"/>
          <p:cNvSpPr/>
          <p:nvPr/>
        </p:nvSpPr>
        <p:spPr>
          <a:xfrm>
            <a:off x="4496754" y="3251262"/>
            <a:ext cx="50800" cy="50800"/>
          </a:xfrm>
          <a:custGeom>
            <a:avLst/>
            <a:gdLst/>
            <a:ahLst/>
            <a:cxnLst/>
            <a:rect l="l" t="t" r="r" b="b"/>
            <a:pathLst>
              <a:path w="50800" h="50800">
                <a:moveTo>
                  <a:pt x="25400" y="50800"/>
                </a:moveTo>
                <a:lnTo>
                  <a:pt x="15537" y="48796"/>
                </a:lnTo>
                <a:lnTo>
                  <a:pt x="7461" y="43339"/>
                </a:lnTo>
                <a:lnTo>
                  <a:pt x="2004" y="35262"/>
                </a:lnTo>
                <a:lnTo>
                  <a:pt x="0" y="25400"/>
                </a:lnTo>
                <a:lnTo>
                  <a:pt x="2004" y="15537"/>
                </a:lnTo>
                <a:lnTo>
                  <a:pt x="7461" y="7461"/>
                </a:lnTo>
                <a:lnTo>
                  <a:pt x="15537" y="2004"/>
                </a:lnTo>
                <a:lnTo>
                  <a:pt x="25400" y="0"/>
                </a:lnTo>
                <a:lnTo>
                  <a:pt x="35262" y="2004"/>
                </a:lnTo>
                <a:lnTo>
                  <a:pt x="43339" y="7461"/>
                </a:lnTo>
                <a:lnTo>
                  <a:pt x="48796" y="15537"/>
                </a:lnTo>
                <a:lnTo>
                  <a:pt x="50800" y="25400"/>
                </a:lnTo>
              </a:path>
            </a:pathLst>
          </a:custGeom>
          <a:ln w="5060">
            <a:solidFill>
              <a:srgbClr val="ADADE0"/>
            </a:solidFill>
          </a:ln>
        </p:spPr>
        <p:txBody>
          <a:bodyPr wrap="square" lIns="0" tIns="0" rIns="0" bIns="0" rtlCol="0"/>
          <a:lstStyle/>
          <a:p>
            <a:endParaRPr/>
          </a:p>
        </p:txBody>
      </p:sp>
      <p:sp>
        <p:nvSpPr>
          <p:cNvPr id="45" name="bk object 45"/>
          <p:cNvSpPr/>
          <p:nvPr/>
        </p:nvSpPr>
        <p:spPr>
          <a:xfrm>
            <a:off x="4532315" y="3269043"/>
            <a:ext cx="30480" cy="12700"/>
          </a:xfrm>
          <a:custGeom>
            <a:avLst/>
            <a:gdLst/>
            <a:ahLst/>
            <a:cxnLst/>
            <a:rect l="l" t="t" r="r" b="b"/>
            <a:pathLst>
              <a:path w="30479" h="12700">
                <a:moveTo>
                  <a:pt x="30480" y="0"/>
                </a:moveTo>
                <a:lnTo>
                  <a:pt x="15240" y="12700"/>
                </a:lnTo>
                <a:lnTo>
                  <a:pt x="0" y="0"/>
                </a:lnTo>
              </a:path>
            </a:pathLst>
          </a:custGeom>
          <a:ln w="5060">
            <a:solidFill>
              <a:srgbClr val="ADADE0"/>
            </a:solidFill>
          </a:ln>
        </p:spPr>
        <p:txBody>
          <a:bodyPr wrap="square" lIns="0" tIns="0" rIns="0" bIns="0" rtlCol="0"/>
          <a:lstStyle/>
          <a:p>
            <a:endParaRPr/>
          </a:p>
        </p:txBody>
      </p:sp>
      <p:sp>
        <p:nvSpPr>
          <p:cNvPr id="2" name="Holder 2"/>
          <p:cNvSpPr>
            <a:spLocks noGrp="1"/>
          </p:cNvSpPr>
          <p:nvPr>
            <p:ph type="title"/>
          </p:nvPr>
        </p:nvSpPr>
        <p:spPr>
          <a:xfrm>
            <a:off x="95300" y="59878"/>
            <a:ext cx="4419498" cy="244475"/>
          </a:xfrm>
          <a:prstGeom prst="rect">
            <a:avLst/>
          </a:prstGeom>
        </p:spPr>
        <p:txBody>
          <a:bodyPr wrap="square" lIns="0" tIns="0" rIns="0" bIns="0">
            <a:spAutoFit/>
          </a:bodyPr>
          <a:lstStyle>
            <a:lvl1pPr>
              <a:defRPr sz="1400" b="0" i="0">
                <a:solidFill>
                  <a:schemeClr val="bg1"/>
                </a:solidFill>
                <a:latin typeface="Arial"/>
                <a:cs typeface="Arial"/>
              </a:defRPr>
            </a:lvl1pPr>
          </a:lstStyle>
          <a:p>
            <a:endParaRPr/>
          </a:p>
        </p:txBody>
      </p:sp>
      <p:sp>
        <p:nvSpPr>
          <p:cNvPr id="3" name="Holder 3"/>
          <p:cNvSpPr>
            <a:spLocks noGrp="1"/>
          </p:cNvSpPr>
          <p:nvPr>
            <p:ph type="body" idx="1"/>
          </p:nvPr>
        </p:nvSpPr>
        <p:spPr>
          <a:xfrm>
            <a:off x="156502" y="1051533"/>
            <a:ext cx="4297095" cy="1300480"/>
          </a:xfrm>
          <a:prstGeom prst="rect">
            <a:avLst/>
          </a:prstGeom>
        </p:spPr>
        <p:txBody>
          <a:bodyPr wrap="square" lIns="0" tIns="0" rIns="0" bIns="0">
            <a:spAutoFit/>
          </a:bodyPr>
          <a:lstStyle>
            <a:lvl1pPr>
              <a:defRPr sz="11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409111" y="3351784"/>
            <a:ext cx="633729" cy="102235"/>
          </a:xfrm>
          <a:prstGeom prst="rect">
            <a:avLst/>
          </a:prstGeom>
        </p:spPr>
        <p:txBody>
          <a:bodyPr wrap="square" lIns="0" tIns="0" rIns="0" bIns="0">
            <a:spAutoFit/>
          </a:bodyPr>
          <a:lstStyle>
            <a:lvl1pPr>
              <a:defRPr sz="600" b="0" i="0">
                <a:solidFill>
                  <a:schemeClr val="bg1"/>
                </a:solidFill>
                <a:latin typeface="Arial"/>
                <a:cs typeface="Arial"/>
              </a:defRPr>
            </a:lvl1pPr>
          </a:lstStyle>
          <a:p>
            <a:pPr marL="12700">
              <a:lnSpc>
                <a:spcPts val="675"/>
              </a:lnSpc>
            </a:pPr>
            <a:r>
              <a:rPr spc="-20" dirty="0"/>
              <a:t>February </a:t>
            </a:r>
            <a:r>
              <a:rPr spc="-10" dirty="0"/>
              <a:t>24,</a:t>
            </a:r>
            <a:r>
              <a:rPr spc="-80" dirty="0"/>
              <a:t> </a:t>
            </a:r>
            <a:r>
              <a:rPr spc="-20" dirty="0"/>
              <a:t>2022</a:t>
            </a:r>
          </a:p>
        </p:txBody>
      </p:sp>
      <p:sp>
        <p:nvSpPr>
          <p:cNvPr id="5" name="Holder 5"/>
          <p:cNvSpPr>
            <a:spLocks noGrp="1"/>
          </p:cNvSpPr>
          <p:nvPr>
            <p:ph type="dt" sz="half" idx="6"/>
          </p:nvPr>
        </p:nvSpPr>
        <p:spPr>
          <a:xfrm>
            <a:off x="403186" y="3351784"/>
            <a:ext cx="729615" cy="102235"/>
          </a:xfrm>
          <a:prstGeom prst="rect">
            <a:avLst/>
          </a:prstGeom>
        </p:spPr>
        <p:txBody>
          <a:bodyPr wrap="square" lIns="0" tIns="0" rIns="0" bIns="0">
            <a:spAutoFit/>
          </a:bodyPr>
          <a:lstStyle>
            <a:lvl1pPr>
              <a:defRPr sz="600" b="0" i="0">
                <a:solidFill>
                  <a:schemeClr val="bg1"/>
                </a:solidFill>
                <a:latin typeface="Arial"/>
                <a:cs typeface="Arial"/>
              </a:defRPr>
            </a:lvl1pPr>
          </a:lstStyle>
          <a:p>
            <a:pPr marL="12700">
              <a:lnSpc>
                <a:spcPts val="675"/>
              </a:lnSpc>
            </a:pPr>
            <a:r>
              <a:rPr spc="-5" dirty="0"/>
              <a:t>Junzhi </a:t>
            </a:r>
            <a:r>
              <a:rPr dirty="0"/>
              <a:t>Ning</a:t>
            </a:r>
            <a:r>
              <a:rPr spc="65" dirty="0"/>
              <a:t> </a:t>
            </a:r>
            <a:r>
              <a:rPr spc="30" dirty="0"/>
              <a:t>(UOM)</a:t>
            </a:r>
          </a:p>
        </p:txBody>
      </p:sp>
      <p:sp>
        <p:nvSpPr>
          <p:cNvPr id="6" name="Holder 6"/>
          <p:cNvSpPr>
            <a:spLocks noGrp="1"/>
          </p:cNvSpPr>
          <p:nvPr>
            <p:ph type="sldNum" sz="quarter" idx="7"/>
          </p:nvPr>
        </p:nvSpPr>
        <p:spPr>
          <a:xfrm>
            <a:off x="4273851" y="3351784"/>
            <a:ext cx="279400" cy="102235"/>
          </a:xfrm>
          <a:prstGeom prst="rect">
            <a:avLst/>
          </a:prstGeom>
        </p:spPr>
        <p:txBody>
          <a:bodyPr wrap="square" lIns="0" tIns="0" rIns="0" bIns="0">
            <a:spAutoFit/>
          </a:bodyPr>
          <a:lstStyle>
            <a:lvl1pPr>
              <a:defRPr sz="600" b="0" i="0">
                <a:solidFill>
                  <a:schemeClr val="bg1"/>
                </a:solidFill>
                <a:latin typeface="Arial"/>
                <a:cs typeface="Arial"/>
              </a:defRPr>
            </a:lvl1pPr>
          </a:lstStyle>
          <a:p>
            <a:pPr marL="38100">
              <a:lnSpc>
                <a:spcPts val="675"/>
              </a:lnSpc>
            </a:pPr>
            <a:fld id="{81D60167-4931-47E6-BA6A-407CBD079E47}" type="slidenum">
              <a:rPr spc="-20" dirty="0"/>
              <a:t>‹#›</a:t>
            </a:fld>
            <a:r>
              <a:rPr spc="-95" dirty="0"/>
              <a:t> </a:t>
            </a:r>
            <a:r>
              <a:rPr spc="150" dirty="0"/>
              <a:t>/</a:t>
            </a:r>
            <a:r>
              <a:rPr spc="-90" dirty="0"/>
              <a:t> </a:t>
            </a:r>
            <a:r>
              <a:rPr spc="-20" dirty="0"/>
              <a:t>35</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slide" Target="slide3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slide" Target="slide35.xml"/></Relationships>
</file>

<file path=ppt/slides/_rels/slide14.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slide" Target="slide35.xml"/><Relationship Id="rId5" Type="http://schemas.openxmlformats.org/officeDocument/2006/relationships/slide" Target="slide3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slide" Target="slide35.xml"/><Relationship Id="rId4" Type="http://schemas.openxmlformats.org/officeDocument/2006/relationships/slide" Target="slide3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slide" Target="slide8.xml"/><Relationship Id="rId11" Type="http://schemas.openxmlformats.org/officeDocument/2006/relationships/slide" Target="slide35.xml"/><Relationship Id="rId5" Type="http://schemas.openxmlformats.org/officeDocument/2006/relationships/image" Target="../media/image2.png"/><Relationship Id="rId10" Type="http://schemas.openxmlformats.org/officeDocument/2006/relationships/slide" Target="slide27.xml"/><Relationship Id="rId4" Type="http://schemas.openxmlformats.org/officeDocument/2006/relationships/slide" Target="slide3.xml"/><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slide" Target="slide3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0.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slide" Target="slide35.xml"/></Relationships>
</file>

<file path=ppt/slides/_rels/slide27.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slide" Target="slide35.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image" Target="../media/image22.png"/><Relationship Id="rId7" Type="http://schemas.openxmlformats.org/officeDocument/2006/relationships/hyperlink" Target="http://www.analyticsvidhya.com/blog/2017/09/"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slide" Target="slide35.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35.xml"/><Relationship Id="rId5"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slide" Target="slide3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35.xml"/><Relationship Id="rId5" Type="http://schemas.openxmlformats.org/officeDocument/2006/relationships/slide" Target="slide3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slide" Target="slide3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slide" Target="slide35.xml"/><Relationship Id="rId4" Type="http://schemas.openxmlformats.org/officeDocument/2006/relationships/slide" Target="slide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743" y="740346"/>
            <a:ext cx="4432935" cy="82550"/>
          </a:xfrm>
          <a:custGeom>
            <a:avLst/>
            <a:gdLst/>
            <a:ahLst/>
            <a:cxnLst/>
            <a:rect l="l" t="t" r="r" b="b"/>
            <a:pathLst>
              <a:path w="4432935" h="82550">
                <a:moveTo>
                  <a:pt x="4381765" y="0"/>
                </a:moveTo>
                <a:lnTo>
                  <a:pt x="50800" y="0"/>
                </a:lnTo>
                <a:lnTo>
                  <a:pt x="31075" y="4008"/>
                </a:lnTo>
                <a:lnTo>
                  <a:pt x="14922" y="14922"/>
                </a:lnTo>
                <a:lnTo>
                  <a:pt x="4008" y="31075"/>
                </a:lnTo>
                <a:lnTo>
                  <a:pt x="0" y="50800"/>
                </a:lnTo>
                <a:lnTo>
                  <a:pt x="0" y="82384"/>
                </a:lnTo>
                <a:lnTo>
                  <a:pt x="4432566" y="82384"/>
                </a:lnTo>
                <a:lnTo>
                  <a:pt x="4432566" y="50800"/>
                </a:lnTo>
                <a:lnTo>
                  <a:pt x="4428558" y="31075"/>
                </a:lnTo>
                <a:lnTo>
                  <a:pt x="4417643" y="14922"/>
                </a:lnTo>
                <a:lnTo>
                  <a:pt x="4401490" y="4008"/>
                </a:lnTo>
                <a:lnTo>
                  <a:pt x="4381765" y="0"/>
                </a:lnTo>
                <a:close/>
              </a:path>
            </a:pathLst>
          </a:custGeom>
          <a:solidFill>
            <a:srgbClr val="3333B2"/>
          </a:solidFill>
        </p:spPr>
        <p:txBody>
          <a:bodyPr wrap="square" lIns="0" tIns="0" rIns="0" bIns="0" rtlCol="0"/>
          <a:lstStyle/>
          <a:p>
            <a:endParaRPr/>
          </a:p>
        </p:txBody>
      </p:sp>
      <p:sp>
        <p:nvSpPr>
          <p:cNvPr id="3" name="object 3"/>
          <p:cNvSpPr/>
          <p:nvPr/>
        </p:nvSpPr>
        <p:spPr>
          <a:xfrm>
            <a:off x="138544" y="803602"/>
            <a:ext cx="4432935" cy="466090"/>
          </a:xfrm>
          <a:custGeom>
            <a:avLst/>
            <a:gdLst/>
            <a:ahLst/>
            <a:cxnLst/>
            <a:rect l="l" t="t" r="r" b="b"/>
            <a:pathLst>
              <a:path w="4432935" h="466090">
                <a:moveTo>
                  <a:pt x="0" y="466093"/>
                </a:moveTo>
                <a:lnTo>
                  <a:pt x="4432566" y="466093"/>
                </a:lnTo>
                <a:lnTo>
                  <a:pt x="4432566" y="0"/>
                </a:lnTo>
                <a:lnTo>
                  <a:pt x="0" y="0"/>
                </a:lnTo>
                <a:lnTo>
                  <a:pt x="0" y="466093"/>
                </a:lnTo>
                <a:close/>
              </a:path>
            </a:pathLst>
          </a:custGeom>
          <a:solidFill>
            <a:srgbClr val="000000"/>
          </a:solidFill>
        </p:spPr>
        <p:txBody>
          <a:bodyPr wrap="square" lIns="0" tIns="0" rIns="0" bIns="0" rtlCol="0"/>
          <a:lstStyle/>
          <a:p>
            <a:endParaRPr/>
          </a:p>
        </p:txBody>
      </p:sp>
      <p:sp>
        <p:nvSpPr>
          <p:cNvPr id="4" name="object 4"/>
          <p:cNvSpPr/>
          <p:nvPr/>
        </p:nvSpPr>
        <p:spPr>
          <a:xfrm>
            <a:off x="87743" y="784765"/>
            <a:ext cx="4432935" cy="434340"/>
          </a:xfrm>
          <a:custGeom>
            <a:avLst/>
            <a:gdLst/>
            <a:ahLst/>
            <a:cxnLst/>
            <a:rect l="l" t="t" r="r" b="b"/>
            <a:pathLst>
              <a:path w="4432935" h="434340">
                <a:moveTo>
                  <a:pt x="4432566" y="0"/>
                </a:moveTo>
                <a:lnTo>
                  <a:pt x="0" y="0"/>
                </a:lnTo>
                <a:lnTo>
                  <a:pt x="0" y="383329"/>
                </a:lnTo>
                <a:lnTo>
                  <a:pt x="4008" y="403054"/>
                </a:lnTo>
                <a:lnTo>
                  <a:pt x="14922" y="419207"/>
                </a:lnTo>
                <a:lnTo>
                  <a:pt x="31075" y="430121"/>
                </a:lnTo>
                <a:lnTo>
                  <a:pt x="50800" y="434129"/>
                </a:lnTo>
                <a:lnTo>
                  <a:pt x="4381765" y="434129"/>
                </a:lnTo>
                <a:lnTo>
                  <a:pt x="4401490" y="430121"/>
                </a:lnTo>
                <a:lnTo>
                  <a:pt x="4417643" y="419207"/>
                </a:lnTo>
                <a:lnTo>
                  <a:pt x="4428558" y="403054"/>
                </a:lnTo>
                <a:lnTo>
                  <a:pt x="4432566" y="383329"/>
                </a:lnTo>
                <a:lnTo>
                  <a:pt x="4432566" y="0"/>
                </a:lnTo>
                <a:close/>
              </a:path>
            </a:pathLst>
          </a:custGeom>
          <a:solidFill>
            <a:srgbClr val="3333B2"/>
          </a:solidFill>
        </p:spPr>
        <p:txBody>
          <a:bodyPr wrap="square" lIns="0" tIns="0" rIns="0" bIns="0" rtlCol="0"/>
          <a:lstStyle/>
          <a:p>
            <a:endParaRPr/>
          </a:p>
        </p:txBody>
      </p:sp>
      <p:sp>
        <p:nvSpPr>
          <p:cNvPr id="5" name="object 5"/>
          <p:cNvSpPr txBox="1"/>
          <p:nvPr/>
        </p:nvSpPr>
        <p:spPr>
          <a:xfrm>
            <a:off x="213042" y="842921"/>
            <a:ext cx="4181475" cy="244475"/>
          </a:xfrm>
          <a:prstGeom prst="rect">
            <a:avLst/>
          </a:prstGeom>
        </p:spPr>
        <p:txBody>
          <a:bodyPr vert="horz" wrap="square" lIns="0" tIns="17145" rIns="0" bIns="0" rtlCol="0">
            <a:spAutoFit/>
          </a:bodyPr>
          <a:lstStyle/>
          <a:p>
            <a:pPr marL="12700">
              <a:lnSpc>
                <a:spcPct val="100000"/>
              </a:lnSpc>
              <a:spcBef>
                <a:spcPts val="135"/>
              </a:spcBef>
            </a:pPr>
            <a:r>
              <a:rPr sz="1400" spc="-40" dirty="0">
                <a:solidFill>
                  <a:srgbClr val="FFFFFF"/>
                </a:solidFill>
                <a:latin typeface="Arial"/>
                <a:cs typeface="Arial"/>
              </a:rPr>
              <a:t>Rethinking </a:t>
            </a:r>
            <a:r>
              <a:rPr sz="1400" spc="-60" dirty="0">
                <a:solidFill>
                  <a:srgbClr val="FFFFFF"/>
                </a:solidFill>
                <a:latin typeface="Arial"/>
                <a:cs typeface="Arial"/>
              </a:rPr>
              <a:t>ImageNet </a:t>
            </a:r>
            <a:r>
              <a:rPr sz="1400" spc="-30" dirty="0">
                <a:solidFill>
                  <a:srgbClr val="FFFFFF"/>
                </a:solidFill>
                <a:latin typeface="Arial"/>
                <a:cs typeface="Arial"/>
              </a:rPr>
              <a:t>Pretraining </a:t>
            </a:r>
            <a:r>
              <a:rPr sz="1400" spc="-20" dirty="0">
                <a:solidFill>
                  <a:srgbClr val="FFFFFF"/>
                </a:solidFill>
                <a:latin typeface="Arial"/>
                <a:cs typeface="Arial"/>
              </a:rPr>
              <a:t>in </a:t>
            </a:r>
            <a:r>
              <a:rPr sz="1400" spc="-50" dirty="0">
                <a:solidFill>
                  <a:srgbClr val="FFFFFF"/>
                </a:solidFill>
                <a:latin typeface="Arial"/>
                <a:cs typeface="Arial"/>
              </a:rPr>
              <a:t>Domain</a:t>
            </a:r>
            <a:r>
              <a:rPr sz="1400" spc="-155" dirty="0">
                <a:solidFill>
                  <a:srgbClr val="FFFFFF"/>
                </a:solidFill>
                <a:latin typeface="Arial"/>
                <a:cs typeface="Arial"/>
              </a:rPr>
              <a:t> </a:t>
            </a:r>
            <a:r>
              <a:rPr sz="1400" spc="-25" dirty="0">
                <a:solidFill>
                  <a:srgbClr val="FFFFFF"/>
                </a:solidFill>
                <a:latin typeface="Arial"/>
                <a:cs typeface="Arial"/>
              </a:rPr>
              <a:t>Adaptation</a:t>
            </a:r>
            <a:endParaRPr sz="1400">
              <a:latin typeface="Arial"/>
              <a:cs typeface="Arial"/>
            </a:endParaRPr>
          </a:p>
        </p:txBody>
      </p:sp>
      <p:sp>
        <p:nvSpPr>
          <p:cNvPr id="6" name="object 6"/>
          <p:cNvSpPr txBox="1"/>
          <p:nvPr/>
        </p:nvSpPr>
        <p:spPr>
          <a:xfrm>
            <a:off x="1524800" y="1428977"/>
            <a:ext cx="1546860" cy="1031240"/>
          </a:xfrm>
          <a:prstGeom prst="rect">
            <a:avLst/>
          </a:prstGeom>
        </p:spPr>
        <p:txBody>
          <a:bodyPr vert="horz" wrap="square" lIns="0" tIns="11430" rIns="0" bIns="0" rtlCol="0">
            <a:spAutoFit/>
          </a:bodyPr>
          <a:lstStyle/>
          <a:p>
            <a:pPr marL="10795" algn="ctr">
              <a:lnSpc>
                <a:spcPct val="100000"/>
              </a:lnSpc>
              <a:spcBef>
                <a:spcPts val="90"/>
              </a:spcBef>
            </a:pPr>
            <a:r>
              <a:rPr sz="1100" spc="-45" dirty="0">
                <a:latin typeface="Arial"/>
                <a:cs typeface="Arial"/>
              </a:rPr>
              <a:t>Junzhi</a:t>
            </a:r>
            <a:r>
              <a:rPr sz="1100" spc="45" dirty="0">
                <a:latin typeface="Arial"/>
                <a:cs typeface="Arial"/>
              </a:rPr>
              <a:t> </a:t>
            </a:r>
            <a:r>
              <a:rPr sz="1100" spc="-35" dirty="0">
                <a:latin typeface="Arial"/>
                <a:cs typeface="Arial"/>
              </a:rPr>
              <a:t>Ning</a:t>
            </a:r>
            <a:endParaRPr sz="1100">
              <a:latin typeface="Arial"/>
              <a:cs typeface="Arial"/>
            </a:endParaRPr>
          </a:p>
          <a:p>
            <a:pPr>
              <a:lnSpc>
                <a:spcPct val="100000"/>
              </a:lnSpc>
            </a:pPr>
            <a:endParaRPr sz="1250">
              <a:latin typeface="Arial"/>
              <a:cs typeface="Arial"/>
            </a:endParaRPr>
          </a:p>
          <a:p>
            <a:pPr marL="46355" algn="ctr">
              <a:lnSpc>
                <a:spcPct val="100000"/>
              </a:lnSpc>
            </a:pPr>
            <a:r>
              <a:rPr sz="800" spc="-5" dirty="0">
                <a:latin typeface="Arial"/>
                <a:cs typeface="Arial"/>
              </a:rPr>
              <a:t>University </a:t>
            </a:r>
            <a:r>
              <a:rPr sz="800" spc="5" dirty="0">
                <a:latin typeface="Arial"/>
                <a:cs typeface="Arial"/>
              </a:rPr>
              <a:t>of</a:t>
            </a:r>
            <a:r>
              <a:rPr sz="800" spc="100" dirty="0">
                <a:latin typeface="Arial"/>
                <a:cs typeface="Arial"/>
              </a:rPr>
              <a:t> </a:t>
            </a:r>
            <a:r>
              <a:rPr sz="800" spc="-5" dirty="0">
                <a:latin typeface="Arial"/>
                <a:cs typeface="Arial"/>
              </a:rPr>
              <a:t>Melbourne</a:t>
            </a:r>
            <a:endParaRPr sz="800">
              <a:latin typeface="Arial"/>
              <a:cs typeface="Arial"/>
            </a:endParaRPr>
          </a:p>
          <a:p>
            <a:pPr algn="ctr">
              <a:lnSpc>
                <a:spcPct val="100000"/>
              </a:lnSpc>
              <a:spcBef>
                <a:spcPts val="585"/>
              </a:spcBef>
            </a:pPr>
            <a:r>
              <a:rPr sz="800" i="1" spc="-25" dirty="0">
                <a:latin typeface="Arial"/>
                <a:cs typeface="Arial"/>
              </a:rPr>
              <a:t>Supervised by </a:t>
            </a:r>
            <a:r>
              <a:rPr sz="800" i="1" spc="25" dirty="0">
                <a:latin typeface="Arial"/>
                <a:cs typeface="Arial"/>
              </a:rPr>
              <a:t>Dr </a:t>
            </a:r>
            <a:r>
              <a:rPr sz="800" i="1" spc="5" dirty="0">
                <a:latin typeface="Arial"/>
                <a:cs typeface="Arial"/>
              </a:rPr>
              <a:t>Mingming</a:t>
            </a:r>
            <a:r>
              <a:rPr sz="800" i="1" spc="210" dirty="0">
                <a:latin typeface="Arial"/>
                <a:cs typeface="Arial"/>
              </a:rPr>
              <a:t> </a:t>
            </a:r>
            <a:r>
              <a:rPr sz="800" i="1" spc="-30" dirty="0">
                <a:latin typeface="Arial"/>
                <a:cs typeface="Arial"/>
              </a:rPr>
              <a:t>Gong</a:t>
            </a:r>
            <a:endParaRPr sz="800">
              <a:latin typeface="Arial"/>
              <a:cs typeface="Arial"/>
            </a:endParaRPr>
          </a:p>
          <a:p>
            <a:pPr>
              <a:lnSpc>
                <a:spcPct val="100000"/>
              </a:lnSpc>
              <a:spcBef>
                <a:spcPts val="25"/>
              </a:spcBef>
            </a:pPr>
            <a:endParaRPr sz="1150">
              <a:latin typeface="Arial"/>
              <a:cs typeface="Arial"/>
            </a:endParaRPr>
          </a:p>
          <a:p>
            <a:pPr marL="11430" algn="ctr">
              <a:lnSpc>
                <a:spcPct val="100000"/>
              </a:lnSpc>
            </a:pPr>
            <a:r>
              <a:rPr sz="1100" spc="-65" dirty="0">
                <a:latin typeface="Arial"/>
                <a:cs typeface="Arial"/>
              </a:rPr>
              <a:t>February </a:t>
            </a:r>
            <a:r>
              <a:rPr sz="1100" spc="-50" dirty="0">
                <a:latin typeface="Arial"/>
                <a:cs typeface="Arial"/>
              </a:rPr>
              <a:t>24,</a:t>
            </a:r>
            <a:r>
              <a:rPr sz="1100" spc="-80" dirty="0">
                <a:latin typeface="Arial"/>
                <a:cs typeface="Arial"/>
              </a:rPr>
              <a:t> </a:t>
            </a:r>
            <a:r>
              <a:rPr sz="1100" spc="-70" dirty="0">
                <a:latin typeface="Arial"/>
                <a:cs typeface="Arial"/>
              </a:rPr>
              <a:t>2022</a:t>
            </a:r>
            <a:endParaRPr sz="1100">
              <a:latin typeface="Arial"/>
              <a:cs typeface="Arial"/>
            </a:endParaRP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a:t>
            </a:fld>
            <a:r>
              <a:rPr spc="-95" dirty="0"/>
              <a:t> </a:t>
            </a:r>
            <a:r>
              <a:rPr spc="150" dirty="0"/>
              <a:t>/</a:t>
            </a:r>
            <a:r>
              <a:rPr spc="-90" dirty="0"/>
              <a:t> </a:t>
            </a:r>
            <a:r>
              <a:rPr spc="-20" dirty="0"/>
              <a:t>35</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814445" cy="244475"/>
          </a:xfrm>
          <a:prstGeom prst="rect">
            <a:avLst/>
          </a:prstGeom>
        </p:spPr>
        <p:txBody>
          <a:bodyPr vert="horz" wrap="square" lIns="0" tIns="17145" rIns="0" bIns="0" rtlCol="0">
            <a:spAutoFit/>
          </a:bodyPr>
          <a:lstStyle/>
          <a:p>
            <a:pPr marL="12700">
              <a:lnSpc>
                <a:spcPct val="100000"/>
              </a:lnSpc>
              <a:spcBef>
                <a:spcPts val="135"/>
              </a:spcBef>
            </a:pPr>
            <a:r>
              <a:rPr spc="-60" dirty="0"/>
              <a:t>Concept: </a:t>
            </a:r>
            <a:r>
              <a:rPr spc="-80" dirty="0"/>
              <a:t>Unsupervised </a:t>
            </a:r>
            <a:r>
              <a:rPr spc="-50" dirty="0"/>
              <a:t>Domain </a:t>
            </a:r>
            <a:r>
              <a:rPr spc="-25" dirty="0"/>
              <a:t>Adaptation</a:t>
            </a:r>
            <a:r>
              <a:rPr spc="35" dirty="0"/>
              <a:t> </a:t>
            </a:r>
            <a:r>
              <a:rPr spc="10" dirty="0"/>
              <a:t>(UDA)</a:t>
            </a:r>
          </a:p>
        </p:txBody>
      </p:sp>
      <p:sp>
        <p:nvSpPr>
          <p:cNvPr id="3" name="object 3"/>
          <p:cNvSpPr txBox="1"/>
          <p:nvPr/>
        </p:nvSpPr>
        <p:spPr>
          <a:xfrm>
            <a:off x="95300" y="720615"/>
            <a:ext cx="1831339" cy="363855"/>
          </a:xfrm>
          <a:prstGeom prst="rect">
            <a:avLst/>
          </a:prstGeom>
        </p:spPr>
        <p:txBody>
          <a:bodyPr vert="horz" wrap="square" lIns="0" tIns="6985" rIns="0" bIns="0" rtlCol="0">
            <a:spAutoFit/>
          </a:bodyPr>
          <a:lstStyle/>
          <a:p>
            <a:pPr marL="12700" marR="5080">
              <a:lnSpc>
                <a:spcPct val="102600"/>
              </a:lnSpc>
              <a:spcBef>
                <a:spcPts val="55"/>
              </a:spcBef>
            </a:pPr>
            <a:r>
              <a:rPr sz="1100" spc="-30" dirty="0">
                <a:latin typeface="Arial"/>
                <a:cs typeface="Arial"/>
              </a:rPr>
              <a:t>In </a:t>
            </a:r>
            <a:r>
              <a:rPr sz="1100" spc="-90" dirty="0">
                <a:latin typeface="Arial"/>
                <a:cs typeface="Arial"/>
              </a:rPr>
              <a:t>a </a:t>
            </a:r>
            <a:r>
              <a:rPr sz="1100" spc="-40" dirty="0">
                <a:latin typeface="Arial"/>
                <a:cs typeface="Arial"/>
              </a:rPr>
              <a:t>classification task </a:t>
            </a:r>
            <a:r>
              <a:rPr sz="1100" spc="-20" dirty="0">
                <a:latin typeface="Arial"/>
                <a:cs typeface="Arial"/>
              </a:rPr>
              <a:t>of </a:t>
            </a:r>
            <a:r>
              <a:rPr sz="1100" spc="-25" dirty="0">
                <a:latin typeface="Arial"/>
                <a:cs typeface="Arial"/>
              </a:rPr>
              <a:t>UDA,  </a:t>
            </a:r>
            <a:r>
              <a:rPr sz="1100" spc="-75" dirty="0">
                <a:latin typeface="Arial"/>
                <a:cs typeface="Arial"/>
              </a:rPr>
              <a:t>Given</a:t>
            </a:r>
            <a:endParaRPr sz="1100">
              <a:latin typeface="Arial"/>
              <a:cs typeface="Arial"/>
            </a:endParaRPr>
          </a:p>
        </p:txBody>
      </p:sp>
      <p:sp>
        <p:nvSpPr>
          <p:cNvPr id="19" name="object 19"/>
          <p:cNvSpPr txBox="1"/>
          <p:nvPr/>
        </p:nvSpPr>
        <p:spPr>
          <a:xfrm>
            <a:off x="171450" y="1990347"/>
            <a:ext cx="4035425" cy="225061"/>
          </a:xfrm>
          <a:prstGeom prst="rect">
            <a:avLst/>
          </a:prstGeom>
        </p:spPr>
        <p:txBody>
          <a:bodyPr vert="horz" wrap="square" lIns="0" tIns="55244" rIns="0" bIns="0" rtlCol="0">
            <a:spAutoFit/>
          </a:bodyPr>
          <a:lstStyle/>
          <a:p>
            <a:pPr marL="25400">
              <a:lnSpc>
                <a:spcPct val="100000"/>
              </a:lnSpc>
              <a:spcBef>
                <a:spcPts val="334"/>
              </a:spcBef>
            </a:pPr>
            <a:r>
              <a:rPr sz="1100" spc="-25" dirty="0">
                <a:latin typeface="Arial"/>
                <a:cs typeface="Arial"/>
              </a:rPr>
              <a:t>Main </a:t>
            </a:r>
            <a:r>
              <a:rPr sz="1100" spc="-55" dirty="0">
                <a:latin typeface="Arial"/>
                <a:cs typeface="Arial"/>
              </a:rPr>
              <a:t>goal </a:t>
            </a:r>
            <a:r>
              <a:rPr sz="1100" spc="-20" dirty="0">
                <a:latin typeface="Arial"/>
                <a:cs typeface="Arial"/>
              </a:rPr>
              <a:t>of </a:t>
            </a:r>
            <a:r>
              <a:rPr sz="1100" spc="-25" dirty="0">
                <a:latin typeface="Arial"/>
                <a:cs typeface="Arial"/>
              </a:rPr>
              <a:t>UDA: build </a:t>
            </a:r>
            <a:r>
              <a:rPr sz="1100" spc="-90" dirty="0">
                <a:latin typeface="Arial"/>
                <a:cs typeface="Arial"/>
              </a:rPr>
              <a:t>a </a:t>
            </a:r>
            <a:r>
              <a:rPr sz="1100" spc="-50" dirty="0">
                <a:latin typeface="Arial"/>
                <a:cs typeface="Arial"/>
              </a:rPr>
              <a:t>classifier </a:t>
            </a:r>
            <a:r>
              <a:rPr sz="1100" i="1" spc="-100" dirty="0">
                <a:latin typeface="Arial"/>
                <a:cs typeface="Arial"/>
              </a:rPr>
              <a:t>C </a:t>
            </a:r>
            <a:r>
              <a:rPr lang="en-US" sz="1100" i="1" spc="-100" dirty="0">
                <a:latin typeface="Arial"/>
                <a:cs typeface="Arial"/>
              </a:rPr>
              <a:t> </a:t>
            </a:r>
            <a:r>
              <a:rPr sz="1100" spc="5" dirty="0">
                <a:latin typeface="Arial"/>
                <a:cs typeface="Arial"/>
              </a:rPr>
              <a:t>that </a:t>
            </a:r>
            <a:r>
              <a:rPr sz="1100" spc="-50" dirty="0">
                <a:latin typeface="Arial"/>
                <a:cs typeface="Arial"/>
              </a:rPr>
              <a:t>minimizes </a:t>
            </a:r>
            <a:r>
              <a:rPr sz="1100" spc="-30" dirty="0">
                <a:latin typeface="Arial"/>
                <a:cs typeface="Arial"/>
              </a:rPr>
              <a:t>the </a:t>
            </a:r>
            <a:r>
              <a:rPr sz="1100" spc="-25" dirty="0">
                <a:latin typeface="Arial"/>
                <a:cs typeface="Arial"/>
              </a:rPr>
              <a:t>target</a:t>
            </a:r>
            <a:r>
              <a:rPr sz="1100" spc="-95" dirty="0">
                <a:latin typeface="Arial"/>
                <a:cs typeface="Arial"/>
              </a:rPr>
              <a:t> </a:t>
            </a:r>
            <a:r>
              <a:rPr sz="1100" spc="-35" dirty="0">
                <a:latin typeface="Arial"/>
                <a:cs typeface="Arial"/>
              </a:rPr>
              <a:t>risk</a:t>
            </a:r>
            <a:endParaRPr sz="1100" dirty="0">
              <a:latin typeface="Arial"/>
              <a:cs typeface="Arial"/>
            </a:endParaRPr>
          </a:p>
        </p:txBody>
      </p:sp>
      <p:sp>
        <p:nvSpPr>
          <p:cNvPr id="20" name="object 20"/>
          <p:cNvSpPr txBox="1"/>
          <p:nvPr/>
        </p:nvSpPr>
        <p:spPr>
          <a:xfrm>
            <a:off x="1517357" y="2339465"/>
            <a:ext cx="1573530" cy="191770"/>
          </a:xfrm>
          <a:prstGeom prst="rect">
            <a:avLst/>
          </a:prstGeom>
        </p:spPr>
        <p:txBody>
          <a:bodyPr vert="horz" wrap="square" lIns="0" tIns="11430" rIns="0" bIns="0" rtlCol="0">
            <a:spAutoFit/>
          </a:bodyPr>
          <a:lstStyle/>
          <a:p>
            <a:pPr marL="38100">
              <a:lnSpc>
                <a:spcPct val="100000"/>
              </a:lnSpc>
              <a:spcBef>
                <a:spcPts val="90"/>
              </a:spcBef>
            </a:pPr>
            <a:r>
              <a:rPr sz="1650" spc="97" baseline="15151" dirty="0">
                <a:latin typeface="Arial"/>
                <a:cs typeface="Arial"/>
              </a:rPr>
              <a:t>E</a:t>
            </a:r>
            <a:r>
              <a:rPr sz="1200" spc="97" baseline="6944" dirty="0">
                <a:latin typeface="Arial"/>
                <a:cs typeface="Arial"/>
              </a:rPr>
              <a:t>(</a:t>
            </a:r>
            <a:r>
              <a:rPr sz="1200" i="1" spc="97" baseline="6944" dirty="0">
                <a:latin typeface="Arial"/>
                <a:cs typeface="Arial"/>
              </a:rPr>
              <a:t>x,y</a:t>
            </a:r>
            <a:r>
              <a:rPr sz="900" i="1" spc="97" baseline="32407" dirty="0">
                <a:latin typeface="Arial"/>
                <a:cs typeface="Arial"/>
              </a:rPr>
              <a:t>′</a:t>
            </a:r>
            <a:r>
              <a:rPr sz="1200" spc="97" baseline="6944" dirty="0">
                <a:latin typeface="Arial"/>
                <a:cs typeface="Arial"/>
              </a:rPr>
              <a:t>)</a:t>
            </a:r>
            <a:r>
              <a:rPr sz="1200" i="1" spc="97" baseline="6944" dirty="0">
                <a:latin typeface="Menlo"/>
                <a:cs typeface="Menlo"/>
              </a:rPr>
              <a:t>∼</a:t>
            </a:r>
            <a:r>
              <a:rPr sz="1200" i="1" spc="97" baseline="6944" dirty="0">
                <a:latin typeface="Arial"/>
                <a:cs typeface="Arial"/>
              </a:rPr>
              <a:t>P</a:t>
            </a:r>
            <a:r>
              <a:rPr sz="600" i="1" spc="65" dirty="0">
                <a:latin typeface="Arial"/>
                <a:cs typeface="Arial"/>
              </a:rPr>
              <a:t>t</a:t>
            </a:r>
            <a:r>
              <a:rPr sz="600" i="1" spc="-80" dirty="0">
                <a:latin typeface="Arial"/>
                <a:cs typeface="Arial"/>
              </a:rPr>
              <a:t> </a:t>
            </a:r>
            <a:r>
              <a:rPr sz="1200" spc="89" baseline="6944" dirty="0">
                <a:latin typeface="Arial"/>
                <a:cs typeface="Arial"/>
              </a:rPr>
              <a:t>(</a:t>
            </a:r>
            <a:r>
              <a:rPr sz="1200" i="1" spc="89" baseline="6944" dirty="0">
                <a:latin typeface="Arial"/>
                <a:cs typeface="Arial"/>
              </a:rPr>
              <a:t>X,Y</a:t>
            </a:r>
            <a:r>
              <a:rPr sz="1200" i="1" spc="-135" baseline="6944" dirty="0">
                <a:latin typeface="Arial"/>
                <a:cs typeface="Arial"/>
              </a:rPr>
              <a:t> </a:t>
            </a:r>
            <a:r>
              <a:rPr sz="1200" spc="7" baseline="6944" dirty="0">
                <a:latin typeface="Arial"/>
                <a:cs typeface="Arial"/>
              </a:rPr>
              <a:t>)</a:t>
            </a:r>
            <a:r>
              <a:rPr sz="1650" i="1" spc="7" baseline="15151" dirty="0">
                <a:latin typeface="Arial"/>
                <a:cs typeface="Arial"/>
              </a:rPr>
              <a:t>|C</a:t>
            </a:r>
            <a:r>
              <a:rPr sz="1650" i="1" spc="-270" baseline="15151" dirty="0">
                <a:latin typeface="Arial"/>
                <a:cs typeface="Arial"/>
              </a:rPr>
              <a:t> </a:t>
            </a:r>
            <a:r>
              <a:rPr sz="1650" baseline="15151" dirty="0">
                <a:latin typeface="Arial"/>
                <a:cs typeface="Arial"/>
              </a:rPr>
              <a:t>(</a:t>
            </a:r>
            <a:r>
              <a:rPr sz="1650" i="1" baseline="15151" dirty="0">
                <a:latin typeface="Arial"/>
                <a:cs typeface="Arial"/>
              </a:rPr>
              <a:t>x</a:t>
            </a:r>
            <a:r>
              <a:rPr sz="1650" i="1" spc="-322" baseline="15151" dirty="0">
                <a:latin typeface="Arial"/>
                <a:cs typeface="Arial"/>
              </a:rPr>
              <a:t> </a:t>
            </a:r>
            <a:r>
              <a:rPr sz="1650" spc="82" baseline="15151" dirty="0">
                <a:latin typeface="Arial"/>
                <a:cs typeface="Arial"/>
              </a:rPr>
              <a:t>)</a:t>
            </a:r>
            <a:r>
              <a:rPr sz="1650" spc="-104" baseline="15151" dirty="0">
                <a:latin typeface="Arial"/>
                <a:cs typeface="Arial"/>
              </a:rPr>
              <a:t> </a:t>
            </a:r>
            <a:r>
              <a:rPr sz="1650" i="1" spc="307" baseline="15151" dirty="0">
                <a:latin typeface="Arial"/>
                <a:cs typeface="Arial"/>
              </a:rPr>
              <a:t>−</a:t>
            </a:r>
            <a:r>
              <a:rPr sz="1650" i="1" spc="-112" baseline="15151" dirty="0">
                <a:latin typeface="Arial"/>
                <a:cs typeface="Arial"/>
              </a:rPr>
              <a:t> </a:t>
            </a:r>
            <a:r>
              <a:rPr sz="1650" i="1" spc="-75" baseline="15151" dirty="0">
                <a:latin typeface="Arial"/>
                <a:cs typeface="Arial"/>
              </a:rPr>
              <a:t>y</a:t>
            </a:r>
            <a:r>
              <a:rPr sz="1650" i="1" spc="-292" baseline="15151" dirty="0">
                <a:latin typeface="Arial"/>
                <a:cs typeface="Arial"/>
              </a:rPr>
              <a:t> </a:t>
            </a:r>
            <a:r>
              <a:rPr sz="1200" i="1" spc="-142" baseline="52083" dirty="0">
                <a:latin typeface="Menlo"/>
                <a:cs typeface="Menlo"/>
              </a:rPr>
              <a:t>′</a:t>
            </a:r>
            <a:r>
              <a:rPr sz="1650" i="1" spc="-142" baseline="15151" dirty="0">
                <a:latin typeface="Arial"/>
                <a:cs typeface="Arial"/>
              </a:rPr>
              <a:t>|</a:t>
            </a:r>
            <a:endParaRPr sz="1650" baseline="15151">
              <a:latin typeface="Arial"/>
              <a:cs typeface="Arial"/>
            </a:endParaRPr>
          </a:p>
        </p:txBody>
      </p:sp>
      <p:sp>
        <p:nvSpPr>
          <p:cNvPr id="21" name="object 21"/>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22" name="object 22"/>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23" name="object 23"/>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24" name="object 24"/>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25" name="object 25"/>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26" name="object 2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27" name="object 27"/>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10</a:t>
            </a:fld>
            <a:r>
              <a:rPr spc="-95" dirty="0"/>
              <a:t> </a:t>
            </a:r>
            <a:r>
              <a:rPr spc="150" dirty="0"/>
              <a:t>/</a:t>
            </a:r>
            <a:r>
              <a:rPr spc="-90" dirty="0"/>
              <a:t> </a:t>
            </a:r>
            <a:r>
              <a:rPr spc="-20" dirty="0"/>
              <a:t>35</a:t>
            </a:r>
          </a:p>
        </p:txBody>
      </p:sp>
      <p:pic>
        <p:nvPicPr>
          <p:cNvPr id="5" name="图片 4">
            <a:extLst>
              <a:ext uri="{FF2B5EF4-FFF2-40B4-BE49-F238E27FC236}">
                <a16:creationId xmlns:a16="http://schemas.microsoft.com/office/drawing/2014/main" id="{FDD3AED4-5242-324B-85D1-C067146B1941}"/>
              </a:ext>
            </a:extLst>
          </p:cNvPr>
          <p:cNvPicPr>
            <a:picLocks noChangeAspect="1"/>
          </p:cNvPicPr>
          <p:nvPr/>
        </p:nvPicPr>
        <p:blipFill>
          <a:blip r:embed="rId4"/>
          <a:stretch>
            <a:fillRect/>
          </a:stretch>
        </p:blipFill>
        <p:spPr>
          <a:xfrm>
            <a:off x="107206" y="1188225"/>
            <a:ext cx="4114800" cy="719046"/>
          </a:xfrm>
          <a:prstGeom prst="rect">
            <a:avLst/>
          </a:prstGeom>
        </p:spPr>
      </p:pic>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3814445" cy="244475"/>
          </a:xfrm>
          <a:prstGeom prst="rect">
            <a:avLst/>
          </a:prstGeom>
        </p:spPr>
        <p:txBody>
          <a:bodyPr vert="horz" wrap="square" lIns="0" tIns="17145" rIns="0" bIns="0" rtlCol="0">
            <a:spAutoFit/>
          </a:bodyPr>
          <a:lstStyle/>
          <a:p>
            <a:pPr marL="12700">
              <a:lnSpc>
                <a:spcPct val="100000"/>
              </a:lnSpc>
              <a:spcBef>
                <a:spcPts val="135"/>
              </a:spcBef>
            </a:pPr>
            <a:r>
              <a:rPr sz="1400" spc="-60" dirty="0">
                <a:solidFill>
                  <a:srgbClr val="FFFFFF"/>
                </a:solidFill>
                <a:latin typeface="Arial"/>
                <a:cs typeface="Arial"/>
              </a:rPr>
              <a:t>Concept: </a:t>
            </a:r>
            <a:r>
              <a:rPr sz="1400" spc="-80" dirty="0">
                <a:solidFill>
                  <a:srgbClr val="FFFFFF"/>
                </a:solidFill>
                <a:latin typeface="Arial"/>
                <a:cs typeface="Arial"/>
              </a:rPr>
              <a:t>Unsupervised </a:t>
            </a:r>
            <a:r>
              <a:rPr sz="1400" spc="-50" dirty="0">
                <a:solidFill>
                  <a:srgbClr val="FFFFFF"/>
                </a:solidFill>
                <a:latin typeface="Arial"/>
                <a:cs typeface="Arial"/>
              </a:rPr>
              <a:t>Domain </a:t>
            </a:r>
            <a:r>
              <a:rPr sz="1400" spc="-25" dirty="0">
                <a:solidFill>
                  <a:srgbClr val="FFFFFF"/>
                </a:solidFill>
                <a:latin typeface="Arial"/>
                <a:cs typeface="Arial"/>
              </a:rPr>
              <a:t>Adaptation</a:t>
            </a:r>
            <a:r>
              <a:rPr sz="1400" spc="35" dirty="0">
                <a:solidFill>
                  <a:srgbClr val="FFFFFF"/>
                </a:solidFill>
                <a:latin typeface="Arial"/>
                <a:cs typeface="Arial"/>
              </a:rPr>
              <a:t> </a:t>
            </a:r>
            <a:r>
              <a:rPr sz="1400" spc="10" dirty="0">
                <a:solidFill>
                  <a:srgbClr val="FFFFFF"/>
                </a:solidFill>
                <a:latin typeface="Arial"/>
                <a:cs typeface="Arial"/>
              </a:rPr>
              <a:t>(UDA)</a:t>
            </a:r>
            <a:endParaRPr sz="1400">
              <a:latin typeface="Arial"/>
              <a:cs typeface="Arial"/>
            </a:endParaRPr>
          </a:p>
        </p:txBody>
      </p:sp>
      <p:sp>
        <p:nvSpPr>
          <p:cNvPr id="4" name="object 4"/>
          <p:cNvSpPr/>
          <p:nvPr/>
        </p:nvSpPr>
        <p:spPr>
          <a:xfrm>
            <a:off x="281089" y="1600644"/>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1810677"/>
            <a:ext cx="65265" cy="65265"/>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25844" y="1263381"/>
            <a:ext cx="2473960" cy="655955"/>
          </a:xfrm>
          <a:prstGeom prst="rect">
            <a:avLst/>
          </a:prstGeom>
        </p:spPr>
        <p:txBody>
          <a:bodyPr vert="horz" wrap="square" lIns="0" tIns="55244" rIns="0" bIns="0" rtlCol="0">
            <a:spAutoFit/>
          </a:bodyPr>
          <a:lstStyle/>
          <a:p>
            <a:pPr marL="12700">
              <a:lnSpc>
                <a:spcPct val="100000"/>
              </a:lnSpc>
              <a:spcBef>
                <a:spcPts val="434"/>
              </a:spcBef>
            </a:pPr>
            <a:r>
              <a:rPr sz="1100" spc="-30" dirty="0">
                <a:latin typeface="Arial"/>
                <a:cs typeface="Arial"/>
              </a:rPr>
              <a:t>Two </a:t>
            </a:r>
            <a:r>
              <a:rPr sz="1100" spc="-45" dirty="0">
                <a:latin typeface="Arial"/>
                <a:cs typeface="Arial"/>
              </a:rPr>
              <a:t>main </a:t>
            </a:r>
            <a:r>
              <a:rPr sz="1100" spc="-75" dirty="0">
                <a:latin typeface="Arial"/>
                <a:cs typeface="Arial"/>
              </a:rPr>
              <a:t>approaches </a:t>
            </a:r>
            <a:r>
              <a:rPr sz="1100" spc="-20" dirty="0">
                <a:latin typeface="Arial"/>
                <a:cs typeface="Arial"/>
              </a:rPr>
              <a:t>of</a:t>
            </a:r>
            <a:r>
              <a:rPr sz="1100" spc="-135" dirty="0">
                <a:latin typeface="Arial"/>
                <a:cs typeface="Arial"/>
              </a:rPr>
              <a:t> </a:t>
            </a:r>
            <a:r>
              <a:rPr sz="1100" spc="-25" dirty="0">
                <a:latin typeface="Arial"/>
                <a:cs typeface="Arial"/>
              </a:rPr>
              <a:t>UDA:</a:t>
            </a:r>
            <a:endParaRPr sz="1100">
              <a:latin typeface="Arial"/>
              <a:cs typeface="Arial"/>
            </a:endParaRPr>
          </a:p>
          <a:p>
            <a:pPr marL="289560">
              <a:lnSpc>
                <a:spcPct val="100000"/>
              </a:lnSpc>
              <a:spcBef>
                <a:spcPts val="334"/>
              </a:spcBef>
            </a:pPr>
            <a:r>
              <a:rPr sz="1100" b="1" spc="-30" dirty="0">
                <a:latin typeface="Arial"/>
                <a:cs typeface="Arial"/>
              </a:rPr>
              <a:t>Domain-invariant </a:t>
            </a:r>
            <a:r>
              <a:rPr sz="1100" b="1" spc="-25" dirty="0">
                <a:latin typeface="Arial"/>
                <a:cs typeface="Arial"/>
              </a:rPr>
              <a:t>feature</a:t>
            </a:r>
            <a:r>
              <a:rPr sz="1100" b="1" spc="-60" dirty="0">
                <a:latin typeface="Arial"/>
                <a:cs typeface="Arial"/>
              </a:rPr>
              <a:t> </a:t>
            </a:r>
            <a:r>
              <a:rPr sz="1100" b="1" spc="-45" dirty="0">
                <a:latin typeface="Arial"/>
                <a:cs typeface="Arial"/>
              </a:rPr>
              <a:t>learning.</a:t>
            </a:r>
            <a:endParaRPr sz="1100">
              <a:latin typeface="Arial"/>
              <a:cs typeface="Arial"/>
            </a:endParaRPr>
          </a:p>
          <a:p>
            <a:pPr marL="289560">
              <a:lnSpc>
                <a:spcPct val="100000"/>
              </a:lnSpc>
              <a:spcBef>
                <a:spcPts val="330"/>
              </a:spcBef>
            </a:pPr>
            <a:r>
              <a:rPr sz="1100" spc="-45" dirty="0">
                <a:latin typeface="Arial"/>
                <a:cs typeface="Arial"/>
              </a:rPr>
              <a:t>Domain</a:t>
            </a:r>
            <a:r>
              <a:rPr sz="1100" spc="50" dirty="0">
                <a:latin typeface="Arial"/>
                <a:cs typeface="Arial"/>
              </a:rPr>
              <a:t> </a:t>
            </a:r>
            <a:r>
              <a:rPr sz="1100" spc="-45" dirty="0">
                <a:latin typeface="Arial"/>
                <a:cs typeface="Arial"/>
              </a:rPr>
              <a:t>mapping.</a:t>
            </a:r>
            <a:endParaRPr sz="1100">
              <a:latin typeface="Arial"/>
              <a:cs typeface="Arial"/>
            </a:endParaRP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11</a:t>
            </a:fld>
            <a:r>
              <a:rPr spc="-95" dirty="0"/>
              <a:t> </a:t>
            </a:r>
            <a:r>
              <a:rPr spc="150" dirty="0"/>
              <a:t>/</a:t>
            </a:r>
            <a:r>
              <a:rPr spc="-90" dirty="0"/>
              <a:t> </a:t>
            </a:r>
            <a:r>
              <a:rPr spc="-20" dirty="0"/>
              <a:t>35</a:t>
            </a: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4020820" cy="244475"/>
          </a:xfrm>
          <a:prstGeom prst="rect">
            <a:avLst/>
          </a:prstGeom>
        </p:spPr>
        <p:txBody>
          <a:bodyPr vert="horz" wrap="square" lIns="0" tIns="17145" rIns="0" bIns="0" rtlCol="0">
            <a:spAutoFit/>
          </a:bodyPr>
          <a:lstStyle/>
          <a:p>
            <a:pPr marL="12700">
              <a:lnSpc>
                <a:spcPct val="100000"/>
              </a:lnSpc>
              <a:spcBef>
                <a:spcPts val="135"/>
              </a:spcBef>
            </a:pPr>
            <a:r>
              <a:rPr spc="-60" dirty="0"/>
              <a:t>Concept: Domain-adversarial </a:t>
            </a:r>
            <a:r>
              <a:rPr spc="-55" dirty="0"/>
              <a:t>Neural</a:t>
            </a:r>
            <a:r>
              <a:rPr spc="-100" dirty="0"/>
              <a:t> </a:t>
            </a:r>
            <a:r>
              <a:rPr spc="-25" dirty="0"/>
              <a:t>Network(DANN)</a:t>
            </a:r>
          </a:p>
        </p:txBody>
      </p:sp>
      <p:sp>
        <p:nvSpPr>
          <p:cNvPr id="3" name="object 3"/>
          <p:cNvSpPr/>
          <p:nvPr/>
        </p:nvSpPr>
        <p:spPr>
          <a:xfrm>
            <a:off x="281089" y="1122883"/>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332915"/>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1715020"/>
            <a:ext cx="65265" cy="6526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81089" y="2097125"/>
            <a:ext cx="65265" cy="65265"/>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402932" y="995652"/>
            <a:ext cx="4017645" cy="1381760"/>
          </a:xfrm>
          <a:prstGeom prst="rect">
            <a:avLst/>
          </a:prstGeom>
        </p:spPr>
        <p:txBody>
          <a:bodyPr vert="horz" wrap="square" lIns="0" tIns="55244" rIns="0" bIns="0" rtlCol="0">
            <a:spAutoFit/>
          </a:bodyPr>
          <a:lstStyle/>
          <a:p>
            <a:pPr marL="12700">
              <a:lnSpc>
                <a:spcPct val="100000"/>
              </a:lnSpc>
              <a:spcBef>
                <a:spcPts val="434"/>
              </a:spcBef>
            </a:pPr>
            <a:r>
              <a:rPr sz="1100" spc="-25" dirty="0">
                <a:latin typeface="Arial"/>
                <a:cs typeface="Arial"/>
              </a:rPr>
              <a:t>DANN </a:t>
            </a:r>
            <a:r>
              <a:rPr sz="1100" spc="-105" dirty="0">
                <a:latin typeface="Arial"/>
                <a:cs typeface="Arial"/>
              </a:rPr>
              <a:t>was </a:t>
            </a:r>
            <a:r>
              <a:rPr sz="1100" spc="-70" dirty="0">
                <a:latin typeface="Arial"/>
                <a:cs typeface="Arial"/>
              </a:rPr>
              <a:t>proposed </a:t>
            </a:r>
            <a:r>
              <a:rPr sz="1100" spc="-20" dirty="0">
                <a:latin typeface="Arial"/>
                <a:cs typeface="Arial"/>
              </a:rPr>
              <a:t>in </a:t>
            </a:r>
            <a:r>
              <a:rPr sz="1100" spc="-30" dirty="0">
                <a:latin typeface="Arial"/>
                <a:cs typeface="Arial"/>
              </a:rPr>
              <a:t>the </a:t>
            </a:r>
            <a:r>
              <a:rPr sz="1100" spc="-45" dirty="0">
                <a:latin typeface="Arial"/>
                <a:cs typeface="Arial"/>
              </a:rPr>
              <a:t>pap</a:t>
            </a:r>
            <a:r>
              <a:rPr sz="1100" spc="-45" dirty="0">
                <a:latin typeface="Arial"/>
                <a:cs typeface="Arial"/>
                <a:hlinkClick r:id="rId5" action="ppaction://hlinksldjump"/>
              </a:rPr>
              <a:t>er[5] </a:t>
            </a:r>
            <a:r>
              <a:rPr sz="1100" spc="-20" dirty="0">
                <a:latin typeface="Arial"/>
                <a:cs typeface="Arial"/>
              </a:rPr>
              <a:t>of </a:t>
            </a:r>
            <a:r>
              <a:rPr sz="1100" spc="-70" dirty="0">
                <a:latin typeface="Arial"/>
                <a:cs typeface="Arial"/>
              </a:rPr>
              <a:t>2016 </a:t>
            </a:r>
            <a:r>
              <a:rPr sz="1100" spc="-65" dirty="0">
                <a:latin typeface="Arial"/>
                <a:cs typeface="Arial"/>
              </a:rPr>
              <a:t>by </a:t>
            </a:r>
            <a:r>
              <a:rPr sz="1100" spc="-70" dirty="0">
                <a:latin typeface="Arial"/>
                <a:cs typeface="Arial"/>
              </a:rPr>
              <a:t>Yaroslav</a:t>
            </a:r>
            <a:r>
              <a:rPr sz="1100" spc="-135" dirty="0">
                <a:latin typeface="Arial"/>
                <a:cs typeface="Arial"/>
              </a:rPr>
              <a:t> </a:t>
            </a:r>
            <a:r>
              <a:rPr sz="1100" spc="-60" dirty="0">
                <a:latin typeface="Arial"/>
                <a:cs typeface="Arial"/>
              </a:rPr>
              <a:t>Ganin.</a:t>
            </a:r>
            <a:endParaRPr sz="1100">
              <a:latin typeface="Arial"/>
              <a:cs typeface="Arial"/>
            </a:endParaRPr>
          </a:p>
          <a:p>
            <a:pPr marL="12700" marR="5080">
              <a:lnSpc>
                <a:spcPct val="102600"/>
              </a:lnSpc>
              <a:spcBef>
                <a:spcPts val="300"/>
              </a:spcBef>
            </a:pPr>
            <a:r>
              <a:rPr sz="1100" spc="-60" dirty="0">
                <a:latin typeface="Arial"/>
                <a:cs typeface="Arial"/>
              </a:rPr>
              <a:t>Consist </a:t>
            </a:r>
            <a:r>
              <a:rPr sz="1100" spc="-20" dirty="0">
                <a:latin typeface="Arial"/>
                <a:cs typeface="Arial"/>
              </a:rPr>
              <a:t>of </a:t>
            </a:r>
            <a:r>
              <a:rPr sz="1100" spc="-45" dirty="0">
                <a:latin typeface="Arial"/>
                <a:cs typeface="Arial"/>
              </a:rPr>
              <a:t>three </a:t>
            </a:r>
            <a:r>
              <a:rPr sz="1100" spc="-50" dirty="0">
                <a:latin typeface="Arial"/>
                <a:cs typeface="Arial"/>
              </a:rPr>
              <a:t>components, </a:t>
            </a:r>
            <a:r>
              <a:rPr sz="1100" spc="-40" dirty="0">
                <a:latin typeface="Arial"/>
                <a:cs typeface="Arial"/>
              </a:rPr>
              <a:t>feature </a:t>
            </a:r>
            <a:r>
              <a:rPr sz="1100" spc="-25" dirty="0">
                <a:latin typeface="Arial"/>
                <a:cs typeface="Arial"/>
              </a:rPr>
              <a:t>extractor, </a:t>
            </a:r>
            <a:r>
              <a:rPr sz="1100" spc="-50" dirty="0">
                <a:latin typeface="Arial"/>
                <a:cs typeface="Arial"/>
              </a:rPr>
              <a:t>domain classifier </a:t>
            </a:r>
            <a:r>
              <a:rPr sz="1100" spc="-65" dirty="0">
                <a:latin typeface="Arial"/>
                <a:cs typeface="Arial"/>
              </a:rPr>
              <a:t>and  </a:t>
            </a:r>
            <a:r>
              <a:rPr sz="1100" spc="-45" dirty="0">
                <a:latin typeface="Arial"/>
                <a:cs typeface="Arial"/>
              </a:rPr>
              <a:t>label</a:t>
            </a:r>
            <a:r>
              <a:rPr sz="1100" spc="50" dirty="0">
                <a:latin typeface="Arial"/>
                <a:cs typeface="Arial"/>
              </a:rPr>
              <a:t> </a:t>
            </a:r>
            <a:r>
              <a:rPr sz="1100" spc="-35" dirty="0">
                <a:latin typeface="Arial"/>
                <a:cs typeface="Arial"/>
              </a:rPr>
              <a:t>predictor.</a:t>
            </a:r>
            <a:endParaRPr sz="1100">
              <a:latin typeface="Arial"/>
              <a:cs typeface="Arial"/>
            </a:endParaRPr>
          </a:p>
          <a:p>
            <a:pPr marL="12700" marR="107314">
              <a:lnSpc>
                <a:spcPct val="102699"/>
              </a:lnSpc>
              <a:spcBef>
                <a:spcPts val="295"/>
              </a:spcBef>
            </a:pPr>
            <a:r>
              <a:rPr sz="1100" spc="-40" dirty="0">
                <a:latin typeface="Arial"/>
                <a:cs typeface="Arial"/>
              </a:rPr>
              <a:t>The feature </a:t>
            </a:r>
            <a:r>
              <a:rPr sz="1100" spc="-30" dirty="0">
                <a:latin typeface="Arial"/>
                <a:cs typeface="Arial"/>
              </a:rPr>
              <a:t>extractor </a:t>
            </a:r>
            <a:r>
              <a:rPr sz="1100" spc="5" dirty="0">
                <a:latin typeface="Arial"/>
                <a:cs typeface="Arial"/>
              </a:rPr>
              <a:t>that </a:t>
            </a:r>
            <a:r>
              <a:rPr sz="1100" spc="-75" dirty="0">
                <a:latin typeface="Arial"/>
                <a:cs typeface="Arial"/>
              </a:rPr>
              <a:t>generates </a:t>
            </a:r>
            <a:r>
              <a:rPr sz="1100" spc="-30" dirty="0">
                <a:latin typeface="Arial"/>
                <a:cs typeface="Arial"/>
              </a:rPr>
              <a:t>the </a:t>
            </a:r>
            <a:r>
              <a:rPr sz="1100" spc="-40" dirty="0">
                <a:latin typeface="Arial"/>
                <a:cs typeface="Arial"/>
              </a:rPr>
              <a:t>feature </a:t>
            </a:r>
            <a:r>
              <a:rPr sz="1100" spc="-50" dirty="0">
                <a:latin typeface="Arial"/>
                <a:cs typeface="Arial"/>
              </a:rPr>
              <a:t>representation </a:t>
            </a:r>
            <a:r>
              <a:rPr sz="1100" spc="-70" dirty="0">
                <a:latin typeface="Arial"/>
                <a:cs typeface="Arial"/>
              </a:rPr>
              <a:t>can  </a:t>
            </a:r>
            <a:r>
              <a:rPr sz="1100" spc="-10" dirty="0">
                <a:latin typeface="Arial"/>
                <a:cs typeface="Arial"/>
              </a:rPr>
              <a:t>not </a:t>
            </a:r>
            <a:r>
              <a:rPr sz="1100" spc="-75" dirty="0">
                <a:latin typeface="Arial"/>
                <a:cs typeface="Arial"/>
              </a:rPr>
              <a:t>be </a:t>
            </a:r>
            <a:r>
              <a:rPr sz="1100" spc="-40" dirty="0">
                <a:latin typeface="Arial"/>
                <a:cs typeface="Arial"/>
              </a:rPr>
              <a:t>discriminated effectively </a:t>
            </a:r>
            <a:r>
              <a:rPr sz="1100" spc="-65" dirty="0">
                <a:latin typeface="Arial"/>
                <a:cs typeface="Arial"/>
              </a:rPr>
              <a:t>by </a:t>
            </a:r>
            <a:r>
              <a:rPr sz="1100" spc="-30" dirty="0">
                <a:latin typeface="Arial"/>
                <a:cs typeface="Arial"/>
              </a:rPr>
              <a:t>the </a:t>
            </a:r>
            <a:r>
              <a:rPr sz="1100" spc="-50" dirty="0">
                <a:latin typeface="Arial"/>
                <a:cs typeface="Arial"/>
              </a:rPr>
              <a:t>domain</a:t>
            </a:r>
            <a:r>
              <a:rPr sz="1100" spc="175" dirty="0">
                <a:latin typeface="Arial"/>
                <a:cs typeface="Arial"/>
              </a:rPr>
              <a:t> </a:t>
            </a:r>
            <a:r>
              <a:rPr sz="1100" spc="-45" dirty="0">
                <a:latin typeface="Arial"/>
                <a:cs typeface="Arial"/>
              </a:rPr>
              <a:t>classifier.</a:t>
            </a:r>
            <a:endParaRPr sz="1100">
              <a:latin typeface="Arial"/>
              <a:cs typeface="Arial"/>
            </a:endParaRPr>
          </a:p>
          <a:p>
            <a:pPr marL="12700" marR="163830">
              <a:lnSpc>
                <a:spcPct val="102600"/>
              </a:lnSpc>
              <a:spcBef>
                <a:spcPts val="300"/>
              </a:spcBef>
            </a:pPr>
            <a:r>
              <a:rPr sz="1100" spc="-40" dirty="0">
                <a:latin typeface="Arial"/>
                <a:cs typeface="Arial"/>
              </a:rPr>
              <a:t>The </a:t>
            </a:r>
            <a:r>
              <a:rPr sz="1100" spc="-45" dirty="0">
                <a:latin typeface="Arial"/>
                <a:cs typeface="Arial"/>
              </a:rPr>
              <a:t>label </a:t>
            </a:r>
            <a:r>
              <a:rPr sz="1100" spc="-35" dirty="0">
                <a:latin typeface="Arial"/>
                <a:cs typeface="Arial"/>
              </a:rPr>
              <a:t>predictor </a:t>
            </a:r>
            <a:r>
              <a:rPr sz="1100" spc="-80" dirty="0">
                <a:latin typeface="Arial"/>
                <a:cs typeface="Arial"/>
              </a:rPr>
              <a:t>maps </a:t>
            </a:r>
            <a:r>
              <a:rPr sz="1100" spc="-30" dirty="0">
                <a:latin typeface="Arial"/>
                <a:cs typeface="Arial"/>
              </a:rPr>
              <a:t>the </a:t>
            </a:r>
            <a:r>
              <a:rPr sz="1100" spc="-40" dirty="0">
                <a:latin typeface="Arial"/>
                <a:cs typeface="Arial"/>
              </a:rPr>
              <a:t>feature </a:t>
            </a:r>
            <a:r>
              <a:rPr sz="1100" spc="-50" dirty="0">
                <a:latin typeface="Arial"/>
                <a:cs typeface="Arial"/>
              </a:rPr>
              <a:t>representation </a:t>
            </a:r>
            <a:r>
              <a:rPr sz="1100" spc="-65" dirty="0">
                <a:latin typeface="Arial"/>
                <a:cs typeface="Arial"/>
              </a:rPr>
              <a:t>by </a:t>
            </a:r>
            <a:r>
              <a:rPr sz="1100" spc="-30" dirty="0">
                <a:latin typeface="Arial"/>
                <a:cs typeface="Arial"/>
              </a:rPr>
              <a:t>the </a:t>
            </a:r>
            <a:r>
              <a:rPr sz="1100" spc="-45" dirty="0">
                <a:latin typeface="Arial"/>
                <a:cs typeface="Arial"/>
              </a:rPr>
              <a:t>feature  </a:t>
            </a:r>
            <a:r>
              <a:rPr sz="1100" spc="-30" dirty="0">
                <a:latin typeface="Arial"/>
                <a:cs typeface="Arial"/>
              </a:rPr>
              <a:t>extractor </a:t>
            </a:r>
            <a:r>
              <a:rPr sz="1100" spc="10" dirty="0">
                <a:latin typeface="Arial"/>
                <a:cs typeface="Arial"/>
              </a:rPr>
              <a:t>to </a:t>
            </a:r>
            <a:r>
              <a:rPr sz="1100" spc="-10" dirty="0">
                <a:latin typeface="Arial"/>
                <a:cs typeface="Arial"/>
              </a:rPr>
              <a:t>output </a:t>
            </a:r>
            <a:r>
              <a:rPr sz="1100" spc="-30" dirty="0">
                <a:latin typeface="Arial"/>
                <a:cs typeface="Arial"/>
              </a:rPr>
              <a:t>the </a:t>
            </a:r>
            <a:r>
              <a:rPr sz="1100" spc="-85" dirty="0">
                <a:latin typeface="Arial"/>
                <a:cs typeface="Arial"/>
              </a:rPr>
              <a:t>class </a:t>
            </a:r>
            <a:r>
              <a:rPr sz="1100" spc="-45" dirty="0">
                <a:latin typeface="Arial"/>
                <a:cs typeface="Arial"/>
              </a:rPr>
              <a:t>label </a:t>
            </a:r>
            <a:r>
              <a:rPr sz="1100" spc="-75" dirty="0">
                <a:latin typeface="Arial"/>
                <a:cs typeface="Arial"/>
              </a:rPr>
              <a:t>regardless </a:t>
            </a:r>
            <a:r>
              <a:rPr sz="1100" spc="-20" dirty="0">
                <a:latin typeface="Arial"/>
                <a:cs typeface="Arial"/>
              </a:rPr>
              <a:t>of </a:t>
            </a:r>
            <a:r>
              <a:rPr sz="1100" spc="-10" dirty="0">
                <a:latin typeface="Arial"/>
                <a:cs typeface="Arial"/>
              </a:rPr>
              <a:t>its input</a:t>
            </a:r>
            <a:r>
              <a:rPr sz="1100" spc="180" dirty="0">
                <a:latin typeface="Arial"/>
                <a:cs typeface="Arial"/>
              </a:rPr>
              <a:t> </a:t>
            </a:r>
            <a:r>
              <a:rPr sz="1100" spc="-55" dirty="0">
                <a:latin typeface="Arial"/>
                <a:cs typeface="Arial"/>
              </a:rPr>
              <a:t>domains.</a:t>
            </a:r>
            <a:endParaRPr sz="1100">
              <a:latin typeface="Arial"/>
              <a:cs typeface="Arial"/>
            </a:endParaRPr>
          </a:p>
        </p:txBody>
      </p:sp>
      <p:sp>
        <p:nvSpPr>
          <p:cNvPr id="8" name="object 8"/>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9" name="object 9"/>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10" name="object 10"/>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2" name="object 12"/>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12</a:t>
            </a:fld>
            <a:r>
              <a:rPr spc="-95" dirty="0"/>
              <a:t> </a:t>
            </a:r>
            <a:r>
              <a:rPr spc="150" dirty="0"/>
              <a:t>/</a:t>
            </a:r>
            <a:r>
              <a:rPr spc="-90" dirty="0"/>
              <a:t> </a:t>
            </a:r>
            <a:r>
              <a:rPr spc="-20" dirty="0"/>
              <a:t>35</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59878"/>
            <a:ext cx="4020820" cy="244475"/>
          </a:xfrm>
          <a:prstGeom prst="rect">
            <a:avLst/>
          </a:prstGeom>
        </p:spPr>
        <p:txBody>
          <a:bodyPr vert="horz" wrap="square" lIns="0" tIns="17145" rIns="0" bIns="0" rtlCol="0">
            <a:spAutoFit/>
          </a:bodyPr>
          <a:lstStyle/>
          <a:p>
            <a:pPr marL="12700">
              <a:lnSpc>
                <a:spcPct val="100000"/>
              </a:lnSpc>
              <a:spcBef>
                <a:spcPts val="135"/>
              </a:spcBef>
            </a:pPr>
            <a:r>
              <a:rPr spc="-60" dirty="0"/>
              <a:t>Concept: Domain-adversarial </a:t>
            </a:r>
            <a:r>
              <a:rPr spc="-55" dirty="0"/>
              <a:t>Neural</a:t>
            </a:r>
            <a:r>
              <a:rPr spc="-100" dirty="0"/>
              <a:t> </a:t>
            </a:r>
            <a:r>
              <a:rPr spc="-25" dirty="0"/>
              <a:t>Network(DANN)</a:t>
            </a:r>
          </a:p>
        </p:txBody>
      </p:sp>
      <p:sp>
        <p:nvSpPr>
          <p:cNvPr id="4" name="object 4"/>
          <p:cNvSpPr/>
          <p:nvPr/>
        </p:nvSpPr>
        <p:spPr>
          <a:xfrm>
            <a:off x="549478" y="875677"/>
            <a:ext cx="3604259" cy="152399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142022" y="2550546"/>
            <a:ext cx="2325370" cy="166071"/>
          </a:xfrm>
          <a:prstGeom prst="rect">
            <a:avLst/>
          </a:prstGeom>
        </p:spPr>
        <p:txBody>
          <a:bodyPr vert="horz" wrap="square" lIns="0" tIns="12065" rIns="0" bIns="0" rtlCol="0">
            <a:spAutoFit/>
          </a:bodyPr>
          <a:lstStyle/>
          <a:p>
            <a:pPr marL="12700">
              <a:lnSpc>
                <a:spcPct val="100000"/>
              </a:lnSpc>
              <a:spcBef>
                <a:spcPts val="95"/>
              </a:spcBef>
            </a:pPr>
            <a:r>
              <a:rPr sz="1000" spc="-35" dirty="0">
                <a:solidFill>
                  <a:srgbClr val="3333B2"/>
                </a:solidFill>
                <a:latin typeface="Arial"/>
                <a:cs typeface="Arial"/>
              </a:rPr>
              <a:t>Figure: </a:t>
            </a:r>
            <a:r>
              <a:rPr sz="1000" spc="-25" dirty="0">
                <a:latin typeface="Arial"/>
                <a:cs typeface="Arial"/>
              </a:rPr>
              <a:t>Graphical </a:t>
            </a:r>
            <a:r>
              <a:rPr sz="1000" spc="-10" dirty="0">
                <a:latin typeface="Arial"/>
                <a:cs typeface="Arial"/>
              </a:rPr>
              <a:t>illustration </a:t>
            </a:r>
            <a:r>
              <a:rPr sz="1000" spc="-20" dirty="0">
                <a:latin typeface="Arial"/>
                <a:cs typeface="Arial"/>
              </a:rPr>
              <a:t>of</a:t>
            </a:r>
            <a:r>
              <a:rPr sz="1000" spc="20" dirty="0">
                <a:latin typeface="Arial"/>
                <a:cs typeface="Arial"/>
              </a:rPr>
              <a:t> </a:t>
            </a:r>
            <a:r>
              <a:rPr sz="1000" spc="-15" dirty="0">
                <a:latin typeface="Arial"/>
                <a:cs typeface="Arial"/>
                <a:hlinkClick r:id="rId4" action="ppaction://hlinksldjump"/>
              </a:rPr>
              <a:t>[5]</a:t>
            </a:r>
            <a:endParaRPr sz="1000" dirty="0">
              <a:latin typeface="Arial"/>
              <a:cs typeface="Arial"/>
            </a:endParaRP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4" action="ppaction://hlinksldjump"/>
              </a:rPr>
              <a:t>Rethinking </a:t>
            </a:r>
            <a:r>
              <a:rPr sz="600" spc="-10" dirty="0">
                <a:solidFill>
                  <a:srgbClr val="FFFFFF"/>
                </a:solidFill>
                <a:latin typeface="Arial"/>
                <a:cs typeface="Arial"/>
                <a:hlinkClick r:id="rId4" action="ppaction://hlinksldjump"/>
              </a:rPr>
              <a:t>ImageNet </a:t>
            </a:r>
            <a:r>
              <a:rPr sz="600" dirty="0">
                <a:solidFill>
                  <a:srgbClr val="FFFFFF"/>
                </a:solidFill>
                <a:latin typeface="Arial"/>
                <a:cs typeface="Arial"/>
                <a:hlinkClick r:id="rId4" action="ppaction://hlinksldjump"/>
              </a:rPr>
              <a:t>Pretraining </a:t>
            </a:r>
            <a:r>
              <a:rPr sz="600" spc="5" dirty="0">
                <a:solidFill>
                  <a:srgbClr val="FFFFFF"/>
                </a:solidFill>
                <a:latin typeface="Arial"/>
                <a:cs typeface="Arial"/>
                <a:hlinkClick r:id="rId4" action="ppaction://hlinksldjump"/>
              </a:rPr>
              <a:t>in </a:t>
            </a:r>
            <a:r>
              <a:rPr sz="600" spc="-5" dirty="0">
                <a:solidFill>
                  <a:srgbClr val="FFFFFF"/>
                </a:solidFill>
                <a:latin typeface="Arial"/>
                <a:cs typeface="Arial"/>
                <a:hlinkClick r:id="rId4"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13</a:t>
            </a:fld>
            <a:r>
              <a:rPr spc="-95" dirty="0"/>
              <a:t> </a:t>
            </a:r>
            <a:r>
              <a:rPr spc="150" dirty="0"/>
              <a:t>/</a:t>
            </a:r>
            <a:r>
              <a:rPr spc="-90" dirty="0"/>
              <a:t> </a:t>
            </a:r>
            <a:r>
              <a:rPr spc="-20" dirty="0"/>
              <a:t>35</a:t>
            </a: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897380" cy="244475"/>
          </a:xfrm>
          <a:prstGeom prst="rect">
            <a:avLst/>
          </a:prstGeom>
        </p:spPr>
        <p:txBody>
          <a:bodyPr vert="horz" wrap="square" lIns="0" tIns="17145" rIns="0" bIns="0" rtlCol="0">
            <a:spAutoFit/>
          </a:bodyPr>
          <a:lstStyle/>
          <a:p>
            <a:pPr marL="12700">
              <a:lnSpc>
                <a:spcPct val="100000"/>
              </a:lnSpc>
              <a:spcBef>
                <a:spcPts val="135"/>
              </a:spcBef>
            </a:pPr>
            <a:r>
              <a:rPr spc="-80" dirty="0"/>
              <a:t>Semi-supervised</a:t>
            </a:r>
            <a:r>
              <a:rPr spc="70" dirty="0"/>
              <a:t> </a:t>
            </a:r>
            <a:r>
              <a:rPr spc="-65" dirty="0"/>
              <a:t>Learning</a:t>
            </a:r>
          </a:p>
        </p:txBody>
      </p:sp>
      <p:sp>
        <p:nvSpPr>
          <p:cNvPr id="3" name="object 3"/>
          <p:cNvSpPr txBox="1"/>
          <p:nvPr/>
        </p:nvSpPr>
        <p:spPr>
          <a:xfrm>
            <a:off x="125844" y="1047532"/>
            <a:ext cx="2376170" cy="180819"/>
          </a:xfrm>
          <a:prstGeom prst="rect">
            <a:avLst/>
          </a:prstGeom>
        </p:spPr>
        <p:txBody>
          <a:bodyPr vert="horz" wrap="square" lIns="0" tIns="11430" rIns="0" bIns="0" rtlCol="0">
            <a:spAutoFit/>
          </a:bodyPr>
          <a:lstStyle/>
          <a:p>
            <a:pPr marL="12700">
              <a:lnSpc>
                <a:spcPct val="100000"/>
              </a:lnSpc>
              <a:spcBef>
                <a:spcPts val="90"/>
              </a:spcBef>
            </a:pPr>
            <a:r>
              <a:rPr sz="1100" spc="-30" dirty="0">
                <a:latin typeface="Arial"/>
                <a:cs typeface="Arial"/>
              </a:rPr>
              <a:t>In </a:t>
            </a:r>
            <a:r>
              <a:rPr sz="1100" spc="-90" dirty="0">
                <a:latin typeface="Arial"/>
                <a:cs typeface="Arial"/>
              </a:rPr>
              <a:t>a </a:t>
            </a:r>
            <a:r>
              <a:rPr sz="1100" spc="-40" dirty="0">
                <a:latin typeface="Arial"/>
                <a:cs typeface="Arial"/>
              </a:rPr>
              <a:t>classification </a:t>
            </a:r>
            <a:r>
              <a:rPr sz="1100" spc="-20" dirty="0">
                <a:latin typeface="Arial"/>
                <a:cs typeface="Arial"/>
              </a:rPr>
              <a:t>of </a:t>
            </a:r>
            <a:r>
              <a:rPr sz="1100" spc="-25" dirty="0">
                <a:latin typeface="Arial"/>
                <a:cs typeface="Arial"/>
              </a:rPr>
              <a:t>SSL,</a:t>
            </a:r>
            <a:r>
              <a:rPr sz="1100" spc="225" dirty="0">
                <a:latin typeface="Arial"/>
                <a:cs typeface="Arial"/>
              </a:rPr>
              <a:t> </a:t>
            </a:r>
            <a:r>
              <a:rPr sz="1100" spc="-75" dirty="0">
                <a:latin typeface="Arial"/>
                <a:cs typeface="Arial"/>
              </a:rPr>
              <a:t>Given</a:t>
            </a:r>
            <a:endParaRPr sz="1100" dirty="0">
              <a:latin typeface="Arial"/>
              <a:cs typeface="Arial"/>
            </a:endParaRPr>
          </a:p>
        </p:txBody>
      </p:sp>
      <p:sp>
        <p:nvSpPr>
          <p:cNvPr id="17" name="object 17"/>
          <p:cNvSpPr txBox="1"/>
          <p:nvPr/>
        </p:nvSpPr>
        <p:spPr>
          <a:xfrm>
            <a:off x="107861" y="1948274"/>
            <a:ext cx="4343400" cy="531495"/>
          </a:xfrm>
          <a:prstGeom prst="rect">
            <a:avLst/>
          </a:prstGeom>
        </p:spPr>
        <p:txBody>
          <a:bodyPr vert="horz" wrap="square" lIns="0" tIns="11430" rIns="0" bIns="0" rtlCol="0">
            <a:spAutoFit/>
          </a:bodyPr>
          <a:lstStyle/>
          <a:p>
            <a:pPr algn="ctr">
              <a:lnSpc>
                <a:spcPct val="100000"/>
              </a:lnSpc>
              <a:spcBef>
                <a:spcPts val="90"/>
              </a:spcBef>
            </a:pPr>
            <a:r>
              <a:rPr sz="1100" spc="-25" dirty="0">
                <a:latin typeface="Arial"/>
                <a:cs typeface="Arial"/>
              </a:rPr>
              <a:t>Main </a:t>
            </a:r>
            <a:r>
              <a:rPr sz="1100" spc="-40" dirty="0">
                <a:latin typeface="Arial"/>
                <a:cs typeface="Arial"/>
              </a:rPr>
              <a:t>objective </a:t>
            </a:r>
            <a:r>
              <a:rPr sz="1100" spc="-20" dirty="0">
                <a:latin typeface="Arial"/>
                <a:cs typeface="Arial"/>
              </a:rPr>
              <a:t>of </a:t>
            </a:r>
            <a:r>
              <a:rPr sz="1100" spc="-75" dirty="0">
                <a:latin typeface="Arial"/>
                <a:cs typeface="Arial"/>
              </a:rPr>
              <a:t>SSL: </a:t>
            </a:r>
            <a:r>
              <a:rPr sz="1100" spc="-20" dirty="0">
                <a:latin typeface="Arial"/>
                <a:cs typeface="Arial"/>
              </a:rPr>
              <a:t>find </a:t>
            </a:r>
            <a:r>
              <a:rPr sz="1100" spc="-30" dirty="0">
                <a:latin typeface="Arial"/>
                <a:cs typeface="Arial"/>
              </a:rPr>
              <a:t>the </a:t>
            </a:r>
            <a:r>
              <a:rPr sz="1100" spc="-50" dirty="0">
                <a:latin typeface="Arial"/>
                <a:cs typeface="Arial"/>
              </a:rPr>
              <a:t>mapping </a:t>
            </a:r>
            <a:r>
              <a:rPr sz="1100" spc="-100" dirty="0">
                <a:latin typeface="Arial"/>
                <a:cs typeface="Arial"/>
              </a:rPr>
              <a:t>C </a:t>
            </a:r>
            <a:r>
              <a:rPr sz="1100" spc="-75" dirty="0">
                <a:latin typeface="Arial"/>
                <a:cs typeface="Arial"/>
              </a:rPr>
              <a:t>such </a:t>
            </a:r>
            <a:r>
              <a:rPr sz="1100" spc="5" dirty="0">
                <a:latin typeface="Arial"/>
                <a:cs typeface="Arial"/>
              </a:rPr>
              <a:t>that </a:t>
            </a:r>
            <a:r>
              <a:rPr sz="1100" spc="50" dirty="0">
                <a:latin typeface="Arial"/>
                <a:cs typeface="Arial"/>
              </a:rPr>
              <a:t>it </a:t>
            </a:r>
            <a:r>
              <a:rPr sz="1100" spc="-50" dirty="0">
                <a:latin typeface="Arial"/>
                <a:cs typeface="Arial"/>
              </a:rPr>
              <a:t>minimizes</a:t>
            </a:r>
            <a:r>
              <a:rPr sz="1100" spc="-20" dirty="0">
                <a:latin typeface="Arial"/>
                <a:cs typeface="Arial"/>
              </a:rPr>
              <a:t> </a:t>
            </a:r>
            <a:r>
              <a:rPr sz="1100" spc="-30" dirty="0">
                <a:latin typeface="Arial"/>
                <a:cs typeface="Arial"/>
              </a:rPr>
              <a:t>the </a:t>
            </a:r>
            <a:r>
              <a:rPr sz="1100" spc="-35" dirty="0">
                <a:latin typeface="Arial"/>
                <a:cs typeface="Arial"/>
              </a:rPr>
              <a:t>risk</a:t>
            </a:r>
            <a:endParaRPr sz="1100" dirty="0">
              <a:latin typeface="Arial"/>
              <a:cs typeface="Arial"/>
            </a:endParaRPr>
          </a:p>
          <a:p>
            <a:pPr>
              <a:lnSpc>
                <a:spcPct val="100000"/>
              </a:lnSpc>
              <a:spcBef>
                <a:spcPts val="30"/>
              </a:spcBef>
            </a:pPr>
            <a:endParaRPr sz="1150" dirty="0">
              <a:latin typeface="Arial"/>
              <a:cs typeface="Arial"/>
            </a:endParaRPr>
          </a:p>
          <a:p>
            <a:pPr marL="38735" algn="ctr">
              <a:lnSpc>
                <a:spcPct val="100000"/>
              </a:lnSpc>
            </a:pPr>
            <a:r>
              <a:rPr sz="1650" spc="67" baseline="10101" dirty="0">
                <a:latin typeface="Arial"/>
                <a:cs typeface="Arial"/>
              </a:rPr>
              <a:t>E</a:t>
            </a:r>
            <a:r>
              <a:rPr sz="800" spc="45" dirty="0">
                <a:latin typeface="Arial"/>
                <a:cs typeface="Arial"/>
              </a:rPr>
              <a:t>(</a:t>
            </a:r>
            <a:r>
              <a:rPr sz="800" i="1" spc="45" dirty="0">
                <a:latin typeface="Arial"/>
                <a:cs typeface="Arial"/>
              </a:rPr>
              <a:t>X,Y</a:t>
            </a:r>
            <a:r>
              <a:rPr sz="800" i="1" spc="-90" dirty="0">
                <a:latin typeface="Arial"/>
                <a:cs typeface="Arial"/>
              </a:rPr>
              <a:t> </a:t>
            </a:r>
            <a:r>
              <a:rPr sz="800" spc="75" dirty="0">
                <a:latin typeface="Arial"/>
                <a:cs typeface="Arial"/>
              </a:rPr>
              <a:t>)</a:t>
            </a:r>
            <a:r>
              <a:rPr sz="800" i="1" spc="75" dirty="0">
                <a:latin typeface="Menlo"/>
                <a:cs typeface="Menlo"/>
              </a:rPr>
              <a:t>∼</a:t>
            </a:r>
            <a:r>
              <a:rPr sz="800" i="1" spc="75" dirty="0">
                <a:latin typeface="Arial"/>
                <a:cs typeface="Arial"/>
              </a:rPr>
              <a:t>P</a:t>
            </a:r>
            <a:r>
              <a:rPr sz="800" spc="75" dirty="0">
                <a:latin typeface="Arial"/>
                <a:cs typeface="Arial"/>
              </a:rPr>
              <a:t>(</a:t>
            </a:r>
            <a:r>
              <a:rPr sz="800" i="1" spc="75" dirty="0">
                <a:latin typeface="Arial"/>
                <a:cs typeface="Arial"/>
              </a:rPr>
              <a:t>X,Y</a:t>
            </a:r>
            <a:r>
              <a:rPr sz="800" i="1" spc="-85" dirty="0">
                <a:latin typeface="Arial"/>
                <a:cs typeface="Arial"/>
              </a:rPr>
              <a:t> </a:t>
            </a:r>
            <a:r>
              <a:rPr sz="800" spc="10" dirty="0">
                <a:latin typeface="Arial"/>
                <a:cs typeface="Arial"/>
              </a:rPr>
              <a:t>)</a:t>
            </a:r>
            <a:r>
              <a:rPr sz="1650" i="1" spc="15" baseline="10101" dirty="0">
                <a:latin typeface="Arial"/>
                <a:cs typeface="Arial"/>
              </a:rPr>
              <a:t>|C</a:t>
            </a:r>
            <a:r>
              <a:rPr sz="1650" i="1" spc="-262" baseline="10101" dirty="0">
                <a:latin typeface="Arial"/>
                <a:cs typeface="Arial"/>
              </a:rPr>
              <a:t> </a:t>
            </a:r>
            <a:r>
              <a:rPr sz="1650" baseline="10101" dirty="0">
                <a:latin typeface="Arial"/>
                <a:cs typeface="Arial"/>
              </a:rPr>
              <a:t>(</a:t>
            </a:r>
            <a:r>
              <a:rPr sz="1650" i="1" baseline="10101" dirty="0">
                <a:latin typeface="Arial"/>
                <a:cs typeface="Arial"/>
              </a:rPr>
              <a:t>x</a:t>
            </a:r>
            <a:r>
              <a:rPr sz="1650" i="1" spc="-315" baseline="10101" dirty="0">
                <a:latin typeface="Arial"/>
                <a:cs typeface="Arial"/>
              </a:rPr>
              <a:t> </a:t>
            </a:r>
            <a:r>
              <a:rPr sz="1650" spc="82" baseline="10101" dirty="0">
                <a:latin typeface="Arial"/>
                <a:cs typeface="Arial"/>
              </a:rPr>
              <a:t>)</a:t>
            </a:r>
            <a:r>
              <a:rPr sz="1650" spc="-97" baseline="10101" dirty="0">
                <a:latin typeface="Arial"/>
                <a:cs typeface="Arial"/>
              </a:rPr>
              <a:t> </a:t>
            </a:r>
            <a:r>
              <a:rPr sz="1650" i="1" spc="307" baseline="10101" dirty="0">
                <a:latin typeface="Arial"/>
                <a:cs typeface="Arial"/>
              </a:rPr>
              <a:t>−</a:t>
            </a:r>
            <a:r>
              <a:rPr sz="1650" i="1" spc="-97" baseline="10101" dirty="0">
                <a:latin typeface="Arial"/>
                <a:cs typeface="Arial"/>
              </a:rPr>
              <a:t> </a:t>
            </a:r>
            <a:r>
              <a:rPr sz="1650" i="1" spc="60" baseline="10101" dirty="0">
                <a:latin typeface="Arial"/>
                <a:cs typeface="Arial"/>
              </a:rPr>
              <a:t>y|</a:t>
            </a:r>
            <a:endParaRPr sz="1650" baseline="10101" dirty="0">
              <a:latin typeface="Arial"/>
              <a:cs typeface="Arial"/>
            </a:endParaRPr>
          </a:p>
        </p:txBody>
      </p:sp>
      <p:sp>
        <p:nvSpPr>
          <p:cNvPr id="18" name="object 18"/>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19" name="object 19"/>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20" name="object 20"/>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21" name="object 2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22" name="object 22"/>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23" name="object 2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14</a:t>
            </a:fld>
            <a:r>
              <a:rPr spc="-95" dirty="0"/>
              <a:t> </a:t>
            </a:r>
            <a:r>
              <a:rPr spc="150" dirty="0"/>
              <a:t>/</a:t>
            </a:r>
            <a:r>
              <a:rPr spc="-90" dirty="0"/>
              <a:t> </a:t>
            </a:r>
            <a:r>
              <a:rPr spc="-20" dirty="0"/>
              <a:t>35</a:t>
            </a:r>
          </a:p>
        </p:txBody>
      </p:sp>
      <p:pic>
        <p:nvPicPr>
          <p:cNvPr id="26" name="图片 25">
            <a:extLst>
              <a:ext uri="{FF2B5EF4-FFF2-40B4-BE49-F238E27FC236}">
                <a16:creationId xmlns:a16="http://schemas.microsoft.com/office/drawing/2014/main" id="{9483402C-4C38-AB4A-A503-021AE8595DEB}"/>
              </a:ext>
            </a:extLst>
          </p:cNvPr>
          <p:cNvPicPr>
            <a:picLocks noChangeAspect="1"/>
          </p:cNvPicPr>
          <p:nvPr/>
        </p:nvPicPr>
        <p:blipFill>
          <a:blip r:embed="rId4"/>
          <a:stretch>
            <a:fillRect/>
          </a:stretch>
        </p:blipFill>
        <p:spPr>
          <a:xfrm>
            <a:off x="241151" y="1391736"/>
            <a:ext cx="3801689" cy="433614"/>
          </a:xfrm>
          <a:prstGeom prst="rect">
            <a:avLst/>
          </a:prstGeom>
        </p:spPr>
      </p:pic>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1599565" cy="244475"/>
          </a:xfrm>
          <a:prstGeom prst="rect">
            <a:avLst/>
          </a:prstGeom>
        </p:spPr>
        <p:txBody>
          <a:bodyPr vert="horz" wrap="square" lIns="0" tIns="17145" rIns="0" bIns="0" rtlCol="0">
            <a:spAutoFit/>
          </a:bodyPr>
          <a:lstStyle/>
          <a:p>
            <a:pPr marL="12700">
              <a:lnSpc>
                <a:spcPct val="100000"/>
              </a:lnSpc>
              <a:spcBef>
                <a:spcPts val="135"/>
              </a:spcBef>
            </a:pPr>
            <a:r>
              <a:rPr sz="1400" spc="-70" dirty="0">
                <a:solidFill>
                  <a:srgbClr val="FFFFFF"/>
                </a:solidFill>
                <a:latin typeface="Arial"/>
                <a:cs typeface="Arial"/>
              </a:rPr>
              <a:t>Pseudo-label</a:t>
            </a:r>
            <a:r>
              <a:rPr sz="1400" spc="35" dirty="0">
                <a:solidFill>
                  <a:srgbClr val="FFFFFF"/>
                </a:solidFill>
                <a:latin typeface="Arial"/>
                <a:cs typeface="Arial"/>
              </a:rPr>
              <a:t> </a:t>
            </a:r>
            <a:r>
              <a:rPr sz="1400" spc="-25" dirty="0">
                <a:solidFill>
                  <a:srgbClr val="FFFFFF"/>
                </a:solidFill>
                <a:latin typeface="Arial"/>
                <a:cs typeface="Arial"/>
              </a:rPr>
              <a:t>Method</a:t>
            </a:r>
            <a:endParaRPr sz="1400">
              <a:latin typeface="Arial"/>
              <a:cs typeface="Arial"/>
            </a:endParaRPr>
          </a:p>
        </p:txBody>
      </p:sp>
      <p:sp>
        <p:nvSpPr>
          <p:cNvPr id="4" name="object 4"/>
          <p:cNvSpPr/>
          <p:nvPr/>
        </p:nvSpPr>
        <p:spPr>
          <a:xfrm>
            <a:off x="281089" y="1290904"/>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1845094"/>
            <a:ext cx="65265" cy="65265"/>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402932" y="1207463"/>
            <a:ext cx="4069715" cy="918210"/>
          </a:xfrm>
          <a:prstGeom prst="rect">
            <a:avLst/>
          </a:prstGeom>
        </p:spPr>
        <p:txBody>
          <a:bodyPr vert="horz" wrap="square" lIns="0" tIns="6985" rIns="0" bIns="0" rtlCol="0">
            <a:spAutoFit/>
          </a:bodyPr>
          <a:lstStyle/>
          <a:p>
            <a:pPr marL="12700" marR="73660">
              <a:lnSpc>
                <a:spcPct val="102600"/>
              </a:lnSpc>
              <a:spcBef>
                <a:spcPts val="55"/>
              </a:spcBef>
            </a:pPr>
            <a:r>
              <a:rPr sz="1100" spc="-40" dirty="0">
                <a:latin typeface="Arial"/>
                <a:cs typeface="Arial"/>
              </a:rPr>
              <a:t>The </a:t>
            </a:r>
            <a:r>
              <a:rPr sz="1100" spc="-60" dirty="0">
                <a:latin typeface="Arial"/>
                <a:cs typeface="Arial"/>
              </a:rPr>
              <a:t>Pseudo-label </a:t>
            </a:r>
            <a:r>
              <a:rPr sz="1100" spc="-40" dirty="0">
                <a:latin typeface="Arial"/>
                <a:cs typeface="Arial"/>
              </a:rPr>
              <a:t>method </a:t>
            </a:r>
            <a:r>
              <a:rPr sz="1100" spc="-105" dirty="0">
                <a:latin typeface="Arial"/>
                <a:cs typeface="Arial"/>
              </a:rPr>
              <a:t>was </a:t>
            </a:r>
            <a:r>
              <a:rPr sz="1100" spc="-35" dirty="0">
                <a:latin typeface="Arial"/>
                <a:cs typeface="Arial"/>
              </a:rPr>
              <a:t>introduced </a:t>
            </a:r>
            <a:r>
              <a:rPr sz="1100" spc="-20" dirty="0">
                <a:latin typeface="Arial"/>
                <a:cs typeface="Arial"/>
              </a:rPr>
              <a:t>in </a:t>
            </a:r>
            <a:r>
              <a:rPr sz="1100" spc="-35" dirty="0">
                <a:latin typeface="Arial"/>
                <a:cs typeface="Arial"/>
              </a:rPr>
              <a:t>the </a:t>
            </a:r>
            <a:r>
              <a:rPr sz="1100" spc="-60" dirty="0">
                <a:latin typeface="Arial"/>
                <a:cs typeface="Arial"/>
              </a:rPr>
              <a:t>paper </a:t>
            </a:r>
            <a:r>
              <a:rPr sz="1100" spc="-20" dirty="0">
                <a:latin typeface="Arial"/>
                <a:cs typeface="Arial"/>
              </a:rPr>
              <a:t>of </a:t>
            </a:r>
            <a:r>
              <a:rPr sz="1100" spc="-30" dirty="0">
                <a:latin typeface="Arial"/>
                <a:cs typeface="Arial"/>
              </a:rPr>
              <a:t>the </a:t>
            </a:r>
            <a:r>
              <a:rPr sz="1100" spc="-60" dirty="0">
                <a:latin typeface="Arial"/>
                <a:cs typeface="Arial"/>
              </a:rPr>
              <a:t>Simple  </a:t>
            </a:r>
            <a:r>
              <a:rPr sz="1100" spc="-65" dirty="0">
                <a:latin typeface="Arial"/>
                <a:cs typeface="Arial"/>
              </a:rPr>
              <a:t>and </a:t>
            </a:r>
            <a:r>
              <a:rPr sz="1100" spc="-25" dirty="0">
                <a:latin typeface="Arial"/>
                <a:cs typeface="Arial"/>
              </a:rPr>
              <a:t>Efficient </a:t>
            </a:r>
            <a:r>
              <a:rPr sz="1100" spc="-65" dirty="0">
                <a:latin typeface="Arial"/>
                <a:cs typeface="Arial"/>
              </a:rPr>
              <a:t>Semi-Supervised </a:t>
            </a:r>
            <a:r>
              <a:rPr sz="1100" spc="-55" dirty="0">
                <a:latin typeface="Arial"/>
                <a:cs typeface="Arial"/>
              </a:rPr>
              <a:t>Learning </a:t>
            </a:r>
            <a:r>
              <a:rPr sz="1100" spc="-25" dirty="0">
                <a:latin typeface="Arial"/>
                <a:cs typeface="Arial"/>
              </a:rPr>
              <a:t>Method for </a:t>
            </a:r>
            <a:r>
              <a:rPr sz="1100" spc="-80" dirty="0">
                <a:latin typeface="Arial"/>
                <a:cs typeface="Arial"/>
              </a:rPr>
              <a:t>Deep </a:t>
            </a:r>
            <a:r>
              <a:rPr sz="1100" spc="-45" dirty="0">
                <a:latin typeface="Arial"/>
                <a:cs typeface="Arial"/>
              </a:rPr>
              <a:t>Neural  </a:t>
            </a:r>
            <a:r>
              <a:rPr sz="1100" spc="-55" dirty="0">
                <a:latin typeface="Arial"/>
                <a:cs typeface="Arial"/>
              </a:rPr>
              <a:t>Networks </a:t>
            </a:r>
            <a:r>
              <a:rPr sz="1100" spc="-20" dirty="0">
                <a:latin typeface="Arial"/>
                <a:cs typeface="Arial"/>
                <a:hlinkClick r:id="rId5" action="ppaction://hlinksldjump"/>
              </a:rPr>
              <a:t>[1] </a:t>
            </a:r>
            <a:r>
              <a:rPr sz="1100" spc="-20" dirty="0">
                <a:latin typeface="Arial"/>
                <a:cs typeface="Arial"/>
              </a:rPr>
              <a:t>in</a:t>
            </a:r>
            <a:r>
              <a:rPr sz="1100" spc="-15" dirty="0">
                <a:latin typeface="Arial"/>
                <a:cs typeface="Arial"/>
              </a:rPr>
              <a:t> </a:t>
            </a:r>
            <a:r>
              <a:rPr sz="1100" spc="-55" dirty="0">
                <a:latin typeface="Arial"/>
                <a:cs typeface="Arial"/>
              </a:rPr>
              <a:t>2013.</a:t>
            </a:r>
            <a:endParaRPr sz="1100">
              <a:latin typeface="Arial"/>
              <a:cs typeface="Arial"/>
            </a:endParaRPr>
          </a:p>
          <a:p>
            <a:pPr marL="12700" marR="5080">
              <a:lnSpc>
                <a:spcPct val="102600"/>
              </a:lnSpc>
              <a:spcBef>
                <a:spcPts val="300"/>
              </a:spcBef>
            </a:pPr>
            <a:r>
              <a:rPr sz="1100" spc="-25" dirty="0">
                <a:latin typeface="Arial"/>
                <a:cs typeface="Arial"/>
              </a:rPr>
              <a:t>During </a:t>
            </a:r>
            <a:r>
              <a:rPr sz="1100" spc="-30" dirty="0">
                <a:latin typeface="Arial"/>
                <a:cs typeface="Arial"/>
              </a:rPr>
              <a:t>the </a:t>
            </a:r>
            <a:r>
              <a:rPr sz="1100" spc="-20" dirty="0">
                <a:latin typeface="Arial"/>
                <a:cs typeface="Arial"/>
              </a:rPr>
              <a:t>training </a:t>
            </a:r>
            <a:r>
              <a:rPr sz="1100" spc="-25" dirty="0">
                <a:latin typeface="Arial"/>
                <a:cs typeface="Arial"/>
              </a:rPr>
              <a:t>iterations, </a:t>
            </a:r>
            <a:r>
              <a:rPr sz="1100" spc="-30" dirty="0">
                <a:latin typeface="Arial"/>
                <a:cs typeface="Arial"/>
              </a:rPr>
              <a:t>the </a:t>
            </a:r>
            <a:r>
              <a:rPr sz="1100" spc="-55" dirty="0">
                <a:latin typeface="Arial"/>
                <a:cs typeface="Arial"/>
              </a:rPr>
              <a:t>unlabeled </a:t>
            </a:r>
            <a:r>
              <a:rPr sz="1100" spc="-35" dirty="0">
                <a:latin typeface="Arial"/>
                <a:cs typeface="Arial"/>
              </a:rPr>
              <a:t>data </a:t>
            </a:r>
            <a:r>
              <a:rPr sz="1100" spc="-5" dirty="0">
                <a:latin typeface="Arial"/>
                <a:cs typeface="Arial"/>
              </a:rPr>
              <a:t>will </a:t>
            </a:r>
            <a:r>
              <a:rPr sz="1100" spc="-50" dirty="0">
                <a:latin typeface="Arial"/>
                <a:cs typeface="Arial"/>
              </a:rPr>
              <a:t>being </a:t>
            </a:r>
            <a:r>
              <a:rPr sz="1100" spc="-40" dirty="0">
                <a:latin typeface="Arial"/>
                <a:cs typeface="Arial"/>
              </a:rPr>
              <a:t>gradually  </a:t>
            </a:r>
            <a:r>
              <a:rPr sz="1100" spc="-55" dirty="0">
                <a:latin typeface="Arial"/>
                <a:cs typeface="Arial"/>
              </a:rPr>
              <a:t>labeled </a:t>
            </a:r>
            <a:r>
              <a:rPr sz="1100" dirty="0">
                <a:latin typeface="Arial"/>
                <a:cs typeface="Arial"/>
              </a:rPr>
              <a:t>with </a:t>
            </a:r>
            <a:r>
              <a:rPr sz="1100" spc="-30" dirty="0">
                <a:latin typeface="Arial"/>
                <a:cs typeface="Arial"/>
              </a:rPr>
              <a:t>the </a:t>
            </a:r>
            <a:r>
              <a:rPr sz="1100" spc="-85" dirty="0">
                <a:latin typeface="Arial"/>
                <a:cs typeface="Arial"/>
              </a:rPr>
              <a:t>class </a:t>
            </a:r>
            <a:r>
              <a:rPr sz="1100" spc="5" dirty="0">
                <a:latin typeface="Arial"/>
                <a:cs typeface="Arial"/>
              </a:rPr>
              <a:t>that </a:t>
            </a:r>
            <a:r>
              <a:rPr sz="1100" spc="-90" dirty="0">
                <a:latin typeface="Arial"/>
                <a:cs typeface="Arial"/>
              </a:rPr>
              <a:t>has </a:t>
            </a:r>
            <a:r>
              <a:rPr sz="1100" spc="-30" dirty="0">
                <a:latin typeface="Arial"/>
                <a:cs typeface="Arial"/>
              </a:rPr>
              <a:t>the </a:t>
            </a:r>
            <a:r>
              <a:rPr sz="1100" spc="-50" dirty="0">
                <a:latin typeface="Arial"/>
                <a:cs typeface="Arial"/>
              </a:rPr>
              <a:t>highest </a:t>
            </a:r>
            <a:r>
              <a:rPr sz="1100" spc="-25" dirty="0">
                <a:latin typeface="Arial"/>
                <a:cs typeface="Arial"/>
              </a:rPr>
              <a:t>probability </a:t>
            </a:r>
            <a:r>
              <a:rPr sz="1100" spc="-65" dirty="0">
                <a:latin typeface="Arial"/>
                <a:cs typeface="Arial"/>
              </a:rPr>
              <a:t>and</a:t>
            </a:r>
            <a:r>
              <a:rPr sz="1100" dirty="0">
                <a:latin typeface="Arial"/>
                <a:cs typeface="Arial"/>
              </a:rPr>
              <a:t> </a:t>
            </a:r>
            <a:r>
              <a:rPr sz="1100" spc="-55" dirty="0">
                <a:latin typeface="Arial"/>
                <a:cs typeface="Arial"/>
              </a:rPr>
              <a:t>confidence.</a:t>
            </a:r>
            <a:endParaRPr sz="1100">
              <a:latin typeface="Arial"/>
              <a:cs typeface="Arial"/>
            </a:endParaRP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6" action="ppaction://hlinksldjump"/>
              </a:rPr>
              <a:t>Rethinking </a:t>
            </a:r>
            <a:r>
              <a:rPr sz="600" spc="-10" dirty="0">
                <a:solidFill>
                  <a:srgbClr val="FFFFFF"/>
                </a:solidFill>
                <a:latin typeface="Arial"/>
                <a:cs typeface="Arial"/>
                <a:hlinkClick r:id="rId6" action="ppaction://hlinksldjump"/>
              </a:rPr>
              <a:t>ImageNet </a:t>
            </a:r>
            <a:r>
              <a:rPr sz="600" dirty="0">
                <a:solidFill>
                  <a:srgbClr val="FFFFFF"/>
                </a:solidFill>
                <a:latin typeface="Arial"/>
                <a:cs typeface="Arial"/>
                <a:hlinkClick r:id="rId6" action="ppaction://hlinksldjump"/>
              </a:rPr>
              <a:t>Pretraining </a:t>
            </a:r>
            <a:r>
              <a:rPr sz="600" spc="5" dirty="0">
                <a:solidFill>
                  <a:srgbClr val="FFFFFF"/>
                </a:solidFill>
                <a:latin typeface="Arial"/>
                <a:cs typeface="Arial"/>
                <a:hlinkClick r:id="rId6" action="ppaction://hlinksldjump"/>
              </a:rPr>
              <a:t>in </a:t>
            </a:r>
            <a:r>
              <a:rPr sz="600" spc="-5" dirty="0">
                <a:solidFill>
                  <a:srgbClr val="FFFFFF"/>
                </a:solidFill>
                <a:latin typeface="Arial"/>
                <a:cs typeface="Arial"/>
                <a:hlinkClick r:id="rId6"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15</a:t>
            </a:fld>
            <a:r>
              <a:rPr spc="-95" dirty="0"/>
              <a:t> </a:t>
            </a:r>
            <a:r>
              <a:rPr spc="150" dirty="0"/>
              <a:t>/</a:t>
            </a:r>
            <a:r>
              <a:rPr spc="-90" dirty="0"/>
              <a:t> </a:t>
            </a:r>
            <a:r>
              <a:rPr spc="-20" dirty="0"/>
              <a:t>35</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7091" y="263017"/>
            <a:ext cx="1638300" cy="2484120"/>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817105" y="2833248"/>
            <a:ext cx="2973705" cy="177800"/>
          </a:xfrm>
          <a:prstGeom prst="rect">
            <a:avLst/>
          </a:prstGeom>
        </p:spPr>
        <p:txBody>
          <a:bodyPr vert="horz" wrap="square" lIns="0" tIns="12065" rIns="0" bIns="0" rtlCol="0">
            <a:spAutoFit/>
          </a:bodyPr>
          <a:lstStyle/>
          <a:p>
            <a:pPr marL="12700">
              <a:lnSpc>
                <a:spcPct val="100000"/>
              </a:lnSpc>
              <a:spcBef>
                <a:spcPts val="95"/>
              </a:spcBef>
            </a:pPr>
            <a:r>
              <a:rPr sz="1000" spc="-35" dirty="0">
                <a:solidFill>
                  <a:srgbClr val="3333B2"/>
                </a:solidFill>
                <a:latin typeface="Arial"/>
                <a:cs typeface="Arial"/>
              </a:rPr>
              <a:t>Figure: </a:t>
            </a:r>
            <a:r>
              <a:rPr sz="1000" spc="-50" dirty="0">
                <a:latin typeface="Arial"/>
                <a:cs typeface="Arial"/>
              </a:rPr>
              <a:t>Graphical </a:t>
            </a:r>
            <a:r>
              <a:rPr sz="1000" spc="-10" dirty="0">
                <a:latin typeface="Arial"/>
                <a:cs typeface="Arial"/>
              </a:rPr>
              <a:t>illustration </a:t>
            </a:r>
            <a:r>
              <a:rPr sz="1000" spc="-20" dirty="0">
                <a:latin typeface="Arial"/>
                <a:cs typeface="Arial"/>
              </a:rPr>
              <a:t>of </a:t>
            </a:r>
            <a:r>
              <a:rPr sz="1000" spc="-50" dirty="0">
                <a:latin typeface="Arial"/>
                <a:cs typeface="Arial"/>
              </a:rPr>
              <a:t>Pseudo-label</a:t>
            </a:r>
            <a:r>
              <a:rPr sz="1000" spc="-100" dirty="0">
                <a:latin typeface="Arial"/>
                <a:cs typeface="Arial"/>
              </a:rPr>
              <a:t> </a:t>
            </a:r>
            <a:r>
              <a:rPr sz="1000" spc="-20" dirty="0">
                <a:latin typeface="Arial"/>
                <a:cs typeface="Arial"/>
              </a:rPr>
              <a:t>Metho</a:t>
            </a:r>
            <a:r>
              <a:rPr sz="1000" spc="-20" dirty="0">
                <a:latin typeface="Arial"/>
                <a:cs typeface="Arial"/>
                <a:hlinkClick r:id="rId4" action="ppaction://hlinksldjump"/>
              </a:rPr>
              <a:t>d[1]</a:t>
            </a:r>
            <a:endParaRPr sz="1000">
              <a:latin typeface="Arial"/>
              <a:cs typeface="Arial"/>
            </a:endParaRPr>
          </a:p>
        </p:txBody>
      </p:sp>
      <p:sp>
        <p:nvSpPr>
          <p:cNvPr id="4" name="object 4"/>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5" name="object 5"/>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6" name="object 6"/>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8" name="object 8"/>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16</a:t>
            </a:fld>
            <a:r>
              <a:rPr spc="-95" dirty="0"/>
              <a:t> </a:t>
            </a:r>
            <a:r>
              <a:rPr spc="150" dirty="0"/>
              <a:t>/</a:t>
            </a:r>
            <a:r>
              <a:rPr spc="-90" dirty="0"/>
              <a:t> </a:t>
            </a:r>
            <a:r>
              <a:rPr spc="-20" dirty="0"/>
              <a:t>35</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669290" cy="244475"/>
          </a:xfrm>
          <a:prstGeom prst="rect">
            <a:avLst/>
          </a:prstGeom>
        </p:spPr>
        <p:txBody>
          <a:bodyPr vert="horz" wrap="square" lIns="0" tIns="17145" rIns="0" bIns="0" rtlCol="0">
            <a:spAutoFit/>
          </a:bodyPr>
          <a:lstStyle/>
          <a:p>
            <a:pPr marL="12700">
              <a:lnSpc>
                <a:spcPct val="100000"/>
              </a:lnSpc>
              <a:spcBef>
                <a:spcPts val="135"/>
              </a:spcBef>
            </a:pPr>
            <a:r>
              <a:rPr spc="-60" dirty="0"/>
              <a:t>Datasets</a:t>
            </a:r>
          </a:p>
        </p:txBody>
      </p:sp>
      <p:sp>
        <p:nvSpPr>
          <p:cNvPr id="3" name="object 3"/>
          <p:cNvSpPr/>
          <p:nvPr/>
        </p:nvSpPr>
        <p:spPr>
          <a:xfrm>
            <a:off x="504774" y="1104071"/>
            <a:ext cx="114214" cy="114214"/>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529018" y="1091151"/>
            <a:ext cx="66040"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Arial"/>
                <a:cs typeface="Arial"/>
              </a:rPr>
              <a:t>1</a:t>
            </a:r>
            <a:endParaRPr sz="600">
              <a:latin typeface="Arial"/>
              <a:cs typeface="Arial"/>
            </a:endParaRPr>
          </a:p>
        </p:txBody>
      </p:sp>
      <p:sp>
        <p:nvSpPr>
          <p:cNvPr id="5" name="object 5"/>
          <p:cNvSpPr/>
          <p:nvPr/>
        </p:nvSpPr>
        <p:spPr>
          <a:xfrm>
            <a:off x="570865" y="1297914"/>
            <a:ext cx="52590" cy="5259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570865" y="1449743"/>
            <a:ext cx="52590" cy="5259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570865" y="1601571"/>
            <a:ext cx="52590" cy="5259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04774" y="1749358"/>
            <a:ext cx="114214" cy="114214"/>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529018" y="1736425"/>
            <a:ext cx="66040"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Arial"/>
                <a:cs typeface="Arial"/>
              </a:rPr>
              <a:t>2</a:t>
            </a:r>
            <a:endParaRPr sz="600">
              <a:latin typeface="Arial"/>
              <a:cs typeface="Arial"/>
            </a:endParaRPr>
          </a:p>
        </p:txBody>
      </p:sp>
      <p:sp>
        <p:nvSpPr>
          <p:cNvPr id="10" name="object 10"/>
          <p:cNvSpPr/>
          <p:nvPr/>
        </p:nvSpPr>
        <p:spPr>
          <a:xfrm>
            <a:off x="570877" y="1943188"/>
            <a:ext cx="52590" cy="5259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570877" y="2095017"/>
            <a:ext cx="52590" cy="52590"/>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680034" y="1036673"/>
            <a:ext cx="2893695" cy="1303655"/>
          </a:xfrm>
          <a:prstGeom prst="rect">
            <a:avLst/>
          </a:prstGeom>
        </p:spPr>
        <p:txBody>
          <a:bodyPr vert="horz" wrap="square" lIns="0" tIns="12065" rIns="0" bIns="0" rtlCol="0">
            <a:spAutoFit/>
          </a:bodyPr>
          <a:lstStyle/>
          <a:p>
            <a:pPr marL="12700">
              <a:lnSpc>
                <a:spcPts val="1420"/>
              </a:lnSpc>
              <a:spcBef>
                <a:spcPts val="95"/>
              </a:spcBef>
            </a:pPr>
            <a:r>
              <a:rPr sz="1200" b="1" spc="-5" dirty="0">
                <a:latin typeface="Arial"/>
                <a:cs typeface="Arial"/>
              </a:rPr>
              <a:t>ImageNet </a:t>
            </a:r>
            <a:r>
              <a:rPr sz="1200" b="1" spc="10" dirty="0">
                <a:latin typeface="Arial"/>
                <a:cs typeface="Arial"/>
              </a:rPr>
              <a:t>(ILSVRC</a:t>
            </a:r>
            <a:r>
              <a:rPr sz="1200" b="1" spc="-125" dirty="0">
                <a:latin typeface="Arial"/>
                <a:cs typeface="Arial"/>
              </a:rPr>
              <a:t> </a:t>
            </a:r>
            <a:r>
              <a:rPr sz="1200" b="1" spc="-25" dirty="0">
                <a:latin typeface="Arial"/>
                <a:cs typeface="Arial"/>
                <a:hlinkClick r:id="rId5" action="ppaction://hlinksldjump"/>
              </a:rPr>
              <a:t>face-blurred)[6]</a:t>
            </a:r>
            <a:endParaRPr sz="1200">
              <a:latin typeface="Arial"/>
              <a:cs typeface="Arial"/>
            </a:endParaRPr>
          </a:p>
          <a:p>
            <a:pPr marL="12700" marR="23495">
              <a:lnSpc>
                <a:spcPts val="1200"/>
              </a:lnSpc>
              <a:spcBef>
                <a:spcPts val="15"/>
              </a:spcBef>
            </a:pPr>
            <a:r>
              <a:rPr sz="1000" spc="-40" dirty="0">
                <a:latin typeface="Arial"/>
                <a:cs typeface="Arial"/>
              </a:rPr>
              <a:t>1.2 </a:t>
            </a:r>
            <a:r>
              <a:rPr sz="1000" spc="-15" dirty="0">
                <a:latin typeface="Arial"/>
                <a:cs typeface="Arial"/>
              </a:rPr>
              <a:t>million training </a:t>
            </a:r>
            <a:r>
              <a:rPr sz="1000" spc="-50" dirty="0">
                <a:latin typeface="Arial"/>
                <a:cs typeface="Arial"/>
              </a:rPr>
              <a:t>labeled </a:t>
            </a:r>
            <a:r>
              <a:rPr sz="1000" spc="-70" dirty="0">
                <a:latin typeface="Arial"/>
                <a:cs typeface="Arial"/>
              </a:rPr>
              <a:t>images </a:t>
            </a:r>
            <a:r>
              <a:rPr sz="1000" spc="-20" dirty="0">
                <a:latin typeface="Arial"/>
                <a:cs typeface="Arial"/>
              </a:rPr>
              <a:t>of </a:t>
            </a:r>
            <a:r>
              <a:rPr sz="1000" spc="-60" dirty="0">
                <a:latin typeface="Arial"/>
                <a:cs typeface="Arial"/>
              </a:rPr>
              <a:t>1000 </a:t>
            </a:r>
            <a:r>
              <a:rPr sz="1000" spc="-50" dirty="0">
                <a:latin typeface="Arial"/>
                <a:cs typeface="Arial"/>
              </a:rPr>
              <a:t>categories,  </a:t>
            </a:r>
            <a:r>
              <a:rPr sz="1000" spc="-45" dirty="0">
                <a:latin typeface="Arial"/>
                <a:cs typeface="Arial"/>
              </a:rPr>
              <a:t>Roughly </a:t>
            </a:r>
            <a:r>
              <a:rPr sz="1000" spc="-60" dirty="0">
                <a:latin typeface="Arial"/>
                <a:cs typeface="Arial"/>
              </a:rPr>
              <a:t>50 </a:t>
            </a:r>
            <a:r>
              <a:rPr sz="1000" spc="-45" dirty="0">
                <a:latin typeface="Arial"/>
                <a:cs typeface="Arial"/>
              </a:rPr>
              <a:t>thousand </a:t>
            </a:r>
            <a:r>
              <a:rPr sz="1000" spc="-25" dirty="0">
                <a:latin typeface="Arial"/>
                <a:cs typeface="Arial"/>
              </a:rPr>
              <a:t>validation</a:t>
            </a:r>
            <a:r>
              <a:rPr sz="1000" spc="130" dirty="0">
                <a:latin typeface="Arial"/>
                <a:cs typeface="Arial"/>
              </a:rPr>
              <a:t> </a:t>
            </a:r>
            <a:r>
              <a:rPr sz="1000" spc="-60" dirty="0">
                <a:latin typeface="Arial"/>
                <a:cs typeface="Arial"/>
              </a:rPr>
              <a:t>images.</a:t>
            </a:r>
            <a:endParaRPr sz="1000">
              <a:latin typeface="Arial"/>
              <a:cs typeface="Arial"/>
            </a:endParaRPr>
          </a:p>
          <a:p>
            <a:pPr marL="12700">
              <a:lnSpc>
                <a:spcPts val="1150"/>
              </a:lnSpc>
            </a:pPr>
            <a:r>
              <a:rPr sz="1000" spc="-80" dirty="0">
                <a:latin typeface="Arial"/>
                <a:cs typeface="Arial"/>
              </a:rPr>
              <a:t>Used  </a:t>
            </a:r>
            <a:r>
              <a:rPr sz="1000" spc="-20" dirty="0">
                <a:latin typeface="Arial"/>
                <a:cs typeface="Arial"/>
              </a:rPr>
              <a:t>for </a:t>
            </a:r>
            <a:r>
              <a:rPr sz="1000" spc="-15" dirty="0">
                <a:latin typeface="Arial"/>
                <a:cs typeface="Arial"/>
              </a:rPr>
              <a:t>training </a:t>
            </a:r>
            <a:r>
              <a:rPr sz="1000" spc="-35" dirty="0">
                <a:latin typeface="Arial"/>
                <a:cs typeface="Arial"/>
              </a:rPr>
              <a:t>our  </a:t>
            </a:r>
            <a:r>
              <a:rPr sz="1000" spc="-40" dirty="0">
                <a:latin typeface="Arial"/>
                <a:cs typeface="Arial"/>
              </a:rPr>
              <a:t>pretrained</a:t>
            </a:r>
            <a:r>
              <a:rPr sz="1000" spc="-45" dirty="0">
                <a:latin typeface="Arial"/>
                <a:cs typeface="Arial"/>
              </a:rPr>
              <a:t> </a:t>
            </a:r>
            <a:r>
              <a:rPr sz="1000" spc="-50" dirty="0">
                <a:latin typeface="Arial"/>
                <a:cs typeface="Arial"/>
              </a:rPr>
              <a:t>models.</a:t>
            </a:r>
            <a:endParaRPr sz="1000">
              <a:latin typeface="Arial"/>
              <a:cs typeface="Arial"/>
            </a:endParaRPr>
          </a:p>
          <a:p>
            <a:pPr marL="12700">
              <a:lnSpc>
                <a:spcPts val="1420"/>
              </a:lnSpc>
              <a:spcBef>
                <a:spcPts val="95"/>
              </a:spcBef>
            </a:pPr>
            <a:r>
              <a:rPr sz="1200" b="1" spc="-30" dirty="0">
                <a:latin typeface="Arial"/>
                <a:cs typeface="Arial"/>
              </a:rPr>
              <a:t>Office31</a:t>
            </a:r>
            <a:endParaRPr sz="1200">
              <a:latin typeface="Arial"/>
              <a:cs typeface="Arial"/>
            </a:endParaRPr>
          </a:p>
          <a:p>
            <a:pPr marL="12700" marR="542925">
              <a:lnSpc>
                <a:spcPts val="1200"/>
              </a:lnSpc>
              <a:spcBef>
                <a:spcPts val="20"/>
              </a:spcBef>
            </a:pPr>
            <a:r>
              <a:rPr sz="1000" spc="-40" dirty="0">
                <a:latin typeface="Arial"/>
                <a:cs typeface="Arial"/>
              </a:rPr>
              <a:t>Three </a:t>
            </a:r>
            <a:r>
              <a:rPr sz="1000" spc="-50" dirty="0">
                <a:latin typeface="Arial"/>
                <a:cs typeface="Arial"/>
              </a:rPr>
              <a:t>domains: </a:t>
            </a:r>
            <a:r>
              <a:rPr sz="1000" spc="-45" dirty="0">
                <a:latin typeface="Arial"/>
                <a:cs typeface="Arial"/>
              </a:rPr>
              <a:t>Amazon, </a:t>
            </a:r>
            <a:r>
              <a:rPr sz="1000" spc="-25" dirty="0">
                <a:latin typeface="Arial"/>
                <a:cs typeface="Arial"/>
              </a:rPr>
              <a:t>Dslr </a:t>
            </a:r>
            <a:r>
              <a:rPr sz="1000" spc="-55" dirty="0">
                <a:latin typeface="Arial"/>
                <a:cs typeface="Arial"/>
              </a:rPr>
              <a:t>and </a:t>
            </a:r>
            <a:r>
              <a:rPr sz="1000" spc="-60" dirty="0">
                <a:latin typeface="Arial"/>
                <a:cs typeface="Arial"/>
              </a:rPr>
              <a:t>Webcam  6 </a:t>
            </a:r>
            <a:r>
              <a:rPr sz="1000" spc="-35" dirty="0">
                <a:latin typeface="Arial"/>
                <a:cs typeface="Arial"/>
              </a:rPr>
              <a:t>Domain </a:t>
            </a:r>
            <a:r>
              <a:rPr sz="1000" spc="-20" dirty="0">
                <a:latin typeface="Arial"/>
                <a:cs typeface="Arial"/>
              </a:rPr>
              <a:t>Adaptation</a:t>
            </a:r>
            <a:r>
              <a:rPr sz="1000" spc="30" dirty="0">
                <a:latin typeface="Arial"/>
                <a:cs typeface="Arial"/>
              </a:rPr>
              <a:t> </a:t>
            </a:r>
            <a:r>
              <a:rPr sz="1000" spc="-50" dirty="0">
                <a:latin typeface="Arial"/>
                <a:cs typeface="Arial"/>
              </a:rPr>
              <a:t>Task:</a:t>
            </a:r>
            <a:endParaRPr sz="1000">
              <a:latin typeface="Arial"/>
              <a:cs typeface="Arial"/>
            </a:endParaRPr>
          </a:p>
          <a:p>
            <a:pPr marL="12700">
              <a:lnSpc>
                <a:spcPts val="1150"/>
              </a:lnSpc>
            </a:pPr>
            <a:r>
              <a:rPr sz="1000" spc="-5" dirty="0">
                <a:latin typeface="Arial"/>
                <a:cs typeface="Arial"/>
              </a:rPr>
              <a:t>A</a:t>
            </a:r>
            <a:r>
              <a:rPr sz="1000" spc="45" dirty="0">
                <a:latin typeface="Arial"/>
                <a:cs typeface="Arial"/>
              </a:rPr>
              <a:t> </a:t>
            </a:r>
            <a:r>
              <a:rPr sz="1000" i="1" spc="-5" dirty="0">
                <a:latin typeface="Arial"/>
                <a:cs typeface="Arial"/>
              </a:rPr>
              <a:t>→</a:t>
            </a:r>
            <a:r>
              <a:rPr sz="1000" i="1" spc="45" dirty="0">
                <a:latin typeface="Arial"/>
                <a:cs typeface="Arial"/>
              </a:rPr>
              <a:t> </a:t>
            </a:r>
            <a:r>
              <a:rPr sz="1000" spc="-5" dirty="0">
                <a:latin typeface="Arial"/>
                <a:cs typeface="Arial"/>
              </a:rPr>
              <a:t>W,</a:t>
            </a:r>
            <a:r>
              <a:rPr sz="1000" spc="50" dirty="0">
                <a:latin typeface="Arial"/>
                <a:cs typeface="Arial"/>
              </a:rPr>
              <a:t> </a:t>
            </a:r>
            <a:r>
              <a:rPr sz="1000" spc="-5" dirty="0">
                <a:latin typeface="Arial"/>
                <a:cs typeface="Arial"/>
              </a:rPr>
              <a:t>A</a:t>
            </a:r>
            <a:r>
              <a:rPr sz="1000" spc="50" dirty="0">
                <a:latin typeface="Arial"/>
                <a:cs typeface="Arial"/>
              </a:rPr>
              <a:t> </a:t>
            </a:r>
            <a:r>
              <a:rPr sz="1000" i="1" spc="-5" dirty="0">
                <a:latin typeface="Arial"/>
                <a:cs typeface="Arial"/>
              </a:rPr>
              <a:t>→</a:t>
            </a:r>
            <a:r>
              <a:rPr sz="1000" i="1" spc="50" dirty="0">
                <a:latin typeface="Arial"/>
                <a:cs typeface="Arial"/>
              </a:rPr>
              <a:t> </a:t>
            </a:r>
            <a:r>
              <a:rPr sz="1000" spc="-5" dirty="0">
                <a:latin typeface="Arial"/>
                <a:cs typeface="Arial"/>
              </a:rPr>
              <a:t>D,</a:t>
            </a:r>
            <a:r>
              <a:rPr sz="1000" spc="45" dirty="0">
                <a:latin typeface="Arial"/>
                <a:cs typeface="Arial"/>
              </a:rPr>
              <a:t> </a:t>
            </a:r>
            <a:r>
              <a:rPr sz="1000" spc="-5" dirty="0">
                <a:latin typeface="Arial"/>
                <a:cs typeface="Arial"/>
              </a:rPr>
              <a:t>W</a:t>
            </a:r>
            <a:r>
              <a:rPr sz="1000" spc="50" dirty="0">
                <a:latin typeface="Arial"/>
                <a:cs typeface="Arial"/>
              </a:rPr>
              <a:t> </a:t>
            </a:r>
            <a:r>
              <a:rPr sz="1000" i="1" spc="-5" dirty="0">
                <a:latin typeface="Arial"/>
                <a:cs typeface="Arial"/>
              </a:rPr>
              <a:t>→</a:t>
            </a:r>
            <a:r>
              <a:rPr sz="1000" i="1" spc="50" dirty="0">
                <a:latin typeface="Arial"/>
                <a:cs typeface="Arial"/>
              </a:rPr>
              <a:t> </a:t>
            </a:r>
            <a:r>
              <a:rPr sz="1000" spc="-5" dirty="0">
                <a:latin typeface="Arial"/>
                <a:cs typeface="Arial"/>
              </a:rPr>
              <a:t>D,</a:t>
            </a:r>
            <a:r>
              <a:rPr sz="1000" spc="45" dirty="0">
                <a:latin typeface="Arial"/>
                <a:cs typeface="Arial"/>
              </a:rPr>
              <a:t> </a:t>
            </a:r>
            <a:r>
              <a:rPr sz="1000" spc="-5" dirty="0">
                <a:latin typeface="Arial"/>
                <a:cs typeface="Arial"/>
              </a:rPr>
              <a:t>W</a:t>
            </a:r>
            <a:r>
              <a:rPr sz="1000" spc="50" dirty="0">
                <a:latin typeface="Arial"/>
                <a:cs typeface="Arial"/>
              </a:rPr>
              <a:t> </a:t>
            </a:r>
            <a:r>
              <a:rPr sz="1000" i="1" spc="-5" dirty="0">
                <a:latin typeface="Arial"/>
                <a:cs typeface="Arial"/>
              </a:rPr>
              <a:t>→</a:t>
            </a:r>
            <a:r>
              <a:rPr sz="1000" i="1" spc="50" dirty="0">
                <a:latin typeface="Arial"/>
                <a:cs typeface="Arial"/>
              </a:rPr>
              <a:t> </a:t>
            </a:r>
            <a:r>
              <a:rPr sz="1000" spc="-5" dirty="0">
                <a:latin typeface="Arial"/>
                <a:cs typeface="Arial"/>
              </a:rPr>
              <a:t>A,</a:t>
            </a:r>
            <a:r>
              <a:rPr sz="1000" spc="45" dirty="0">
                <a:latin typeface="Arial"/>
                <a:cs typeface="Arial"/>
              </a:rPr>
              <a:t> </a:t>
            </a:r>
            <a:r>
              <a:rPr sz="1000" spc="-5" dirty="0">
                <a:latin typeface="Arial"/>
                <a:cs typeface="Arial"/>
              </a:rPr>
              <a:t>D</a:t>
            </a:r>
            <a:r>
              <a:rPr sz="1000" spc="50" dirty="0">
                <a:latin typeface="Arial"/>
                <a:cs typeface="Arial"/>
              </a:rPr>
              <a:t> </a:t>
            </a:r>
            <a:r>
              <a:rPr sz="1000" i="1" spc="-5" dirty="0">
                <a:latin typeface="Arial"/>
                <a:cs typeface="Arial"/>
              </a:rPr>
              <a:t>→</a:t>
            </a:r>
            <a:r>
              <a:rPr sz="1000" i="1" spc="45" dirty="0">
                <a:latin typeface="Arial"/>
                <a:cs typeface="Arial"/>
              </a:rPr>
              <a:t> </a:t>
            </a:r>
            <a:r>
              <a:rPr sz="1000" spc="-5" dirty="0">
                <a:latin typeface="Arial"/>
                <a:cs typeface="Arial"/>
              </a:rPr>
              <a:t>A,</a:t>
            </a:r>
            <a:r>
              <a:rPr sz="1000" spc="50" dirty="0">
                <a:latin typeface="Arial"/>
                <a:cs typeface="Arial"/>
              </a:rPr>
              <a:t> </a:t>
            </a:r>
            <a:r>
              <a:rPr sz="1000" spc="-5" dirty="0">
                <a:latin typeface="Arial"/>
                <a:cs typeface="Arial"/>
              </a:rPr>
              <a:t>D</a:t>
            </a:r>
            <a:r>
              <a:rPr sz="1000" spc="45" dirty="0">
                <a:latin typeface="Arial"/>
                <a:cs typeface="Arial"/>
              </a:rPr>
              <a:t> </a:t>
            </a:r>
            <a:r>
              <a:rPr sz="1000" i="1" spc="-5" dirty="0">
                <a:latin typeface="Arial"/>
                <a:cs typeface="Arial"/>
              </a:rPr>
              <a:t>→</a:t>
            </a:r>
            <a:r>
              <a:rPr sz="1000" i="1" spc="45" dirty="0">
                <a:latin typeface="Arial"/>
                <a:cs typeface="Arial"/>
              </a:rPr>
              <a:t> </a:t>
            </a:r>
            <a:r>
              <a:rPr sz="1000" spc="-5" dirty="0">
                <a:latin typeface="Arial"/>
                <a:cs typeface="Arial"/>
              </a:rPr>
              <a:t>W.</a:t>
            </a:r>
            <a:endParaRPr sz="1000">
              <a:latin typeface="Arial"/>
              <a:cs typeface="Arial"/>
            </a:endParaRPr>
          </a:p>
        </p:txBody>
      </p:sp>
      <p:sp>
        <p:nvSpPr>
          <p:cNvPr id="13" name="object 13"/>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14" name="object 14"/>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15" name="object 15"/>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6" name="object 16"/>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7" name="object 17"/>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17</a:t>
            </a:fld>
            <a:r>
              <a:rPr spc="-95" dirty="0"/>
              <a:t> </a:t>
            </a:r>
            <a:r>
              <a:rPr spc="150" dirty="0"/>
              <a:t>/</a:t>
            </a:r>
            <a:r>
              <a:rPr spc="-90" dirty="0"/>
              <a:t> </a:t>
            </a:r>
            <a:r>
              <a:rPr spc="-20" dirty="0"/>
              <a:t>35</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2486025" cy="244475"/>
          </a:xfrm>
          <a:prstGeom prst="rect">
            <a:avLst/>
          </a:prstGeom>
        </p:spPr>
        <p:txBody>
          <a:bodyPr vert="horz" wrap="square" lIns="0" tIns="17145" rIns="0" bIns="0" rtlCol="0">
            <a:spAutoFit/>
          </a:bodyPr>
          <a:lstStyle/>
          <a:p>
            <a:pPr marL="12700">
              <a:lnSpc>
                <a:spcPct val="100000"/>
              </a:lnSpc>
              <a:spcBef>
                <a:spcPts val="135"/>
              </a:spcBef>
            </a:pPr>
            <a:r>
              <a:rPr sz="1400" spc="-55" dirty="0">
                <a:solidFill>
                  <a:srgbClr val="FFFFFF"/>
                </a:solidFill>
                <a:latin typeface="Arial"/>
                <a:cs typeface="Arial"/>
              </a:rPr>
              <a:t>Datasets: </a:t>
            </a:r>
            <a:r>
              <a:rPr sz="1400" spc="-60" dirty="0">
                <a:solidFill>
                  <a:srgbClr val="FFFFFF"/>
                </a:solidFill>
                <a:latin typeface="Arial"/>
                <a:cs typeface="Arial"/>
              </a:rPr>
              <a:t>ImageNet</a:t>
            </a:r>
            <a:r>
              <a:rPr sz="1400" spc="35" dirty="0">
                <a:solidFill>
                  <a:srgbClr val="FFFFFF"/>
                </a:solidFill>
                <a:latin typeface="Arial"/>
                <a:cs typeface="Arial"/>
              </a:rPr>
              <a:t> </a:t>
            </a:r>
            <a:r>
              <a:rPr sz="1400" spc="-65" dirty="0">
                <a:solidFill>
                  <a:srgbClr val="FFFFFF"/>
                </a:solidFill>
                <a:latin typeface="Arial"/>
                <a:cs typeface="Arial"/>
              </a:rPr>
              <a:t>Face-blurred</a:t>
            </a:r>
            <a:endParaRPr sz="1400">
              <a:latin typeface="Arial"/>
              <a:cs typeface="Arial"/>
            </a:endParaRPr>
          </a:p>
        </p:txBody>
      </p:sp>
      <p:sp>
        <p:nvSpPr>
          <p:cNvPr id="4" name="object 4"/>
          <p:cNvSpPr/>
          <p:nvPr/>
        </p:nvSpPr>
        <p:spPr>
          <a:xfrm>
            <a:off x="456183" y="605129"/>
            <a:ext cx="3693160" cy="209804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517027" y="2786740"/>
            <a:ext cx="1574165" cy="177800"/>
          </a:xfrm>
          <a:prstGeom prst="rect">
            <a:avLst/>
          </a:prstGeom>
        </p:spPr>
        <p:txBody>
          <a:bodyPr vert="horz" wrap="square" lIns="0" tIns="12065" rIns="0" bIns="0" rtlCol="0">
            <a:spAutoFit/>
          </a:bodyPr>
          <a:lstStyle/>
          <a:p>
            <a:pPr marL="12700">
              <a:lnSpc>
                <a:spcPct val="100000"/>
              </a:lnSpc>
              <a:spcBef>
                <a:spcPts val="95"/>
              </a:spcBef>
            </a:pPr>
            <a:r>
              <a:rPr sz="1000" spc="-35" dirty="0">
                <a:solidFill>
                  <a:srgbClr val="3333B2"/>
                </a:solidFill>
                <a:latin typeface="Arial"/>
                <a:cs typeface="Arial"/>
              </a:rPr>
              <a:t>Figure: </a:t>
            </a:r>
            <a:r>
              <a:rPr sz="1000" spc="-55" dirty="0">
                <a:latin typeface="Arial"/>
                <a:cs typeface="Arial"/>
              </a:rPr>
              <a:t>Example </a:t>
            </a:r>
            <a:r>
              <a:rPr sz="1000" spc="-20" dirty="0">
                <a:latin typeface="Arial"/>
                <a:cs typeface="Arial"/>
              </a:rPr>
              <a:t>of</a:t>
            </a:r>
            <a:r>
              <a:rPr sz="1000" spc="-30" dirty="0">
                <a:latin typeface="Arial"/>
                <a:cs typeface="Arial"/>
              </a:rPr>
              <a:t> </a:t>
            </a:r>
            <a:r>
              <a:rPr sz="1000" spc="-45" dirty="0">
                <a:latin typeface="Arial"/>
                <a:cs typeface="Arial"/>
              </a:rPr>
              <a:t>ImageNet</a:t>
            </a:r>
            <a:endParaRPr sz="1000">
              <a:latin typeface="Arial"/>
              <a:cs typeface="Arial"/>
            </a:endParaRP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18</a:t>
            </a:fld>
            <a:r>
              <a:rPr spc="-95" dirty="0"/>
              <a:t> </a:t>
            </a:r>
            <a:r>
              <a:rPr spc="150" dirty="0"/>
              <a:t>/</a:t>
            </a:r>
            <a:r>
              <a:rPr spc="-90" dirty="0"/>
              <a:t> </a:t>
            </a:r>
            <a:r>
              <a:rPr spc="-20" dirty="0"/>
              <a:t>35</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1411605" cy="244475"/>
          </a:xfrm>
          <a:prstGeom prst="rect">
            <a:avLst/>
          </a:prstGeom>
        </p:spPr>
        <p:txBody>
          <a:bodyPr vert="horz" wrap="square" lIns="0" tIns="17145" rIns="0" bIns="0" rtlCol="0">
            <a:spAutoFit/>
          </a:bodyPr>
          <a:lstStyle/>
          <a:p>
            <a:pPr marL="12700">
              <a:lnSpc>
                <a:spcPct val="100000"/>
              </a:lnSpc>
              <a:spcBef>
                <a:spcPts val="135"/>
              </a:spcBef>
            </a:pPr>
            <a:r>
              <a:rPr sz="1400" spc="-55" dirty="0">
                <a:solidFill>
                  <a:srgbClr val="FFFFFF"/>
                </a:solidFill>
                <a:latin typeface="Arial"/>
                <a:cs typeface="Arial"/>
              </a:rPr>
              <a:t>Datasets:</a:t>
            </a:r>
            <a:r>
              <a:rPr sz="1400" spc="190" dirty="0">
                <a:solidFill>
                  <a:srgbClr val="FFFFFF"/>
                </a:solidFill>
                <a:latin typeface="Arial"/>
                <a:cs typeface="Arial"/>
              </a:rPr>
              <a:t> </a:t>
            </a:r>
            <a:r>
              <a:rPr sz="1400" spc="-50" dirty="0">
                <a:solidFill>
                  <a:srgbClr val="FFFFFF"/>
                </a:solidFill>
                <a:latin typeface="Arial"/>
                <a:cs typeface="Arial"/>
              </a:rPr>
              <a:t>Office31</a:t>
            </a:r>
            <a:endParaRPr sz="1400">
              <a:latin typeface="Arial"/>
              <a:cs typeface="Arial"/>
            </a:endParaRPr>
          </a:p>
        </p:txBody>
      </p:sp>
      <p:sp>
        <p:nvSpPr>
          <p:cNvPr id="4" name="object 4"/>
          <p:cNvSpPr/>
          <p:nvPr/>
        </p:nvSpPr>
        <p:spPr>
          <a:xfrm>
            <a:off x="1084732" y="899337"/>
            <a:ext cx="2438400" cy="13716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658937" y="2326556"/>
            <a:ext cx="1290955" cy="177800"/>
          </a:xfrm>
          <a:prstGeom prst="rect">
            <a:avLst/>
          </a:prstGeom>
        </p:spPr>
        <p:txBody>
          <a:bodyPr vert="horz" wrap="square" lIns="0" tIns="12065" rIns="0" bIns="0" rtlCol="0">
            <a:spAutoFit/>
          </a:bodyPr>
          <a:lstStyle/>
          <a:p>
            <a:pPr marL="12700">
              <a:lnSpc>
                <a:spcPct val="100000"/>
              </a:lnSpc>
              <a:spcBef>
                <a:spcPts val="95"/>
              </a:spcBef>
            </a:pPr>
            <a:r>
              <a:rPr sz="1000" spc="-35" dirty="0">
                <a:solidFill>
                  <a:srgbClr val="3333B2"/>
                </a:solidFill>
                <a:latin typeface="Arial"/>
                <a:cs typeface="Arial"/>
              </a:rPr>
              <a:t>Figure: </a:t>
            </a:r>
            <a:r>
              <a:rPr sz="1000" spc="-50" dirty="0">
                <a:latin typeface="Arial"/>
                <a:cs typeface="Arial"/>
              </a:rPr>
              <a:t>Amazon</a:t>
            </a:r>
            <a:r>
              <a:rPr sz="1000" spc="85" dirty="0">
                <a:latin typeface="Arial"/>
                <a:cs typeface="Arial"/>
              </a:rPr>
              <a:t> </a:t>
            </a:r>
            <a:r>
              <a:rPr sz="1000" spc="-45" dirty="0">
                <a:latin typeface="Arial"/>
                <a:cs typeface="Arial"/>
              </a:rPr>
              <a:t>domain</a:t>
            </a:r>
            <a:endParaRPr sz="1000">
              <a:latin typeface="Arial"/>
              <a:cs typeface="Arial"/>
            </a:endParaRP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19</a:t>
            </a:fld>
            <a:r>
              <a:rPr spc="-95" dirty="0"/>
              <a:t> </a:t>
            </a:r>
            <a:r>
              <a:rPr spc="150" dirty="0"/>
              <a:t>/</a:t>
            </a:r>
            <a:r>
              <a:rPr spc="-90" dirty="0"/>
              <a:t> </a:t>
            </a:r>
            <a:r>
              <a:rPr spc="-20" dirty="0"/>
              <a:t>35</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702310" cy="244475"/>
          </a:xfrm>
          <a:prstGeom prst="rect">
            <a:avLst/>
          </a:prstGeom>
        </p:spPr>
        <p:txBody>
          <a:bodyPr vert="horz" wrap="square" lIns="0" tIns="17145" rIns="0" bIns="0" rtlCol="0">
            <a:spAutoFit/>
          </a:bodyPr>
          <a:lstStyle/>
          <a:p>
            <a:pPr marL="12700">
              <a:lnSpc>
                <a:spcPct val="100000"/>
              </a:lnSpc>
              <a:spcBef>
                <a:spcPts val="135"/>
              </a:spcBef>
            </a:pPr>
            <a:r>
              <a:rPr sz="1400" spc="-65" dirty="0">
                <a:solidFill>
                  <a:srgbClr val="FFFFFF"/>
                </a:solidFill>
                <a:latin typeface="Arial"/>
                <a:cs typeface="Arial"/>
              </a:rPr>
              <a:t>Overview</a:t>
            </a:r>
            <a:endParaRPr sz="1400">
              <a:latin typeface="Arial"/>
              <a:cs typeface="Arial"/>
            </a:endParaRPr>
          </a:p>
        </p:txBody>
      </p:sp>
      <p:sp>
        <p:nvSpPr>
          <p:cNvPr id="4" name="object 4"/>
          <p:cNvSpPr/>
          <p:nvPr/>
        </p:nvSpPr>
        <p:spPr>
          <a:xfrm>
            <a:off x="89280" y="975588"/>
            <a:ext cx="160096" cy="160096"/>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29743" y="974939"/>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EAEAF7"/>
                </a:solidFill>
                <a:latin typeface="Arial"/>
                <a:cs typeface="Arial"/>
              </a:rPr>
              <a:t>1</a:t>
            </a:r>
            <a:endParaRPr sz="800">
              <a:latin typeface="Arial"/>
              <a:cs typeface="Arial"/>
            </a:endParaRPr>
          </a:p>
        </p:txBody>
      </p:sp>
      <p:sp>
        <p:nvSpPr>
          <p:cNvPr id="6" name="object 6"/>
          <p:cNvSpPr txBox="1"/>
          <p:nvPr/>
        </p:nvSpPr>
        <p:spPr>
          <a:xfrm>
            <a:off x="295173" y="947495"/>
            <a:ext cx="735330" cy="191770"/>
          </a:xfrm>
          <a:prstGeom prst="rect">
            <a:avLst/>
          </a:prstGeom>
        </p:spPr>
        <p:txBody>
          <a:bodyPr vert="horz" wrap="square" lIns="0" tIns="11430" rIns="0" bIns="0" rtlCol="0">
            <a:spAutoFit/>
          </a:bodyPr>
          <a:lstStyle/>
          <a:p>
            <a:pPr marL="12700">
              <a:lnSpc>
                <a:spcPct val="100000"/>
              </a:lnSpc>
              <a:spcBef>
                <a:spcPts val="90"/>
              </a:spcBef>
            </a:pPr>
            <a:r>
              <a:rPr sz="1100" spc="-5" dirty="0">
                <a:solidFill>
                  <a:srgbClr val="3333B2"/>
                </a:solidFill>
                <a:latin typeface="Arial"/>
                <a:cs typeface="Arial"/>
                <a:hlinkClick r:id="rId4" action="ppaction://hlinksldjump"/>
              </a:rPr>
              <a:t>Intr</a:t>
            </a:r>
            <a:r>
              <a:rPr sz="1100" spc="20" dirty="0">
                <a:solidFill>
                  <a:srgbClr val="3333B2"/>
                </a:solidFill>
                <a:latin typeface="Arial"/>
                <a:cs typeface="Arial"/>
                <a:hlinkClick r:id="rId4" action="ppaction://hlinksldjump"/>
              </a:rPr>
              <a:t>o</a:t>
            </a:r>
            <a:r>
              <a:rPr sz="1100" spc="-25" dirty="0">
                <a:solidFill>
                  <a:srgbClr val="3333B2"/>
                </a:solidFill>
                <a:latin typeface="Arial"/>
                <a:cs typeface="Arial"/>
                <a:hlinkClick r:id="rId4" action="ppaction://hlinksldjump"/>
              </a:rPr>
              <a:t>duction</a:t>
            </a:r>
            <a:endParaRPr sz="1100">
              <a:latin typeface="Arial"/>
              <a:cs typeface="Arial"/>
            </a:endParaRPr>
          </a:p>
        </p:txBody>
      </p:sp>
      <p:sp>
        <p:nvSpPr>
          <p:cNvPr id="7" name="object 7"/>
          <p:cNvSpPr/>
          <p:nvPr/>
        </p:nvSpPr>
        <p:spPr>
          <a:xfrm>
            <a:off x="89280" y="1453261"/>
            <a:ext cx="160096" cy="160096"/>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129743" y="1452599"/>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EAEAF7"/>
                </a:solidFill>
                <a:latin typeface="Arial"/>
                <a:cs typeface="Arial"/>
              </a:rPr>
              <a:t>2</a:t>
            </a:r>
            <a:endParaRPr sz="800">
              <a:latin typeface="Arial"/>
              <a:cs typeface="Arial"/>
            </a:endParaRPr>
          </a:p>
        </p:txBody>
      </p:sp>
      <p:sp>
        <p:nvSpPr>
          <p:cNvPr id="9" name="object 9"/>
          <p:cNvSpPr txBox="1"/>
          <p:nvPr/>
        </p:nvSpPr>
        <p:spPr>
          <a:xfrm>
            <a:off x="295173" y="1425167"/>
            <a:ext cx="552450" cy="191770"/>
          </a:xfrm>
          <a:prstGeom prst="rect">
            <a:avLst/>
          </a:prstGeom>
        </p:spPr>
        <p:txBody>
          <a:bodyPr vert="horz" wrap="square" lIns="0" tIns="11430" rIns="0" bIns="0" rtlCol="0">
            <a:spAutoFit/>
          </a:bodyPr>
          <a:lstStyle/>
          <a:p>
            <a:pPr marL="12700">
              <a:lnSpc>
                <a:spcPct val="100000"/>
              </a:lnSpc>
              <a:spcBef>
                <a:spcPts val="90"/>
              </a:spcBef>
            </a:pPr>
            <a:r>
              <a:rPr sz="1100" spc="-70" dirty="0">
                <a:solidFill>
                  <a:srgbClr val="3333B2"/>
                </a:solidFill>
                <a:latin typeface="Arial"/>
                <a:cs typeface="Arial"/>
                <a:hlinkClick r:id="rId6" action="ppaction://hlinksldjump"/>
              </a:rPr>
              <a:t>Concepts</a:t>
            </a:r>
            <a:endParaRPr sz="1100">
              <a:latin typeface="Arial"/>
              <a:cs typeface="Arial"/>
            </a:endParaRPr>
          </a:p>
        </p:txBody>
      </p:sp>
      <p:sp>
        <p:nvSpPr>
          <p:cNvPr id="10" name="object 10"/>
          <p:cNvSpPr/>
          <p:nvPr/>
        </p:nvSpPr>
        <p:spPr>
          <a:xfrm>
            <a:off x="89280" y="1930933"/>
            <a:ext cx="160096" cy="160096"/>
          </a:xfrm>
          <a:prstGeom prst="rect">
            <a:avLst/>
          </a:prstGeom>
          <a:blipFill>
            <a:blip r:embed="rId7" cstate="print"/>
            <a:stretch>
              <a:fillRect/>
            </a:stretch>
          </a:blipFill>
        </p:spPr>
        <p:txBody>
          <a:bodyPr wrap="square" lIns="0" tIns="0" rIns="0" bIns="0" rtlCol="0"/>
          <a:lstStyle/>
          <a:p>
            <a:endParaRPr/>
          </a:p>
        </p:txBody>
      </p:sp>
      <p:sp>
        <p:nvSpPr>
          <p:cNvPr id="11" name="object 11"/>
          <p:cNvSpPr txBox="1"/>
          <p:nvPr/>
        </p:nvSpPr>
        <p:spPr>
          <a:xfrm>
            <a:off x="129743" y="1930271"/>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EAEAF7"/>
                </a:solidFill>
                <a:latin typeface="Arial"/>
                <a:cs typeface="Arial"/>
              </a:rPr>
              <a:t>3</a:t>
            </a:r>
            <a:endParaRPr sz="800">
              <a:latin typeface="Arial"/>
              <a:cs typeface="Arial"/>
            </a:endParaRPr>
          </a:p>
        </p:txBody>
      </p:sp>
      <p:sp>
        <p:nvSpPr>
          <p:cNvPr id="12" name="object 12"/>
          <p:cNvSpPr txBox="1"/>
          <p:nvPr/>
        </p:nvSpPr>
        <p:spPr>
          <a:xfrm>
            <a:off x="295173" y="1902839"/>
            <a:ext cx="735965" cy="191770"/>
          </a:xfrm>
          <a:prstGeom prst="rect">
            <a:avLst/>
          </a:prstGeom>
        </p:spPr>
        <p:txBody>
          <a:bodyPr vert="horz" wrap="square" lIns="0" tIns="11430" rIns="0" bIns="0" rtlCol="0">
            <a:spAutoFit/>
          </a:bodyPr>
          <a:lstStyle/>
          <a:p>
            <a:pPr marL="12700">
              <a:lnSpc>
                <a:spcPct val="100000"/>
              </a:lnSpc>
              <a:spcBef>
                <a:spcPts val="90"/>
              </a:spcBef>
            </a:pPr>
            <a:r>
              <a:rPr sz="1100" spc="-65" dirty="0">
                <a:solidFill>
                  <a:srgbClr val="3333B2"/>
                </a:solidFill>
                <a:latin typeface="Arial"/>
                <a:cs typeface="Arial"/>
                <a:hlinkClick r:id="rId8" action="ppaction://hlinksldjump"/>
              </a:rPr>
              <a:t>Ex</a:t>
            </a:r>
            <a:r>
              <a:rPr sz="1100" spc="-30" dirty="0">
                <a:solidFill>
                  <a:srgbClr val="3333B2"/>
                </a:solidFill>
                <a:latin typeface="Arial"/>
                <a:cs typeface="Arial"/>
                <a:hlinkClick r:id="rId8" action="ppaction://hlinksldjump"/>
              </a:rPr>
              <a:t>p</a:t>
            </a:r>
            <a:r>
              <a:rPr sz="1100" spc="-50" dirty="0">
                <a:solidFill>
                  <a:srgbClr val="3333B2"/>
                </a:solidFill>
                <a:latin typeface="Arial"/>
                <a:cs typeface="Arial"/>
                <a:hlinkClick r:id="rId8" action="ppaction://hlinksldjump"/>
              </a:rPr>
              <a:t>eriments</a:t>
            </a:r>
            <a:endParaRPr sz="1100">
              <a:latin typeface="Arial"/>
              <a:cs typeface="Arial"/>
            </a:endParaRPr>
          </a:p>
        </p:txBody>
      </p:sp>
      <p:sp>
        <p:nvSpPr>
          <p:cNvPr id="13" name="object 13"/>
          <p:cNvSpPr/>
          <p:nvPr/>
        </p:nvSpPr>
        <p:spPr>
          <a:xfrm>
            <a:off x="89280" y="2408605"/>
            <a:ext cx="160096" cy="160096"/>
          </a:xfrm>
          <a:prstGeom prst="rect">
            <a:avLst/>
          </a:prstGeom>
          <a:blipFill>
            <a:blip r:embed="rId9" cstate="print"/>
            <a:stretch>
              <a:fillRect/>
            </a:stretch>
          </a:blipFill>
        </p:spPr>
        <p:txBody>
          <a:bodyPr wrap="square" lIns="0" tIns="0" rIns="0" bIns="0" rtlCol="0"/>
          <a:lstStyle/>
          <a:p>
            <a:endParaRPr/>
          </a:p>
        </p:txBody>
      </p:sp>
      <p:sp>
        <p:nvSpPr>
          <p:cNvPr id="14" name="object 14"/>
          <p:cNvSpPr txBox="1"/>
          <p:nvPr/>
        </p:nvSpPr>
        <p:spPr>
          <a:xfrm>
            <a:off x="129743" y="2407944"/>
            <a:ext cx="79375" cy="147320"/>
          </a:xfrm>
          <a:prstGeom prst="rect">
            <a:avLst/>
          </a:prstGeom>
        </p:spPr>
        <p:txBody>
          <a:bodyPr vert="horz" wrap="square" lIns="0" tIns="12065" rIns="0" bIns="0" rtlCol="0">
            <a:spAutoFit/>
          </a:bodyPr>
          <a:lstStyle/>
          <a:p>
            <a:pPr marL="12700">
              <a:lnSpc>
                <a:spcPct val="100000"/>
              </a:lnSpc>
              <a:spcBef>
                <a:spcPts val="95"/>
              </a:spcBef>
            </a:pPr>
            <a:r>
              <a:rPr sz="800" spc="-25" dirty="0">
                <a:solidFill>
                  <a:srgbClr val="EAEAF7"/>
                </a:solidFill>
                <a:latin typeface="Arial"/>
                <a:cs typeface="Arial"/>
              </a:rPr>
              <a:t>4</a:t>
            </a:r>
            <a:endParaRPr sz="800">
              <a:latin typeface="Arial"/>
              <a:cs typeface="Arial"/>
            </a:endParaRPr>
          </a:p>
        </p:txBody>
      </p:sp>
      <p:sp>
        <p:nvSpPr>
          <p:cNvPr id="15" name="object 15"/>
          <p:cNvSpPr txBox="1"/>
          <p:nvPr/>
        </p:nvSpPr>
        <p:spPr>
          <a:xfrm>
            <a:off x="295173" y="2380499"/>
            <a:ext cx="1392555" cy="191770"/>
          </a:xfrm>
          <a:prstGeom prst="rect">
            <a:avLst/>
          </a:prstGeom>
        </p:spPr>
        <p:txBody>
          <a:bodyPr vert="horz" wrap="square" lIns="0" tIns="11430" rIns="0" bIns="0" rtlCol="0">
            <a:spAutoFit/>
          </a:bodyPr>
          <a:lstStyle/>
          <a:p>
            <a:pPr marL="12700">
              <a:lnSpc>
                <a:spcPct val="100000"/>
              </a:lnSpc>
              <a:spcBef>
                <a:spcPts val="90"/>
              </a:spcBef>
            </a:pPr>
            <a:r>
              <a:rPr sz="1100" spc="-65" dirty="0">
                <a:solidFill>
                  <a:srgbClr val="3333B2"/>
                </a:solidFill>
                <a:latin typeface="Arial"/>
                <a:cs typeface="Arial"/>
                <a:hlinkClick r:id="rId10" action="ppaction://hlinksldjump"/>
              </a:rPr>
              <a:t>Results and</a:t>
            </a:r>
            <a:r>
              <a:rPr sz="1100" spc="-90" dirty="0">
                <a:solidFill>
                  <a:srgbClr val="3333B2"/>
                </a:solidFill>
                <a:latin typeface="Arial"/>
                <a:cs typeface="Arial"/>
                <a:hlinkClick r:id="rId10" action="ppaction://hlinksldjump"/>
              </a:rPr>
              <a:t> </a:t>
            </a:r>
            <a:r>
              <a:rPr sz="1100" spc="-70" dirty="0">
                <a:solidFill>
                  <a:srgbClr val="3333B2"/>
                </a:solidFill>
                <a:latin typeface="Arial"/>
                <a:cs typeface="Arial"/>
                <a:hlinkClick r:id="rId10" action="ppaction://hlinksldjump"/>
              </a:rPr>
              <a:t>Discussions</a:t>
            </a:r>
            <a:endParaRPr sz="1100">
              <a:latin typeface="Arial"/>
              <a:cs typeface="Arial"/>
            </a:endParaRPr>
          </a:p>
        </p:txBody>
      </p:sp>
      <p:sp>
        <p:nvSpPr>
          <p:cNvPr id="16" name="object 1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17" name="object 1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18" name="object 1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9" name="object 1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20" name="object 2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11" action="ppaction://hlinksldjump"/>
              </a:rPr>
              <a:t>Rethinking </a:t>
            </a:r>
            <a:r>
              <a:rPr sz="600" spc="-10" dirty="0">
                <a:solidFill>
                  <a:srgbClr val="FFFFFF"/>
                </a:solidFill>
                <a:latin typeface="Arial"/>
                <a:cs typeface="Arial"/>
                <a:hlinkClick r:id="rId11" action="ppaction://hlinksldjump"/>
              </a:rPr>
              <a:t>ImageNet </a:t>
            </a:r>
            <a:r>
              <a:rPr sz="600" dirty="0">
                <a:solidFill>
                  <a:srgbClr val="FFFFFF"/>
                </a:solidFill>
                <a:latin typeface="Arial"/>
                <a:cs typeface="Arial"/>
                <a:hlinkClick r:id="rId11" action="ppaction://hlinksldjump"/>
              </a:rPr>
              <a:t>Pretraining </a:t>
            </a:r>
            <a:r>
              <a:rPr sz="600" spc="5" dirty="0">
                <a:solidFill>
                  <a:srgbClr val="FFFFFF"/>
                </a:solidFill>
                <a:latin typeface="Arial"/>
                <a:cs typeface="Arial"/>
                <a:hlinkClick r:id="rId11" action="ppaction://hlinksldjump"/>
              </a:rPr>
              <a:t>in </a:t>
            </a:r>
            <a:r>
              <a:rPr sz="600" spc="-5" dirty="0">
                <a:solidFill>
                  <a:srgbClr val="FFFFFF"/>
                </a:solidFill>
                <a:latin typeface="Arial"/>
                <a:cs typeface="Arial"/>
                <a:hlinkClick r:id="rId11" action="ppaction://hlinksldjump"/>
              </a:rPr>
              <a:t>Domain</a:t>
            </a:r>
            <a:endParaRPr sz="600">
              <a:latin typeface="Arial"/>
              <a:cs typeface="Arial"/>
            </a:endParaRPr>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a:t>
            </a:fld>
            <a:r>
              <a:rPr spc="-95" dirty="0"/>
              <a:t> </a:t>
            </a:r>
            <a:r>
              <a:rPr spc="150" dirty="0"/>
              <a:t>/</a:t>
            </a:r>
            <a:r>
              <a:rPr spc="-90" dirty="0"/>
              <a:t> </a:t>
            </a:r>
            <a:r>
              <a:rPr spc="-20" dirty="0"/>
              <a:t>35</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1411605" cy="244475"/>
          </a:xfrm>
          <a:prstGeom prst="rect">
            <a:avLst/>
          </a:prstGeom>
        </p:spPr>
        <p:txBody>
          <a:bodyPr vert="horz" wrap="square" lIns="0" tIns="17145" rIns="0" bIns="0" rtlCol="0">
            <a:spAutoFit/>
          </a:bodyPr>
          <a:lstStyle/>
          <a:p>
            <a:pPr marL="12700">
              <a:lnSpc>
                <a:spcPct val="100000"/>
              </a:lnSpc>
              <a:spcBef>
                <a:spcPts val="135"/>
              </a:spcBef>
            </a:pPr>
            <a:r>
              <a:rPr sz="1400" spc="-55" dirty="0">
                <a:solidFill>
                  <a:srgbClr val="FFFFFF"/>
                </a:solidFill>
                <a:latin typeface="Arial"/>
                <a:cs typeface="Arial"/>
              </a:rPr>
              <a:t>Datasets:</a:t>
            </a:r>
            <a:r>
              <a:rPr sz="1400" spc="190" dirty="0">
                <a:solidFill>
                  <a:srgbClr val="FFFFFF"/>
                </a:solidFill>
                <a:latin typeface="Arial"/>
                <a:cs typeface="Arial"/>
              </a:rPr>
              <a:t> </a:t>
            </a:r>
            <a:r>
              <a:rPr sz="1400" spc="-50" dirty="0">
                <a:solidFill>
                  <a:srgbClr val="FFFFFF"/>
                </a:solidFill>
                <a:latin typeface="Arial"/>
                <a:cs typeface="Arial"/>
              </a:rPr>
              <a:t>Office31</a:t>
            </a:r>
            <a:endParaRPr sz="1400">
              <a:latin typeface="Arial"/>
              <a:cs typeface="Arial"/>
            </a:endParaRPr>
          </a:p>
        </p:txBody>
      </p:sp>
      <p:sp>
        <p:nvSpPr>
          <p:cNvPr id="4" name="object 4"/>
          <p:cNvSpPr/>
          <p:nvPr/>
        </p:nvSpPr>
        <p:spPr>
          <a:xfrm>
            <a:off x="1084732" y="899337"/>
            <a:ext cx="2373630" cy="13716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766925" y="2326556"/>
            <a:ext cx="1074420" cy="177800"/>
          </a:xfrm>
          <a:prstGeom prst="rect">
            <a:avLst/>
          </a:prstGeom>
        </p:spPr>
        <p:txBody>
          <a:bodyPr vert="horz" wrap="square" lIns="0" tIns="12065" rIns="0" bIns="0" rtlCol="0">
            <a:spAutoFit/>
          </a:bodyPr>
          <a:lstStyle/>
          <a:p>
            <a:pPr marL="12700">
              <a:lnSpc>
                <a:spcPct val="100000"/>
              </a:lnSpc>
              <a:spcBef>
                <a:spcPts val="95"/>
              </a:spcBef>
            </a:pPr>
            <a:r>
              <a:rPr sz="1000" spc="-35" dirty="0">
                <a:solidFill>
                  <a:srgbClr val="3333B2"/>
                </a:solidFill>
                <a:latin typeface="Arial"/>
                <a:cs typeface="Arial"/>
              </a:rPr>
              <a:t>Figure: </a:t>
            </a:r>
            <a:r>
              <a:rPr sz="1000" spc="-25" dirty="0">
                <a:latin typeface="Arial"/>
                <a:cs typeface="Arial"/>
              </a:rPr>
              <a:t>Dslr</a:t>
            </a:r>
            <a:r>
              <a:rPr sz="1000" spc="80" dirty="0">
                <a:latin typeface="Arial"/>
                <a:cs typeface="Arial"/>
              </a:rPr>
              <a:t> </a:t>
            </a:r>
            <a:r>
              <a:rPr sz="1000" spc="-45" dirty="0">
                <a:latin typeface="Arial"/>
                <a:cs typeface="Arial"/>
              </a:rPr>
              <a:t>domain</a:t>
            </a:r>
            <a:endParaRPr sz="1000">
              <a:latin typeface="Arial"/>
              <a:cs typeface="Arial"/>
            </a:endParaRP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20</a:t>
            </a:fld>
            <a:r>
              <a:rPr spc="-95" dirty="0"/>
              <a:t> </a:t>
            </a:r>
            <a:r>
              <a:rPr spc="150" dirty="0"/>
              <a:t>/</a:t>
            </a:r>
            <a:r>
              <a:rPr spc="-90" dirty="0"/>
              <a:t> </a:t>
            </a:r>
            <a:r>
              <a:rPr spc="-20" dirty="0"/>
              <a:t>35</a:t>
            </a: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1411605" cy="244475"/>
          </a:xfrm>
          <a:prstGeom prst="rect">
            <a:avLst/>
          </a:prstGeom>
        </p:spPr>
        <p:txBody>
          <a:bodyPr vert="horz" wrap="square" lIns="0" tIns="17145" rIns="0" bIns="0" rtlCol="0">
            <a:spAutoFit/>
          </a:bodyPr>
          <a:lstStyle/>
          <a:p>
            <a:pPr marL="12700">
              <a:lnSpc>
                <a:spcPct val="100000"/>
              </a:lnSpc>
              <a:spcBef>
                <a:spcPts val="135"/>
              </a:spcBef>
            </a:pPr>
            <a:r>
              <a:rPr sz="1400" spc="-55" dirty="0">
                <a:solidFill>
                  <a:srgbClr val="FFFFFF"/>
                </a:solidFill>
                <a:latin typeface="Arial"/>
                <a:cs typeface="Arial"/>
              </a:rPr>
              <a:t>Datasets:</a:t>
            </a:r>
            <a:r>
              <a:rPr sz="1400" spc="190" dirty="0">
                <a:solidFill>
                  <a:srgbClr val="FFFFFF"/>
                </a:solidFill>
                <a:latin typeface="Arial"/>
                <a:cs typeface="Arial"/>
              </a:rPr>
              <a:t> </a:t>
            </a:r>
            <a:r>
              <a:rPr sz="1400" spc="-50" dirty="0">
                <a:solidFill>
                  <a:srgbClr val="FFFFFF"/>
                </a:solidFill>
                <a:latin typeface="Arial"/>
                <a:cs typeface="Arial"/>
              </a:rPr>
              <a:t>Office31</a:t>
            </a:r>
            <a:endParaRPr sz="1400">
              <a:latin typeface="Arial"/>
              <a:cs typeface="Arial"/>
            </a:endParaRPr>
          </a:p>
        </p:txBody>
      </p:sp>
      <p:sp>
        <p:nvSpPr>
          <p:cNvPr id="4" name="object 4"/>
          <p:cNvSpPr/>
          <p:nvPr/>
        </p:nvSpPr>
        <p:spPr>
          <a:xfrm>
            <a:off x="1084732" y="899337"/>
            <a:ext cx="2373630" cy="13716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644256" y="2326556"/>
            <a:ext cx="1319530" cy="177800"/>
          </a:xfrm>
          <a:prstGeom prst="rect">
            <a:avLst/>
          </a:prstGeom>
        </p:spPr>
        <p:txBody>
          <a:bodyPr vert="horz" wrap="square" lIns="0" tIns="12065" rIns="0" bIns="0" rtlCol="0">
            <a:spAutoFit/>
          </a:bodyPr>
          <a:lstStyle/>
          <a:p>
            <a:pPr marL="12700">
              <a:lnSpc>
                <a:spcPct val="100000"/>
              </a:lnSpc>
              <a:spcBef>
                <a:spcPts val="95"/>
              </a:spcBef>
            </a:pPr>
            <a:r>
              <a:rPr sz="1000" spc="-35" dirty="0">
                <a:solidFill>
                  <a:srgbClr val="3333B2"/>
                </a:solidFill>
                <a:latin typeface="Arial"/>
                <a:cs typeface="Arial"/>
              </a:rPr>
              <a:t>Figure: </a:t>
            </a:r>
            <a:r>
              <a:rPr sz="1000" spc="-60" dirty="0">
                <a:latin typeface="Arial"/>
                <a:cs typeface="Arial"/>
              </a:rPr>
              <a:t>Webcam</a:t>
            </a:r>
            <a:r>
              <a:rPr sz="1000" spc="95" dirty="0">
                <a:latin typeface="Arial"/>
                <a:cs typeface="Arial"/>
              </a:rPr>
              <a:t> </a:t>
            </a:r>
            <a:r>
              <a:rPr sz="1000" spc="-45" dirty="0">
                <a:latin typeface="Arial"/>
                <a:cs typeface="Arial"/>
              </a:rPr>
              <a:t>domain</a:t>
            </a:r>
            <a:endParaRPr sz="1000">
              <a:latin typeface="Arial"/>
              <a:cs typeface="Arial"/>
            </a:endParaRP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21</a:t>
            </a:fld>
            <a:r>
              <a:rPr spc="-95" dirty="0"/>
              <a:t> </a:t>
            </a:r>
            <a:r>
              <a:rPr spc="150" dirty="0"/>
              <a:t>/</a:t>
            </a:r>
            <a:r>
              <a:rPr spc="-90" dirty="0"/>
              <a:t> </a:t>
            </a:r>
            <a:r>
              <a:rPr spc="-20" dirty="0"/>
              <a:t>35</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191260" cy="244475"/>
          </a:xfrm>
          <a:prstGeom prst="rect">
            <a:avLst/>
          </a:prstGeom>
        </p:spPr>
        <p:txBody>
          <a:bodyPr vert="horz" wrap="square" lIns="0" tIns="17145" rIns="0" bIns="0" rtlCol="0">
            <a:spAutoFit/>
          </a:bodyPr>
          <a:lstStyle/>
          <a:p>
            <a:pPr marL="12700">
              <a:lnSpc>
                <a:spcPct val="100000"/>
              </a:lnSpc>
              <a:spcBef>
                <a:spcPts val="135"/>
              </a:spcBef>
            </a:pPr>
            <a:r>
              <a:rPr spc="-70" dirty="0"/>
              <a:t>Setups:</a:t>
            </a:r>
            <a:r>
              <a:rPr spc="170" dirty="0"/>
              <a:t> </a:t>
            </a:r>
            <a:r>
              <a:rPr spc="-25" dirty="0"/>
              <a:t>Outline</a:t>
            </a:r>
          </a:p>
        </p:txBody>
      </p:sp>
      <p:sp>
        <p:nvSpPr>
          <p:cNvPr id="3" name="object 3"/>
          <p:cNvSpPr/>
          <p:nvPr/>
        </p:nvSpPr>
        <p:spPr>
          <a:xfrm>
            <a:off x="281089" y="1063167"/>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402932" y="979714"/>
            <a:ext cx="3320415" cy="191770"/>
          </a:xfrm>
          <a:prstGeom prst="rect">
            <a:avLst/>
          </a:prstGeom>
        </p:spPr>
        <p:txBody>
          <a:bodyPr vert="horz" wrap="square" lIns="0" tIns="11430" rIns="0" bIns="0" rtlCol="0">
            <a:spAutoFit/>
          </a:bodyPr>
          <a:lstStyle/>
          <a:p>
            <a:pPr marL="12700">
              <a:lnSpc>
                <a:spcPct val="100000"/>
              </a:lnSpc>
              <a:spcBef>
                <a:spcPts val="90"/>
              </a:spcBef>
            </a:pPr>
            <a:r>
              <a:rPr sz="1100" spc="-65" dirty="0">
                <a:latin typeface="Arial"/>
                <a:cs typeface="Arial"/>
              </a:rPr>
              <a:t>Create </a:t>
            </a:r>
            <a:r>
              <a:rPr sz="1100" spc="-35" dirty="0">
                <a:latin typeface="Arial"/>
                <a:cs typeface="Arial"/>
              </a:rPr>
              <a:t>two modified </a:t>
            </a:r>
            <a:r>
              <a:rPr sz="1100" spc="-60" dirty="0">
                <a:latin typeface="Arial"/>
                <a:cs typeface="Arial"/>
              </a:rPr>
              <a:t>datasets </a:t>
            </a:r>
            <a:r>
              <a:rPr sz="1100" spc="-55" dirty="0">
                <a:latin typeface="Arial"/>
                <a:cs typeface="Arial"/>
              </a:rPr>
              <a:t>plus </a:t>
            </a:r>
            <a:r>
              <a:rPr sz="1100" spc="-30" dirty="0">
                <a:latin typeface="Arial"/>
                <a:cs typeface="Arial"/>
              </a:rPr>
              <a:t>the </a:t>
            </a:r>
            <a:r>
              <a:rPr sz="1100" spc="-35" dirty="0">
                <a:latin typeface="Arial"/>
                <a:cs typeface="Arial"/>
              </a:rPr>
              <a:t>original</a:t>
            </a:r>
            <a:r>
              <a:rPr sz="1100" spc="-30" dirty="0">
                <a:latin typeface="Arial"/>
                <a:cs typeface="Arial"/>
              </a:rPr>
              <a:t> </a:t>
            </a:r>
            <a:r>
              <a:rPr sz="1100" spc="-45" dirty="0">
                <a:latin typeface="Arial"/>
                <a:cs typeface="Arial"/>
              </a:rPr>
              <a:t>imageNet:</a:t>
            </a:r>
            <a:endParaRPr sz="1100">
              <a:latin typeface="Arial"/>
              <a:cs typeface="Arial"/>
            </a:endParaRPr>
          </a:p>
        </p:txBody>
      </p:sp>
      <p:sp>
        <p:nvSpPr>
          <p:cNvPr id="5" name="object 5"/>
          <p:cNvSpPr/>
          <p:nvPr/>
        </p:nvSpPr>
        <p:spPr>
          <a:xfrm>
            <a:off x="510108" y="1214434"/>
            <a:ext cx="114214" cy="114214"/>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534352" y="1201514"/>
            <a:ext cx="66040"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Arial"/>
                <a:cs typeface="Arial"/>
              </a:rPr>
              <a:t>1</a:t>
            </a:r>
            <a:endParaRPr sz="600">
              <a:latin typeface="Arial"/>
              <a:cs typeface="Arial"/>
            </a:endParaRPr>
          </a:p>
        </p:txBody>
      </p:sp>
      <p:sp>
        <p:nvSpPr>
          <p:cNvPr id="7" name="object 7"/>
          <p:cNvSpPr/>
          <p:nvPr/>
        </p:nvSpPr>
        <p:spPr>
          <a:xfrm>
            <a:off x="510108" y="1366275"/>
            <a:ext cx="114214" cy="114214"/>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534352" y="1353342"/>
            <a:ext cx="66040"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Arial"/>
                <a:cs typeface="Arial"/>
              </a:rPr>
              <a:t>2</a:t>
            </a:r>
            <a:endParaRPr sz="600">
              <a:latin typeface="Arial"/>
              <a:cs typeface="Arial"/>
            </a:endParaRPr>
          </a:p>
        </p:txBody>
      </p:sp>
      <p:sp>
        <p:nvSpPr>
          <p:cNvPr id="9" name="object 9"/>
          <p:cNvSpPr txBox="1"/>
          <p:nvPr/>
        </p:nvSpPr>
        <p:spPr>
          <a:xfrm>
            <a:off x="680034" y="1168874"/>
            <a:ext cx="2428875" cy="329565"/>
          </a:xfrm>
          <a:prstGeom prst="rect">
            <a:avLst/>
          </a:prstGeom>
        </p:spPr>
        <p:txBody>
          <a:bodyPr vert="horz" wrap="square" lIns="0" tIns="12065" rIns="0" bIns="0" rtlCol="0">
            <a:spAutoFit/>
          </a:bodyPr>
          <a:lstStyle/>
          <a:p>
            <a:pPr marL="12700" marR="5080">
              <a:lnSpc>
                <a:spcPct val="100000"/>
              </a:lnSpc>
              <a:spcBef>
                <a:spcPts val="95"/>
              </a:spcBef>
            </a:pPr>
            <a:r>
              <a:rPr sz="1000" spc="-35" dirty="0">
                <a:latin typeface="Arial"/>
                <a:cs typeface="Arial"/>
              </a:rPr>
              <a:t>Dataset </a:t>
            </a:r>
            <a:r>
              <a:rPr sz="1000" dirty="0">
                <a:latin typeface="Arial"/>
                <a:cs typeface="Arial"/>
              </a:rPr>
              <a:t>with </a:t>
            </a:r>
            <a:r>
              <a:rPr sz="1000" spc="-60" dirty="0">
                <a:latin typeface="Arial"/>
                <a:cs typeface="Arial"/>
              </a:rPr>
              <a:t>selected </a:t>
            </a:r>
            <a:r>
              <a:rPr sz="1000" spc="-75" dirty="0">
                <a:latin typeface="Arial"/>
                <a:cs typeface="Arial"/>
              </a:rPr>
              <a:t>masked </a:t>
            </a:r>
            <a:r>
              <a:rPr sz="1000" spc="-85" dirty="0">
                <a:latin typeface="Arial"/>
                <a:cs typeface="Arial"/>
              </a:rPr>
              <a:t>classes </a:t>
            </a:r>
            <a:r>
              <a:rPr sz="1000" spc="-45" dirty="0">
                <a:latin typeface="Arial"/>
                <a:cs typeface="Arial"/>
              </a:rPr>
              <a:t>labels.  </a:t>
            </a:r>
            <a:r>
              <a:rPr sz="1000" spc="-35" dirty="0">
                <a:latin typeface="Arial"/>
                <a:cs typeface="Arial"/>
              </a:rPr>
              <a:t>Dataset </a:t>
            </a:r>
            <a:r>
              <a:rPr sz="1000" dirty="0">
                <a:latin typeface="Arial"/>
                <a:cs typeface="Arial"/>
              </a:rPr>
              <a:t>with </a:t>
            </a:r>
            <a:r>
              <a:rPr sz="1000" spc="-40" dirty="0">
                <a:latin typeface="Arial"/>
                <a:cs typeface="Arial"/>
              </a:rPr>
              <a:t>randomly </a:t>
            </a:r>
            <a:r>
              <a:rPr sz="1000" spc="-75" dirty="0">
                <a:latin typeface="Arial"/>
                <a:cs typeface="Arial"/>
              </a:rPr>
              <a:t>masked </a:t>
            </a:r>
            <a:r>
              <a:rPr sz="1000" spc="-85" dirty="0">
                <a:latin typeface="Arial"/>
                <a:cs typeface="Arial"/>
              </a:rPr>
              <a:t>classes</a:t>
            </a:r>
            <a:r>
              <a:rPr sz="1000" spc="-30" dirty="0">
                <a:latin typeface="Arial"/>
                <a:cs typeface="Arial"/>
              </a:rPr>
              <a:t> </a:t>
            </a:r>
            <a:r>
              <a:rPr sz="1000" spc="-45" dirty="0">
                <a:latin typeface="Arial"/>
                <a:cs typeface="Arial"/>
              </a:rPr>
              <a:t>labels.</a:t>
            </a:r>
            <a:endParaRPr sz="1000">
              <a:latin typeface="Arial"/>
              <a:cs typeface="Arial"/>
            </a:endParaRPr>
          </a:p>
        </p:txBody>
      </p:sp>
      <p:sp>
        <p:nvSpPr>
          <p:cNvPr id="10" name="object 10"/>
          <p:cNvSpPr/>
          <p:nvPr/>
        </p:nvSpPr>
        <p:spPr>
          <a:xfrm>
            <a:off x="281089" y="1602168"/>
            <a:ext cx="65265" cy="65265"/>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281089" y="1984273"/>
            <a:ext cx="65265" cy="65265"/>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402932" y="1518715"/>
            <a:ext cx="3759835" cy="918210"/>
          </a:xfrm>
          <a:prstGeom prst="rect">
            <a:avLst/>
          </a:prstGeom>
        </p:spPr>
        <p:txBody>
          <a:bodyPr vert="horz" wrap="square" lIns="0" tIns="6985" rIns="0" bIns="0" rtlCol="0">
            <a:spAutoFit/>
          </a:bodyPr>
          <a:lstStyle/>
          <a:p>
            <a:pPr marL="12700" marR="35560">
              <a:lnSpc>
                <a:spcPct val="102600"/>
              </a:lnSpc>
              <a:spcBef>
                <a:spcPts val="55"/>
              </a:spcBef>
            </a:pPr>
            <a:r>
              <a:rPr sz="1100" spc="-45" dirty="0">
                <a:latin typeface="Arial"/>
                <a:cs typeface="Arial"/>
              </a:rPr>
              <a:t>Trained </a:t>
            </a:r>
            <a:r>
              <a:rPr sz="1100" spc="-30" dirty="0">
                <a:latin typeface="Arial"/>
                <a:cs typeface="Arial"/>
              </a:rPr>
              <a:t>the </a:t>
            </a:r>
            <a:r>
              <a:rPr sz="1100" spc="-35" dirty="0">
                <a:latin typeface="Arial"/>
                <a:cs typeface="Arial"/>
              </a:rPr>
              <a:t>Alex-net </a:t>
            </a:r>
            <a:r>
              <a:rPr sz="1100" spc="-65" dirty="0">
                <a:latin typeface="Arial"/>
                <a:cs typeface="Arial"/>
              </a:rPr>
              <a:t>models </a:t>
            </a:r>
            <a:r>
              <a:rPr sz="1100" spc="-60" dirty="0">
                <a:latin typeface="Arial"/>
                <a:cs typeface="Arial"/>
              </a:rPr>
              <a:t>on </a:t>
            </a:r>
            <a:r>
              <a:rPr sz="1100" spc="-30" dirty="0">
                <a:latin typeface="Arial"/>
                <a:cs typeface="Arial"/>
              </a:rPr>
              <a:t>the </a:t>
            </a:r>
            <a:r>
              <a:rPr sz="1100" spc="-45" dirty="0">
                <a:latin typeface="Arial"/>
                <a:cs typeface="Arial"/>
              </a:rPr>
              <a:t>three </a:t>
            </a:r>
            <a:r>
              <a:rPr sz="1100" spc="-60" dirty="0">
                <a:latin typeface="Arial"/>
                <a:cs typeface="Arial"/>
              </a:rPr>
              <a:t>datasets </a:t>
            </a:r>
            <a:r>
              <a:rPr sz="1100" spc="-114" dirty="0">
                <a:latin typeface="Arial"/>
                <a:cs typeface="Arial"/>
              </a:rPr>
              <a:t>as </a:t>
            </a:r>
            <a:r>
              <a:rPr sz="1100" spc="-45" dirty="0">
                <a:latin typeface="Arial"/>
                <a:cs typeface="Arial"/>
              </a:rPr>
              <a:t>pretrained  </a:t>
            </a:r>
            <a:r>
              <a:rPr sz="1100" spc="-55" dirty="0">
                <a:latin typeface="Arial"/>
                <a:cs typeface="Arial"/>
              </a:rPr>
              <a:t>models.</a:t>
            </a:r>
            <a:endParaRPr sz="1100">
              <a:latin typeface="Arial"/>
              <a:cs typeface="Arial"/>
            </a:endParaRPr>
          </a:p>
          <a:p>
            <a:pPr marL="12700" marR="5080">
              <a:lnSpc>
                <a:spcPct val="102600"/>
              </a:lnSpc>
              <a:spcBef>
                <a:spcPts val="300"/>
              </a:spcBef>
            </a:pPr>
            <a:r>
              <a:rPr sz="1100" spc="-105" dirty="0">
                <a:latin typeface="Arial"/>
                <a:cs typeface="Arial"/>
              </a:rPr>
              <a:t>Use </a:t>
            </a:r>
            <a:r>
              <a:rPr sz="1100" spc="-30" dirty="0">
                <a:latin typeface="Arial"/>
                <a:cs typeface="Arial"/>
              </a:rPr>
              <a:t>the </a:t>
            </a:r>
            <a:r>
              <a:rPr sz="1100" spc="-40" dirty="0">
                <a:latin typeface="Arial"/>
                <a:cs typeface="Arial"/>
              </a:rPr>
              <a:t>pre-traiend </a:t>
            </a:r>
            <a:r>
              <a:rPr sz="1100" spc="-65" dirty="0">
                <a:latin typeface="Arial"/>
                <a:cs typeface="Arial"/>
              </a:rPr>
              <a:t>models </a:t>
            </a:r>
            <a:r>
              <a:rPr sz="1100" spc="-114" dirty="0">
                <a:latin typeface="Arial"/>
                <a:cs typeface="Arial"/>
              </a:rPr>
              <a:t>as </a:t>
            </a:r>
            <a:r>
              <a:rPr sz="1100" spc="-40" dirty="0">
                <a:latin typeface="Arial"/>
                <a:cs typeface="Arial"/>
              </a:rPr>
              <a:t>feature extractors </a:t>
            </a:r>
            <a:r>
              <a:rPr sz="1100" spc="10" dirty="0">
                <a:latin typeface="Arial"/>
                <a:cs typeface="Arial"/>
              </a:rPr>
              <a:t>to </a:t>
            </a:r>
            <a:r>
              <a:rPr sz="1100" spc="-35" dirty="0">
                <a:latin typeface="Arial"/>
                <a:cs typeface="Arial"/>
              </a:rPr>
              <a:t>fine-tune </a:t>
            </a:r>
            <a:r>
              <a:rPr sz="1100" spc="-30" dirty="0">
                <a:latin typeface="Arial"/>
                <a:cs typeface="Arial"/>
              </a:rPr>
              <a:t>the  </a:t>
            </a:r>
            <a:r>
              <a:rPr sz="1100" spc="-60" dirty="0">
                <a:latin typeface="Arial"/>
                <a:cs typeface="Arial"/>
              </a:rPr>
              <a:t>source-only, </a:t>
            </a:r>
            <a:r>
              <a:rPr sz="1100" spc="-25" dirty="0">
                <a:latin typeface="Arial"/>
                <a:cs typeface="Arial"/>
              </a:rPr>
              <a:t>DANN </a:t>
            </a:r>
            <a:r>
              <a:rPr sz="1100" spc="-65" dirty="0">
                <a:latin typeface="Arial"/>
                <a:cs typeface="Arial"/>
              </a:rPr>
              <a:t>and </a:t>
            </a:r>
            <a:r>
              <a:rPr sz="1100" spc="-60" dirty="0">
                <a:latin typeface="Arial"/>
                <a:cs typeface="Arial"/>
              </a:rPr>
              <a:t>Pseudo-label </a:t>
            </a:r>
            <a:r>
              <a:rPr sz="1100" spc="-65" dirty="0">
                <a:latin typeface="Arial"/>
                <a:cs typeface="Arial"/>
              </a:rPr>
              <a:t>models </a:t>
            </a:r>
            <a:r>
              <a:rPr sz="1100" spc="-60" dirty="0">
                <a:latin typeface="Arial"/>
                <a:cs typeface="Arial"/>
              </a:rPr>
              <a:t>on </a:t>
            </a:r>
            <a:r>
              <a:rPr sz="1100" spc="-55" dirty="0">
                <a:latin typeface="Arial"/>
                <a:cs typeface="Arial"/>
              </a:rPr>
              <a:t>six </a:t>
            </a:r>
            <a:r>
              <a:rPr sz="1100" spc="-50" dirty="0">
                <a:latin typeface="Arial"/>
                <a:cs typeface="Arial"/>
              </a:rPr>
              <a:t>domain  </a:t>
            </a:r>
            <a:r>
              <a:rPr sz="1100" spc="-30" dirty="0">
                <a:latin typeface="Arial"/>
                <a:cs typeface="Arial"/>
              </a:rPr>
              <a:t>adaptation </a:t>
            </a:r>
            <a:r>
              <a:rPr sz="1100" spc="-60" dirty="0">
                <a:latin typeface="Arial"/>
                <a:cs typeface="Arial"/>
              </a:rPr>
              <a:t>tasks </a:t>
            </a:r>
            <a:r>
              <a:rPr sz="1100" spc="-20" dirty="0">
                <a:latin typeface="Arial"/>
                <a:cs typeface="Arial"/>
              </a:rPr>
              <a:t>of</a:t>
            </a:r>
            <a:r>
              <a:rPr sz="1100" spc="5" dirty="0">
                <a:latin typeface="Arial"/>
                <a:cs typeface="Arial"/>
              </a:rPr>
              <a:t> </a:t>
            </a:r>
            <a:r>
              <a:rPr sz="1100" spc="-40" dirty="0">
                <a:latin typeface="Arial"/>
                <a:cs typeface="Arial"/>
              </a:rPr>
              <a:t>Office31.</a:t>
            </a:r>
            <a:endParaRPr sz="1100">
              <a:latin typeface="Arial"/>
              <a:cs typeface="Arial"/>
            </a:endParaRPr>
          </a:p>
        </p:txBody>
      </p:sp>
      <p:sp>
        <p:nvSpPr>
          <p:cNvPr id="13" name="object 13"/>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14" name="object 14"/>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15" name="object 15"/>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6" name="object 16"/>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7" name="object 17"/>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7" action="ppaction://hlinksldjump"/>
              </a:rPr>
              <a:t>Rethinking </a:t>
            </a:r>
            <a:r>
              <a:rPr sz="600" spc="-10" dirty="0">
                <a:solidFill>
                  <a:srgbClr val="FFFFFF"/>
                </a:solidFill>
                <a:latin typeface="Arial"/>
                <a:cs typeface="Arial"/>
                <a:hlinkClick r:id="rId7" action="ppaction://hlinksldjump"/>
              </a:rPr>
              <a:t>ImageNet </a:t>
            </a:r>
            <a:r>
              <a:rPr sz="600" dirty="0">
                <a:solidFill>
                  <a:srgbClr val="FFFFFF"/>
                </a:solidFill>
                <a:latin typeface="Arial"/>
                <a:cs typeface="Arial"/>
                <a:hlinkClick r:id="rId7" action="ppaction://hlinksldjump"/>
              </a:rPr>
              <a:t>Pretraining </a:t>
            </a:r>
            <a:r>
              <a:rPr sz="600" spc="5" dirty="0">
                <a:solidFill>
                  <a:srgbClr val="FFFFFF"/>
                </a:solidFill>
                <a:latin typeface="Arial"/>
                <a:cs typeface="Arial"/>
                <a:hlinkClick r:id="rId7" action="ppaction://hlinksldjump"/>
              </a:rPr>
              <a:t>in </a:t>
            </a:r>
            <a:r>
              <a:rPr sz="600" spc="-5" dirty="0">
                <a:solidFill>
                  <a:srgbClr val="FFFFFF"/>
                </a:solidFill>
                <a:latin typeface="Arial"/>
                <a:cs typeface="Arial"/>
                <a:hlinkClick r:id="rId7" action="ppaction://hlinksldjump"/>
              </a:rPr>
              <a:t>Domain</a:t>
            </a:r>
            <a:endParaRPr sz="600">
              <a:latin typeface="Arial"/>
              <a:cs typeface="Arial"/>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22</a:t>
            </a:fld>
            <a:r>
              <a:rPr spc="-95" dirty="0"/>
              <a:t> </a:t>
            </a:r>
            <a:r>
              <a:rPr spc="150" dirty="0"/>
              <a:t>/</a:t>
            </a:r>
            <a:r>
              <a:rPr spc="-90" dirty="0"/>
              <a:t> </a:t>
            </a:r>
            <a:r>
              <a:rPr spc="-20" dirty="0"/>
              <a:t>35</a:t>
            </a: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914525" cy="244475"/>
          </a:xfrm>
          <a:prstGeom prst="rect">
            <a:avLst/>
          </a:prstGeom>
        </p:spPr>
        <p:txBody>
          <a:bodyPr vert="horz" wrap="square" lIns="0" tIns="17145" rIns="0" bIns="0" rtlCol="0">
            <a:spAutoFit/>
          </a:bodyPr>
          <a:lstStyle/>
          <a:p>
            <a:pPr marL="12700">
              <a:lnSpc>
                <a:spcPct val="100000"/>
              </a:lnSpc>
              <a:spcBef>
                <a:spcPts val="135"/>
              </a:spcBef>
            </a:pPr>
            <a:r>
              <a:rPr spc="-70" dirty="0"/>
              <a:t>Setups: </a:t>
            </a:r>
            <a:r>
              <a:rPr spc="-30" dirty="0"/>
              <a:t>Pretraind</a:t>
            </a:r>
            <a:r>
              <a:rPr spc="-10" dirty="0"/>
              <a:t> </a:t>
            </a:r>
            <a:r>
              <a:rPr spc="-75" dirty="0"/>
              <a:t>models</a:t>
            </a:r>
          </a:p>
        </p:txBody>
      </p:sp>
      <p:graphicFrame>
        <p:nvGraphicFramePr>
          <p:cNvPr id="3" name="object 3"/>
          <p:cNvGraphicFramePr>
            <a:graphicFrameLocks noGrp="1"/>
          </p:cNvGraphicFramePr>
          <p:nvPr/>
        </p:nvGraphicFramePr>
        <p:xfrm>
          <a:off x="180196" y="894392"/>
          <a:ext cx="4278628" cy="516648"/>
        </p:xfrm>
        <a:graphic>
          <a:graphicData uri="http://schemas.openxmlformats.org/drawingml/2006/table">
            <a:tbl>
              <a:tblPr firstRow="1" bandRow="1">
                <a:tableStyleId>{2D5ABB26-0587-4C30-8999-92F81FD0307C}</a:tableStyleId>
              </a:tblPr>
              <a:tblGrid>
                <a:gridCol w="833755">
                  <a:extLst>
                    <a:ext uri="{9D8B030D-6E8A-4147-A177-3AD203B41FA5}">
                      <a16:colId xmlns:a16="http://schemas.microsoft.com/office/drawing/2014/main" val="20000"/>
                    </a:ext>
                  </a:extLst>
                </a:gridCol>
                <a:gridCol w="547369">
                  <a:extLst>
                    <a:ext uri="{9D8B030D-6E8A-4147-A177-3AD203B41FA5}">
                      <a16:colId xmlns:a16="http://schemas.microsoft.com/office/drawing/2014/main" val="20001"/>
                    </a:ext>
                  </a:extLst>
                </a:gridCol>
                <a:gridCol w="897255">
                  <a:extLst>
                    <a:ext uri="{9D8B030D-6E8A-4147-A177-3AD203B41FA5}">
                      <a16:colId xmlns:a16="http://schemas.microsoft.com/office/drawing/2014/main" val="20002"/>
                    </a:ext>
                  </a:extLst>
                </a:gridCol>
                <a:gridCol w="987424">
                  <a:extLst>
                    <a:ext uri="{9D8B030D-6E8A-4147-A177-3AD203B41FA5}">
                      <a16:colId xmlns:a16="http://schemas.microsoft.com/office/drawing/2014/main" val="20003"/>
                    </a:ext>
                  </a:extLst>
                </a:gridCol>
                <a:gridCol w="1012825">
                  <a:extLst>
                    <a:ext uri="{9D8B030D-6E8A-4147-A177-3AD203B41FA5}">
                      <a16:colId xmlns:a16="http://schemas.microsoft.com/office/drawing/2014/main" val="20004"/>
                    </a:ext>
                  </a:extLst>
                </a:gridCol>
              </a:tblGrid>
              <a:tr h="131029">
                <a:tc>
                  <a:txBody>
                    <a:bodyPr/>
                    <a:lstStyle/>
                    <a:p>
                      <a:pPr marL="8890" algn="ctr">
                        <a:lnSpc>
                          <a:spcPts val="875"/>
                        </a:lnSpc>
                      </a:pPr>
                      <a:r>
                        <a:rPr sz="800" spc="-30" dirty="0">
                          <a:latin typeface="Arial"/>
                          <a:cs typeface="Arial"/>
                        </a:rPr>
                        <a:t>Data-sets</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875"/>
                        </a:lnSpc>
                      </a:pPr>
                      <a:r>
                        <a:rPr sz="800" spc="-50" dirty="0">
                          <a:latin typeface="Arial"/>
                          <a:cs typeface="Arial"/>
                        </a:rPr>
                        <a:t>No.classes</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875"/>
                        </a:lnSpc>
                      </a:pPr>
                      <a:r>
                        <a:rPr sz="800" spc="-45" dirty="0">
                          <a:latin typeface="Arial"/>
                          <a:cs typeface="Arial"/>
                        </a:rPr>
                        <a:t>No.masked</a:t>
                      </a:r>
                      <a:r>
                        <a:rPr sz="800" spc="25" dirty="0">
                          <a:latin typeface="Arial"/>
                          <a:cs typeface="Arial"/>
                        </a:rPr>
                        <a:t> </a:t>
                      </a:r>
                      <a:r>
                        <a:rPr sz="800" spc="-65" dirty="0">
                          <a:latin typeface="Arial"/>
                          <a:cs typeface="Arial"/>
                        </a:rPr>
                        <a:t>classes</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875"/>
                        </a:lnSpc>
                      </a:pPr>
                      <a:r>
                        <a:rPr sz="800" spc="-20" dirty="0">
                          <a:latin typeface="Arial"/>
                          <a:cs typeface="Arial"/>
                        </a:rPr>
                        <a:t>No. Training</a:t>
                      </a:r>
                      <a:r>
                        <a:rPr sz="800" spc="-30" dirty="0">
                          <a:latin typeface="Arial"/>
                          <a:cs typeface="Arial"/>
                        </a:rPr>
                        <a:t> </a:t>
                      </a:r>
                      <a:r>
                        <a:rPr sz="800" spc="-50" dirty="0">
                          <a:latin typeface="Arial"/>
                          <a:cs typeface="Arial"/>
                        </a:rPr>
                        <a:t>images</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270" algn="ctr">
                        <a:lnSpc>
                          <a:spcPts val="875"/>
                        </a:lnSpc>
                      </a:pPr>
                      <a:r>
                        <a:rPr sz="800" spc="-15" dirty="0">
                          <a:latin typeface="Arial"/>
                          <a:cs typeface="Arial"/>
                        </a:rPr>
                        <a:t>No.validation</a:t>
                      </a:r>
                      <a:r>
                        <a:rPr sz="800" spc="15" dirty="0">
                          <a:latin typeface="Arial"/>
                          <a:cs typeface="Arial"/>
                        </a:rPr>
                        <a:t> </a:t>
                      </a:r>
                      <a:r>
                        <a:rPr sz="800" spc="-50" dirty="0">
                          <a:latin typeface="Arial"/>
                          <a:cs typeface="Arial"/>
                        </a:rPr>
                        <a:t>images</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28541">
                <a:tc>
                  <a:txBody>
                    <a:bodyPr/>
                    <a:lstStyle/>
                    <a:p>
                      <a:pPr marL="8890" algn="ctr">
                        <a:lnSpc>
                          <a:spcPts val="875"/>
                        </a:lnSpc>
                      </a:pPr>
                      <a:r>
                        <a:rPr sz="800" spc="-15" dirty="0">
                          <a:latin typeface="Arial"/>
                          <a:cs typeface="Arial"/>
                        </a:rPr>
                        <a:t>Original</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875"/>
                        </a:lnSpc>
                      </a:pPr>
                      <a:r>
                        <a:rPr sz="800" spc="-45" dirty="0">
                          <a:latin typeface="Arial"/>
                          <a:cs typeface="Arial"/>
                        </a:rPr>
                        <a:t>1000</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875"/>
                        </a:lnSpc>
                      </a:pPr>
                      <a:r>
                        <a:rPr sz="800" dirty="0">
                          <a:latin typeface="Arial"/>
                          <a:cs typeface="Arial"/>
                        </a:rPr>
                        <a:t>0</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875"/>
                        </a:lnSpc>
                      </a:pPr>
                      <a:r>
                        <a:rPr sz="800" spc="-45" dirty="0">
                          <a:latin typeface="Arial"/>
                          <a:cs typeface="Arial"/>
                        </a:rPr>
                        <a:t>1281066</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R="1270" algn="ctr">
                        <a:lnSpc>
                          <a:spcPts val="875"/>
                        </a:lnSpc>
                      </a:pPr>
                      <a:r>
                        <a:rPr sz="800" spc="-45" dirty="0">
                          <a:latin typeface="Arial"/>
                          <a:cs typeface="Arial"/>
                        </a:rPr>
                        <a:t>49997</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1"/>
                  </a:ext>
                </a:extLst>
              </a:tr>
              <a:tr h="127290">
                <a:tc>
                  <a:txBody>
                    <a:bodyPr/>
                    <a:lstStyle/>
                    <a:p>
                      <a:pPr marL="8890" algn="ctr">
                        <a:lnSpc>
                          <a:spcPts val="865"/>
                        </a:lnSpc>
                      </a:pPr>
                      <a:r>
                        <a:rPr sz="800" spc="-45" dirty="0">
                          <a:latin typeface="Arial"/>
                          <a:cs typeface="Arial"/>
                        </a:rPr>
                        <a:t>Masked</a:t>
                      </a:r>
                      <a:endParaRPr sz="8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865"/>
                        </a:lnSpc>
                      </a:pPr>
                      <a:r>
                        <a:rPr sz="800" spc="-45" dirty="0">
                          <a:latin typeface="Arial"/>
                          <a:cs typeface="Arial"/>
                        </a:rPr>
                        <a:t>958</a:t>
                      </a:r>
                      <a:endParaRPr sz="8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865"/>
                        </a:lnSpc>
                      </a:pPr>
                      <a:r>
                        <a:rPr sz="800" spc="-45" dirty="0">
                          <a:latin typeface="Arial"/>
                          <a:cs typeface="Arial"/>
                        </a:rPr>
                        <a:t>42</a:t>
                      </a:r>
                      <a:endParaRPr sz="8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865"/>
                        </a:lnSpc>
                      </a:pPr>
                      <a:r>
                        <a:rPr sz="800" spc="-45" dirty="0">
                          <a:latin typeface="Arial"/>
                          <a:cs typeface="Arial"/>
                        </a:rPr>
                        <a:t>1226767</a:t>
                      </a:r>
                      <a:endParaRPr sz="8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marR="1270" algn="ctr">
                        <a:lnSpc>
                          <a:spcPts val="865"/>
                        </a:lnSpc>
                      </a:pPr>
                      <a:r>
                        <a:rPr sz="800" spc="-45" dirty="0">
                          <a:latin typeface="Arial"/>
                          <a:cs typeface="Arial"/>
                        </a:rPr>
                        <a:t>47897</a:t>
                      </a:r>
                      <a:endParaRPr sz="800">
                        <a:latin typeface="Arial"/>
                        <a:cs typeface="Arial"/>
                      </a:endParaRPr>
                    </a:p>
                  </a:txBody>
                  <a:tcPr marL="0" marR="0" marT="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2"/>
                  </a:ext>
                </a:extLst>
              </a:tr>
              <a:tr h="129788">
                <a:tc>
                  <a:txBody>
                    <a:bodyPr/>
                    <a:lstStyle/>
                    <a:p>
                      <a:pPr marL="8890" algn="ctr">
                        <a:lnSpc>
                          <a:spcPts val="865"/>
                        </a:lnSpc>
                      </a:pPr>
                      <a:r>
                        <a:rPr sz="800" spc="-45" dirty="0">
                          <a:latin typeface="Arial"/>
                          <a:cs typeface="Arial"/>
                        </a:rPr>
                        <a:t>Masked</a:t>
                      </a:r>
                      <a:r>
                        <a:rPr sz="800" spc="20" dirty="0">
                          <a:latin typeface="Arial"/>
                          <a:cs typeface="Arial"/>
                        </a:rPr>
                        <a:t> </a:t>
                      </a:r>
                      <a:r>
                        <a:rPr sz="800" spc="-45" dirty="0">
                          <a:latin typeface="Arial"/>
                          <a:cs typeface="Arial"/>
                        </a:rPr>
                        <a:t>Random</a:t>
                      </a:r>
                      <a:endParaRPr sz="8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865"/>
                        </a:lnSpc>
                      </a:pPr>
                      <a:r>
                        <a:rPr sz="800" spc="-45" dirty="0">
                          <a:latin typeface="Arial"/>
                          <a:cs typeface="Arial"/>
                        </a:rPr>
                        <a:t>958</a:t>
                      </a:r>
                      <a:endParaRPr sz="8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865"/>
                        </a:lnSpc>
                      </a:pPr>
                      <a:r>
                        <a:rPr sz="800" spc="-45" dirty="0">
                          <a:latin typeface="Arial"/>
                          <a:cs typeface="Arial"/>
                        </a:rPr>
                        <a:t>42</a:t>
                      </a:r>
                      <a:endParaRPr sz="8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865"/>
                        </a:lnSpc>
                      </a:pPr>
                      <a:r>
                        <a:rPr sz="800" spc="-45" dirty="0">
                          <a:latin typeface="Arial"/>
                          <a:cs typeface="Arial"/>
                        </a:rPr>
                        <a:t>1227158</a:t>
                      </a:r>
                      <a:endParaRPr sz="8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R="1270" algn="ctr">
                        <a:lnSpc>
                          <a:spcPts val="865"/>
                        </a:lnSpc>
                      </a:pPr>
                      <a:r>
                        <a:rPr sz="800" spc="-45" dirty="0">
                          <a:latin typeface="Arial"/>
                          <a:cs typeface="Arial"/>
                        </a:rPr>
                        <a:t>47897</a:t>
                      </a:r>
                      <a:endParaRPr sz="8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3"/>
                  </a:ext>
                </a:extLst>
              </a:tr>
            </a:tbl>
          </a:graphicData>
        </a:graphic>
      </p:graphicFrame>
      <p:sp>
        <p:nvSpPr>
          <p:cNvPr id="4" name="object 4"/>
          <p:cNvSpPr txBox="1"/>
          <p:nvPr/>
        </p:nvSpPr>
        <p:spPr>
          <a:xfrm>
            <a:off x="755421" y="1470411"/>
            <a:ext cx="3097530" cy="177800"/>
          </a:xfrm>
          <a:prstGeom prst="rect">
            <a:avLst/>
          </a:prstGeom>
        </p:spPr>
        <p:txBody>
          <a:bodyPr vert="horz" wrap="square" lIns="0" tIns="12065" rIns="0" bIns="0" rtlCol="0">
            <a:spAutoFit/>
          </a:bodyPr>
          <a:lstStyle/>
          <a:p>
            <a:pPr marL="12700">
              <a:lnSpc>
                <a:spcPct val="100000"/>
              </a:lnSpc>
              <a:spcBef>
                <a:spcPts val="95"/>
              </a:spcBef>
            </a:pPr>
            <a:r>
              <a:rPr sz="1000" spc="-40" dirty="0">
                <a:solidFill>
                  <a:srgbClr val="3333B2"/>
                </a:solidFill>
                <a:latin typeface="Arial"/>
                <a:cs typeface="Arial"/>
              </a:rPr>
              <a:t>Table: </a:t>
            </a:r>
            <a:r>
              <a:rPr sz="1000" spc="-40" dirty="0">
                <a:latin typeface="Arial"/>
                <a:cs typeface="Arial"/>
              </a:rPr>
              <a:t>Three </a:t>
            </a:r>
            <a:r>
              <a:rPr sz="1000" spc="-50" dirty="0">
                <a:latin typeface="Arial"/>
                <a:cs typeface="Arial"/>
              </a:rPr>
              <a:t>datasets </a:t>
            </a:r>
            <a:r>
              <a:rPr sz="1000" spc="-80" dirty="0">
                <a:latin typeface="Arial"/>
                <a:cs typeface="Arial"/>
              </a:rPr>
              <a:t>used </a:t>
            </a:r>
            <a:r>
              <a:rPr sz="1000" spc="-20" dirty="0">
                <a:latin typeface="Arial"/>
                <a:cs typeface="Arial"/>
              </a:rPr>
              <a:t>for </a:t>
            </a:r>
            <a:r>
              <a:rPr sz="1000" spc="-15" dirty="0">
                <a:latin typeface="Arial"/>
                <a:cs typeface="Arial"/>
              </a:rPr>
              <a:t>training </a:t>
            </a:r>
            <a:r>
              <a:rPr sz="1000" spc="-30" dirty="0">
                <a:latin typeface="Arial"/>
                <a:cs typeface="Arial"/>
              </a:rPr>
              <a:t>pretraining</a:t>
            </a:r>
            <a:r>
              <a:rPr sz="1000" spc="195" dirty="0">
                <a:latin typeface="Arial"/>
                <a:cs typeface="Arial"/>
              </a:rPr>
              <a:t> </a:t>
            </a:r>
            <a:r>
              <a:rPr sz="1000" spc="-60" dirty="0">
                <a:latin typeface="Arial"/>
                <a:cs typeface="Arial"/>
              </a:rPr>
              <a:t>models</a:t>
            </a:r>
            <a:endParaRPr sz="1000">
              <a:latin typeface="Arial"/>
              <a:cs typeface="Arial"/>
            </a:endParaRPr>
          </a:p>
        </p:txBody>
      </p:sp>
      <p:graphicFrame>
        <p:nvGraphicFramePr>
          <p:cNvPr id="5" name="object 5"/>
          <p:cNvGraphicFramePr>
            <a:graphicFrameLocks noGrp="1"/>
          </p:cNvGraphicFramePr>
          <p:nvPr/>
        </p:nvGraphicFramePr>
        <p:xfrm>
          <a:off x="179401" y="2105418"/>
          <a:ext cx="4285613" cy="275422"/>
        </p:xfrm>
        <a:graphic>
          <a:graphicData uri="http://schemas.openxmlformats.org/drawingml/2006/table">
            <a:tbl>
              <a:tblPr firstRow="1" bandRow="1">
                <a:tableStyleId>{2D5ABB26-0587-4C30-8999-92F81FD0307C}</a:tableStyleId>
              </a:tblPr>
              <a:tblGrid>
                <a:gridCol w="571500">
                  <a:extLst>
                    <a:ext uri="{9D8B030D-6E8A-4147-A177-3AD203B41FA5}">
                      <a16:colId xmlns:a16="http://schemas.microsoft.com/office/drawing/2014/main" val="20000"/>
                    </a:ext>
                  </a:extLst>
                </a:gridCol>
                <a:gridCol w="633730">
                  <a:extLst>
                    <a:ext uri="{9D8B030D-6E8A-4147-A177-3AD203B41FA5}">
                      <a16:colId xmlns:a16="http://schemas.microsoft.com/office/drawing/2014/main" val="20001"/>
                    </a:ext>
                  </a:extLst>
                </a:gridCol>
                <a:gridCol w="522605">
                  <a:extLst>
                    <a:ext uri="{9D8B030D-6E8A-4147-A177-3AD203B41FA5}">
                      <a16:colId xmlns:a16="http://schemas.microsoft.com/office/drawing/2014/main" val="20002"/>
                    </a:ext>
                  </a:extLst>
                </a:gridCol>
                <a:gridCol w="542289">
                  <a:extLst>
                    <a:ext uri="{9D8B030D-6E8A-4147-A177-3AD203B41FA5}">
                      <a16:colId xmlns:a16="http://schemas.microsoft.com/office/drawing/2014/main" val="20003"/>
                    </a:ext>
                  </a:extLst>
                </a:gridCol>
                <a:gridCol w="675639">
                  <a:extLst>
                    <a:ext uri="{9D8B030D-6E8A-4147-A177-3AD203B41FA5}">
                      <a16:colId xmlns:a16="http://schemas.microsoft.com/office/drawing/2014/main" val="20004"/>
                    </a:ext>
                  </a:extLst>
                </a:gridCol>
                <a:gridCol w="1339850">
                  <a:extLst>
                    <a:ext uri="{9D8B030D-6E8A-4147-A177-3AD203B41FA5}">
                      <a16:colId xmlns:a16="http://schemas.microsoft.com/office/drawing/2014/main" val="20005"/>
                    </a:ext>
                  </a:extLst>
                </a:gridCol>
              </a:tblGrid>
              <a:tr h="137711">
                <a:tc>
                  <a:txBody>
                    <a:bodyPr/>
                    <a:lstStyle/>
                    <a:p>
                      <a:pPr marL="8890" algn="ctr">
                        <a:lnSpc>
                          <a:spcPts val="865"/>
                        </a:lnSpc>
                      </a:pPr>
                      <a:r>
                        <a:rPr sz="800" spc="-40" dirty="0">
                          <a:latin typeface="Arial"/>
                          <a:cs typeface="Arial"/>
                        </a:rPr>
                        <a:t>No.Epochs</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865"/>
                        </a:lnSpc>
                      </a:pPr>
                      <a:r>
                        <a:rPr sz="800" spc="-40" dirty="0">
                          <a:latin typeface="Arial"/>
                          <a:cs typeface="Arial"/>
                        </a:rPr>
                        <a:t>learning</a:t>
                      </a:r>
                      <a:r>
                        <a:rPr sz="800" spc="20" dirty="0">
                          <a:latin typeface="Arial"/>
                          <a:cs typeface="Arial"/>
                        </a:rPr>
                        <a:t> </a:t>
                      </a:r>
                      <a:r>
                        <a:rPr sz="800" spc="-25" dirty="0">
                          <a:latin typeface="Arial"/>
                          <a:cs typeface="Arial"/>
                        </a:rPr>
                        <a:t>rate</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865"/>
                        </a:lnSpc>
                      </a:pPr>
                      <a:r>
                        <a:rPr sz="800" spc="-20" dirty="0">
                          <a:latin typeface="Arial"/>
                          <a:cs typeface="Arial"/>
                        </a:rPr>
                        <a:t>Optimizer</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865"/>
                        </a:lnSpc>
                      </a:pPr>
                      <a:r>
                        <a:rPr sz="800" spc="-20" dirty="0">
                          <a:latin typeface="Arial"/>
                          <a:cs typeface="Arial"/>
                        </a:rPr>
                        <a:t>Batch</a:t>
                      </a:r>
                      <a:r>
                        <a:rPr sz="800" spc="5" dirty="0">
                          <a:latin typeface="Arial"/>
                          <a:cs typeface="Arial"/>
                        </a:rPr>
                        <a:t> </a:t>
                      </a:r>
                      <a:r>
                        <a:rPr sz="800" spc="-60" dirty="0">
                          <a:latin typeface="Arial"/>
                          <a:cs typeface="Arial"/>
                        </a:rPr>
                        <a:t>size</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865"/>
                        </a:lnSpc>
                      </a:pPr>
                      <a:r>
                        <a:rPr sz="800" spc="-25" dirty="0">
                          <a:latin typeface="Arial"/>
                          <a:cs typeface="Arial"/>
                        </a:rPr>
                        <a:t>Weight</a:t>
                      </a:r>
                      <a:r>
                        <a:rPr sz="800" spc="15" dirty="0">
                          <a:latin typeface="Arial"/>
                          <a:cs typeface="Arial"/>
                        </a:rPr>
                        <a:t> </a:t>
                      </a:r>
                      <a:r>
                        <a:rPr sz="800" spc="-65" dirty="0">
                          <a:latin typeface="Arial"/>
                          <a:cs typeface="Arial"/>
                        </a:rPr>
                        <a:t>decay</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865"/>
                        </a:lnSpc>
                      </a:pPr>
                      <a:r>
                        <a:rPr sz="800" spc="-45" dirty="0">
                          <a:latin typeface="Arial"/>
                          <a:cs typeface="Arial"/>
                        </a:rPr>
                        <a:t>LR</a:t>
                      </a:r>
                      <a:r>
                        <a:rPr sz="800" spc="30" dirty="0">
                          <a:latin typeface="Arial"/>
                          <a:cs typeface="Arial"/>
                        </a:rPr>
                        <a:t> </a:t>
                      </a:r>
                      <a:r>
                        <a:rPr sz="800" spc="-50" dirty="0">
                          <a:latin typeface="Arial"/>
                          <a:cs typeface="Arial"/>
                        </a:rPr>
                        <a:t>scheduler</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37711">
                <a:tc>
                  <a:txBody>
                    <a:bodyPr/>
                    <a:lstStyle/>
                    <a:p>
                      <a:pPr marL="8890" algn="ctr">
                        <a:lnSpc>
                          <a:spcPts val="935"/>
                        </a:lnSpc>
                      </a:pPr>
                      <a:r>
                        <a:rPr sz="800" spc="-50" dirty="0">
                          <a:latin typeface="Arial"/>
                          <a:cs typeface="Arial"/>
                        </a:rPr>
                        <a:t>100</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35"/>
                        </a:lnSpc>
                      </a:pPr>
                      <a:r>
                        <a:rPr sz="800" spc="-40" dirty="0">
                          <a:latin typeface="Arial"/>
                          <a:cs typeface="Arial"/>
                        </a:rPr>
                        <a:t>0.01</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35"/>
                        </a:lnSpc>
                      </a:pPr>
                      <a:r>
                        <a:rPr sz="800" spc="-65" dirty="0">
                          <a:latin typeface="Arial"/>
                          <a:cs typeface="Arial"/>
                        </a:rPr>
                        <a:t>SGD</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35"/>
                        </a:lnSpc>
                      </a:pPr>
                      <a:r>
                        <a:rPr sz="800" spc="-50" dirty="0">
                          <a:latin typeface="Arial"/>
                          <a:cs typeface="Arial"/>
                        </a:rPr>
                        <a:t>256</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35"/>
                        </a:lnSpc>
                      </a:pPr>
                      <a:r>
                        <a:rPr sz="800" spc="-45" dirty="0">
                          <a:latin typeface="Arial"/>
                          <a:cs typeface="Arial"/>
                        </a:rPr>
                        <a:t>0.0005</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35"/>
                        </a:lnSpc>
                      </a:pPr>
                      <a:r>
                        <a:rPr sz="800" spc="-45" dirty="0">
                          <a:latin typeface="Arial"/>
                          <a:cs typeface="Arial"/>
                        </a:rPr>
                        <a:t>Every </a:t>
                      </a:r>
                      <a:r>
                        <a:rPr sz="800" spc="-50" dirty="0">
                          <a:latin typeface="Arial"/>
                          <a:cs typeface="Arial"/>
                        </a:rPr>
                        <a:t>30 </a:t>
                      </a:r>
                      <a:r>
                        <a:rPr sz="800" spc="-55" dirty="0">
                          <a:latin typeface="Arial"/>
                          <a:cs typeface="Arial"/>
                        </a:rPr>
                        <a:t>epochs </a:t>
                      </a:r>
                      <a:r>
                        <a:rPr sz="800" spc="-65" dirty="0">
                          <a:latin typeface="Arial"/>
                          <a:cs typeface="Arial"/>
                        </a:rPr>
                        <a:t>decay </a:t>
                      </a:r>
                      <a:r>
                        <a:rPr sz="800" spc="-15" dirty="0">
                          <a:latin typeface="Arial"/>
                          <a:cs typeface="Arial"/>
                        </a:rPr>
                        <a:t>of</a:t>
                      </a:r>
                      <a:r>
                        <a:rPr sz="800" spc="-130" dirty="0">
                          <a:latin typeface="Arial"/>
                          <a:cs typeface="Arial"/>
                        </a:rPr>
                        <a:t> </a:t>
                      </a:r>
                      <a:r>
                        <a:rPr sz="800" spc="-35" dirty="0">
                          <a:latin typeface="Arial"/>
                          <a:cs typeface="Arial"/>
                        </a:rPr>
                        <a:t>0.1</a:t>
                      </a:r>
                      <a:endParaRPr sz="8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bl>
          </a:graphicData>
        </a:graphic>
      </p:graphicFrame>
      <p:sp>
        <p:nvSpPr>
          <p:cNvPr id="6" name="object 6"/>
          <p:cNvSpPr txBox="1"/>
          <p:nvPr/>
        </p:nvSpPr>
        <p:spPr>
          <a:xfrm>
            <a:off x="745578" y="2440145"/>
            <a:ext cx="3117215" cy="329565"/>
          </a:xfrm>
          <a:prstGeom prst="rect">
            <a:avLst/>
          </a:prstGeom>
        </p:spPr>
        <p:txBody>
          <a:bodyPr vert="horz" wrap="square" lIns="0" tIns="12065" rIns="0" bIns="0" rtlCol="0">
            <a:spAutoFit/>
          </a:bodyPr>
          <a:lstStyle/>
          <a:p>
            <a:pPr marL="104775" marR="5080" indent="-92710">
              <a:lnSpc>
                <a:spcPct val="100000"/>
              </a:lnSpc>
              <a:spcBef>
                <a:spcPts val="95"/>
              </a:spcBef>
            </a:pPr>
            <a:r>
              <a:rPr sz="1000" spc="-40" dirty="0">
                <a:solidFill>
                  <a:srgbClr val="3333B2"/>
                </a:solidFill>
                <a:latin typeface="Arial"/>
                <a:cs typeface="Arial"/>
              </a:rPr>
              <a:t>Table: </a:t>
            </a:r>
            <a:r>
              <a:rPr sz="1000" spc="-50" dirty="0">
                <a:latin typeface="Arial"/>
                <a:cs typeface="Arial"/>
              </a:rPr>
              <a:t>Hyperparameters </a:t>
            </a:r>
            <a:r>
              <a:rPr sz="1000" spc="-55" dirty="0">
                <a:latin typeface="Arial"/>
                <a:cs typeface="Arial"/>
              </a:rPr>
              <a:t>and </a:t>
            </a:r>
            <a:r>
              <a:rPr sz="1000" spc="-25" dirty="0">
                <a:latin typeface="Arial"/>
                <a:cs typeface="Arial"/>
              </a:rPr>
              <a:t>setting </a:t>
            </a:r>
            <a:r>
              <a:rPr sz="1000" spc="-20" dirty="0">
                <a:latin typeface="Arial"/>
                <a:cs typeface="Arial"/>
              </a:rPr>
              <a:t>of </a:t>
            </a:r>
            <a:r>
              <a:rPr sz="1000" spc="-35" dirty="0">
                <a:latin typeface="Arial"/>
                <a:cs typeface="Arial"/>
              </a:rPr>
              <a:t>pre-trained </a:t>
            </a:r>
            <a:r>
              <a:rPr sz="1000" spc="-50" dirty="0">
                <a:latin typeface="Arial"/>
                <a:cs typeface="Arial"/>
              </a:rPr>
              <a:t>models.  </a:t>
            </a:r>
            <a:r>
              <a:rPr sz="1000" spc="-30" dirty="0">
                <a:latin typeface="Arial"/>
                <a:cs typeface="Arial"/>
              </a:rPr>
              <a:t>Note </a:t>
            </a:r>
            <a:r>
              <a:rPr sz="1000" spc="10" dirty="0">
                <a:latin typeface="Arial"/>
                <a:cs typeface="Arial"/>
              </a:rPr>
              <a:t>that </a:t>
            </a:r>
            <a:r>
              <a:rPr sz="1000" spc="-80" dirty="0">
                <a:latin typeface="Arial"/>
                <a:cs typeface="Arial"/>
              </a:rPr>
              <a:t>SGD </a:t>
            </a:r>
            <a:r>
              <a:rPr sz="1000" spc="-55" dirty="0">
                <a:latin typeface="Arial"/>
                <a:cs typeface="Arial"/>
              </a:rPr>
              <a:t>stands </a:t>
            </a:r>
            <a:r>
              <a:rPr sz="1000" spc="-20" dirty="0">
                <a:latin typeface="Arial"/>
                <a:cs typeface="Arial"/>
              </a:rPr>
              <a:t>for </a:t>
            </a:r>
            <a:r>
              <a:rPr sz="1000" spc="-35" dirty="0">
                <a:latin typeface="Arial"/>
                <a:cs typeface="Arial"/>
              </a:rPr>
              <a:t>Stochastic </a:t>
            </a:r>
            <a:r>
              <a:rPr sz="1000" spc="-45" dirty="0">
                <a:latin typeface="Arial"/>
                <a:cs typeface="Arial"/>
              </a:rPr>
              <a:t>Gradient</a:t>
            </a:r>
            <a:r>
              <a:rPr sz="1000" spc="165" dirty="0">
                <a:latin typeface="Arial"/>
                <a:cs typeface="Arial"/>
              </a:rPr>
              <a:t> </a:t>
            </a:r>
            <a:r>
              <a:rPr sz="1000" spc="-55" dirty="0">
                <a:latin typeface="Arial"/>
                <a:cs typeface="Arial"/>
              </a:rPr>
              <a:t>Descent</a:t>
            </a:r>
            <a:endParaRPr sz="1000">
              <a:latin typeface="Arial"/>
              <a:cs typeface="Arial"/>
            </a:endParaRP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23</a:t>
            </a:fld>
            <a:r>
              <a:rPr spc="-95" dirty="0"/>
              <a:t> </a:t>
            </a:r>
            <a:r>
              <a:rPr spc="150" dirty="0"/>
              <a:t>/</a:t>
            </a:r>
            <a:r>
              <a:rPr spc="-90" dirty="0"/>
              <a:t> </a:t>
            </a:r>
            <a:r>
              <a:rPr spc="-20" dirty="0"/>
              <a:t>35</a:t>
            </a: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492885" cy="244475"/>
          </a:xfrm>
          <a:prstGeom prst="rect">
            <a:avLst/>
          </a:prstGeom>
        </p:spPr>
        <p:txBody>
          <a:bodyPr vert="horz" wrap="square" lIns="0" tIns="17145" rIns="0" bIns="0" rtlCol="0">
            <a:spAutoFit/>
          </a:bodyPr>
          <a:lstStyle/>
          <a:p>
            <a:pPr marL="12700">
              <a:lnSpc>
                <a:spcPct val="100000"/>
              </a:lnSpc>
              <a:spcBef>
                <a:spcPts val="135"/>
              </a:spcBef>
            </a:pPr>
            <a:r>
              <a:rPr spc="-70" dirty="0"/>
              <a:t>Setups:</a:t>
            </a:r>
            <a:r>
              <a:rPr spc="180" dirty="0"/>
              <a:t> </a:t>
            </a:r>
            <a:r>
              <a:rPr spc="-35" dirty="0"/>
              <a:t>Fine-tuning</a:t>
            </a:r>
          </a:p>
        </p:txBody>
      </p:sp>
      <p:graphicFrame>
        <p:nvGraphicFramePr>
          <p:cNvPr id="3" name="object 3"/>
          <p:cNvGraphicFramePr>
            <a:graphicFrameLocks noGrp="1"/>
          </p:cNvGraphicFramePr>
          <p:nvPr/>
        </p:nvGraphicFramePr>
        <p:xfrm>
          <a:off x="398856" y="603707"/>
          <a:ext cx="3804920" cy="1953660"/>
        </p:xfrm>
        <a:graphic>
          <a:graphicData uri="http://schemas.openxmlformats.org/drawingml/2006/table">
            <a:tbl>
              <a:tblPr firstRow="1" bandRow="1">
                <a:tableStyleId>{2D5ABB26-0587-4C30-8999-92F81FD0307C}</a:tableStyleId>
              </a:tblPr>
              <a:tblGrid>
                <a:gridCol w="156083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536575">
                  <a:extLst>
                    <a:ext uri="{9D8B030D-6E8A-4147-A177-3AD203B41FA5}">
                      <a16:colId xmlns:a16="http://schemas.microsoft.com/office/drawing/2014/main" val="20002"/>
                    </a:ext>
                  </a:extLst>
                </a:gridCol>
                <a:gridCol w="883285">
                  <a:extLst>
                    <a:ext uri="{9D8B030D-6E8A-4147-A177-3AD203B41FA5}">
                      <a16:colId xmlns:a16="http://schemas.microsoft.com/office/drawing/2014/main" val="20003"/>
                    </a:ext>
                  </a:extLst>
                </a:gridCol>
              </a:tblGrid>
              <a:tr h="189788">
                <a:tc>
                  <a:txBody>
                    <a:bodyPr/>
                    <a:lstStyle/>
                    <a:p>
                      <a:pPr algn="ctr">
                        <a:lnSpc>
                          <a:spcPts val="1190"/>
                        </a:lnSpc>
                      </a:pPr>
                      <a:r>
                        <a:rPr sz="1100" spc="-35" dirty="0">
                          <a:latin typeface="Arial"/>
                          <a:cs typeface="Arial"/>
                        </a:rPr>
                        <a:t>Model</a:t>
                      </a:r>
                      <a:r>
                        <a:rPr sz="1100" spc="45" dirty="0">
                          <a:latin typeface="Arial"/>
                          <a:cs typeface="Arial"/>
                        </a:rPr>
                        <a:t> </a:t>
                      </a:r>
                      <a:r>
                        <a:rPr sz="1100" spc="-55" dirty="0">
                          <a:latin typeface="Arial"/>
                          <a:cs typeface="Arial"/>
                        </a:rPr>
                        <a:t>types</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90"/>
                        </a:lnSpc>
                      </a:pPr>
                      <a:r>
                        <a:rPr sz="1100" spc="-55" dirty="0">
                          <a:latin typeface="Arial"/>
                          <a:cs typeface="Arial"/>
                        </a:rPr>
                        <a:t>Source-only</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1100" spc="-25" dirty="0">
                          <a:latin typeface="Arial"/>
                          <a:cs typeface="Arial"/>
                        </a:rPr>
                        <a:t>DANN</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5565">
                        <a:lnSpc>
                          <a:spcPts val="1190"/>
                        </a:lnSpc>
                      </a:pPr>
                      <a:r>
                        <a:rPr sz="1100" spc="-60" dirty="0">
                          <a:latin typeface="Arial"/>
                          <a:cs typeface="Arial"/>
                        </a:rPr>
                        <a:t>Pseudo-label</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89788">
                <a:tc rowSpan="2">
                  <a:txBody>
                    <a:bodyPr/>
                    <a:lstStyle/>
                    <a:p>
                      <a:pPr marL="237490">
                        <a:lnSpc>
                          <a:spcPts val="1290"/>
                        </a:lnSpc>
                      </a:pPr>
                      <a:r>
                        <a:rPr sz="1100" spc="-45" dirty="0">
                          <a:latin typeface="Arial"/>
                          <a:cs typeface="Arial"/>
                        </a:rPr>
                        <a:t>Number </a:t>
                      </a:r>
                      <a:r>
                        <a:rPr sz="1100" spc="-20" dirty="0">
                          <a:latin typeface="Arial"/>
                          <a:cs typeface="Arial"/>
                        </a:rPr>
                        <a:t>of</a:t>
                      </a:r>
                      <a:r>
                        <a:rPr sz="1100" spc="-130" dirty="0">
                          <a:latin typeface="Arial"/>
                          <a:cs typeface="Arial"/>
                        </a:rPr>
                        <a:t> </a:t>
                      </a:r>
                      <a:r>
                        <a:rPr sz="1100" spc="-65" dirty="0">
                          <a:latin typeface="Arial"/>
                          <a:cs typeface="Arial"/>
                        </a:rPr>
                        <a:t>Epochs</a:t>
                      </a:r>
                      <a:endParaRPr sz="1100">
                        <a:latin typeface="Arial"/>
                        <a:cs typeface="Arial"/>
                      </a:endParaRPr>
                    </a:p>
                    <a:p>
                      <a:pPr marL="199390">
                        <a:lnSpc>
                          <a:spcPct val="100000"/>
                        </a:lnSpc>
                        <a:spcBef>
                          <a:spcPts val="35"/>
                        </a:spcBef>
                      </a:pPr>
                      <a:r>
                        <a:rPr sz="1100" spc="-30" dirty="0">
                          <a:latin typeface="Arial"/>
                          <a:cs typeface="Arial"/>
                        </a:rPr>
                        <a:t>Iterations </a:t>
                      </a:r>
                      <a:r>
                        <a:rPr sz="1100" spc="-50" dirty="0">
                          <a:latin typeface="Arial"/>
                          <a:cs typeface="Arial"/>
                        </a:rPr>
                        <a:t>per</a:t>
                      </a:r>
                      <a:r>
                        <a:rPr sz="1100" spc="120" dirty="0">
                          <a:latin typeface="Arial"/>
                          <a:cs typeface="Arial"/>
                        </a:rPr>
                        <a:t> </a:t>
                      </a:r>
                      <a:r>
                        <a:rPr sz="1100" spc="-60" dirty="0">
                          <a:latin typeface="Arial"/>
                          <a:cs typeface="Arial"/>
                        </a:rPr>
                        <a:t>epoch</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algn="ctr">
                        <a:lnSpc>
                          <a:spcPts val="1290"/>
                        </a:lnSpc>
                      </a:pPr>
                      <a:r>
                        <a:rPr sz="1100" spc="-70" dirty="0">
                          <a:latin typeface="Arial"/>
                          <a:cs typeface="Arial"/>
                        </a:rPr>
                        <a:t>50</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172072">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algn="ctr">
                        <a:lnSpc>
                          <a:spcPts val="1150"/>
                        </a:lnSpc>
                      </a:pPr>
                      <a:r>
                        <a:rPr sz="1100" spc="-70" dirty="0">
                          <a:latin typeface="Arial"/>
                          <a:cs typeface="Arial"/>
                        </a:rPr>
                        <a:t>1000</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r h="177139">
                <a:tc rowSpan="2">
                  <a:txBody>
                    <a:bodyPr/>
                    <a:lstStyle/>
                    <a:p>
                      <a:pPr marL="111125">
                        <a:lnSpc>
                          <a:spcPts val="1190"/>
                        </a:lnSpc>
                      </a:pPr>
                      <a:r>
                        <a:rPr sz="1100" spc="-95" dirty="0">
                          <a:latin typeface="Arial"/>
                          <a:cs typeface="Arial"/>
                        </a:rPr>
                        <a:t>FC  </a:t>
                      </a:r>
                      <a:r>
                        <a:rPr sz="1100" spc="-75" dirty="0">
                          <a:latin typeface="Arial"/>
                          <a:cs typeface="Arial"/>
                        </a:rPr>
                        <a:t>layers  </a:t>
                      </a:r>
                      <a:r>
                        <a:rPr sz="1100" spc="-55" dirty="0">
                          <a:latin typeface="Arial"/>
                          <a:cs typeface="Arial"/>
                        </a:rPr>
                        <a:t>Learning</a:t>
                      </a:r>
                      <a:r>
                        <a:rPr sz="1100" spc="-150" dirty="0">
                          <a:latin typeface="Arial"/>
                          <a:cs typeface="Arial"/>
                        </a:rPr>
                        <a:t> </a:t>
                      </a:r>
                      <a:r>
                        <a:rPr sz="1100" spc="-35" dirty="0">
                          <a:latin typeface="Arial"/>
                          <a:cs typeface="Arial"/>
                        </a:rPr>
                        <a:t>rate</a:t>
                      </a:r>
                      <a:endParaRPr sz="1100">
                        <a:latin typeface="Arial"/>
                        <a:cs typeface="Arial"/>
                      </a:endParaRPr>
                    </a:p>
                    <a:p>
                      <a:pPr marL="92075">
                        <a:lnSpc>
                          <a:spcPct val="100000"/>
                        </a:lnSpc>
                        <a:spcBef>
                          <a:spcPts val="35"/>
                        </a:spcBef>
                      </a:pPr>
                      <a:r>
                        <a:rPr sz="1100" spc="-55" dirty="0">
                          <a:latin typeface="Arial"/>
                          <a:cs typeface="Arial"/>
                        </a:rPr>
                        <a:t>Backbone  Learning</a:t>
                      </a:r>
                      <a:r>
                        <a:rPr sz="1100" spc="-145" dirty="0">
                          <a:latin typeface="Arial"/>
                          <a:cs typeface="Arial"/>
                        </a:rPr>
                        <a:t> </a:t>
                      </a:r>
                      <a:r>
                        <a:rPr sz="1100" spc="-35" dirty="0">
                          <a:latin typeface="Arial"/>
                          <a:cs typeface="Arial"/>
                        </a:rPr>
                        <a:t>rate</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90"/>
                        </a:lnSpc>
                      </a:pPr>
                      <a:r>
                        <a:rPr sz="1100" spc="-60" dirty="0">
                          <a:latin typeface="Arial"/>
                          <a:cs typeface="Arial"/>
                        </a:rPr>
                        <a:t>0.0001</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algn="ctr">
                        <a:lnSpc>
                          <a:spcPts val="1190"/>
                        </a:lnSpc>
                      </a:pPr>
                      <a:r>
                        <a:rPr sz="1100" spc="-55" dirty="0">
                          <a:latin typeface="Arial"/>
                          <a:cs typeface="Arial"/>
                        </a:rPr>
                        <a:t>0.01</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172072">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50"/>
                        </a:lnSpc>
                      </a:pPr>
                      <a:r>
                        <a:rPr sz="1100" spc="-60" dirty="0">
                          <a:latin typeface="Arial"/>
                          <a:cs typeface="Arial"/>
                        </a:rPr>
                        <a:t>0.00001</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algn="ctr">
                        <a:lnSpc>
                          <a:spcPts val="1150"/>
                        </a:lnSpc>
                      </a:pPr>
                      <a:r>
                        <a:rPr sz="1100" spc="-55" dirty="0">
                          <a:latin typeface="Arial"/>
                          <a:cs typeface="Arial"/>
                        </a:rPr>
                        <a:t>0.001</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r h="177126">
                <a:tc>
                  <a:txBody>
                    <a:bodyPr/>
                    <a:lstStyle/>
                    <a:p>
                      <a:pPr algn="ctr">
                        <a:lnSpc>
                          <a:spcPts val="1190"/>
                        </a:lnSpc>
                      </a:pPr>
                      <a:r>
                        <a:rPr sz="1100" spc="-30" dirty="0">
                          <a:latin typeface="Arial"/>
                          <a:cs typeface="Arial"/>
                        </a:rPr>
                        <a:t>Optimizer</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242570">
                        <a:lnSpc>
                          <a:spcPts val="1190"/>
                        </a:lnSpc>
                      </a:pPr>
                      <a:r>
                        <a:rPr sz="1100" spc="-90" dirty="0">
                          <a:latin typeface="Arial"/>
                          <a:cs typeface="Arial"/>
                        </a:rPr>
                        <a:t>SGD </a:t>
                      </a:r>
                      <a:r>
                        <a:rPr sz="1100" dirty="0">
                          <a:latin typeface="Arial"/>
                          <a:cs typeface="Arial"/>
                        </a:rPr>
                        <a:t>with </a:t>
                      </a:r>
                      <a:r>
                        <a:rPr sz="1100" spc="-90" dirty="0">
                          <a:latin typeface="Arial"/>
                          <a:cs typeface="Arial"/>
                        </a:rPr>
                        <a:t>a </a:t>
                      </a:r>
                      <a:r>
                        <a:rPr sz="1100" spc="-45" dirty="0">
                          <a:latin typeface="Arial"/>
                          <a:cs typeface="Arial"/>
                        </a:rPr>
                        <a:t>momentum </a:t>
                      </a:r>
                      <a:r>
                        <a:rPr sz="1100" spc="-20" dirty="0">
                          <a:latin typeface="Arial"/>
                          <a:cs typeface="Arial"/>
                        </a:rPr>
                        <a:t>of</a:t>
                      </a:r>
                      <a:r>
                        <a:rPr sz="1100" spc="35" dirty="0">
                          <a:latin typeface="Arial"/>
                          <a:cs typeface="Arial"/>
                        </a:rPr>
                        <a:t> </a:t>
                      </a:r>
                      <a:r>
                        <a:rPr sz="1100" spc="-50" dirty="0">
                          <a:latin typeface="Arial"/>
                          <a:cs typeface="Arial"/>
                        </a:rPr>
                        <a:t>0.9</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r h="177139">
                <a:tc>
                  <a:txBody>
                    <a:bodyPr/>
                    <a:lstStyle/>
                    <a:p>
                      <a:pPr algn="ctr">
                        <a:lnSpc>
                          <a:spcPts val="1190"/>
                        </a:lnSpc>
                      </a:pPr>
                      <a:r>
                        <a:rPr sz="1100" spc="-25" dirty="0">
                          <a:latin typeface="Arial"/>
                          <a:cs typeface="Arial"/>
                        </a:rPr>
                        <a:t>Batch</a:t>
                      </a:r>
                      <a:r>
                        <a:rPr sz="1100" spc="45" dirty="0">
                          <a:latin typeface="Arial"/>
                          <a:cs typeface="Arial"/>
                        </a:rPr>
                        <a:t> </a:t>
                      </a:r>
                      <a:r>
                        <a:rPr sz="1100" spc="-80" dirty="0">
                          <a:latin typeface="Arial"/>
                          <a:cs typeface="Arial"/>
                        </a:rPr>
                        <a:t>Size</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algn="ctr">
                        <a:lnSpc>
                          <a:spcPts val="1190"/>
                        </a:lnSpc>
                      </a:pPr>
                      <a:r>
                        <a:rPr sz="1100" spc="-70" dirty="0">
                          <a:latin typeface="Arial"/>
                          <a:cs typeface="Arial"/>
                        </a:rPr>
                        <a:t>32</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6"/>
                  </a:ext>
                </a:extLst>
              </a:tr>
              <a:tr h="177139">
                <a:tc rowSpan="3">
                  <a:txBody>
                    <a:bodyPr/>
                    <a:lstStyle/>
                    <a:p>
                      <a:pPr marL="203835">
                        <a:lnSpc>
                          <a:spcPts val="1190"/>
                        </a:lnSpc>
                      </a:pPr>
                      <a:r>
                        <a:rPr sz="1100" i="1" spc="10" dirty="0">
                          <a:latin typeface="Arial"/>
                          <a:cs typeface="Arial"/>
                        </a:rPr>
                        <a:t>γ </a:t>
                      </a:r>
                      <a:r>
                        <a:rPr sz="1100" spc="-40" dirty="0">
                          <a:latin typeface="Arial"/>
                          <a:cs typeface="Arial"/>
                        </a:rPr>
                        <a:t>(learning</a:t>
                      </a:r>
                      <a:r>
                        <a:rPr sz="1100" spc="-170" dirty="0">
                          <a:latin typeface="Arial"/>
                          <a:cs typeface="Arial"/>
                        </a:rPr>
                        <a:t> </a:t>
                      </a:r>
                      <a:r>
                        <a:rPr sz="1100" spc="-50" dirty="0">
                          <a:latin typeface="Arial"/>
                          <a:cs typeface="Arial"/>
                        </a:rPr>
                        <a:t>gamma)</a:t>
                      </a:r>
                      <a:endParaRPr sz="1100">
                        <a:latin typeface="Arial"/>
                        <a:cs typeface="Arial"/>
                      </a:endParaRPr>
                    </a:p>
                    <a:p>
                      <a:pPr marL="75565" marR="67945" indent="175260">
                        <a:lnSpc>
                          <a:spcPct val="102699"/>
                        </a:lnSpc>
                      </a:pPr>
                      <a:r>
                        <a:rPr sz="1100" i="1" spc="-15" dirty="0">
                          <a:latin typeface="Arial"/>
                          <a:cs typeface="Arial"/>
                        </a:rPr>
                        <a:t>β </a:t>
                      </a:r>
                      <a:r>
                        <a:rPr sz="1100" spc="-40" dirty="0">
                          <a:latin typeface="Arial"/>
                          <a:cs typeface="Arial"/>
                        </a:rPr>
                        <a:t>(learning </a:t>
                      </a:r>
                      <a:r>
                        <a:rPr sz="1100" spc="-60" dirty="0">
                          <a:latin typeface="Arial"/>
                          <a:cs typeface="Arial"/>
                        </a:rPr>
                        <a:t>decay)  </a:t>
                      </a:r>
                      <a:r>
                        <a:rPr sz="1100" spc="-55" dirty="0">
                          <a:latin typeface="Arial"/>
                          <a:cs typeface="Arial"/>
                        </a:rPr>
                        <a:t>Learning Rate</a:t>
                      </a:r>
                      <a:r>
                        <a:rPr sz="1100" spc="-145" dirty="0">
                          <a:latin typeface="Arial"/>
                          <a:cs typeface="Arial"/>
                        </a:rPr>
                        <a:t> </a:t>
                      </a:r>
                      <a:r>
                        <a:rPr sz="1100" spc="-65" dirty="0">
                          <a:latin typeface="Arial"/>
                          <a:cs typeface="Arial"/>
                        </a:rPr>
                        <a:t>Scheduler</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90"/>
                        </a:lnSpc>
                      </a:pPr>
                      <a:r>
                        <a:rPr sz="1100" spc="-60" dirty="0">
                          <a:latin typeface="Arial"/>
                          <a:cs typeface="Arial"/>
                        </a:rPr>
                        <a:t>0.0003</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algn="ctr">
                        <a:lnSpc>
                          <a:spcPts val="1190"/>
                        </a:lnSpc>
                      </a:pPr>
                      <a:r>
                        <a:rPr sz="1100" spc="-55" dirty="0">
                          <a:latin typeface="Arial"/>
                          <a:cs typeface="Arial"/>
                        </a:rPr>
                        <a:t>0.001</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7"/>
                  </a:ext>
                </a:extLst>
              </a:tr>
              <a:tr h="172072">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algn="ctr">
                        <a:lnSpc>
                          <a:spcPts val="1150"/>
                        </a:lnSpc>
                      </a:pPr>
                      <a:r>
                        <a:rPr sz="1100" spc="-55" dirty="0">
                          <a:latin typeface="Arial"/>
                          <a:cs typeface="Arial"/>
                        </a:rPr>
                        <a:t>0.75</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8"/>
                  </a:ext>
                </a:extLst>
              </a:tr>
              <a:tr h="172186">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3">
                  <a:txBody>
                    <a:bodyPr/>
                    <a:lstStyle/>
                    <a:p>
                      <a:pPr marL="535305">
                        <a:lnSpc>
                          <a:spcPts val="1150"/>
                        </a:lnSpc>
                      </a:pPr>
                      <a:r>
                        <a:rPr sz="1100" i="1" spc="-60" dirty="0">
                          <a:latin typeface="Arial"/>
                          <a:cs typeface="Arial"/>
                        </a:rPr>
                        <a:t>LR</a:t>
                      </a:r>
                      <a:r>
                        <a:rPr sz="1100" i="1" spc="20" dirty="0">
                          <a:latin typeface="Arial"/>
                          <a:cs typeface="Arial"/>
                        </a:rPr>
                        <a:t> </a:t>
                      </a:r>
                      <a:r>
                        <a:rPr sz="1100" i="1" spc="204" dirty="0">
                          <a:latin typeface="Arial"/>
                          <a:cs typeface="Arial"/>
                        </a:rPr>
                        <a:t>×</a:t>
                      </a:r>
                      <a:r>
                        <a:rPr sz="1100" i="1" spc="-70" dirty="0">
                          <a:latin typeface="Arial"/>
                          <a:cs typeface="Arial"/>
                        </a:rPr>
                        <a:t> </a:t>
                      </a:r>
                      <a:r>
                        <a:rPr sz="1100" spc="-5" dirty="0">
                          <a:latin typeface="Arial"/>
                          <a:cs typeface="Arial"/>
                        </a:rPr>
                        <a:t>(1</a:t>
                      </a:r>
                      <a:r>
                        <a:rPr sz="1100" spc="-70" dirty="0">
                          <a:latin typeface="Arial"/>
                          <a:cs typeface="Arial"/>
                        </a:rPr>
                        <a:t> </a:t>
                      </a:r>
                      <a:r>
                        <a:rPr sz="1100" spc="204" dirty="0">
                          <a:latin typeface="Arial"/>
                          <a:cs typeface="Arial"/>
                        </a:rPr>
                        <a:t>+</a:t>
                      </a:r>
                      <a:r>
                        <a:rPr sz="1100" spc="-65" dirty="0">
                          <a:latin typeface="Arial"/>
                          <a:cs typeface="Arial"/>
                        </a:rPr>
                        <a:t> </a:t>
                      </a:r>
                      <a:r>
                        <a:rPr sz="1100" i="1" spc="10" dirty="0">
                          <a:latin typeface="Arial"/>
                          <a:cs typeface="Arial"/>
                        </a:rPr>
                        <a:t>γ</a:t>
                      </a:r>
                      <a:r>
                        <a:rPr sz="1100" i="1" spc="-10" dirty="0">
                          <a:latin typeface="Arial"/>
                          <a:cs typeface="Arial"/>
                        </a:rPr>
                        <a:t> </a:t>
                      </a:r>
                      <a:r>
                        <a:rPr sz="1100" i="1" spc="204" dirty="0">
                          <a:latin typeface="Arial"/>
                          <a:cs typeface="Arial"/>
                        </a:rPr>
                        <a:t>×</a:t>
                      </a:r>
                      <a:r>
                        <a:rPr sz="1100" i="1" spc="-70" dirty="0">
                          <a:latin typeface="Arial"/>
                          <a:cs typeface="Arial"/>
                        </a:rPr>
                        <a:t> </a:t>
                      </a:r>
                      <a:r>
                        <a:rPr sz="1100" i="1" spc="60" dirty="0">
                          <a:latin typeface="Arial"/>
                          <a:cs typeface="Arial"/>
                        </a:rPr>
                        <a:t>p</a:t>
                      </a:r>
                      <a:r>
                        <a:rPr sz="1100" spc="60" dirty="0">
                          <a:latin typeface="Arial"/>
                          <a:cs typeface="Arial"/>
                        </a:rPr>
                        <a:t>)</a:t>
                      </a:r>
                      <a:r>
                        <a:rPr sz="1200" i="1" spc="89" baseline="27777" dirty="0">
                          <a:latin typeface="Menlo"/>
                          <a:cs typeface="Menlo"/>
                        </a:rPr>
                        <a:t>−</a:t>
                      </a:r>
                      <a:r>
                        <a:rPr sz="1200" i="1" spc="89" baseline="27777" dirty="0">
                          <a:latin typeface="Arial"/>
                          <a:cs typeface="Arial"/>
                        </a:rPr>
                        <a:t>β</a:t>
                      </a:r>
                      <a:endParaRPr sz="1200" baseline="27777">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9"/>
                  </a:ext>
                </a:extLst>
              </a:tr>
              <a:tr h="177139">
                <a:tc>
                  <a:txBody>
                    <a:bodyPr/>
                    <a:lstStyle/>
                    <a:p>
                      <a:pPr algn="ctr">
                        <a:lnSpc>
                          <a:spcPts val="1190"/>
                        </a:lnSpc>
                      </a:pPr>
                      <a:r>
                        <a:rPr sz="1100" spc="-35" dirty="0">
                          <a:latin typeface="Arial"/>
                          <a:cs typeface="Arial"/>
                        </a:rPr>
                        <a:t>Weight</a:t>
                      </a:r>
                      <a:r>
                        <a:rPr sz="1100" spc="45" dirty="0">
                          <a:latin typeface="Arial"/>
                          <a:cs typeface="Arial"/>
                        </a:rPr>
                        <a:t> </a:t>
                      </a:r>
                      <a:r>
                        <a:rPr sz="1100" spc="-75" dirty="0">
                          <a:latin typeface="Arial"/>
                          <a:cs typeface="Arial"/>
                        </a:rPr>
                        <a:t>Decay</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90"/>
                        </a:lnSpc>
                      </a:pPr>
                      <a:r>
                        <a:rPr sz="1100" spc="-60" dirty="0">
                          <a:latin typeface="Arial"/>
                          <a:cs typeface="Arial"/>
                        </a:rPr>
                        <a:t>0.0005</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2">
                  <a:txBody>
                    <a:bodyPr/>
                    <a:lstStyle/>
                    <a:p>
                      <a:pPr algn="ctr">
                        <a:lnSpc>
                          <a:spcPts val="1190"/>
                        </a:lnSpc>
                      </a:pPr>
                      <a:r>
                        <a:rPr sz="1100" spc="-55" dirty="0">
                          <a:latin typeface="Arial"/>
                          <a:cs typeface="Arial"/>
                        </a:rPr>
                        <a:t>0.001</a:t>
                      </a:r>
                      <a:endParaRPr sz="11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0"/>
                  </a:ext>
                </a:extLst>
              </a:tr>
            </a:tbl>
          </a:graphicData>
        </a:graphic>
      </p:graphicFrame>
      <p:sp>
        <p:nvSpPr>
          <p:cNvPr id="4" name="object 4"/>
          <p:cNvSpPr txBox="1"/>
          <p:nvPr/>
        </p:nvSpPr>
        <p:spPr>
          <a:xfrm>
            <a:off x="721499" y="2618059"/>
            <a:ext cx="3164840" cy="329565"/>
          </a:xfrm>
          <a:prstGeom prst="rect">
            <a:avLst/>
          </a:prstGeom>
        </p:spPr>
        <p:txBody>
          <a:bodyPr vert="horz" wrap="square" lIns="0" tIns="12065" rIns="0" bIns="0" rtlCol="0">
            <a:spAutoFit/>
          </a:bodyPr>
          <a:lstStyle/>
          <a:p>
            <a:pPr marL="343535" marR="5080" indent="-331470">
              <a:lnSpc>
                <a:spcPct val="100000"/>
              </a:lnSpc>
              <a:spcBef>
                <a:spcPts val="95"/>
              </a:spcBef>
            </a:pPr>
            <a:r>
              <a:rPr sz="1000" spc="-40" dirty="0">
                <a:solidFill>
                  <a:srgbClr val="3333B2"/>
                </a:solidFill>
                <a:latin typeface="Arial"/>
                <a:cs typeface="Arial"/>
              </a:rPr>
              <a:t>Table: </a:t>
            </a:r>
            <a:r>
              <a:rPr sz="1000" spc="-45" dirty="0">
                <a:latin typeface="Arial"/>
                <a:cs typeface="Arial"/>
              </a:rPr>
              <a:t>Hyper-parameters </a:t>
            </a:r>
            <a:r>
              <a:rPr sz="1000" spc="-55" dirty="0">
                <a:latin typeface="Arial"/>
                <a:cs typeface="Arial"/>
              </a:rPr>
              <a:t>and </a:t>
            </a:r>
            <a:r>
              <a:rPr sz="1000" spc="-25" dirty="0">
                <a:latin typeface="Arial"/>
                <a:cs typeface="Arial"/>
              </a:rPr>
              <a:t>setting </a:t>
            </a:r>
            <a:r>
              <a:rPr sz="1000" spc="-20" dirty="0">
                <a:latin typeface="Arial"/>
                <a:cs typeface="Arial"/>
              </a:rPr>
              <a:t>of </a:t>
            </a:r>
            <a:r>
              <a:rPr sz="1000" spc="-25" dirty="0">
                <a:latin typeface="Arial"/>
                <a:cs typeface="Arial"/>
              </a:rPr>
              <a:t>Fine-tuning </a:t>
            </a:r>
            <a:r>
              <a:rPr sz="1000" spc="-45" dirty="0">
                <a:latin typeface="Arial"/>
                <a:cs typeface="Arial"/>
              </a:rPr>
              <a:t>Models  </a:t>
            </a:r>
            <a:r>
              <a:rPr sz="1000" spc="-30" dirty="0">
                <a:latin typeface="Arial"/>
                <a:cs typeface="Arial"/>
              </a:rPr>
              <a:t>Note </a:t>
            </a:r>
            <a:r>
              <a:rPr sz="1000" spc="10" dirty="0">
                <a:latin typeface="Arial"/>
                <a:cs typeface="Arial"/>
              </a:rPr>
              <a:t>that </a:t>
            </a:r>
            <a:r>
              <a:rPr sz="1000" i="1" spc="-45" dirty="0">
                <a:latin typeface="Arial"/>
                <a:cs typeface="Arial"/>
              </a:rPr>
              <a:t>p </a:t>
            </a:r>
            <a:r>
              <a:rPr sz="1000" spc="-55" dirty="0">
                <a:latin typeface="Arial"/>
                <a:cs typeface="Arial"/>
              </a:rPr>
              <a:t>is </a:t>
            </a:r>
            <a:r>
              <a:rPr sz="1000" spc="-25" dirty="0">
                <a:latin typeface="Arial"/>
                <a:cs typeface="Arial"/>
              </a:rPr>
              <a:t>the </a:t>
            </a:r>
            <a:r>
              <a:rPr sz="1000" spc="-15" dirty="0">
                <a:latin typeface="Arial"/>
                <a:cs typeface="Arial"/>
              </a:rPr>
              <a:t>training </a:t>
            </a:r>
            <a:r>
              <a:rPr sz="1000" spc="-75" dirty="0">
                <a:latin typeface="Arial"/>
                <a:cs typeface="Arial"/>
              </a:rPr>
              <a:t>process </a:t>
            </a:r>
            <a:r>
              <a:rPr sz="1000" spc="-20" dirty="0">
                <a:latin typeface="Arial"/>
                <a:cs typeface="Arial"/>
              </a:rPr>
              <a:t>from </a:t>
            </a:r>
            <a:r>
              <a:rPr sz="1000" spc="-60" dirty="0">
                <a:latin typeface="Arial"/>
                <a:cs typeface="Arial"/>
              </a:rPr>
              <a:t>0 </a:t>
            </a:r>
            <a:r>
              <a:rPr sz="1000" spc="10" dirty="0">
                <a:latin typeface="Arial"/>
                <a:cs typeface="Arial"/>
              </a:rPr>
              <a:t>to</a:t>
            </a:r>
            <a:r>
              <a:rPr sz="1000" spc="-20" dirty="0">
                <a:latin typeface="Arial"/>
                <a:cs typeface="Arial"/>
              </a:rPr>
              <a:t> </a:t>
            </a:r>
            <a:r>
              <a:rPr sz="1000" spc="-60" dirty="0">
                <a:latin typeface="Arial"/>
                <a:cs typeface="Arial"/>
              </a:rPr>
              <a:t>1</a:t>
            </a:r>
            <a:endParaRPr sz="1000">
              <a:latin typeface="Arial"/>
              <a:cs typeface="Arial"/>
            </a:endParaRPr>
          </a:p>
        </p:txBody>
      </p:sp>
      <p:sp>
        <p:nvSpPr>
          <p:cNvPr id="5" name="object 5"/>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6" name="object 6"/>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7" name="object 7"/>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9" name="object 9"/>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24</a:t>
            </a:fld>
            <a:r>
              <a:rPr spc="-95" dirty="0"/>
              <a:t> </a:t>
            </a:r>
            <a:r>
              <a:rPr spc="150" dirty="0"/>
              <a:t>/</a:t>
            </a:r>
            <a:r>
              <a:rPr spc="-90" dirty="0"/>
              <a:t> </a:t>
            </a:r>
            <a:r>
              <a:rPr spc="-20" dirty="0"/>
              <a:t>35</a:t>
            </a: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2281555" cy="244475"/>
          </a:xfrm>
          <a:prstGeom prst="rect">
            <a:avLst/>
          </a:prstGeom>
        </p:spPr>
        <p:txBody>
          <a:bodyPr vert="horz" wrap="square" lIns="0" tIns="17145" rIns="0" bIns="0" rtlCol="0">
            <a:spAutoFit/>
          </a:bodyPr>
          <a:lstStyle/>
          <a:p>
            <a:pPr marL="12700">
              <a:lnSpc>
                <a:spcPct val="100000"/>
              </a:lnSpc>
              <a:spcBef>
                <a:spcPts val="135"/>
              </a:spcBef>
            </a:pPr>
            <a:r>
              <a:rPr spc="-70" dirty="0"/>
              <a:t>Dicussions: </a:t>
            </a:r>
            <a:r>
              <a:rPr spc="-45" dirty="0"/>
              <a:t>Pretrained</a:t>
            </a:r>
            <a:r>
              <a:rPr spc="60" dirty="0"/>
              <a:t> </a:t>
            </a:r>
            <a:r>
              <a:rPr spc="-60" dirty="0"/>
              <a:t>Models</a:t>
            </a:r>
          </a:p>
        </p:txBody>
      </p:sp>
      <p:sp>
        <p:nvSpPr>
          <p:cNvPr id="3" name="object 3"/>
          <p:cNvSpPr/>
          <p:nvPr/>
        </p:nvSpPr>
        <p:spPr>
          <a:xfrm>
            <a:off x="281089" y="1134986"/>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517091"/>
            <a:ext cx="65265" cy="6526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81089" y="1899196"/>
            <a:ext cx="65265" cy="65265"/>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body" idx="1"/>
          </p:nvPr>
        </p:nvSpPr>
        <p:spPr>
          <a:prstGeom prst="rect">
            <a:avLst/>
          </a:prstGeom>
        </p:spPr>
        <p:txBody>
          <a:bodyPr vert="horz" wrap="square" lIns="0" tIns="6985" rIns="0" bIns="0" rtlCol="0">
            <a:spAutoFit/>
          </a:bodyPr>
          <a:lstStyle/>
          <a:p>
            <a:pPr marL="259079" marR="137795">
              <a:lnSpc>
                <a:spcPct val="102699"/>
              </a:lnSpc>
              <a:spcBef>
                <a:spcPts val="55"/>
              </a:spcBef>
            </a:pPr>
            <a:r>
              <a:rPr spc="-35" dirty="0"/>
              <a:t>Pre-trained </a:t>
            </a:r>
            <a:r>
              <a:rPr spc="-65" dirty="0"/>
              <a:t>models </a:t>
            </a:r>
            <a:r>
              <a:rPr spc="-20" dirty="0"/>
              <a:t>of </a:t>
            </a:r>
            <a:r>
              <a:rPr spc="-35" dirty="0"/>
              <a:t>Alex-net </a:t>
            </a:r>
            <a:r>
              <a:rPr spc="-80" dirty="0"/>
              <a:t>converges </a:t>
            </a:r>
            <a:r>
              <a:rPr lang="en-US" spc="-80" dirty="0"/>
              <a:t> </a:t>
            </a:r>
            <a:r>
              <a:rPr dirty="0"/>
              <a:t>with </a:t>
            </a:r>
            <a:r>
              <a:rPr spc="-20" dirty="0"/>
              <a:t>top-1  </a:t>
            </a:r>
            <a:r>
              <a:rPr spc="-60" dirty="0"/>
              <a:t>accuracy </a:t>
            </a:r>
            <a:r>
              <a:rPr spc="-20" dirty="0"/>
              <a:t>of </a:t>
            </a:r>
            <a:r>
              <a:rPr spc="-55" dirty="0"/>
              <a:t>around </a:t>
            </a:r>
            <a:r>
              <a:rPr spc="-70" dirty="0"/>
              <a:t>55 </a:t>
            </a:r>
            <a:r>
              <a:rPr spc="235" dirty="0"/>
              <a:t>± </a:t>
            </a:r>
            <a:r>
              <a:rPr spc="-55" dirty="0"/>
              <a:t>0.5% </a:t>
            </a:r>
            <a:r>
              <a:rPr spc="-65" dirty="0"/>
              <a:t>and </a:t>
            </a:r>
            <a:r>
              <a:rPr spc="-25" dirty="0"/>
              <a:t>test </a:t>
            </a:r>
            <a:r>
              <a:rPr spc="-80" dirty="0"/>
              <a:t>loss </a:t>
            </a:r>
            <a:r>
              <a:rPr spc="-20" dirty="0"/>
              <a:t>of </a:t>
            </a:r>
            <a:r>
              <a:rPr spc="-55" dirty="0"/>
              <a:t>1.94 </a:t>
            </a:r>
            <a:r>
              <a:rPr spc="235" dirty="0"/>
              <a:t>± </a:t>
            </a:r>
            <a:r>
              <a:rPr spc="-55" dirty="0"/>
              <a:t>0.05</a:t>
            </a:r>
            <a:r>
              <a:rPr spc="55" dirty="0"/>
              <a:t> </a:t>
            </a:r>
            <a:r>
              <a:rPr spc="-40" dirty="0"/>
              <a:t>%.</a:t>
            </a:r>
          </a:p>
          <a:p>
            <a:pPr marL="259079" marR="106680">
              <a:lnSpc>
                <a:spcPct val="102600"/>
              </a:lnSpc>
              <a:spcBef>
                <a:spcPts val="300"/>
              </a:spcBef>
            </a:pPr>
            <a:r>
              <a:rPr spc="-35" dirty="0"/>
              <a:t>Our </a:t>
            </a:r>
            <a:r>
              <a:rPr spc="-50" dirty="0"/>
              <a:t>results </a:t>
            </a:r>
            <a:r>
              <a:rPr spc="-80" dirty="0"/>
              <a:t>are </a:t>
            </a:r>
            <a:r>
              <a:rPr dirty="0"/>
              <a:t>still </a:t>
            </a:r>
            <a:r>
              <a:rPr spc="-50" dirty="0"/>
              <a:t>behind </a:t>
            </a:r>
            <a:r>
              <a:rPr spc="5" dirty="0"/>
              <a:t>that </a:t>
            </a:r>
            <a:r>
              <a:rPr spc="-20" dirty="0"/>
              <a:t>of </a:t>
            </a:r>
            <a:r>
              <a:rPr spc="-30" dirty="0"/>
              <a:t>the </a:t>
            </a:r>
            <a:r>
              <a:rPr spc="-35" dirty="0"/>
              <a:t>original </a:t>
            </a:r>
            <a:r>
              <a:rPr spc="-50" dirty="0"/>
              <a:t>paper, </a:t>
            </a:r>
            <a:r>
              <a:rPr spc="-40" dirty="0"/>
              <a:t>which </a:t>
            </a:r>
            <a:r>
              <a:rPr spc="-90" dirty="0"/>
              <a:t>has </a:t>
            </a:r>
            <a:r>
              <a:rPr spc="-30" dirty="0"/>
              <a:t>the  </a:t>
            </a:r>
            <a:r>
              <a:rPr spc="-20" dirty="0"/>
              <a:t>top-1 </a:t>
            </a:r>
            <a:r>
              <a:rPr spc="-60" dirty="0"/>
              <a:t>accuracy </a:t>
            </a:r>
            <a:r>
              <a:rPr spc="-20" dirty="0"/>
              <a:t>of </a:t>
            </a:r>
            <a:r>
              <a:rPr spc="-55" dirty="0"/>
              <a:t>63.7</a:t>
            </a:r>
            <a:r>
              <a:rPr spc="70" dirty="0"/>
              <a:t> </a:t>
            </a:r>
            <a:r>
              <a:rPr spc="-40" dirty="0"/>
              <a:t>%.</a:t>
            </a:r>
          </a:p>
          <a:p>
            <a:pPr marL="259079" marR="5080">
              <a:lnSpc>
                <a:spcPct val="102600"/>
              </a:lnSpc>
              <a:spcBef>
                <a:spcPts val="300"/>
              </a:spcBef>
            </a:pPr>
            <a:r>
              <a:rPr spc="-45" dirty="0"/>
              <a:t>No </a:t>
            </a:r>
            <a:r>
              <a:rPr spc="-55" dirty="0"/>
              <a:t>very </a:t>
            </a:r>
            <a:r>
              <a:rPr spc="-35" dirty="0"/>
              <a:t>substantial </a:t>
            </a:r>
            <a:r>
              <a:rPr spc="-60" dirty="0"/>
              <a:t>accuracy </a:t>
            </a:r>
            <a:r>
              <a:rPr spc="-50" dirty="0"/>
              <a:t>difference </a:t>
            </a:r>
            <a:r>
              <a:rPr spc="-70" dirty="0"/>
              <a:t>between </a:t>
            </a:r>
            <a:r>
              <a:rPr spc="-30" dirty="0"/>
              <a:t>the </a:t>
            </a:r>
            <a:r>
              <a:rPr spc="-45" dirty="0"/>
              <a:t>pretrained </a:t>
            </a:r>
            <a:r>
              <a:rPr spc="-50" dirty="0"/>
              <a:t>model  </a:t>
            </a:r>
            <a:r>
              <a:rPr dirty="0"/>
              <a:t>with </a:t>
            </a:r>
            <a:r>
              <a:rPr spc="-70" dirty="0"/>
              <a:t>1000 </a:t>
            </a:r>
            <a:r>
              <a:rPr spc="-95" dirty="0"/>
              <a:t>classes </a:t>
            </a:r>
            <a:r>
              <a:rPr spc="-65" dirty="0"/>
              <a:t>and </a:t>
            </a:r>
            <a:r>
              <a:rPr spc="-30" dirty="0"/>
              <a:t>the </a:t>
            </a:r>
            <a:r>
              <a:rPr spc="-45" dirty="0"/>
              <a:t>pretrained </a:t>
            </a:r>
            <a:r>
              <a:rPr spc="-65" dirty="0"/>
              <a:t>models </a:t>
            </a:r>
            <a:r>
              <a:rPr spc="-50" dirty="0"/>
              <a:t>(Random </a:t>
            </a:r>
            <a:r>
              <a:rPr spc="-65" dirty="0"/>
              <a:t>and </a:t>
            </a:r>
            <a:r>
              <a:rPr spc="-70" dirty="0"/>
              <a:t>Masked  </a:t>
            </a:r>
            <a:r>
              <a:rPr spc="-40" dirty="0"/>
              <a:t>Datasets) </a:t>
            </a:r>
            <a:r>
              <a:rPr dirty="0"/>
              <a:t>with </a:t>
            </a:r>
            <a:r>
              <a:rPr spc="-65" dirty="0"/>
              <a:t>fewer </a:t>
            </a:r>
            <a:r>
              <a:rPr spc="-85" dirty="0"/>
              <a:t>classes.</a:t>
            </a: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25</a:t>
            </a:fld>
            <a:r>
              <a:rPr spc="-95" dirty="0"/>
              <a:t> </a:t>
            </a:r>
            <a:r>
              <a:rPr spc="150" dirty="0"/>
              <a:t>/</a:t>
            </a:r>
            <a:r>
              <a:rPr spc="-90" dirty="0"/>
              <a:t> </a:t>
            </a:r>
            <a:r>
              <a:rPr spc="-20" dirty="0"/>
              <a:t>35</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1961514" cy="244475"/>
          </a:xfrm>
          <a:prstGeom prst="rect">
            <a:avLst/>
          </a:prstGeom>
        </p:spPr>
        <p:txBody>
          <a:bodyPr vert="horz" wrap="square" lIns="0" tIns="17145" rIns="0" bIns="0" rtlCol="0">
            <a:spAutoFit/>
          </a:bodyPr>
          <a:lstStyle/>
          <a:p>
            <a:pPr marL="12700">
              <a:lnSpc>
                <a:spcPct val="100000"/>
              </a:lnSpc>
              <a:spcBef>
                <a:spcPts val="135"/>
              </a:spcBef>
            </a:pPr>
            <a:r>
              <a:rPr sz="1400" spc="-65" dirty="0">
                <a:solidFill>
                  <a:srgbClr val="FFFFFF"/>
                </a:solidFill>
                <a:latin typeface="Arial"/>
                <a:cs typeface="Arial"/>
              </a:rPr>
              <a:t>Results: </a:t>
            </a:r>
            <a:r>
              <a:rPr sz="1400" spc="-30" dirty="0">
                <a:solidFill>
                  <a:srgbClr val="FFFFFF"/>
                </a:solidFill>
                <a:latin typeface="Arial"/>
                <a:cs typeface="Arial"/>
              </a:rPr>
              <a:t>Pretraind</a:t>
            </a:r>
            <a:r>
              <a:rPr sz="1400" spc="-10" dirty="0">
                <a:solidFill>
                  <a:srgbClr val="FFFFFF"/>
                </a:solidFill>
                <a:latin typeface="Arial"/>
                <a:cs typeface="Arial"/>
              </a:rPr>
              <a:t> </a:t>
            </a:r>
            <a:r>
              <a:rPr sz="1400" spc="-60" dirty="0">
                <a:solidFill>
                  <a:srgbClr val="FFFFFF"/>
                </a:solidFill>
                <a:latin typeface="Arial"/>
                <a:cs typeface="Arial"/>
              </a:rPr>
              <a:t>Models</a:t>
            </a:r>
            <a:endParaRPr sz="1400">
              <a:latin typeface="Arial"/>
              <a:cs typeface="Arial"/>
            </a:endParaRPr>
          </a:p>
        </p:txBody>
      </p:sp>
      <p:sp>
        <p:nvSpPr>
          <p:cNvPr id="4" name="object 4"/>
          <p:cNvSpPr txBox="1">
            <a:spLocks noGrp="1"/>
          </p:cNvSpPr>
          <p:nvPr>
            <p:ph type="title"/>
          </p:nvPr>
        </p:nvSpPr>
        <p:spPr>
          <a:xfrm>
            <a:off x="533476" y="718469"/>
            <a:ext cx="3542029" cy="177800"/>
          </a:xfrm>
          <a:prstGeom prst="rect">
            <a:avLst/>
          </a:prstGeom>
        </p:spPr>
        <p:txBody>
          <a:bodyPr vert="horz" wrap="square" lIns="0" tIns="12065" rIns="0" bIns="0" rtlCol="0">
            <a:spAutoFit/>
          </a:bodyPr>
          <a:lstStyle/>
          <a:p>
            <a:pPr marL="12700">
              <a:lnSpc>
                <a:spcPct val="100000"/>
              </a:lnSpc>
              <a:spcBef>
                <a:spcPts val="95"/>
              </a:spcBef>
            </a:pPr>
            <a:r>
              <a:rPr sz="1000" spc="-35" dirty="0">
                <a:solidFill>
                  <a:srgbClr val="3333B2"/>
                </a:solidFill>
              </a:rPr>
              <a:t>Figure: </a:t>
            </a:r>
            <a:r>
              <a:rPr sz="1000" spc="-25" dirty="0">
                <a:solidFill>
                  <a:srgbClr val="000000"/>
                </a:solidFill>
              </a:rPr>
              <a:t>Validation </a:t>
            </a:r>
            <a:r>
              <a:rPr sz="1000" spc="-80" dirty="0">
                <a:solidFill>
                  <a:srgbClr val="000000"/>
                </a:solidFill>
              </a:rPr>
              <a:t>Loss </a:t>
            </a:r>
            <a:r>
              <a:rPr sz="1000" spc="-55" dirty="0">
                <a:solidFill>
                  <a:srgbClr val="000000"/>
                </a:solidFill>
              </a:rPr>
              <a:t>and </a:t>
            </a:r>
            <a:r>
              <a:rPr sz="1000" spc="-40" dirty="0">
                <a:solidFill>
                  <a:srgbClr val="000000"/>
                </a:solidFill>
              </a:rPr>
              <a:t>Top-1 </a:t>
            </a:r>
            <a:r>
              <a:rPr sz="1000" spc="-45" dirty="0">
                <a:solidFill>
                  <a:srgbClr val="000000"/>
                </a:solidFill>
              </a:rPr>
              <a:t>Accuracy </a:t>
            </a:r>
            <a:r>
              <a:rPr sz="1000" spc="-20" dirty="0">
                <a:solidFill>
                  <a:srgbClr val="000000"/>
                </a:solidFill>
              </a:rPr>
              <a:t>of </a:t>
            </a:r>
            <a:r>
              <a:rPr sz="1000" spc="-30" dirty="0">
                <a:solidFill>
                  <a:srgbClr val="000000"/>
                </a:solidFill>
              </a:rPr>
              <a:t>Pre-trained</a:t>
            </a:r>
            <a:r>
              <a:rPr sz="1000" spc="105" dirty="0">
                <a:solidFill>
                  <a:srgbClr val="000000"/>
                </a:solidFill>
              </a:rPr>
              <a:t> </a:t>
            </a:r>
            <a:r>
              <a:rPr sz="1000" spc="-45" dirty="0">
                <a:solidFill>
                  <a:srgbClr val="000000"/>
                </a:solidFill>
              </a:rPr>
              <a:t>Models</a:t>
            </a:r>
            <a:endParaRPr sz="1000"/>
          </a:p>
        </p:txBody>
      </p:sp>
      <p:sp>
        <p:nvSpPr>
          <p:cNvPr id="5" name="object 5"/>
          <p:cNvSpPr/>
          <p:nvPr/>
        </p:nvSpPr>
        <p:spPr>
          <a:xfrm>
            <a:off x="138544" y="1130973"/>
            <a:ext cx="4330933" cy="180456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4" action="ppaction://hlinksldjump"/>
              </a:rPr>
              <a:t>Rethinking </a:t>
            </a:r>
            <a:r>
              <a:rPr sz="600" spc="-10" dirty="0">
                <a:solidFill>
                  <a:srgbClr val="FFFFFF"/>
                </a:solidFill>
                <a:latin typeface="Arial"/>
                <a:cs typeface="Arial"/>
                <a:hlinkClick r:id="rId4" action="ppaction://hlinksldjump"/>
              </a:rPr>
              <a:t>ImageNet </a:t>
            </a:r>
            <a:r>
              <a:rPr sz="600" dirty="0">
                <a:solidFill>
                  <a:srgbClr val="FFFFFF"/>
                </a:solidFill>
                <a:latin typeface="Arial"/>
                <a:cs typeface="Arial"/>
                <a:hlinkClick r:id="rId4" action="ppaction://hlinksldjump"/>
              </a:rPr>
              <a:t>Pretraining </a:t>
            </a:r>
            <a:r>
              <a:rPr sz="600" spc="5" dirty="0">
                <a:solidFill>
                  <a:srgbClr val="FFFFFF"/>
                </a:solidFill>
                <a:latin typeface="Arial"/>
                <a:cs typeface="Arial"/>
                <a:hlinkClick r:id="rId4" action="ppaction://hlinksldjump"/>
              </a:rPr>
              <a:t>in </a:t>
            </a:r>
            <a:r>
              <a:rPr sz="600" spc="-5" dirty="0">
                <a:solidFill>
                  <a:srgbClr val="FFFFFF"/>
                </a:solidFill>
                <a:latin typeface="Arial"/>
                <a:cs typeface="Arial"/>
                <a:hlinkClick r:id="rId4"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26</a:t>
            </a:fld>
            <a:r>
              <a:rPr spc="-95" dirty="0"/>
              <a:t> </a:t>
            </a:r>
            <a:r>
              <a:rPr spc="150" dirty="0"/>
              <a:t>/</a:t>
            </a:r>
            <a:r>
              <a:rPr spc="-90" dirty="0"/>
              <a:t> </a:t>
            </a:r>
            <a:r>
              <a:rPr spc="-20" dirty="0"/>
              <a:t>35</a:t>
            </a: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1881505" cy="244475"/>
          </a:xfrm>
          <a:prstGeom prst="rect">
            <a:avLst/>
          </a:prstGeom>
        </p:spPr>
        <p:txBody>
          <a:bodyPr vert="horz" wrap="square" lIns="0" tIns="17145" rIns="0" bIns="0" rtlCol="0">
            <a:spAutoFit/>
          </a:bodyPr>
          <a:lstStyle/>
          <a:p>
            <a:pPr marL="12700">
              <a:lnSpc>
                <a:spcPct val="100000"/>
              </a:lnSpc>
              <a:spcBef>
                <a:spcPts val="135"/>
              </a:spcBef>
            </a:pPr>
            <a:r>
              <a:rPr sz="1400" spc="-50" dirty="0">
                <a:solidFill>
                  <a:srgbClr val="FFFFFF"/>
                </a:solidFill>
                <a:latin typeface="Arial"/>
                <a:cs typeface="Arial"/>
              </a:rPr>
              <a:t>Results:Pretraind</a:t>
            </a:r>
            <a:r>
              <a:rPr sz="1400" spc="70" dirty="0">
                <a:solidFill>
                  <a:srgbClr val="FFFFFF"/>
                </a:solidFill>
                <a:latin typeface="Arial"/>
                <a:cs typeface="Arial"/>
              </a:rPr>
              <a:t> </a:t>
            </a:r>
            <a:r>
              <a:rPr sz="1400" spc="-60" dirty="0">
                <a:solidFill>
                  <a:srgbClr val="FFFFFF"/>
                </a:solidFill>
                <a:latin typeface="Arial"/>
                <a:cs typeface="Arial"/>
              </a:rPr>
              <a:t>Models</a:t>
            </a:r>
            <a:endParaRPr sz="1400">
              <a:latin typeface="Arial"/>
              <a:cs typeface="Arial"/>
            </a:endParaRPr>
          </a:p>
        </p:txBody>
      </p:sp>
      <p:sp>
        <p:nvSpPr>
          <p:cNvPr id="4" name="object 4"/>
          <p:cNvSpPr txBox="1"/>
          <p:nvPr/>
        </p:nvSpPr>
        <p:spPr>
          <a:xfrm>
            <a:off x="1054074" y="1213261"/>
            <a:ext cx="2501265" cy="177800"/>
          </a:xfrm>
          <a:prstGeom prst="rect">
            <a:avLst/>
          </a:prstGeom>
        </p:spPr>
        <p:txBody>
          <a:bodyPr vert="horz" wrap="square" lIns="0" tIns="12065" rIns="0" bIns="0" rtlCol="0">
            <a:spAutoFit/>
          </a:bodyPr>
          <a:lstStyle/>
          <a:p>
            <a:pPr marL="12700">
              <a:lnSpc>
                <a:spcPct val="100000"/>
              </a:lnSpc>
              <a:spcBef>
                <a:spcPts val="95"/>
              </a:spcBef>
            </a:pPr>
            <a:r>
              <a:rPr sz="1000" spc="-40" dirty="0">
                <a:solidFill>
                  <a:srgbClr val="3333B2"/>
                </a:solidFill>
                <a:latin typeface="Arial"/>
                <a:cs typeface="Arial"/>
              </a:rPr>
              <a:t>Table: </a:t>
            </a:r>
            <a:r>
              <a:rPr sz="1000" spc="-55" dirty="0">
                <a:latin typeface="Arial"/>
                <a:cs typeface="Arial"/>
              </a:rPr>
              <a:t>Results </a:t>
            </a:r>
            <a:r>
              <a:rPr sz="1000" spc="-20" dirty="0">
                <a:latin typeface="Arial"/>
                <a:cs typeface="Arial"/>
              </a:rPr>
              <a:t>of </a:t>
            </a:r>
            <a:r>
              <a:rPr sz="1000" spc="-30" dirty="0">
                <a:latin typeface="Arial"/>
                <a:cs typeface="Arial"/>
              </a:rPr>
              <a:t>Pre-trained</a:t>
            </a:r>
            <a:r>
              <a:rPr sz="1000" spc="-175" dirty="0">
                <a:latin typeface="Arial"/>
                <a:cs typeface="Arial"/>
              </a:rPr>
              <a:t> </a:t>
            </a:r>
            <a:r>
              <a:rPr sz="1000" spc="-25" dirty="0">
                <a:latin typeface="Arial"/>
                <a:cs typeface="Arial"/>
              </a:rPr>
              <a:t>Models(Alex-net)</a:t>
            </a:r>
            <a:endParaRPr sz="1000">
              <a:latin typeface="Arial"/>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1481979318"/>
              </p:ext>
            </p:extLst>
          </p:nvPr>
        </p:nvGraphicFramePr>
        <p:xfrm>
          <a:off x="172975" y="1625784"/>
          <a:ext cx="4380277" cy="550915"/>
        </p:xfrm>
        <a:graphic>
          <a:graphicData uri="http://schemas.openxmlformats.org/drawingml/2006/table">
            <a:tbl>
              <a:tblPr firstRow="1" bandRow="1">
                <a:tableStyleId>{2D5ABB26-0587-4C30-8999-92F81FD0307C}</a:tableStyleId>
              </a:tblPr>
              <a:tblGrid>
                <a:gridCol w="1662355">
                  <a:extLst>
                    <a:ext uri="{9D8B030D-6E8A-4147-A177-3AD203B41FA5}">
                      <a16:colId xmlns:a16="http://schemas.microsoft.com/office/drawing/2014/main" val="20000"/>
                    </a:ext>
                  </a:extLst>
                </a:gridCol>
                <a:gridCol w="1078879">
                  <a:extLst>
                    <a:ext uri="{9D8B030D-6E8A-4147-A177-3AD203B41FA5}">
                      <a16:colId xmlns:a16="http://schemas.microsoft.com/office/drawing/2014/main" val="20001"/>
                    </a:ext>
                  </a:extLst>
                </a:gridCol>
                <a:gridCol w="1078880">
                  <a:extLst>
                    <a:ext uri="{9D8B030D-6E8A-4147-A177-3AD203B41FA5}">
                      <a16:colId xmlns:a16="http://schemas.microsoft.com/office/drawing/2014/main" val="20002"/>
                    </a:ext>
                  </a:extLst>
                </a:gridCol>
                <a:gridCol w="560163">
                  <a:extLst>
                    <a:ext uri="{9D8B030D-6E8A-4147-A177-3AD203B41FA5}">
                      <a16:colId xmlns:a16="http://schemas.microsoft.com/office/drawing/2014/main" val="20003"/>
                    </a:ext>
                  </a:extLst>
                </a:gridCol>
              </a:tblGrid>
              <a:tr h="139727">
                <a:tc>
                  <a:txBody>
                    <a:bodyPr/>
                    <a:lstStyle/>
                    <a:p>
                      <a:pPr algn="ctr">
                        <a:lnSpc>
                          <a:spcPts val="935"/>
                        </a:lnSpc>
                      </a:pPr>
                      <a:r>
                        <a:rPr sz="850" spc="-20" dirty="0">
                          <a:latin typeface="Arial"/>
                          <a:cs typeface="Arial"/>
                        </a:rPr>
                        <a:t>Data-set </a:t>
                      </a:r>
                      <a:r>
                        <a:rPr sz="850" spc="-40" dirty="0">
                          <a:latin typeface="Arial"/>
                          <a:cs typeface="Arial"/>
                        </a:rPr>
                        <a:t>on </a:t>
                      </a:r>
                      <a:r>
                        <a:rPr sz="850" spc="-25" dirty="0">
                          <a:latin typeface="Arial"/>
                          <a:cs typeface="Arial"/>
                        </a:rPr>
                        <a:t>which </a:t>
                      </a:r>
                      <a:r>
                        <a:rPr sz="850" spc="-20" dirty="0">
                          <a:latin typeface="Arial"/>
                          <a:cs typeface="Arial"/>
                        </a:rPr>
                        <a:t>Model</a:t>
                      </a:r>
                      <a:r>
                        <a:rPr sz="850" spc="80" dirty="0">
                          <a:latin typeface="Arial"/>
                          <a:cs typeface="Arial"/>
                        </a:rPr>
                        <a:t> </a:t>
                      </a:r>
                      <a:r>
                        <a:rPr sz="850" spc="-20" dirty="0">
                          <a:latin typeface="Arial"/>
                          <a:cs typeface="Arial"/>
                        </a:rPr>
                        <a:t>trained</a:t>
                      </a:r>
                      <a:endParaRPr sz="85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35"/>
                        </a:lnSpc>
                      </a:pPr>
                      <a:r>
                        <a:rPr sz="850" spc="-30" dirty="0">
                          <a:latin typeface="Arial"/>
                          <a:cs typeface="Arial"/>
                        </a:rPr>
                        <a:t>Best Top </a:t>
                      </a:r>
                      <a:r>
                        <a:rPr sz="850" spc="-45" dirty="0">
                          <a:latin typeface="Arial"/>
                          <a:cs typeface="Arial"/>
                        </a:rPr>
                        <a:t>1</a:t>
                      </a:r>
                      <a:r>
                        <a:rPr sz="850" spc="-15" dirty="0">
                          <a:latin typeface="Arial"/>
                          <a:cs typeface="Arial"/>
                        </a:rPr>
                        <a:t> </a:t>
                      </a:r>
                      <a:r>
                        <a:rPr sz="850" spc="-40" dirty="0">
                          <a:latin typeface="Arial"/>
                          <a:cs typeface="Arial"/>
                        </a:rPr>
                        <a:t>accuracy</a:t>
                      </a:r>
                      <a:endParaRPr sz="85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35"/>
                        </a:lnSpc>
                      </a:pPr>
                      <a:r>
                        <a:rPr sz="850" spc="-30" dirty="0">
                          <a:latin typeface="Arial"/>
                          <a:cs typeface="Arial"/>
                        </a:rPr>
                        <a:t>Best Top </a:t>
                      </a:r>
                      <a:r>
                        <a:rPr sz="850" spc="-45" dirty="0">
                          <a:latin typeface="Arial"/>
                          <a:cs typeface="Arial"/>
                        </a:rPr>
                        <a:t>5</a:t>
                      </a:r>
                      <a:r>
                        <a:rPr sz="850" spc="-15" dirty="0">
                          <a:latin typeface="Arial"/>
                          <a:cs typeface="Arial"/>
                        </a:rPr>
                        <a:t> </a:t>
                      </a:r>
                      <a:r>
                        <a:rPr sz="850" spc="-40" dirty="0">
                          <a:latin typeface="Arial"/>
                          <a:cs typeface="Arial"/>
                        </a:rPr>
                        <a:t>accuracy</a:t>
                      </a:r>
                      <a:endParaRPr sz="85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935"/>
                        </a:lnSpc>
                      </a:pPr>
                      <a:r>
                        <a:rPr lang="en-US" sz="850" spc="-65" dirty="0">
                          <a:latin typeface="Arial"/>
                          <a:cs typeface="Arial"/>
                        </a:rPr>
                        <a:t>Valid. </a:t>
                      </a:r>
                      <a:r>
                        <a:rPr sz="850" spc="-65" dirty="0">
                          <a:latin typeface="Arial"/>
                          <a:cs typeface="Arial"/>
                        </a:rPr>
                        <a:t>Loss</a:t>
                      </a:r>
                      <a:endParaRPr sz="850" dirty="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37064">
                <a:tc>
                  <a:txBody>
                    <a:bodyPr/>
                    <a:lstStyle/>
                    <a:p>
                      <a:pPr algn="ctr">
                        <a:lnSpc>
                          <a:spcPts val="935"/>
                        </a:lnSpc>
                      </a:pPr>
                      <a:r>
                        <a:rPr sz="850" spc="-15" dirty="0">
                          <a:latin typeface="Arial"/>
                          <a:cs typeface="Arial"/>
                        </a:rPr>
                        <a:t>Original</a:t>
                      </a:r>
                      <a:endParaRPr sz="85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935"/>
                        </a:lnSpc>
                      </a:pPr>
                      <a:r>
                        <a:rPr sz="850" spc="-35" dirty="0">
                          <a:latin typeface="Arial"/>
                          <a:cs typeface="Arial"/>
                        </a:rPr>
                        <a:t>55.18</a:t>
                      </a:r>
                      <a:endParaRPr sz="85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935"/>
                        </a:lnSpc>
                      </a:pPr>
                      <a:r>
                        <a:rPr sz="850" spc="-35" dirty="0">
                          <a:latin typeface="Arial"/>
                          <a:cs typeface="Arial"/>
                        </a:rPr>
                        <a:t>78.27</a:t>
                      </a:r>
                      <a:endParaRPr sz="85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935"/>
                        </a:lnSpc>
                      </a:pPr>
                      <a:r>
                        <a:rPr sz="850" spc="-35" dirty="0">
                          <a:latin typeface="Arial"/>
                          <a:cs typeface="Arial"/>
                        </a:rPr>
                        <a:t>1.949</a:t>
                      </a:r>
                      <a:endParaRPr sz="85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1"/>
                  </a:ext>
                </a:extLst>
              </a:tr>
              <a:tr h="135730">
                <a:tc>
                  <a:txBody>
                    <a:bodyPr/>
                    <a:lstStyle/>
                    <a:p>
                      <a:pPr algn="ctr">
                        <a:lnSpc>
                          <a:spcPts val="925"/>
                        </a:lnSpc>
                      </a:pPr>
                      <a:r>
                        <a:rPr sz="850" spc="-45" dirty="0">
                          <a:latin typeface="Arial"/>
                          <a:cs typeface="Arial"/>
                        </a:rPr>
                        <a:t>Masked</a:t>
                      </a:r>
                      <a:endParaRPr sz="85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925"/>
                        </a:lnSpc>
                      </a:pPr>
                      <a:r>
                        <a:rPr sz="850" spc="-35" dirty="0">
                          <a:latin typeface="Arial"/>
                          <a:cs typeface="Arial"/>
                        </a:rPr>
                        <a:t>55.11</a:t>
                      </a:r>
                      <a:endParaRPr sz="85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925"/>
                        </a:lnSpc>
                      </a:pPr>
                      <a:r>
                        <a:rPr sz="850" spc="-35" dirty="0">
                          <a:latin typeface="Arial"/>
                          <a:cs typeface="Arial"/>
                        </a:rPr>
                        <a:t>78.93</a:t>
                      </a:r>
                      <a:endParaRPr sz="85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925"/>
                        </a:lnSpc>
                      </a:pPr>
                      <a:r>
                        <a:rPr sz="850" spc="-35" dirty="0">
                          <a:latin typeface="Arial"/>
                          <a:cs typeface="Arial"/>
                        </a:rPr>
                        <a:t>1.917</a:t>
                      </a:r>
                      <a:endParaRPr sz="850">
                        <a:latin typeface="Arial"/>
                        <a:cs typeface="Arial"/>
                      </a:endParaRPr>
                    </a:p>
                  </a:txBody>
                  <a:tcPr marL="0" marR="0" marT="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2"/>
                  </a:ext>
                </a:extLst>
              </a:tr>
              <a:tr h="138394">
                <a:tc>
                  <a:txBody>
                    <a:bodyPr/>
                    <a:lstStyle/>
                    <a:p>
                      <a:pPr algn="ctr">
                        <a:lnSpc>
                          <a:spcPts val="925"/>
                        </a:lnSpc>
                      </a:pPr>
                      <a:r>
                        <a:rPr sz="850" spc="-45" dirty="0">
                          <a:latin typeface="Arial"/>
                          <a:cs typeface="Arial"/>
                        </a:rPr>
                        <a:t>Random</a:t>
                      </a:r>
                      <a:endParaRPr sz="85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925"/>
                        </a:lnSpc>
                      </a:pPr>
                      <a:r>
                        <a:rPr sz="850" spc="-35" dirty="0">
                          <a:latin typeface="Arial"/>
                          <a:cs typeface="Arial"/>
                        </a:rPr>
                        <a:t>55.72</a:t>
                      </a:r>
                      <a:endParaRPr sz="85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925"/>
                        </a:lnSpc>
                      </a:pPr>
                      <a:r>
                        <a:rPr sz="850" spc="-35" dirty="0">
                          <a:latin typeface="Arial"/>
                          <a:cs typeface="Arial"/>
                        </a:rPr>
                        <a:t>78.41</a:t>
                      </a:r>
                      <a:endParaRPr sz="85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925"/>
                        </a:lnSpc>
                      </a:pPr>
                      <a:r>
                        <a:rPr sz="850" spc="-35" dirty="0">
                          <a:latin typeface="Arial"/>
                          <a:cs typeface="Arial"/>
                        </a:rPr>
                        <a:t>1.945</a:t>
                      </a:r>
                      <a:endParaRPr sz="850" dirty="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27</a:t>
            </a:fld>
            <a:r>
              <a:rPr spc="-95" dirty="0"/>
              <a:t> </a:t>
            </a:r>
            <a:r>
              <a:rPr spc="150" dirty="0"/>
              <a:t>/</a:t>
            </a:r>
            <a:r>
              <a:rPr spc="-90" dirty="0"/>
              <a:t> </a:t>
            </a:r>
            <a:r>
              <a:rPr spc="-20" dirty="0"/>
              <a:t>35</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2456180" cy="244475"/>
          </a:xfrm>
          <a:prstGeom prst="rect">
            <a:avLst/>
          </a:prstGeom>
        </p:spPr>
        <p:txBody>
          <a:bodyPr vert="horz" wrap="square" lIns="0" tIns="17145" rIns="0" bIns="0" rtlCol="0">
            <a:spAutoFit/>
          </a:bodyPr>
          <a:lstStyle/>
          <a:p>
            <a:pPr marL="12700">
              <a:lnSpc>
                <a:spcPct val="100000"/>
              </a:lnSpc>
              <a:spcBef>
                <a:spcPts val="135"/>
              </a:spcBef>
            </a:pPr>
            <a:r>
              <a:rPr spc="-75" dirty="0"/>
              <a:t>Discussions: </a:t>
            </a:r>
            <a:r>
              <a:rPr spc="-50" dirty="0"/>
              <a:t>Domain</a:t>
            </a:r>
            <a:r>
              <a:rPr spc="30" dirty="0"/>
              <a:t> </a:t>
            </a:r>
            <a:r>
              <a:rPr spc="-20" dirty="0"/>
              <a:t>Apdatation</a:t>
            </a:r>
          </a:p>
        </p:txBody>
      </p:sp>
      <p:sp>
        <p:nvSpPr>
          <p:cNvPr id="3" name="object 3"/>
          <p:cNvSpPr/>
          <p:nvPr/>
        </p:nvSpPr>
        <p:spPr>
          <a:xfrm>
            <a:off x="281089" y="927163"/>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309281"/>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1691386"/>
            <a:ext cx="65265" cy="6526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81089" y="2245563"/>
            <a:ext cx="65265" cy="65265"/>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402932" y="843723"/>
            <a:ext cx="4053204" cy="1854200"/>
          </a:xfrm>
          <a:prstGeom prst="rect">
            <a:avLst/>
          </a:prstGeom>
        </p:spPr>
        <p:txBody>
          <a:bodyPr vert="horz" wrap="square" lIns="0" tIns="6985" rIns="0" bIns="0" rtlCol="0">
            <a:spAutoFit/>
          </a:bodyPr>
          <a:lstStyle/>
          <a:p>
            <a:pPr marL="12700" marR="41275">
              <a:lnSpc>
                <a:spcPct val="102600"/>
              </a:lnSpc>
              <a:spcBef>
                <a:spcPts val="55"/>
              </a:spcBef>
            </a:pPr>
            <a:r>
              <a:rPr sz="1100" spc="-40" dirty="0">
                <a:latin typeface="Arial"/>
                <a:cs typeface="Arial"/>
              </a:rPr>
              <a:t>The </a:t>
            </a:r>
            <a:r>
              <a:rPr sz="1100" spc="-50" dirty="0">
                <a:latin typeface="Arial"/>
                <a:cs typeface="Arial"/>
              </a:rPr>
              <a:t>domain </a:t>
            </a:r>
            <a:r>
              <a:rPr sz="1100" spc="-30" dirty="0">
                <a:latin typeface="Arial"/>
                <a:cs typeface="Arial"/>
              </a:rPr>
              <a:t>adaptation </a:t>
            </a:r>
            <a:r>
              <a:rPr sz="1100" spc="-60" dirty="0">
                <a:latin typeface="Arial"/>
                <a:cs typeface="Arial"/>
              </a:rPr>
              <a:t>tasks </a:t>
            </a:r>
            <a:r>
              <a:rPr sz="1100" spc="-40" dirty="0">
                <a:latin typeface="Arial"/>
                <a:cs typeface="Arial"/>
              </a:rPr>
              <a:t>perform </a:t>
            </a:r>
            <a:r>
              <a:rPr sz="1100" spc="-20" dirty="0">
                <a:latin typeface="Arial"/>
                <a:cs typeface="Arial"/>
              </a:rPr>
              <a:t>better of </a:t>
            </a:r>
            <a:r>
              <a:rPr sz="1100" spc="-30" dirty="0">
                <a:latin typeface="Arial"/>
                <a:cs typeface="Arial"/>
              </a:rPr>
              <a:t>the </a:t>
            </a:r>
            <a:r>
              <a:rPr sz="1100" spc="-45" dirty="0">
                <a:latin typeface="Arial"/>
                <a:cs typeface="Arial"/>
              </a:rPr>
              <a:t>pretrained </a:t>
            </a:r>
            <a:r>
              <a:rPr sz="1100" spc="-55" dirty="0">
                <a:latin typeface="Arial"/>
                <a:cs typeface="Arial"/>
              </a:rPr>
              <a:t>model  </a:t>
            </a:r>
            <a:r>
              <a:rPr sz="1100" spc="-30" dirty="0">
                <a:latin typeface="Arial"/>
                <a:cs typeface="Arial"/>
              </a:rPr>
              <a:t>trained </a:t>
            </a:r>
            <a:r>
              <a:rPr sz="1100" spc="-60" dirty="0">
                <a:latin typeface="Arial"/>
                <a:cs typeface="Arial"/>
              </a:rPr>
              <a:t>on </a:t>
            </a:r>
            <a:r>
              <a:rPr sz="1100" spc="-30" dirty="0">
                <a:latin typeface="Arial"/>
                <a:cs typeface="Arial"/>
              </a:rPr>
              <a:t>the </a:t>
            </a:r>
            <a:r>
              <a:rPr sz="1100" spc="-50" dirty="0">
                <a:latin typeface="Arial"/>
                <a:cs typeface="Arial"/>
              </a:rPr>
              <a:t>random</a:t>
            </a:r>
            <a:r>
              <a:rPr sz="1100" spc="85" dirty="0">
                <a:latin typeface="Arial"/>
                <a:cs typeface="Arial"/>
              </a:rPr>
              <a:t> </a:t>
            </a:r>
            <a:r>
              <a:rPr sz="1100" spc="-40" dirty="0">
                <a:latin typeface="Arial"/>
                <a:cs typeface="Arial"/>
              </a:rPr>
              <a:t>dataset.</a:t>
            </a:r>
            <a:endParaRPr sz="1100">
              <a:latin typeface="Arial"/>
              <a:cs typeface="Arial"/>
            </a:endParaRPr>
          </a:p>
          <a:p>
            <a:pPr marL="12700" marR="5080">
              <a:lnSpc>
                <a:spcPct val="102600"/>
              </a:lnSpc>
              <a:spcBef>
                <a:spcPts val="300"/>
              </a:spcBef>
            </a:pPr>
            <a:r>
              <a:rPr sz="1100" spc="-40" dirty="0">
                <a:latin typeface="Arial"/>
                <a:cs typeface="Arial"/>
              </a:rPr>
              <a:t>The </a:t>
            </a:r>
            <a:r>
              <a:rPr sz="1100" spc="-60" dirty="0">
                <a:latin typeface="Arial"/>
                <a:cs typeface="Arial"/>
              </a:rPr>
              <a:t>accuracy </a:t>
            </a:r>
            <a:r>
              <a:rPr sz="1100" spc="-50" dirty="0">
                <a:latin typeface="Arial"/>
                <a:cs typeface="Arial"/>
              </a:rPr>
              <a:t>difference </a:t>
            </a:r>
            <a:r>
              <a:rPr sz="1100" spc="-70" dirty="0">
                <a:latin typeface="Arial"/>
                <a:cs typeface="Arial"/>
              </a:rPr>
              <a:t>between </a:t>
            </a:r>
            <a:r>
              <a:rPr sz="1100" spc="-60" dirty="0">
                <a:latin typeface="Arial"/>
                <a:cs typeface="Arial"/>
              </a:rPr>
              <a:t>domains </a:t>
            </a:r>
            <a:r>
              <a:rPr sz="1100" spc="-25" dirty="0">
                <a:latin typeface="Arial"/>
                <a:cs typeface="Arial"/>
              </a:rPr>
              <a:t>for </a:t>
            </a:r>
            <a:r>
              <a:rPr sz="1100" spc="-45" dirty="0">
                <a:latin typeface="Arial"/>
                <a:cs typeface="Arial"/>
              </a:rPr>
              <a:t>three </a:t>
            </a:r>
            <a:r>
              <a:rPr sz="1100" spc="-55" dirty="0">
                <a:latin typeface="Arial"/>
                <a:cs typeface="Arial"/>
              </a:rPr>
              <a:t>methods </a:t>
            </a:r>
            <a:r>
              <a:rPr sz="1100" spc="-90" dirty="0">
                <a:latin typeface="Arial"/>
                <a:cs typeface="Arial"/>
              </a:rPr>
              <a:t>does </a:t>
            </a:r>
            <a:r>
              <a:rPr sz="1100" spc="-10" dirty="0">
                <a:latin typeface="Arial"/>
                <a:cs typeface="Arial"/>
              </a:rPr>
              <a:t>not  </a:t>
            </a:r>
            <a:r>
              <a:rPr sz="1100" spc="-60" dirty="0">
                <a:latin typeface="Arial"/>
                <a:cs typeface="Arial"/>
              </a:rPr>
              <a:t>give </a:t>
            </a:r>
            <a:r>
              <a:rPr sz="1100" spc="-90" dirty="0">
                <a:latin typeface="Arial"/>
                <a:cs typeface="Arial"/>
              </a:rPr>
              <a:t>a </a:t>
            </a:r>
            <a:r>
              <a:rPr sz="1100" spc="-45" dirty="0">
                <a:latin typeface="Arial"/>
                <a:cs typeface="Arial"/>
              </a:rPr>
              <a:t>consistent</a:t>
            </a:r>
            <a:r>
              <a:rPr sz="1100" spc="-150" dirty="0">
                <a:latin typeface="Arial"/>
                <a:cs typeface="Arial"/>
              </a:rPr>
              <a:t> </a:t>
            </a:r>
            <a:r>
              <a:rPr sz="1100" spc="-20" dirty="0">
                <a:latin typeface="Arial"/>
                <a:cs typeface="Arial"/>
              </a:rPr>
              <a:t>pattern.</a:t>
            </a:r>
            <a:endParaRPr sz="1100">
              <a:latin typeface="Arial"/>
              <a:cs typeface="Arial"/>
            </a:endParaRPr>
          </a:p>
          <a:p>
            <a:pPr marL="12700" marR="5080">
              <a:lnSpc>
                <a:spcPct val="102600"/>
              </a:lnSpc>
              <a:spcBef>
                <a:spcPts val="300"/>
              </a:spcBef>
            </a:pPr>
            <a:r>
              <a:rPr sz="1100" spc="-75" dirty="0">
                <a:latin typeface="Arial"/>
                <a:cs typeface="Arial"/>
              </a:rPr>
              <a:t>These </a:t>
            </a:r>
            <a:r>
              <a:rPr sz="1100" spc="-50" dirty="0">
                <a:latin typeface="Arial"/>
                <a:cs typeface="Arial"/>
              </a:rPr>
              <a:t>domain </a:t>
            </a:r>
            <a:r>
              <a:rPr sz="1100" spc="-30" dirty="0">
                <a:latin typeface="Arial"/>
                <a:cs typeface="Arial"/>
              </a:rPr>
              <a:t>adaptation </a:t>
            </a:r>
            <a:r>
              <a:rPr sz="1100" spc="-60" dirty="0">
                <a:latin typeface="Arial"/>
                <a:cs typeface="Arial"/>
              </a:rPr>
              <a:t>tasks </a:t>
            </a:r>
            <a:r>
              <a:rPr sz="1100" spc="-70" dirty="0">
                <a:latin typeface="Arial"/>
                <a:cs typeface="Arial"/>
              </a:rPr>
              <a:t>experience </a:t>
            </a:r>
            <a:r>
              <a:rPr sz="1100" spc="-90" dirty="0">
                <a:latin typeface="Arial"/>
                <a:cs typeface="Arial"/>
              </a:rPr>
              <a:t>a decrease </a:t>
            </a:r>
            <a:r>
              <a:rPr sz="1100" spc="-20" dirty="0">
                <a:latin typeface="Arial"/>
                <a:cs typeface="Arial"/>
              </a:rPr>
              <a:t>in </a:t>
            </a:r>
            <a:r>
              <a:rPr sz="1100" spc="-60" dirty="0">
                <a:latin typeface="Arial"/>
                <a:cs typeface="Arial"/>
              </a:rPr>
              <a:t>accuracy </a:t>
            </a:r>
            <a:r>
              <a:rPr sz="1100" spc="-20" dirty="0">
                <a:latin typeface="Arial"/>
                <a:cs typeface="Arial"/>
              </a:rPr>
              <a:t>in  </a:t>
            </a:r>
            <a:r>
              <a:rPr sz="1100" dirty="0">
                <a:latin typeface="Arial"/>
                <a:cs typeface="Arial"/>
              </a:rPr>
              <a:t>at </a:t>
            </a:r>
            <a:r>
              <a:rPr sz="1100" spc="-50" dirty="0">
                <a:latin typeface="Arial"/>
                <a:cs typeface="Arial"/>
              </a:rPr>
              <a:t>least </a:t>
            </a:r>
            <a:r>
              <a:rPr sz="1100" spc="-85" dirty="0">
                <a:latin typeface="Arial"/>
                <a:cs typeface="Arial"/>
              </a:rPr>
              <a:t>one </a:t>
            </a:r>
            <a:r>
              <a:rPr sz="1100" spc="-20" dirty="0">
                <a:latin typeface="Arial"/>
                <a:cs typeface="Arial"/>
              </a:rPr>
              <a:t>of </a:t>
            </a:r>
            <a:r>
              <a:rPr sz="1100" spc="-45" dirty="0">
                <a:latin typeface="Arial"/>
                <a:cs typeface="Arial"/>
              </a:rPr>
              <a:t>three </a:t>
            </a:r>
            <a:r>
              <a:rPr sz="1100" spc="-55" dirty="0">
                <a:latin typeface="Arial"/>
                <a:cs typeface="Arial"/>
              </a:rPr>
              <a:t>methods </a:t>
            </a:r>
            <a:r>
              <a:rPr sz="1100" spc="-70" dirty="0">
                <a:latin typeface="Arial"/>
                <a:cs typeface="Arial"/>
              </a:rPr>
              <a:t>when </a:t>
            </a:r>
            <a:r>
              <a:rPr sz="1100" spc="-30" dirty="0">
                <a:latin typeface="Arial"/>
                <a:cs typeface="Arial"/>
              </a:rPr>
              <a:t>the </a:t>
            </a:r>
            <a:r>
              <a:rPr sz="1100" spc="-45" dirty="0">
                <a:latin typeface="Arial"/>
                <a:cs typeface="Arial"/>
              </a:rPr>
              <a:t>dataset </a:t>
            </a:r>
            <a:r>
              <a:rPr sz="1100" spc="-20" dirty="0">
                <a:latin typeface="Arial"/>
                <a:cs typeface="Arial"/>
              </a:rPr>
              <a:t>of </a:t>
            </a:r>
            <a:r>
              <a:rPr sz="1100" spc="-40" dirty="0">
                <a:latin typeface="Arial"/>
                <a:cs typeface="Arial"/>
              </a:rPr>
              <a:t>pre-trained </a:t>
            </a:r>
            <a:r>
              <a:rPr sz="1100" spc="-65" dirty="0">
                <a:latin typeface="Arial"/>
                <a:cs typeface="Arial"/>
              </a:rPr>
              <a:t>models  </a:t>
            </a:r>
            <a:r>
              <a:rPr sz="1100" spc="-90" dirty="0">
                <a:latin typeface="Arial"/>
                <a:cs typeface="Arial"/>
              </a:rPr>
              <a:t>used </a:t>
            </a:r>
            <a:r>
              <a:rPr sz="1100" spc="-85" dirty="0">
                <a:latin typeface="Arial"/>
                <a:cs typeface="Arial"/>
              </a:rPr>
              <a:t>changes </a:t>
            </a:r>
            <a:r>
              <a:rPr sz="1100" spc="-25" dirty="0">
                <a:latin typeface="Arial"/>
                <a:cs typeface="Arial"/>
              </a:rPr>
              <a:t>from </a:t>
            </a:r>
            <a:r>
              <a:rPr sz="1100" spc="-70" dirty="0">
                <a:latin typeface="Arial"/>
                <a:cs typeface="Arial"/>
              </a:rPr>
              <a:t>Masked </a:t>
            </a:r>
            <a:r>
              <a:rPr sz="1100" spc="10" dirty="0">
                <a:latin typeface="Arial"/>
                <a:cs typeface="Arial"/>
              </a:rPr>
              <a:t>to</a:t>
            </a:r>
            <a:r>
              <a:rPr sz="1100" spc="-135" dirty="0">
                <a:latin typeface="Arial"/>
                <a:cs typeface="Arial"/>
              </a:rPr>
              <a:t> </a:t>
            </a:r>
            <a:r>
              <a:rPr sz="1100" spc="-60" dirty="0">
                <a:latin typeface="Arial"/>
                <a:cs typeface="Arial"/>
              </a:rPr>
              <a:t>Random.</a:t>
            </a:r>
            <a:endParaRPr sz="1100">
              <a:latin typeface="Arial"/>
              <a:cs typeface="Arial"/>
            </a:endParaRPr>
          </a:p>
          <a:p>
            <a:pPr marL="12700" marR="251460" algn="just">
              <a:lnSpc>
                <a:spcPct val="102600"/>
              </a:lnSpc>
              <a:spcBef>
                <a:spcPts val="300"/>
              </a:spcBef>
            </a:pPr>
            <a:r>
              <a:rPr sz="1100" spc="-45" dirty="0">
                <a:latin typeface="Arial"/>
                <a:cs typeface="Arial"/>
              </a:rPr>
              <a:t>Masking </a:t>
            </a:r>
            <a:r>
              <a:rPr sz="1100" spc="-95" dirty="0">
                <a:latin typeface="Arial"/>
                <a:cs typeface="Arial"/>
              </a:rPr>
              <a:t>some classes </a:t>
            </a:r>
            <a:r>
              <a:rPr sz="1100" spc="-20" dirty="0">
                <a:latin typeface="Arial"/>
                <a:cs typeface="Arial"/>
              </a:rPr>
              <a:t>in </a:t>
            </a:r>
            <a:r>
              <a:rPr sz="1100" spc="-30" dirty="0">
                <a:latin typeface="Arial"/>
                <a:cs typeface="Arial"/>
              </a:rPr>
              <a:t>the </a:t>
            </a:r>
            <a:r>
              <a:rPr sz="1100" spc="-45" dirty="0">
                <a:latin typeface="Arial"/>
                <a:cs typeface="Arial"/>
              </a:rPr>
              <a:t>pretrained </a:t>
            </a:r>
            <a:r>
              <a:rPr sz="1100" spc="-50" dirty="0">
                <a:latin typeface="Arial"/>
                <a:cs typeface="Arial"/>
              </a:rPr>
              <a:t>model’s </a:t>
            </a:r>
            <a:r>
              <a:rPr sz="1100" spc="-45" dirty="0">
                <a:latin typeface="Arial"/>
                <a:cs typeface="Arial"/>
              </a:rPr>
              <a:t>dataset </a:t>
            </a:r>
            <a:r>
              <a:rPr sz="1100" spc="-90" dirty="0">
                <a:latin typeface="Arial"/>
                <a:cs typeface="Arial"/>
              </a:rPr>
              <a:t>does </a:t>
            </a:r>
            <a:r>
              <a:rPr sz="1100" spc="-10" dirty="0">
                <a:latin typeface="Arial"/>
                <a:cs typeface="Arial"/>
              </a:rPr>
              <a:t>not  </a:t>
            </a:r>
            <a:r>
              <a:rPr sz="1100" spc="-50" dirty="0">
                <a:latin typeface="Arial"/>
                <a:cs typeface="Arial"/>
              </a:rPr>
              <a:t>prevent </a:t>
            </a:r>
            <a:r>
              <a:rPr sz="1100" spc="-30" dirty="0">
                <a:latin typeface="Arial"/>
                <a:cs typeface="Arial"/>
              </a:rPr>
              <a:t>the </a:t>
            </a:r>
            <a:r>
              <a:rPr sz="1100" spc="-50" dirty="0">
                <a:latin typeface="Arial"/>
                <a:cs typeface="Arial"/>
              </a:rPr>
              <a:t>learning </a:t>
            </a:r>
            <a:r>
              <a:rPr sz="1100" spc="-20" dirty="0">
                <a:latin typeface="Arial"/>
                <a:cs typeface="Arial"/>
              </a:rPr>
              <a:t>of </a:t>
            </a:r>
            <a:r>
              <a:rPr sz="1100" spc="-45" dirty="0">
                <a:latin typeface="Arial"/>
                <a:cs typeface="Arial"/>
              </a:rPr>
              <a:t>relevant </a:t>
            </a:r>
            <a:r>
              <a:rPr sz="1100" spc="-55" dirty="0">
                <a:latin typeface="Arial"/>
                <a:cs typeface="Arial"/>
              </a:rPr>
              <a:t>features </a:t>
            </a:r>
            <a:r>
              <a:rPr sz="1100" spc="-20" dirty="0">
                <a:latin typeface="Arial"/>
                <a:cs typeface="Arial"/>
              </a:rPr>
              <a:t>in </a:t>
            </a:r>
            <a:r>
              <a:rPr sz="1100" spc="-30" dirty="0">
                <a:latin typeface="Arial"/>
                <a:cs typeface="Arial"/>
              </a:rPr>
              <a:t>the </a:t>
            </a:r>
            <a:r>
              <a:rPr sz="1100" spc="-45" dirty="0">
                <a:latin typeface="Arial"/>
                <a:cs typeface="Arial"/>
              </a:rPr>
              <a:t>pretrained dataset  </a:t>
            </a:r>
            <a:r>
              <a:rPr sz="1100" spc="-65" dirty="0">
                <a:latin typeface="Arial"/>
                <a:cs typeface="Arial"/>
              </a:rPr>
              <a:t>associated </a:t>
            </a:r>
            <a:r>
              <a:rPr sz="1100" dirty="0">
                <a:latin typeface="Arial"/>
                <a:cs typeface="Arial"/>
              </a:rPr>
              <a:t>with</a:t>
            </a:r>
            <a:r>
              <a:rPr sz="1100" spc="-70" dirty="0">
                <a:latin typeface="Arial"/>
                <a:cs typeface="Arial"/>
              </a:rPr>
              <a:t> </a:t>
            </a:r>
            <a:r>
              <a:rPr sz="1100" spc="-40" dirty="0">
                <a:latin typeface="Arial"/>
                <a:cs typeface="Arial"/>
              </a:rPr>
              <a:t>Office31.</a:t>
            </a:r>
            <a:endParaRPr sz="1100">
              <a:latin typeface="Arial"/>
              <a:cs typeface="Arial"/>
            </a:endParaRPr>
          </a:p>
        </p:txBody>
      </p:sp>
      <p:sp>
        <p:nvSpPr>
          <p:cNvPr id="8" name="object 8"/>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9" name="object 9"/>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10" name="object 10"/>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2" name="object 12"/>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28</a:t>
            </a:fld>
            <a:r>
              <a:rPr spc="-95" dirty="0"/>
              <a:t> </a:t>
            </a:r>
            <a:r>
              <a:rPr spc="150" dirty="0"/>
              <a:t>/</a:t>
            </a:r>
            <a:r>
              <a:rPr spc="-90" dirty="0"/>
              <a:t> </a:t>
            </a:r>
            <a:r>
              <a:rPr spc="-20" dirty="0"/>
              <a:t>35</a:t>
            </a: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554355" cy="244475"/>
          </a:xfrm>
          <a:prstGeom prst="rect">
            <a:avLst/>
          </a:prstGeom>
        </p:spPr>
        <p:txBody>
          <a:bodyPr vert="horz" wrap="square" lIns="0" tIns="17145" rIns="0" bIns="0" rtlCol="0">
            <a:spAutoFit/>
          </a:bodyPr>
          <a:lstStyle/>
          <a:p>
            <a:pPr marL="12700">
              <a:lnSpc>
                <a:spcPct val="100000"/>
              </a:lnSpc>
              <a:spcBef>
                <a:spcPts val="135"/>
              </a:spcBef>
            </a:pPr>
            <a:r>
              <a:rPr spc="-75" dirty="0"/>
              <a:t>Results</a:t>
            </a:r>
          </a:p>
        </p:txBody>
      </p:sp>
      <p:sp>
        <p:nvSpPr>
          <p:cNvPr id="3" name="object 3"/>
          <p:cNvSpPr txBox="1"/>
          <p:nvPr/>
        </p:nvSpPr>
        <p:spPr>
          <a:xfrm>
            <a:off x="592950" y="531982"/>
            <a:ext cx="3423285" cy="329565"/>
          </a:xfrm>
          <a:prstGeom prst="rect">
            <a:avLst/>
          </a:prstGeom>
        </p:spPr>
        <p:txBody>
          <a:bodyPr vert="horz" wrap="square" lIns="0" tIns="12065" rIns="0" bIns="0" rtlCol="0">
            <a:spAutoFit/>
          </a:bodyPr>
          <a:lstStyle/>
          <a:p>
            <a:pPr marL="1224915" marR="5080" indent="-1212850">
              <a:lnSpc>
                <a:spcPct val="100000"/>
              </a:lnSpc>
              <a:spcBef>
                <a:spcPts val="95"/>
              </a:spcBef>
            </a:pPr>
            <a:r>
              <a:rPr sz="1000" spc="-40" dirty="0">
                <a:solidFill>
                  <a:srgbClr val="3333B2"/>
                </a:solidFill>
                <a:latin typeface="Arial"/>
                <a:cs typeface="Arial"/>
              </a:rPr>
              <a:t>Table: </a:t>
            </a:r>
            <a:r>
              <a:rPr sz="1000" spc="-55" dirty="0">
                <a:latin typeface="Arial"/>
                <a:cs typeface="Arial"/>
              </a:rPr>
              <a:t>Summary </a:t>
            </a:r>
            <a:r>
              <a:rPr sz="1000" spc="-20" dirty="0">
                <a:latin typeface="Arial"/>
                <a:cs typeface="Arial"/>
              </a:rPr>
              <a:t>of </a:t>
            </a:r>
            <a:r>
              <a:rPr sz="1000" spc="-45" dirty="0">
                <a:latin typeface="Arial"/>
                <a:cs typeface="Arial"/>
              </a:rPr>
              <a:t>domain </a:t>
            </a:r>
            <a:r>
              <a:rPr sz="1000" spc="-25" dirty="0">
                <a:latin typeface="Arial"/>
                <a:cs typeface="Arial"/>
              </a:rPr>
              <a:t>adaptation </a:t>
            </a:r>
            <a:r>
              <a:rPr sz="1000" spc="-55" dirty="0">
                <a:latin typeface="Arial"/>
                <a:cs typeface="Arial"/>
              </a:rPr>
              <a:t>Results </a:t>
            </a:r>
            <a:r>
              <a:rPr sz="1000" spc="-5" dirty="0">
                <a:latin typeface="Arial"/>
                <a:cs typeface="Arial"/>
              </a:rPr>
              <a:t>(% </a:t>
            </a:r>
            <a:r>
              <a:rPr sz="1000" spc="-35" dirty="0">
                <a:latin typeface="Arial"/>
                <a:cs typeface="Arial"/>
              </a:rPr>
              <a:t>Accuracy) </a:t>
            </a:r>
            <a:r>
              <a:rPr sz="1000" spc="-55" dirty="0">
                <a:latin typeface="Arial"/>
                <a:cs typeface="Arial"/>
              </a:rPr>
              <a:t>on  </a:t>
            </a:r>
            <a:r>
              <a:rPr sz="1000" spc="-25" dirty="0">
                <a:latin typeface="Arial"/>
                <a:cs typeface="Arial"/>
              </a:rPr>
              <a:t>Office31(Alex-net)</a:t>
            </a:r>
            <a:endParaRPr sz="1000">
              <a:latin typeface="Arial"/>
              <a:cs typeface="Arial"/>
            </a:endParaRPr>
          </a:p>
        </p:txBody>
      </p:sp>
      <p:graphicFrame>
        <p:nvGraphicFramePr>
          <p:cNvPr id="4" name="object 4"/>
          <p:cNvGraphicFramePr>
            <a:graphicFrameLocks noGrp="1"/>
          </p:cNvGraphicFramePr>
          <p:nvPr/>
        </p:nvGraphicFramePr>
        <p:xfrm>
          <a:off x="166331" y="1096329"/>
          <a:ext cx="4298311" cy="889229"/>
        </p:xfrm>
        <a:graphic>
          <a:graphicData uri="http://schemas.openxmlformats.org/drawingml/2006/table">
            <a:tbl>
              <a:tblPr firstRow="1" bandRow="1">
                <a:tableStyleId>{2D5ABB26-0587-4C30-8999-92F81FD0307C}</a:tableStyleId>
              </a:tblPr>
              <a:tblGrid>
                <a:gridCol w="1131570">
                  <a:extLst>
                    <a:ext uri="{9D8B030D-6E8A-4147-A177-3AD203B41FA5}">
                      <a16:colId xmlns:a16="http://schemas.microsoft.com/office/drawing/2014/main" val="20000"/>
                    </a:ext>
                  </a:extLst>
                </a:gridCol>
                <a:gridCol w="561975">
                  <a:extLst>
                    <a:ext uri="{9D8B030D-6E8A-4147-A177-3AD203B41FA5}">
                      <a16:colId xmlns:a16="http://schemas.microsoft.com/office/drawing/2014/main" val="20001"/>
                    </a:ext>
                  </a:extLst>
                </a:gridCol>
                <a:gridCol w="362585">
                  <a:extLst>
                    <a:ext uri="{9D8B030D-6E8A-4147-A177-3AD203B41FA5}">
                      <a16:colId xmlns:a16="http://schemas.microsoft.com/office/drawing/2014/main" val="20002"/>
                    </a:ext>
                  </a:extLst>
                </a:gridCol>
                <a:gridCol w="389889">
                  <a:extLst>
                    <a:ext uri="{9D8B030D-6E8A-4147-A177-3AD203B41FA5}">
                      <a16:colId xmlns:a16="http://schemas.microsoft.com/office/drawing/2014/main" val="20003"/>
                    </a:ext>
                  </a:extLst>
                </a:gridCol>
                <a:gridCol w="362585">
                  <a:extLst>
                    <a:ext uri="{9D8B030D-6E8A-4147-A177-3AD203B41FA5}">
                      <a16:colId xmlns:a16="http://schemas.microsoft.com/office/drawing/2014/main" val="20004"/>
                    </a:ext>
                  </a:extLst>
                </a:gridCol>
                <a:gridCol w="401319">
                  <a:extLst>
                    <a:ext uri="{9D8B030D-6E8A-4147-A177-3AD203B41FA5}">
                      <a16:colId xmlns:a16="http://schemas.microsoft.com/office/drawing/2014/main" val="20005"/>
                    </a:ext>
                  </a:extLst>
                </a:gridCol>
                <a:gridCol w="389889">
                  <a:extLst>
                    <a:ext uri="{9D8B030D-6E8A-4147-A177-3AD203B41FA5}">
                      <a16:colId xmlns:a16="http://schemas.microsoft.com/office/drawing/2014/main" val="20006"/>
                    </a:ext>
                  </a:extLst>
                </a:gridCol>
                <a:gridCol w="401320">
                  <a:extLst>
                    <a:ext uri="{9D8B030D-6E8A-4147-A177-3AD203B41FA5}">
                      <a16:colId xmlns:a16="http://schemas.microsoft.com/office/drawing/2014/main" val="20007"/>
                    </a:ext>
                  </a:extLst>
                </a:gridCol>
                <a:gridCol w="297179">
                  <a:extLst>
                    <a:ext uri="{9D8B030D-6E8A-4147-A177-3AD203B41FA5}">
                      <a16:colId xmlns:a16="http://schemas.microsoft.com/office/drawing/2014/main" val="20008"/>
                    </a:ext>
                  </a:extLst>
                </a:gridCol>
              </a:tblGrid>
              <a:tr h="112767">
                <a:tc>
                  <a:txBody>
                    <a:bodyPr/>
                    <a:lstStyle/>
                    <a:p>
                      <a:pPr algn="ctr">
                        <a:lnSpc>
                          <a:spcPts val="755"/>
                        </a:lnSpc>
                      </a:pPr>
                      <a:r>
                        <a:rPr sz="700" spc="-25" dirty="0">
                          <a:latin typeface="Arial"/>
                          <a:cs typeface="Arial"/>
                        </a:rPr>
                        <a:t>Dataset </a:t>
                      </a:r>
                      <a:r>
                        <a:rPr sz="700" spc="-15" dirty="0">
                          <a:latin typeface="Arial"/>
                          <a:cs typeface="Arial"/>
                        </a:rPr>
                        <a:t>of </a:t>
                      </a:r>
                      <a:r>
                        <a:rPr sz="700" spc="-30" dirty="0">
                          <a:latin typeface="Arial"/>
                          <a:cs typeface="Arial"/>
                        </a:rPr>
                        <a:t>pretrained</a:t>
                      </a:r>
                      <a:r>
                        <a:rPr sz="700" spc="-45" dirty="0">
                          <a:latin typeface="Arial"/>
                          <a:cs typeface="Arial"/>
                        </a:rPr>
                        <a:t> </a:t>
                      </a:r>
                      <a:r>
                        <a:rPr sz="700" spc="-35" dirty="0">
                          <a:latin typeface="Arial"/>
                          <a:cs typeface="Arial"/>
                        </a:rPr>
                        <a:t>model</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755"/>
                        </a:lnSpc>
                      </a:pPr>
                      <a:r>
                        <a:rPr sz="700" spc="-25" dirty="0">
                          <a:latin typeface="Arial"/>
                          <a:cs typeface="Arial"/>
                        </a:rPr>
                        <a:t>Model</a:t>
                      </a:r>
                      <a:r>
                        <a:rPr sz="700" spc="15" dirty="0">
                          <a:latin typeface="Arial"/>
                          <a:cs typeface="Arial"/>
                        </a:rPr>
                        <a:t> </a:t>
                      </a:r>
                      <a:r>
                        <a:rPr sz="700" spc="-40" dirty="0">
                          <a:latin typeface="Arial"/>
                          <a:cs typeface="Arial"/>
                        </a:rPr>
                        <a:t>Type</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55"/>
                        </a:lnSpc>
                      </a:pPr>
                      <a:r>
                        <a:rPr sz="700" i="1" spc="-5" dirty="0">
                          <a:latin typeface="Arial"/>
                          <a:cs typeface="Arial"/>
                        </a:rPr>
                        <a:t>A </a:t>
                      </a:r>
                      <a:r>
                        <a:rPr sz="700" i="1" spc="-10" dirty="0">
                          <a:latin typeface="Arial"/>
                          <a:cs typeface="Arial"/>
                        </a:rPr>
                        <a:t>→</a:t>
                      </a:r>
                      <a:r>
                        <a:rPr sz="700" i="1" spc="-50" dirty="0">
                          <a:latin typeface="Arial"/>
                          <a:cs typeface="Arial"/>
                        </a:rPr>
                        <a:t> </a:t>
                      </a:r>
                      <a:r>
                        <a:rPr sz="700" i="1" spc="-5" dirty="0">
                          <a:latin typeface="Arial"/>
                          <a:cs typeface="Arial"/>
                        </a:rPr>
                        <a:t>D</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6350" algn="ctr">
                        <a:lnSpc>
                          <a:spcPts val="755"/>
                        </a:lnSpc>
                      </a:pPr>
                      <a:r>
                        <a:rPr sz="700" i="1" spc="-5" dirty="0">
                          <a:latin typeface="Arial"/>
                          <a:cs typeface="Arial"/>
                        </a:rPr>
                        <a:t>A </a:t>
                      </a:r>
                      <a:r>
                        <a:rPr sz="700" i="1" spc="-10" dirty="0">
                          <a:latin typeface="Arial"/>
                          <a:cs typeface="Arial"/>
                        </a:rPr>
                        <a:t>→</a:t>
                      </a:r>
                      <a:r>
                        <a:rPr sz="700" i="1" spc="-50" dirty="0">
                          <a:latin typeface="Arial"/>
                          <a:cs typeface="Arial"/>
                        </a:rPr>
                        <a:t> </a:t>
                      </a:r>
                      <a:r>
                        <a:rPr sz="700" i="1" spc="-10" dirty="0">
                          <a:latin typeface="Arial"/>
                          <a:cs typeface="Arial"/>
                        </a:rPr>
                        <a:t>W</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40640" algn="r">
                        <a:lnSpc>
                          <a:spcPts val="755"/>
                        </a:lnSpc>
                      </a:pPr>
                      <a:r>
                        <a:rPr sz="700" i="1" spc="-5" dirty="0">
                          <a:latin typeface="Arial"/>
                          <a:cs typeface="Arial"/>
                        </a:rPr>
                        <a:t>D </a:t>
                      </a:r>
                      <a:r>
                        <a:rPr sz="700" i="1" spc="-10" dirty="0">
                          <a:latin typeface="Arial"/>
                          <a:cs typeface="Arial"/>
                        </a:rPr>
                        <a:t>→</a:t>
                      </a:r>
                      <a:r>
                        <a:rPr sz="700" i="1" spc="-45" dirty="0">
                          <a:latin typeface="Arial"/>
                          <a:cs typeface="Arial"/>
                        </a:rPr>
                        <a:t> </a:t>
                      </a:r>
                      <a:r>
                        <a:rPr sz="700" i="1" spc="-5" dirty="0">
                          <a:latin typeface="Arial"/>
                          <a:cs typeface="Arial"/>
                        </a:rPr>
                        <a:t>A</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6350" algn="ctr">
                        <a:lnSpc>
                          <a:spcPts val="755"/>
                        </a:lnSpc>
                      </a:pPr>
                      <a:r>
                        <a:rPr sz="700" i="1" spc="-5" dirty="0">
                          <a:latin typeface="Arial"/>
                          <a:cs typeface="Arial"/>
                        </a:rPr>
                        <a:t>D </a:t>
                      </a:r>
                      <a:r>
                        <a:rPr sz="700" i="1" spc="-10" dirty="0">
                          <a:latin typeface="Arial"/>
                          <a:cs typeface="Arial"/>
                        </a:rPr>
                        <a:t>→</a:t>
                      </a:r>
                      <a:r>
                        <a:rPr sz="700" i="1" dirty="0">
                          <a:latin typeface="Arial"/>
                          <a:cs typeface="Arial"/>
                        </a:rPr>
                        <a:t> </a:t>
                      </a:r>
                      <a:r>
                        <a:rPr sz="700" i="1" spc="-10" dirty="0">
                          <a:latin typeface="Arial"/>
                          <a:cs typeface="Arial"/>
                        </a:rPr>
                        <a:t>W</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755"/>
                        </a:lnSpc>
                      </a:pPr>
                      <a:r>
                        <a:rPr sz="700" i="1" spc="-10" dirty="0">
                          <a:latin typeface="Arial"/>
                          <a:cs typeface="Arial"/>
                        </a:rPr>
                        <a:t>W →</a:t>
                      </a:r>
                      <a:r>
                        <a:rPr sz="700" i="1" spc="-125" dirty="0">
                          <a:latin typeface="Arial"/>
                          <a:cs typeface="Arial"/>
                        </a:rPr>
                        <a:t> </a:t>
                      </a:r>
                      <a:r>
                        <a:rPr sz="700" i="1" spc="-5" dirty="0">
                          <a:latin typeface="Arial"/>
                          <a:cs typeface="Arial"/>
                        </a:rPr>
                        <a:t>A</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755"/>
                        </a:lnSpc>
                      </a:pPr>
                      <a:r>
                        <a:rPr sz="700" i="1" spc="-10" dirty="0">
                          <a:latin typeface="Arial"/>
                          <a:cs typeface="Arial"/>
                        </a:rPr>
                        <a:t>W →</a:t>
                      </a:r>
                      <a:r>
                        <a:rPr sz="700" i="1" spc="-125" dirty="0">
                          <a:latin typeface="Arial"/>
                          <a:cs typeface="Arial"/>
                        </a:rPr>
                        <a:t> </a:t>
                      </a:r>
                      <a:r>
                        <a:rPr sz="700" i="1" spc="-5" dirty="0">
                          <a:latin typeface="Arial"/>
                          <a:cs typeface="Arial"/>
                        </a:rPr>
                        <a:t>D</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755"/>
                        </a:lnSpc>
                      </a:pPr>
                      <a:r>
                        <a:rPr sz="700" spc="-20" dirty="0">
                          <a:latin typeface="Arial"/>
                          <a:cs typeface="Arial"/>
                        </a:rPr>
                        <a:t>Avg.</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110613">
                <a:tc>
                  <a:txBody>
                    <a:bodyPr/>
                    <a:lstStyle/>
                    <a:p>
                      <a:pPr algn="ctr">
                        <a:lnSpc>
                          <a:spcPts val="755"/>
                        </a:lnSpc>
                      </a:pPr>
                      <a:r>
                        <a:rPr sz="700" spc="-20" dirty="0">
                          <a:latin typeface="Arial"/>
                          <a:cs typeface="Arial"/>
                        </a:rPr>
                        <a:t>Original</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Source-only</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102870">
                        <a:lnSpc>
                          <a:spcPts val="755"/>
                        </a:lnSpc>
                      </a:pPr>
                      <a:r>
                        <a:rPr sz="700" spc="-35" dirty="0">
                          <a:latin typeface="Arial"/>
                          <a:cs typeface="Arial"/>
                        </a:rPr>
                        <a:t>44.4</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45" dirty="0">
                          <a:latin typeface="Arial"/>
                          <a:cs typeface="Arial"/>
                        </a:rPr>
                        <a:t>43</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R="95250" algn="r">
                        <a:lnSpc>
                          <a:spcPts val="755"/>
                        </a:lnSpc>
                      </a:pPr>
                      <a:r>
                        <a:rPr sz="700" dirty="0">
                          <a:latin typeface="Arial"/>
                          <a:cs typeface="Arial"/>
                        </a:rPr>
                        <a:t>29.7</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84.8</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31.3</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90.2</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53.9</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1"/>
                  </a:ext>
                </a:extLst>
              </a:tr>
              <a:tr h="109545">
                <a:tc>
                  <a:txBody>
                    <a:bodyPr/>
                    <a:lstStyle/>
                    <a:p>
                      <a:pPr algn="ctr">
                        <a:lnSpc>
                          <a:spcPts val="750"/>
                        </a:lnSpc>
                      </a:pPr>
                      <a:r>
                        <a:rPr sz="700" spc="-45" dirty="0">
                          <a:latin typeface="Arial"/>
                          <a:cs typeface="Arial"/>
                        </a:rPr>
                        <a:t>Masked</a:t>
                      </a:r>
                      <a:endParaRPr sz="7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750"/>
                        </a:lnSpc>
                      </a:pPr>
                      <a:r>
                        <a:rPr sz="700" spc="-35" dirty="0">
                          <a:latin typeface="Arial"/>
                          <a:cs typeface="Arial"/>
                        </a:rPr>
                        <a:t>Source-only</a:t>
                      </a:r>
                      <a:endParaRPr sz="7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marL="102870">
                        <a:lnSpc>
                          <a:spcPts val="750"/>
                        </a:lnSpc>
                      </a:pPr>
                      <a:r>
                        <a:rPr sz="700" spc="-35" dirty="0">
                          <a:latin typeface="Arial"/>
                          <a:cs typeface="Arial"/>
                        </a:rPr>
                        <a:t>43.8</a:t>
                      </a:r>
                      <a:endParaRPr sz="7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750"/>
                        </a:lnSpc>
                      </a:pPr>
                      <a:r>
                        <a:rPr sz="700" spc="-35" dirty="0">
                          <a:latin typeface="Arial"/>
                          <a:cs typeface="Arial"/>
                        </a:rPr>
                        <a:t>41.4</a:t>
                      </a:r>
                      <a:endParaRPr sz="7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marR="95250" algn="r">
                        <a:lnSpc>
                          <a:spcPts val="750"/>
                        </a:lnSpc>
                      </a:pPr>
                      <a:r>
                        <a:rPr sz="700" dirty="0">
                          <a:latin typeface="Arial"/>
                          <a:cs typeface="Arial"/>
                        </a:rPr>
                        <a:t>30.8</a:t>
                      </a:r>
                      <a:endParaRPr sz="7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750"/>
                        </a:lnSpc>
                      </a:pPr>
                      <a:r>
                        <a:rPr sz="700" spc="-35" dirty="0">
                          <a:latin typeface="Arial"/>
                          <a:cs typeface="Arial"/>
                        </a:rPr>
                        <a:t>83.5</a:t>
                      </a:r>
                      <a:endParaRPr sz="7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750"/>
                        </a:lnSpc>
                      </a:pPr>
                      <a:r>
                        <a:rPr sz="700" spc="-35" dirty="0">
                          <a:latin typeface="Arial"/>
                          <a:cs typeface="Arial"/>
                        </a:rPr>
                        <a:t>28.9</a:t>
                      </a:r>
                      <a:endParaRPr sz="7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750"/>
                        </a:lnSpc>
                      </a:pPr>
                      <a:r>
                        <a:rPr sz="700" spc="-35" dirty="0">
                          <a:latin typeface="Arial"/>
                          <a:cs typeface="Arial"/>
                        </a:rPr>
                        <a:t>91.8</a:t>
                      </a:r>
                      <a:endParaRPr sz="700">
                        <a:latin typeface="Arial"/>
                        <a:cs typeface="Arial"/>
                      </a:endParaRPr>
                    </a:p>
                  </a:txBody>
                  <a:tcPr marL="0" marR="0" marT="0" marB="0">
                    <a:lnL w="6350">
                      <a:solidFill>
                        <a:srgbClr val="000000"/>
                      </a:solidFill>
                      <a:prstDash val="solid"/>
                    </a:lnL>
                    <a:lnR w="6350">
                      <a:solidFill>
                        <a:srgbClr val="000000"/>
                      </a:solidFill>
                      <a:prstDash val="solid"/>
                    </a:lnR>
                  </a:tcPr>
                </a:tc>
                <a:tc>
                  <a:txBody>
                    <a:bodyPr/>
                    <a:lstStyle/>
                    <a:p>
                      <a:pPr algn="ctr">
                        <a:lnSpc>
                          <a:spcPts val="750"/>
                        </a:lnSpc>
                      </a:pPr>
                      <a:r>
                        <a:rPr sz="700" spc="-35" dirty="0">
                          <a:latin typeface="Arial"/>
                          <a:cs typeface="Arial"/>
                        </a:rPr>
                        <a:t>53.36</a:t>
                      </a:r>
                      <a:endParaRPr sz="700">
                        <a:latin typeface="Arial"/>
                        <a:cs typeface="Arial"/>
                      </a:endParaRPr>
                    </a:p>
                  </a:txBody>
                  <a:tcPr marL="0" marR="0" marT="0"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2"/>
                  </a:ext>
                </a:extLst>
              </a:tr>
              <a:tr h="111690">
                <a:tc>
                  <a:txBody>
                    <a:bodyPr/>
                    <a:lstStyle/>
                    <a:p>
                      <a:pPr algn="ctr">
                        <a:lnSpc>
                          <a:spcPts val="750"/>
                        </a:lnSpc>
                      </a:pPr>
                      <a:r>
                        <a:rPr sz="700" spc="-45" dirty="0">
                          <a:latin typeface="Arial"/>
                          <a:cs typeface="Arial"/>
                        </a:rPr>
                        <a:t>Random</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Source-only</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102870">
                        <a:lnSpc>
                          <a:spcPts val="750"/>
                        </a:lnSpc>
                      </a:pPr>
                      <a:r>
                        <a:rPr sz="700" spc="-35" dirty="0">
                          <a:latin typeface="Arial"/>
                          <a:cs typeface="Arial"/>
                        </a:rPr>
                        <a:t>46.2</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44.8</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R="95250" algn="r">
                        <a:lnSpc>
                          <a:spcPts val="750"/>
                        </a:lnSpc>
                      </a:pPr>
                      <a:r>
                        <a:rPr sz="700" dirty="0">
                          <a:latin typeface="Arial"/>
                          <a:cs typeface="Arial"/>
                        </a:rPr>
                        <a:t>30.2</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81.3</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29.7</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90.4</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53.77</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3"/>
                  </a:ext>
                </a:extLst>
              </a:tr>
              <a:tr h="110613">
                <a:tc>
                  <a:txBody>
                    <a:bodyPr/>
                    <a:lstStyle/>
                    <a:p>
                      <a:pPr algn="ctr">
                        <a:lnSpc>
                          <a:spcPts val="755"/>
                        </a:lnSpc>
                      </a:pPr>
                      <a:r>
                        <a:rPr sz="700" spc="-45" dirty="0">
                          <a:latin typeface="Arial"/>
                          <a:cs typeface="Arial"/>
                        </a:rPr>
                        <a:t>Masked</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15" dirty="0">
                          <a:latin typeface="Arial"/>
                          <a:cs typeface="Arial"/>
                        </a:rPr>
                        <a:t>DANN</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102870">
                        <a:lnSpc>
                          <a:spcPts val="755"/>
                        </a:lnSpc>
                      </a:pPr>
                      <a:r>
                        <a:rPr sz="700" spc="-35" dirty="0">
                          <a:latin typeface="Arial"/>
                          <a:cs typeface="Arial"/>
                        </a:rPr>
                        <a:t>49.8</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52.2</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R="95250" algn="r">
                        <a:lnSpc>
                          <a:spcPts val="755"/>
                        </a:lnSpc>
                      </a:pPr>
                      <a:r>
                        <a:rPr sz="700" dirty="0">
                          <a:latin typeface="Arial"/>
                          <a:cs typeface="Arial"/>
                        </a:rPr>
                        <a:t>35.5</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94.5</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38.4</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98.6</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61.5</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4"/>
                  </a:ext>
                </a:extLst>
              </a:tr>
              <a:tr h="111694">
                <a:tc>
                  <a:txBody>
                    <a:bodyPr/>
                    <a:lstStyle/>
                    <a:p>
                      <a:pPr algn="ctr">
                        <a:lnSpc>
                          <a:spcPts val="750"/>
                        </a:lnSpc>
                      </a:pPr>
                      <a:r>
                        <a:rPr sz="700" spc="-45" dirty="0">
                          <a:latin typeface="Arial"/>
                          <a:cs typeface="Arial"/>
                        </a:rPr>
                        <a:t>Random</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15" dirty="0">
                          <a:latin typeface="Arial"/>
                          <a:cs typeface="Arial"/>
                        </a:rPr>
                        <a:t>DANN</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102870">
                        <a:lnSpc>
                          <a:spcPts val="750"/>
                        </a:lnSpc>
                      </a:pPr>
                      <a:r>
                        <a:rPr sz="700" spc="-35" dirty="0">
                          <a:latin typeface="Arial"/>
                          <a:cs typeface="Arial"/>
                        </a:rPr>
                        <a:t>50.6</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55.5</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R="95250" algn="r">
                        <a:lnSpc>
                          <a:spcPts val="750"/>
                        </a:lnSpc>
                      </a:pPr>
                      <a:r>
                        <a:rPr sz="700" dirty="0">
                          <a:latin typeface="Arial"/>
                          <a:cs typeface="Arial"/>
                        </a:rPr>
                        <a:t>36.4</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93.6</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42.3</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98.8</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62.86</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5"/>
                  </a:ext>
                </a:extLst>
              </a:tr>
              <a:tr h="110609">
                <a:tc>
                  <a:txBody>
                    <a:bodyPr/>
                    <a:lstStyle/>
                    <a:p>
                      <a:pPr algn="ctr">
                        <a:lnSpc>
                          <a:spcPts val="755"/>
                        </a:lnSpc>
                      </a:pPr>
                      <a:r>
                        <a:rPr sz="700" spc="-45" dirty="0">
                          <a:latin typeface="Arial"/>
                          <a:cs typeface="Arial"/>
                        </a:rPr>
                        <a:t>Masked</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40" dirty="0">
                          <a:latin typeface="Arial"/>
                          <a:cs typeface="Arial"/>
                        </a:rPr>
                        <a:t>Pseudo-label</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L="80645">
                        <a:lnSpc>
                          <a:spcPts val="755"/>
                        </a:lnSpc>
                      </a:pPr>
                      <a:r>
                        <a:rPr sz="700" spc="-35" dirty="0">
                          <a:latin typeface="Arial"/>
                          <a:cs typeface="Arial"/>
                        </a:rPr>
                        <a:t>41.96</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44.65</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marR="95250" algn="r">
                        <a:lnSpc>
                          <a:spcPts val="755"/>
                        </a:lnSpc>
                      </a:pPr>
                      <a:r>
                        <a:rPr sz="700" dirty="0">
                          <a:latin typeface="Arial"/>
                          <a:cs typeface="Arial"/>
                        </a:rPr>
                        <a:t>28.8</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90.18</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31.55</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97.38</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gn="ctr">
                        <a:lnSpc>
                          <a:spcPts val="755"/>
                        </a:lnSpc>
                      </a:pPr>
                      <a:r>
                        <a:rPr sz="700" spc="-35" dirty="0">
                          <a:latin typeface="Arial"/>
                          <a:cs typeface="Arial"/>
                        </a:rPr>
                        <a:t>55.75</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6"/>
                  </a:ext>
                </a:extLst>
              </a:tr>
              <a:tr h="111698">
                <a:tc>
                  <a:txBody>
                    <a:bodyPr/>
                    <a:lstStyle/>
                    <a:p>
                      <a:pPr algn="ctr">
                        <a:lnSpc>
                          <a:spcPts val="750"/>
                        </a:lnSpc>
                      </a:pPr>
                      <a:r>
                        <a:rPr sz="700" spc="-45" dirty="0">
                          <a:latin typeface="Arial"/>
                          <a:cs typeface="Arial"/>
                        </a:rPr>
                        <a:t>Random</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40" dirty="0">
                          <a:latin typeface="Arial"/>
                          <a:cs typeface="Arial"/>
                        </a:rPr>
                        <a:t>Pseudo-label</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L="80645">
                        <a:lnSpc>
                          <a:spcPts val="750"/>
                        </a:lnSpc>
                      </a:pPr>
                      <a:r>
                        <a:rPr sz="700" spc="-35" dirty="0">
                          <a:latin typeface="Arial"/>
                          <a:cs typeface="Arial"/>
                        </a:rPr>
                        <a:t>43.77</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43.52</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R="73025" algn="r">
                        <a:lnSpc>
                          <a:spcPts val="750"/>
                        </a:lnSpc>
                      </a:pPr>
                      <a:r>
                        <a:rPr sz="700" dirty="0">
                          <a:latin typeface="Arial"/>
                          <a:cs typeface="Arial"/>
                        </a:rPr>
                        <a:t>32.44</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91.07</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32.62</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95.78</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algn="ctr">
                        <a:lnSpc>
                          <a:spcPts val="750"/>
                        </a:lnSpc>
                      </a:pPr>
                      <a:r>
                        <a:rPr sz="700" spc="-35" dirty="0">
                          <a:latin typeface="Arial"/>
                          <a:cs typeface="Arial"/>
                        </a:rPr>
                        <a:t>56.53</a:t>
                      </a:r>
                      <a:endParaRPr sz="700">
                        <a:latin typeface="Arial"/>
                        <a:cs typeface="Arial"/>
                      </a:endParaRPr>
                    </a:p>
                  </a:txBody>
                  <a:tcPr marL="0" marR="0" marT="0"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7"/>
                  </a:ext>
                </a:extLst>
              </a:tr>
            </a:tbl>
          </a:graphicData>
        </a:graphic>
      </p:graphicFrame>
      <p:sp>
        <p:nvSpPr>
          <p:cNvPr id="5" name="object 5"/>
          <p:cNvSpPr txBox="1"/>
          <p:nvPr/>
        </p:nvSpPr>
        <p:spPr>
          <a:xfrm>
            <a:off x="384886" y="2227597"/>
            <a:ext cx="3839210" cy="177800"/>
          </a:xfrm>
          <a:prstGeom prst="rect">
            <a:avLst/>
          </a:prstGeom>
        </p:spPr>
        <p:txBody>
          <a:bodyPr vert="horz" wrap="square" lIns="0" tIns="12065" rIns="0" bIns="0" rtlCol="0">
            <a:spAutoFit/>
          </a:bodyPr>
          <a:lstStyle/>
          <a:p>
            <a:pPr marL="12700">
              <a:lnSpc>
                <a:spcPct val="100000"/>
              </a:lnSpc>
              <a:spcBef>
                <a:spcPts val="95"/>
              </a:spcBef>
            </a:pPr>
            <a:r>
              <a:rPr sz="1000" spc="-40" dirty="0">
                <a:solidFill>
                  <a:srgbClr val="3333B2"/>
                </a:solidFill>
                <a:latin typeface="Arial"/>
                <a:cs typeface="Arial"/>
              </a:rPr>
              <a:t>Table:</a:t>
            </a:r>
            <a:r>
              <a:rPr sz="1000" spc="50" dirty="0">
                <a:solidFill>
                  <a:srgbClr val="3333B2"/>
                </a:solidFill>
                <a:latin typeface="Arial"/>
                <a:cs typeface="Arial"/>
              </a:rPr>
              <a:t> </a:t>
            </a:r>
            <a:r>
              <a:rPr sz="1000" spc="-55" dirty="0">
                <a:latin typeface="Arial"/>
                <a:cs typeface="Arial"/>
              </a:rPr>
              <a:t>Summary</a:t>
            </a:r>
            <a:r>
              <a:rPr sz="1000" spc="50" dirty="0">
                <a:latin typeface="Arial"/>
                <a:cs typeface="Arial"/>
              </a:rPr>
              <a:t> </a:t>
            </a:r>
            <a:r>
              <a:rPr sz="1000" spc="-20" dirty="0">
                <a:latin typeface="Arial"/>
                <a:cs typeface="Arial"/>
              </a:rPr>
              <a:t>of</a:t>
            </a:r>
            <a:r>
              <a:rPr sz="1000" spc="50" dirty="0">
                <a:latin typeface="Arial"/>
                <a:cs typeface="Arial"/>
              </a:rPr>
              <a:t> </a:t>
            </a:r>
            <a:r>
              <a:rPr sz="1000" spc="-45" dirty="0">
                <a:latin typeface="Arial"/>
                <a:cs typeface="Arial"/>
              </a:rPr>
              <a:t>domain</a:t>
            </a:r>
            <a:r>
              <a:rPr sz="1000" spc="55" dirty="0">
                <a:latin typeface="Arial"/>
                <a:cs typeface="Arial"/>
              </a:rPr>
              <a:t> </a:t>
            </a:r>
            <a:r>
              <a:rPr sz="1000" spc="-25" dirty="0">
                <a:latin typeface="Arial"/>
                <a:cs typeface="Arial"/>
              </a:rPr>
              <a:t>adaptation</a:t>
            </a:r>
            <a:r>
              <a:rPr sz="1000" spc="50" dirty="0">
                <a:latin typeface="Arial"/>
                <a:cs typeface="Arial"/>
              </a:rPr>
              <a:t> </a:t>
            </a:r>
            <a:r>
              <a:rPr sz="1000" spc="-45" dirty="0">
                <a:latin typeface="Arial"/>
                <a:cs typeface="Arial"/>
              </a:rPr>
              <a:t>Results(%</a:t>
            </a:r>
            <a:r>
              <a:rPr sz="1000" spc="55" dirty="0">
                <a:latin typeface="Arial"/>
                <a:cs typeface="Arial"/>
              </a:rPr>
              <a:t> </a:t>
            </a:r>
            <a:r>
              <a:rPr sz="1000" spc="-35" dirty="0">
                <a:latin typeface="Arial"/>
                <a:cs typeface="Arial"/>
              </a:rPr>
              <a:t>Accuracy)</a:t>
            </a:r>
            <a:r>
              <a:rPr sz="1000" spc="55" dirty="0">
                <a:latin typeface="Arial"/>
                <a:cs typeface="Arial"/>
              </a:rPr>
              <a:t> </a:t>
            </a:r>
            <a:r>
              <a:rPr sz="1000" dirty="0">
                <a:latin typeface="Arial"/>
                <a:cs typeface="Arial"/>
              </a:rPr>
              <a:t>at</a:t>
            </a:r>
            <a:r>
              <a:rPr sz="1000" spc="50" dirty="0">
                <a:latin typeface="Arial"/>
                <a:cs typeface="Arial"/>
              </a:rPr>
              <a:t> </a:t>
            </a:r>
            <a:r>
              <a:rPr sz="1000" spc="-45" dirty="0">
                <a:latin typeface="Arial"/>
                <a:cs typeface="Arial"/>
              </a:rPr>
              <a:t>Epoch</a:t>
            </a:r>
            <a:r>
              <a:rPr sz="1000" spc="50" dirty="0">
                <a:latin typeface="Arial"/>
                <a:cs typeface="Arial"/>
              </a:rPr>
              <a:t> </a:t>
            </a:r>
            <a:r>
              <a:rPr sz="1000" spc="-60" dirty="0">
                <a:latin typeface="Arial"/>
                <a:cs typeface="Arial"/>
              </a:rPr>
              <a:t>1</a:t>
            </a:r>
            <a:endParaRPr sz="1000">
              <a:latin typeface="Arial"/>
              <a:cs typeface="Arial"/>
            </a:endParaRPr>
          </a:p>
        </p:txBody>
      </p:sp>
      <p:graphicFrame>
        <p:nvGraphicFramePr>
          <p:cNvPr id="6" name="object 6"/>
          <p:cNvGraphicFramePr>
            <a:graphicFrameLocks noGrp="1"/>
          </p:cNvGraphicFramePr>
          <p:nvPr/>
        </p:nvGraphicFramePr>
        <p:xfrm>
          <a:off x="166500" y="2640131"/>
          <a:ext cx="4299585" cy="560762"/>
        </p:xfrm>
        <a:graphic>
          <a:graphicData uri="http://schemas.openxmlformats.org/drawingml/2006/table">
            <a:tbl>
              <a:tblPr firstRow="1" bandRow="1">
                <a:tableStyleId>{2D5ABB26-0587-4C30-8999-92F81FD0307C}</a:tableStyleId>
              </a:tblPr>
              <a:tblGrid>
                <a:gridCol w="1138555">
                  <a:extLst>
                    <a:ext uri="{9D8B030D-6E8A-4147-A177-3AD203B41FA5}">
                      <a16:colId xmlns:a16="http://schemas.microsoft.com/office/drawing/2014/main" val="20000"/>
                    </a:ext>
                  </a:extLst>
                </a:gridCol>
                <a:gridCol w="539115">
                  <a:extLst>
                    <a:ext uri="{9D8B030D-6E8A-4147-A177-3AD203B41FA5}">
                      <a16:colId xmlns:a16="http://schemas.microsoft.com/office/drawing/2014/main" val="20001"/>
                    </a:ext>
                  </a:extLst>
                </a:gridCol>
                <a:gridCol w="365125">
                  <a:extLst>
                    <a:ext uri="{9D8B030D-6E8A-4147-A177-3AD203B41FA5}">
                      <a16:colId xmlns:a16="http://schemas.microsoft.com/office/drawing/2014/main" val="20002"/>
                    </a:ext>
                  </a:extLst>
                </a:gridCol>
                <a:gridCol w="392430">
                  <a:extLst>
                    <a:ext uri="{9D8B030D-6E8A-4147-A177-3AD203B41FA5}">
                      <a16:colId xmlns:a16="http://schemas.microsoft.com/office/drawing/2014/main" val="20003"/>
                    </a:ext>
                  </a:extLst>
                </a:gridCol>
                <a:gridCol w="365125">
                  <a:extLst>
                    <a:ext uri="{9D8B030D-6E8A-4147-A177-3AD203B41FA5}">
                      <a16:colId xmlns:a16="http://schemas.microsoft.com/office/drawing/2014/main" val="20004"/>
                    </a:ext>
                  </a:extLst>
                </a:gridCol>
                <a:gridCol w="403860">
                  <a:extLst>
                    <a:ext uri="{9D8B030D-6E8A-4147-A177-3AD203B41FA5}">
                      <a16:colId xmlns:a16="http://schemas.microsoft.com/office/drawing/2014/main" val="20005"/>
                    </a:ext>
                  </a:extLst>
                </a:gridCol>
                <a:gridCol w="392430">
                  <a:extLst>
                    <a:ext uri="{9D8B030D-6E8A-4147-A177-3AD203B41FA5}">
                      <a16:colId xmlns:a16="http://schemas.microsoft.com/office/drawing/2014/main" val="20006"/>
                    </a:ext>
                  </a:extLst>
                </a:gridCol>
                <a:gridCol w="403860">
                  <a:extLst>
                    <a:ext uri="{9D8B030D-6E8A-4147-A177-3AD203B41FA5}">
                      <a16:colId xmlns:a16="http://schemas.microsoft.com/office/drawing/2014/main" val="20007"/>
                    </a:ext>
                  </a:extLst>
                </a:gridCol>
                <a:gridCol w="299085">
                  <a:extLst>
                    <a:ext uri="{9D8B030D-6E8A-4147-A177-3AD203B41FA5}">
                      <a16:colId xmlns:a16="http://schemas.microsoft.com/office/drawing/2014/main" val="20008"/>
                    </a:ext>
                  </a:extLst>
                </a:gridCol>
              </a:tblGrid>
              <a:tr h="113444">
                <a:tc>
                  <a:txBody>
                    <a:bodyPr/>
                    <a:lstStyle/>
                    <a:p>
                      <a:pPr marL="48260">
                        <a:lnSpc>
                          <a:spcPts val="760"/>
                        </a:lnSpc>
                      </a:pPr>
                      <a:r>
                        <a:rPr sz="700" spc="-25" dirty="0">
                          <a:latin typeface="Arial"/>
                          <a:cs typeface="Arial"/>
                        </a:rPr>
                        <a:t>Dataset </a:t>
                      </a:r>
                      <a:r>
                        <a:rPr sz="700" spc="-15" dirty="0">
                          <a:latin typeface="Arial"/>
                          <a:cs typeface="Arial"/>
                        </a:rPr>
                        <a:t>of </a:t>
                      </a:r>
                      <a:r>
                        <a:rPr sz="700" spc="-25" dirty="0">
                          <a:latin typeface="Arial"/>
                          <a:cs typeface="Arial"/>
                        </a:rPr>
                        <a:t>pretrained</a:t>
                      </a:r>
                      <a:r>
                        <a:rPr sz="700" spc="-50" dirty="0">
                          <a:latin typeface="Arial"/>
                          <a:cs typeface="Arial"/>
                        </a:rPr>
                        <a:t> </a:t>
                      </a:r>
                      <a:r>
                        <a:rPr sz="700" spc="-35" dirty="0">
                          <a:latin typeface="Arial"/>
                          <a:cs typeface="Arial"/>
                        </a:rPr>
                        <a:t>model</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spc="-20" dirty="0">
                          <a:latin typeface="Arial"/>
                          <a:cs typeface="Arial"/>
                        </a:rPr>
                        <a:t>Model</a:t>
                      </a:r>
                      <a:r>
                        <a:rPr sz="700" dirty="0">
                          <a:latin typeface="Arial"/>
                          <a:cs typeface="Arial"/>
                        </a:rPr>
                        <a:t> </a:t>
                      </a:r>
                      <a:r>
                        <a:rPr sz="700" spc="-35" dirty="0">
                          <a:latin typeface="Arial"/>
                          <a:cs typeface="Arial"/>
                        </a:rPr>
                        <a:t>Type</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i="1" spc="-5" dirty="0">
                          <a:latin typeface="Arial"/>
                          <a:cs typeface="Arial"/>
                        </a:rPr>
                        <a:t>A →</a:t>
                      </a:r>
                      <a:r>
                        <a:rPr sz="700" i="1" spc="-45" dirty="0">
                          <a:latin typeface="Arial"/>
                          <a:cs typeface="Arial"/>
                        </a:rPr>
                        <a:t> </a:t>
                      </a:r>
                      <a:r>
                        <a:rPr sz="700" i="1" spc="-5" dirty="0">
                          <a:latin typeface="Arial"/>
                          <a:cs typeface="Arial"/>
                        </a:rPr>
                        <a:t>D</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i="1" spc="-5" dirty="0">
                          <a:latin typeface="Arial"/>
                          <a:cs typeface="Arial"/>
                        </a:rPr>
                        <a:t>A →</a:t>
                      </a:r>
                      <a:r>
                        <a:rPr sz="700" i="1" spc="-40" dirty="0">
                          <a:latin typeface="Arial"/>
                          <a:cs typeface="Arial"/>
                        </a:rPr>
                        <a:t> </a:t>
                      </a:r>
                      <a:r>
                        <a:rPr sz="700" i="1" spc="-5" dirty="0">
                          <a:latin typeface="Arial"/>
                          <a:cs typeface="Arial"/>
                        </a:rPr>
                        <a:t>W</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i="1" spc="-5" dirty="0">
                          <a:latin typeface="Arial"/>
                          <a:cs typeface="Arial"/>
                        </a:rPr>
                        <a:t>D →</a:t>
                      </a:r>
                      <a:r>
                        <a:rPr sz="700" i="1" dirty="0">
                          <a:latin typeface="Arial"/>
                          <a:cs typeface="Arial"/>
                        </a:rPr>
                        <a:t> </a:t>
                      </a:r>
                      <a:r>
                        <a:rPr sz="700" i="1" spc="-5" dirty="0">
                          <a:latin typeface="Arial"/>
                          <a:cs typeface="Arial"/>
                        </a:rPr>
                        <a:t>A</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i="1" spc="-5" dirty="0">
                          <a:latin typeface="Arial"/>
                          <a:cs typeface="Arial"/>
                        </a:rPr>
                        <a:t>D →</a:t>
                      </a:r>
                      <a:r>
                        <a:rPr sz="700" i="1" spc="5" dirty="0">
                          <a:latin typeface="Arial"/>
                          <a:cs typeface="Arial"/>
                        </a:rPr>
                        <a:t> </a:t>
                      </a:r>
                      <a:r>
                        <a:rPr sz="700" i="1" spc="-5" dirty="0">
                          <a:latin typeface="Arial"/>
                          <a:cs typeface="Arial"/>
                        </a:rPr>
                        <a:t>W</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i="1" spc="-5" dirty="0">
                          <a:latin typeface="Arial"/>
                          <a:cs typeface="Arial"/>
                        </a:rPr>
                        <a:t>W →</a:t>
                      </a:r>
                      <a:r>
                        <a:rPr sz="700" i="1" spc="-130" dirty="0">
                          <a:latin typeface="Arial"/>
                          <a:cs typeface="Arial"/>
                        </a:rPr>
                        <a:t> </a:t>
                      </a:r>
                      <a:r>
                        <a:rPr sz="700" i="1" spc="-5" dirty="0">
                          <a:latin typeface="Arial"/>
                          <a:cs typeface="Arial"/>
                        </a:rPr>
                        <a:t>A</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i="1" spc="-5" dirty="0">
                          <a:latin typeface="Arial"/>
                          <a:cs typeface="Arial"/>
                        </a:rPr>
                        <a:t>W →</a:t>
                      </a:r>
                      <a:r>
                        <a:rPr sz="700" i="1" spc="-130" dirty="0">
                          <a:latin typeface="Arial"/>
                          <a:cs typeface="Arial"/>
                        </a:rPr>
                        <a:t> </a:t>
                      </a:r>
                      <a:r>
                        <a:rPr sz="700" i="1" spc="-5" dirty="0">
                          <a:latin typeface="Arial"/>
                          <a:cs typeface="Arial"/>
                        </a:rPr>
                        <a:t>D</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4769">
                        <a:lnSpc>
                          <a:spcPts val="760"/>
                        </a:lnSpc>
                      </a:pPr>
                      <a:r>
                        <a:rPr sz="700" spc="-20" dirty="0">
                          <a:latin typeface="Arial"/>
                          <a:cs typeface="Arial"/>
                        </a:rPr>
                        <a:t>Avg.</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223659">
                <a:tc>
                  <a:txBody>
                    <a:bodyPr/>
                    <a:lstStyle/>
                    <a:p>
                      <a:pPr algn="ctr">
                        <a:lnSpc>
                          <a:spcPts val="760"/>
                        </a:lnSpc>
                      </a:pPr>
                      <a:r>
                        <a:rPr sz="700" spc="-45" dirty="0">
                          <a:latin typeface="Arial"/>
                          <a:cs typeface="Arial"/>
                        </a:rPr>
                        <a:t>Masked</a:t>
                      </a:r>
                      <a:endParaRPr sz="700">
                        <a:latin typeface="Arial"/>
                        <a:cs typeface="Arial"/>
                      </a:endParaRPr>
                    </a:p>
                    <a:p>
                      <a:pPr algn="ctr">
                        <a:lnSpc>
                          <a:spcPct val="100000"/>
                        </a:lnSpc>
                        <a:spcBef>
                          <a:spcPts val="25"/>
                        </a:spcBef>
                      </a:pPr>
                      <a:r>
                        <a:rPr sz="700" spc="-40" dirty="0">
                          <a:latin typeface="Arial"/>
                          <a:cs typeface="Arial"/>
                        </a:rPr>
                        <a:t>Random</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3975">
                        <a:lnSpc>
                          <a:spcPts val="760"/>
                        </a:lnSpc>
                      </a:pPr>
                      <a:r>
                        <a:rPr sz="700" spc="-35" dirty="0">
                          <a:latin typeface="Arial"/>
                          <a:cs typeface="Arial"/>
                        </a:rPr>
                        <a:t>Source-only</a:t>
                      </a:r>
                      <a:endParaRPr sz="700">
                        <a:latin typeface="Arial"/>
                        <a:cs typeface="Arial"/>
                      </a:endParaRPr>
                    </a:p>
                    <a:p>
                      <a:pPr marL="53975">
                        <a:lnSpc>
                          <a:spcPct val="100000"/>
                        </a:lnSpc>
                        <a:spcBef>
                          <a:spcPts val="25"/>
                        </a:spcBef>
                      </a:pPr>
                      <a:r>
                        <a:rPr sz="700" spc="-35" dirty="0">
                          <a:latin typeface="Arial"/>
                          <a:cs typeface="Arial"/>
                        </a:rPr>
                        <a:t>Source-only</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3505">
                        <a:lnSpc>
                          <a:spcPts val="760"/>
                        </a:lnSpc>
                      </a:pPr>
                      <a:r>
                        <a:rPr sz="700" spc="-35" dirty="0">
                          <a:latin typeface="Arial"/>
                          <a:cs typeface="Arial"/>
                        </a:rPr>
                        <a:t>35.7</a:t>
                      </a:r>
                      <a:endParaRPr sz="700">
                        <a:latin typeface="Arial"/>
                        <a:cs typeface="Arial"/>
                      </a:endParaRPr>
                    </a:p>
                    <a:p>
                      <a:pPr marL="103505">
                        <a:lnSpc>
                          <a:spcPct val="100000"/>
                        </a:lnSpc>
                        <a:spcBef>
                          <a:spcPts val="25"/>
                        </a:spcBef>
                      </a:pPr>
                      <a:r>
                        <a:rPr sz="700" spc="-35" dirty="0">
                          <a:latin typeface="Arial"/>
                          <a:cs typeface="Arial"/>
                        </a:rPr>
                        <a:t>34.1</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6839">
                        <a:lnSpc>
                          <a:spcPts val="760"/>
                        </a:lnSpc>
                      </a:pPr>
                      <a:r>
                        <a:rPr sz="700" spc="-35" dirty="0">
                          <a:latin typeface="Arial"/>
                          <a:cs typeface="Arial"/>
                        </a:rPr>
                        <a:t>34.1</a:t>
                      </a:r>
                      <a:endParaRPr sz="700">
                        <a:latin typeface="Arial"/>
                        <a:cs typeface="Arial"/>
                      </a:endParaRPr>
                    </a:p>
                    <a:p>
                      <a:pPr marL="116839">
                        <a:lnSpc>
                          <a:spcPct val="100000"/>
                        </a:lnSpc>
                        <a:spcBef>
                          <a:spcPts val="25"/>
                        </a:spcBef>
                      </a:pPr>
                      <a:r>
                        <a:rPr sz="700" spc="-35" dirty="0">
                          <a:latin typeface="Arial"/>
                          <a:cs typeface="Arial"/>
                        </a:rPr>
                        <a:t>35.5</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3505">
                        <a:lnSpc>
                          <a:spcPts val="760"/>
                        </a:lnSpc>
                      </a:pPr>
                      <a:r>
                        <a:rPr sz="700" spc="-35" dirty="0">
                          <a:latin typeface="Arial"/>
                          <a:cs typeface="Arial"/>
                        </a:rPr>
                        <a:t>27.4</a:t>
                      </a:r>
                      <a:endParaRPr sz="700">
                        <a:latin typeface="Arial"/>
                        <a:cs typeface="Arial"/>
                      </a:endParaRPr>
                    </a:p>
                    <a:p>
                      <a:pPr marL="103505">
                        <a:lnSpc>
                          <a:spcPct val="100000"/>
                        </a:lnSpc>
                        <a:spcBef>
                          <a:spcPts val="25"/>
                        </a:spcBef>
                      </a:pPr>
                      <a:r>
                        <a:rPr sz="700" spc="-35" dirty="0">
                          <a:latin typeface="Arial"/>
                          <a:cs typeface="Arial"/>
                        </a:rPr>
                        <a:t>27.2</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3189">
                        <a:lnSpc>
                          <a:spcPts val="760"/>
                        </a:lnSpc>
                      </a:pPr>
                      <a:r>
                        <a:rPr sz="700" spc="-35" dirty="0">
                          <a:latin typeface="Arial"/>
                          <a:cs typeface="Arial"/>
                        </a:rPr>
                        <a:t>74.6</a:t>
                      </a:r>
                      <a:endParaRPr sz="700">
                        <a:latin typeface="Arial"/>
                        <a:cs typeface="Arial"/>
                      </a:endParaRPr>
                    </a:p>
                    <a:p>
                      <a:pPr marL="123189">
                        <a:lnSpc>
                          <a:spcPct val="100000"/>
                        </a:lnSpc>
                        <a:spcBef>
                          <a:spcPts val="25"/>
                        </a:spcBef>
                      </a:pPr>
                      <a:r>
                        <a:rPr sz="700" spc="-35" dirty="0">
                          <a:latin typeface="Arial"/>
                          <a:cs typeface="Arial"/>
                        </a:rPr>
                        <a:t>73.7</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6839">
                        <a:lnSpc>
                          <a:spcPts val="760"/>
                        </a:lnSpc>
                      </a:pPr>
                      <a:r>
                        <a:rPr sz="700" spc="-35" dirty="0">
                          <a:latin typeface="Arial"/>
                          <a:cs typeface="Arial"/>
                        </a:rPr>
                        <a:t>22.1</a:t>
                      </a:r>
                      <a:endParaRPr sz="700">
                        <a:latin typeface="Arial"/>
                        <a:cs typeface="Arial"/>
                      </a:endParaRPr>
                    </a:p>
                    <a:p>
                      <a:pPr marL="116839">
                        <a:lnSpc>
                          <a:spcPct val="100000"/>
                        </a:lnSpc>
                        <a:spcBef>
                          <a:spcPts val="25"/>
                        </a:spcBef>
                      </a:pPr>
                      <a:r>
                        <a:rPr sz="700" spc="-35" dirty="0">
                          <a:latin typeface="Arial"/>
                          <a:cs typeface="Arial"/>
                        </a:rPr>
                        <a:t>25.8</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3189">
                        <a:lnSpc>
                          <a:spcPts val="760"/>
                        </a:lnSpc>
                      </a:pPr>
                      <a:r>
                        <a:rPr sz="700" spc="-35" dirty="0">
                          <a:latin typeface="Arial"/>
                          <a:cs typeface="Arial"/>
                        </a:rPr>
                        <a:t>84.3</a:t>
                      </a:r>
                      <a:endParaRPr sz="700">
                        <a:latin typeface="Arial"/>
                        <a:cs typeface="Arial"/>
                      </a:endParaRPr>
                    </a:p>
                    <a:p>
                      <a:pPr marL="123189">
                        <a:lnSpc>
                          <a:spcPct val="100000"/>
                        </a:lnSpc>
                        <a:spcBef>
                          <a:spcPts val="25"/>
                        </a:spcBef>
                      </a:pPr>
                      <a:r>
                        <a:rPr sz="700" spc="-35" dirty="0">
                          <a:latin typeface="Arial"/>
                          <a:cs typeface="Arial"/>
                        </a:rPr>
                        <a:t>79.5</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spc="-35" dirty="0">
                          <a:latin typeface="Arial"/>
                          <a:cs typeface="Arial"/>
                        </a:rPr>
                        <a:t>46.53</a:t>
                      </a:r>
                      <a:endParaRPr sz="700">
                        <a:latin typeface="Arial"/>
                        <a:cs typeface="Arial"/>
                      </a:endParaRPr>
                    </a:p>
                    <a:p>
                      <a:pPr marL="48260">
                        <a:lnSpc>
                          <a:spcPct val="100000"/>
                        </a:lnSpc>
                        <a:spcBef>
                          <a:spcPts val="25"/>
                        </a:spcBef>
                      </a:pPr>
                      <a:r>
                        <a:rPr sz="700" spc="-35" dirty="0">
                          <a:latin typeface="Arial"/>
                          <a:cs typeface="Arial"/>
                        </a:rPr>
                        <a:t>45.96</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223659">
                <a:tc>
                  <a:txBody>
                    <a:bodyPr/>
                    <a:lstStyle/>
                    <a:p>
                      <a:pPr algn="ctr">
                        <a:lnSpc>
                          <a:spcPts val="760"/>
                        </a:lnSpc>
                      </a:pPr>
                      <a:r>
                        <a:rPr sz="700" spc="-45" dirty="0">
                          <a:latin typeface="Arial"/>
                          <a:cs typeface="Arial"/>
                        </a:rPr>
                        <a:t>Masked</a:t>
                      </a:r>
                      <a:endParaRPr sz="700">
                        <a:latin typeface="Arial"/>
                        <a:cs typeface="Arial"/>
                      </a:endParaRPr>
                    </a:p>
                    <a:p>
                      <a:pPr algn="ctr">
                        <a:lnSpc>
                          <a:spcPct val="100000"/>
                        </a:lnSpc>
                        <a:spcBef>
                          <a:spcPts val="25"/>
                        </a:spcBef>
                      </a:pPr>
                      <a:r>
                        <a:rPr sz="700" spc="-40" dirty="0">
                          <a:latin typeface="Arial"/>
                          <a:cs typeface="Arial"/>
                        </a:rPr>
                        <a:t>Random</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46050">
                        <a:lnSpc>
                          <a:spcPts val="760"/>
                        </a:lnSpc>
                      </a:pPr>
                      <a:r>
                        <a:rPr sz="700" spc="-15" dirty="0">
                          <a:latin typeface="Arial"/>
                          <a:cs typeface="Arial"/>
                        </a:rPr>
                        <a:t>DANN</a:t>
                      </a:r>
                      <a:endParaRPr sz="700">
                        <a:latin typeface="Arial"/>
                        <a:cs typeface="Arial"/>
                      </a:endParaRPr>
                    </a:p>
                    <a:p>
                      <a:pPr marL="146050">
                        <a:lnSpc>
                          <a:spcPct val="100000"/>
                        </a:lnSpc>
                        <a:spcBef>
                          <a:spcPts val="25"/>
                        </a:spcBef>
                      </a:pPr>
                      <a:r>
                        <a:rPr sz="700" spc="-15" dirty="0">
                          <a:latin typeface="Arial"/>
                          <a:cs typeface="Arial"/>
                        </a:rPr>
                        <a:t>DANN</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3505">
                        <a:lnSpc>
                          <a:spcPts val="760"/>
                        </a:lnSpc>
                      </a:pPr>
                      <a:r>
                        <a:rPr sz="700" spc="-35" dirty="0">
                          <a:latin typeface="Arial"/>
                          <a:cs typeface="Arial"/>
                        </a:rPr>
                        <a:t>47.2</a:t>
                      </a:r>
                      <a:endParaRPr sz="700">
                        <a:latin typeface="Arial"/>
                        <a:cs typeface="Arial"/>
                      </a:endParaRPr>
                    </a:p>
                    <a:p>
                      <a:pPr marL="103505">
                        <a:lnSpc>
                          <a:spcPct val="100000"/>
                        </a:lnSpc>
                        <a:spcBef>
                          <a:spcPts val="25"/>
                        </a:spcBef>
                      </a:pPr>
                      <a:r>
                        <a:rPr sz="700" spc="-35" dirty="0">
                          <a:latin typeface="Arial"/>
                          <a:cs typeface="Arial"/>
                        </a:rPr>
                        <a:t>46.8</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6839">
                        <a:lnSpc>
                          <a:spcPts val="760"/>
                        </a:lnSpc>
                      </a:pPr>
                      <a:r>
                        <a:rPr sz="700" spc="-35" dirty="0">
                          <a:latin typeface="Arial"/>
                          <a:cs typeface="Arial"/>
                        </a:rPr>
                        <a:t>47.3</a:t>
                      </a:r>
                      <a:endParaRPr sz="700">
                        <a:latin typeface="Arial"/>
                        <a:cs typeface="Arial"/>
                      </a:endParaRPr>
                    </a:p>
                    <a:p>
                      <a:pPr marL="116839">
                        <a:lnSpc>
                          <a:spcPct val="100000"/>
                        </a:lnSpc>
                        <a:spcBef>
                          <a:spcPts val="25"/>
                        </a:spcBef>
                      </a:pPr>
                      <a:r>
                        <a:rPr sz="700" spc="-35" dirty="0">
                          <a:latin typeface="Arial"/>
                          <a:cs typeface="Arial"/>
                        </a:rPr>
                        <a:t>48.1</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3505">
                        <a:lnSpc>
                          <a:spcPts val="760"/>
                        </a:lnSpc>
                      </a:pPr>
                      <a:r>
                        <a:rPr sz="700" spc="-35" dirty="0">
                          <a:latin typeface="Arial"/>
                          <a:cs typeface="Arial"/>
                        </a:rPr>
                        <a:t>30.4</a:t>
                      </a:r>
                      <a:endParaRPr sz="700">
                        <a:latin typeface="Arial"/>
                        <a:cs typeface="Arial"/>
                      </a:endParaRPr>
                    </a:p>
                    <a:p>
                      <a:pPr marL="103505">
                        <a:lnSpc>
                          <a:spcPct val="100000"/>
                        </a:lnSpc>
                        <a:spcBef>
                          <a:spcPts val="25"/>
                        </a:spcBef>
                      </a:pPr>
                      <a:r>
                        <a:rPr sz="700" spc="-35" dirty="0">
                          <a:latin typeface="Arial"/>
                          <a:cs typeface="Arial"/>
                        </a:rPr>
                        <a:t>30.9</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3189">
                        <a:lnSpc>
                          <a:spcPts val="760"/>
                        </a:lnSpc>
                      </a:pPr>
                      <a:r>
                        <a:rPr sz="700" spc="-35" dirty="0">
                          <a:latin typeface="Arial"/>
                          <a:cs typeface="Arial"/>
                        </a:rPr>
                        <a:t>89.1</a:t>
                      </a:r>
                      <a:endParaRPr sz="700">
                        <a:latin typeface="Arial"/>
                        <a:cs typeface="Arial"/>
                      </a:endParaRPr>
                    </a:p>
                    <a:p>
                      <a:pPr marL="123189">
                        <a:lnSpc>
                          <a:spcPct val="100000"/>
                        </a:lnSpc>
                        <a:spcBef>
                          <a:spcPts val="25"/>
                        </a:spcBef>
                      </a:pPr>
                      <a:r>
                        <a:rPr sz="700" spc="-35" dirty="0">
                          <a:latin typeface="Arial"/>
                          <a:cs typeface="Arial"/>
                        </a:rPr>
                        <a:t>89.6</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6839">
                        <a:lnSpc>
                          <a:spcPts val="760"/>
                        </a:lnSpc>
                      </a:pPr>
                      <a:r>
                        <a:rPr sz="700" spc="-35" dirty="0">
                          <a:latin typeface="Arial"/>
                          <a:cs typeface="Arial"/>
                        </a:rPr>
                        <a:t>31.4</a:t>
                      </a:r>
                      <a:endParaRPr sz="700">
                        <a:latin typeface="Arial"/>
                        <a:cs typeface="Arial"/>
                      </a:endParaRPr>
                    </a:p>
                    <a:p>
                      <a:pPr marL="116839">
                        <a:lnSpc>
                          <a:spcPct val="100000"/>
                        </a:lnSpc>
                        <a:spcBef>
                          <a:spcPts val="25"/>
                        </a:spcBef>
                      </a:pPr>
                      <a:r>
                        <a:rPr sz="700" spc="-35" dirty="0">
                          <a:latin typeface="Arial"/>
                          <a:cs typeface="Arial"/>
                        </a:rPr>
                        <a:t>35.2</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3189">
                        <a:lnSpc>
                          <a:spcPts val="760"/>
                        </a:lnSpc>
                      </a:pPr>
                      <a:r>
                        <a:rPr sz="700" spc="-35" dirty="0">
                          <a:latin typeface="Arial"/>
                          <a:cs typeface="Arial"/>
                        </a:rPr>
                        <a:t>97.0</a:t>
                      </a:r>
                      <a:endParaRPr sz="700">
                        <a:latin typeface="Arial"/>
                        <a:cs typeface="Arial"/>
                      </a:endParaRPr>
                    </a:p>
                    <a:p>
                      <a:pPr marL="123189">
                        <a:lnSpc>
                          <a:spcPct val="100000"/>
                        </a:lnSpc>
                        <a:spcBef>
                          <a:spcPts val="25"/>
                        </a:spcBef>
                      </a:pPr>
                      <a:r>
                        <a:rPr sz="700" spc="-35" dirty="0">
                          <a:latin typeface="Arial"/>
                          <a:cs typeface="Arial"/>
                        </a:rPr>
                        <a:t>98.4</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8260">
                        <a:lnSpc>
                          <a:spcPts val="760"/>
                        </a:lnSpc>
                      </a:pPr>
                      <a:r>
                        <a:rPr sz="700" spc="-35" dirty="0">
                          <a:latin typeface="Arial"/>
                          <a:cs typeface="Arial"/>
                        </a:rPr>
                        <a:t>57.06</a:t>
                      </a:r>
                      <a:endParaRPr sz="700">
                        <a:latin typeface="Arial"/>
                        <a:cs typeface="Arial"/>
                      </a:endParaRPr>
                    </a:p>
                    <a:p>
                      <a:pPr marL="48260">
                        <a:lnSpc>
                          <a:spcPct val="100000"/>
                        </a:lnSpc>
                        <a:spcBef>
                          <a:spcPts val="25"/>
                        </a:spcBef>
                      </a:pPr>
                      <a:r>
                        <a:rPr sz="700" spc="-35" dirty="0">
                          <a:latin typeface="Arial"/>
                          <a:cs typeface="Arial"/>
                        </a:rPr>
                        <a:t>58.17</a:t>
                      </a:r>
                      <a:endParaRPr sz="700">
                        <a:latin typeface="Arial"/>
                        <a:cs typeface="Arial"/>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bl>
          </a:graphicData>
        </a:graphic>
      </p:graphicFrame>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29</a:t>
            </a:fld>
            <a:r>
              <a:rPr spc="-95" dirty="0"/>
              <a:t> </a:t>
            </a:r>
            <a:r>
              <a:rPr spc="150" dirty="0"/>
              <a:t>/</a:t>
            </a:r>
            <a:r>
              <a:rPr spc="-90" dirty="0"/>
              <a:t> </a:t>
            </a:r>
            <a:r>
              <a:rPr spc="-20" dirty="0"/>
              <a:t>35</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755775" cy="244475"/>
          </a:xfrm>
          <a:prstGeom prst="rect">
            <a:avLst/>
          </a:prstGeom>
        </p:spPr>
        <p:txBody>
          <a:bodyPr vert="horz" wrap="square" lIns="0" tIns="17145" rIns="0" bIns="0" rtlCol="0">
            <a:spAutoFit/>
          </a:bodyPr>
          <a:lstStyle/>
          <a:p>
            <a:pPr marL="12700">
              <a:lnSpc>
                <a:spcPct val="100000"/>
              </a:lnSpc>
              <a:spcBef>
                <a:spcPts val="135"/>
              </a:spcBef>
            </a:pPr>
            <a:r>
              <a:rPr spc="-35" dirty="0"/>
              <a:t>Timeline </a:t>
            </a:r>
            <a:r>
              <a:rPr spc="-20" dirty="0"/>
              <a:t>of </a:t>
            </a:r>
            <a:r>
              <a:rPr spc="-35" dirty="0"/>
              <a:t>the</a:t>
            </a:r>
            <a:r>
              <a:rPr spc="225" dirty="0"/>
              <a:t> </a:t>
            </a:r>
            <a:r>
              <a:rPr spc="-25" dirty="0"/>
              <a:t>Project</a:t>
            </a:r>
          </a:p>
        </p:txBody>
      </p:sp>
      <p:sp>
        <p:nvSpPr>
          <p:cNvPr id="3" name="object 3"/>
          <p:cNvSpPr/>
          <p:nvPr/>
        </p:nvSpPr>
        <p:spPr>
          <a:xfrm>
            <a:off x="281089" y="1257465"/>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467497"/>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1849602"/>
            <a:ext cx="65265" cy="6526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281089" y="2059635"/>
            <a:ext cx="65265" cy="65265"/>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402932" y="1130234"/>
            <a:ext cx="4074795" cy="1038225"/>
          </a:xfrm>
          <a:prstGeom prst="rect">
            <a:avLst/>
          </a:prstGeom>
        </p:spPr>
        <p:txBody>
          <a:bodyPr vert="horz" wrap="square" lIns="0" tIns="55244" rIns="0" bIns="0" rtlCol="0">
            <a:spAutoFit/>
          </a:bodyPr>
          <a:lstStyle/>
          <a:p>
            <a:pPr marL="12700">
              <a:lnSpc>
                <a:spcPct val="100000"/>
              </a:lnSpc>
              <a:spcBef>
                <a:spcPts val="434"/>
              </a:spcBef>
            </a:pPr>
            <a:r>
              <a:rPr sz="1100" spc="-40" dirty="0">
                <a:latin typeface="Arial"/>
                <a:cs typeface="Arial"/>
              </a:rPr>
              <a:t>Familiar </a:t>
            </a:r>
            <a:r>
              <a:rPr sz="1100" dirty="0">
                <a:latin typeface="Arial"/>
                <a:cs typeface="Arial"/>
              </a:rPr>
              <a:t>with </a:t>
            </a:r>
            <a:r>
              <a:rPr sz="1100" spc="-30" dirty="0">
                <a:latin typeface="Arial"/>
                <a:cs typeface="Arial"/>
              </a:rPr>
              <a:t>the </a:t>
            </a:r>
            <a:r>
              <a:rPr sz="1100" spc="-80" dirty="0">
                <a:latin typeface="Arial"/>
                <a:cs typeface="Arial"/>
              </a:rPr>
              <a:t>research </a:t>
            </a:r>
            <a:r>
              <a:rPr sz="1100" spc="-20" dirty="0">
                <a:latin typeface="Arial"/>
                <a:cs typeface="Arial"/>
              </a:rPr>
              <a:t>topic </a:t>
            </a:r>
            <a:r>
              <a:rPr sz="1100" spc="-65" dirty="0">
                <a:latin typeface="Arial"/>
                <a:cs typeface="Arial"/>
              </a:rPr>
              <a:t>and </a:t>
            </a:r>
            <a:r>
              <a:rPr sz="1100" spc="-55" dirty="0">
                <a:latin typeface="Arial"/>
                <a:cs typeface="Arial"/>
              </a:rPr>
              <a:t>learn </a:t>
            </a:r>
            <a:r>
              <a:rPr sz="1100" spc="-65" dirty="0">
                <a:latin typeface="Arial"/>
                <a:cs typeface="Arial"/>
              </a:rPr>
              <a:t>how </a:t>
            </a:r>
            <a:r>
              <a:rPr sz="1100" spc="10" dirty="0">
                <a:latin typeface="Arial"/>
                <a:cs typeface="Arial"/>
              </a:rPr>
              <a:t>to </a:t>
            </a:r>
            <a:r>
              <a:rPr sz="1100" spc="-105" dirty="0">
                <a:latin typeface="Arial"/>
                <a:cs typeface="Arial"/>
              </a:rPr>
              <a:t>use </a:t>
            </a:r>
            <a:r>
              <a:rPr sz="1100" spc="-45" dirty="0">
                <a:latin typeface="Arial"/>
                <a:cs typeface="Arial"/>
              </a:rPr>
              <a:t>HPC. </a:t>
            </a:r>
            <a:r>
              <a:rPr sz="1100" spc="-5" dirty="0">
                <a:latin typeface="Arial"/>
                <a:cs typeface="Arial"/>
              </a:rPr>
              <a:t>(2</a:t>
            </a:r>
            <a:r>
              <a:rPr sz="1100" spc="40" dirty="0">
                <a:latin typeface="Arial"/>
                <a:cs typeface="Arial"/>
              </a:rPr>
              <a:t> </a:t>
            </a:r>
            <a:r>
              <a:rPr sz="1100" spc="-75" dirty="0">
                <a:latin typeface="Arial"/>
                <a:cs typeface="Arial"/>
              </a:rPr>
              <a:t>weeks)</a:t>
            </a:r>
            <a:endParaRPr sz="1100">
              <a:latin typeface="Arial"/>
              <a:cs typeface="Arial"/>
            </a:endParaRPr>
          </a:p>
          <a:p>
            <a:pPr marL="12700" marR="138430">
              <a:lnSpc>
                <a:spcPct val="102600"/>
              </a:lnSpc>
              <a:spcBef>
                <a:spcPts val="300"/>
              </a:spcBef>
            </a:pPr>
            <a:r>
              <a:rPr sz="1100" spc="-25" dirty="0">
                <a:latin typeface="Arial"/>
                <a:cs typeface="Arial"/>
              </a:rPr>
              <a:t>Literature </a:t>
            </a:r>
            <a:r>
              <a:rPr sz="1100" spc="-60" dirty="0">
                <a:latin typeface="Arial"/>
                <a:cs typeface="Arial"/>
              </a:rPr>
              <a:t>Reading, </a:t>
            </a:r>
            <a:r>
              <a:rPr sz="1100" spc="-65" dirty="0">
                <a:latin typeface="Arial"/>
                <a:cs typeface="Arial"/>
              </a:rPr>
              <a:t>Design </a:t>
            </a:r>
            <a:r>
              <a:rPr sz="1100" spc="-30" dirty="0">
                <a:latin typeface="Arial"/>
                <a:cs typeface="Arial"/>
              </a:rPr>
              <a:t>the </a:t>
            </a:r>
            <a:r>
              <a:rPr sz="1100" spc="-45" dirty="0">
                <a:latin typeface="Arial"/>
                <a:cs typeface="Arial"/>
              </a:rPr>
              <a:t>experiment, Implement </a:t>
            </a:r>
            <a:r>
              <a:rPr sz="1100" spc="-65" dirty="0">
                <a:latin typeface="Arial"/>
                <a:cs typeface="Arial"/>
              </a:rPr>
              <a:t>and Run </a:t>
            </a:r>
            <a:r>
              <a:rPr sz="1100" spc="-30" dirty="0">
                <a:latin typeface="Arial"/>
                <a:cs typeface="Arial"/>
              </a:rPr>
              <a:t>the  </a:t>
            </a:r>
            <a:r>
              <a:rPr sz="1100" spc="-35" dirty="0">
                <a:latin typeface="Arial"/>
                <a:cs typeface="Arial"/>
              </a:rPr>
              <a:t>Models.(4</a:t>
            </a:r>
            <a:r>
              <a:rPr sz="1100" spc="50" dirty="0">
                <a:latin typeface="Arial"/>
                <a:cs typeface="Arial"/>
              </a:rPr>
              <a:t> </a:t>
            </a:r>
            <a:r>
              <a:rPr sz="1100" spc="-75" dirty="0">
                <a:latin typeface="Arial"/>
                <a:cs typeface="Arial"/>
              </a:rPr>
              <a:t>weeks)</a:t>
            </a:r>
            <a:endParaRPr sz="1100">
              <a:latin typeface="Arial"/>
              <a:cs typeface="Arial"/>
            </a:endParaRPr>
          </a:p>
          <a:p>
            <a:pPr marL="12700" marR="219075">
              <a:lnSpc>
                <a:spcPct val="125299"/>
              </a:lnSpc>
            </a:pPr>
            <a:r>
              <a:rPr sz="1100" spc="-60" dirty="0">
                <a:latin typeface="Arial"/>
                <a:cs typeface="Arial"/>
              </a:rPr>
              <a:t>Refine </a:t>
            </a:r>
            <a:r>
              <a:rPr sz="1100" spc="-30" dirty="0">
                <a:latin typeface="Arial"/>
                <a:cs typeface="Arial"/>
              </a:rPr>
              <a:t>the </a:t>
            </a:r>
            <a:r>
              <a:rPr sz="1100" spc="-55" dirty="0">
                <a:latin typeface="Arial"/>
                <a:cs typeface="Arial"/>
              </a:rPr>
              <a:t>experiments </a:t>
            </a:r>
            <a:r>
              <a:rPr sz="1100" spc="10" dirty="0">
                <a:latin typeface="Arial"/>
                <a:cs typeface="Arial"/>
              </a:rPr>
              <a:t>to </a:t>
            </a:r>
            <a:r>
              <a:rPr sz="1100" spc="-25" dirty="0">
                <a:latin typeface="Arial"/>
                <a:cs typeface="Arial"/>
              </a:rPr>
              <a:t>obtain </a:t>
            </a:r>
            <a:r>
              <a:rPr sz="1100" spc="-30" dirty="0">
                <a:latin typeface="Arial"/>
                <a:cs typeface="Arial"/>
              </a:rPr>
              <a:t>the </a:t>
            </a:r>
            <a:r>
              <a:rPr sz="1100" spc="-20" dirty="0">
                <a:latin typeface="Arial"/>
                <a:cs typeface="Arial"/>
              </a:rPr>
              <a:t>final </a:t>
            </a:r>
            <a:r>
              <a:rPr sz="1100" spc="-50" dirty="0">
                <a:latin typeface="Arial"/>
                <a:cs typeface="Arial"/>
              </a:rPr>
              <a:t>model </a:t>
            </a:r>
            <a:r>
              <a:rPr sz="1100" spc="-45" dirty="0">
                <a:latin typeface="Arial"/>
                <a:cs typeface="Arial"/>
              </a:rPr>
              <a:t>results. </a:t>
            </a:r>
            <a:r>
              <a:rPr sz="1100" spc="-5" dirty="0">
                <a:latin typeface="Arial"/>
                <a:cs typeface="Arial"/>
              </a:rPr>
              <a:t>(1 </a:t>
            </a:r>
            <a:r>
              <a:rPr sz="1100" spc="-60" dirty="0">
                <a:latin typeface="Arial"/>
                <a:cs typeface="Arial"/>
              </a:rPr>
              <a:t>week)  </a:t>
            </a:r>
            <a:r>
              <a:rPr sz="1100" spc="-45" dirty="0">
                <a:latin typeface="Arial"/>
                <a:cs typeface="Arial"/>
              </a:rPr>
              <a:t>Report </a:t>
            </a:r>
            <a:r>
              <a:rPr sz="1100" spc="-10" dirty="0">
                <a:latin typeface="Arial"/>
                <a:cs typeface="Arial"/>
              </a:rPr>
              <a:t>writing </a:t>
            </a:r>
            <a:r>
              <a:rPr sz="1100" spc="-65" dirty="0">
                <a:latin typeface="Arial"/>
                <a:cs typeface="Arial"/>
              </a:rPr>
              <a:t>and </a:t>
            </a:r>
            <a:r>
              <a:rPr sz="1100" spc="-45" dirty="0">
                <a:latin typeface="Arial"/>
                <a:cs typeface="Arial"/>
              </a:rPr>
              <a:t>preparation </a:t>
            </a:r>
            <a:r>
              <a:rPr sz="1100" spc="-20" dirty="0">
                <a:latin typeface="Arial"/>
                <a:cs typeface="Arial"/>
              </a:rPr>
              <a:t>of </a:t>
            </a:r>
            <a:r>
              <a:rPr sz="1100" spc="-45" dirty="0">
                <a:latin typeface="Arial"/>
                <a:cs typeface="Arial"/>
              </a:rPr>
              <a:t>presentation </a:t>
            </a:r>
            <a:r>
              <a:rPr sz="1100" spc="-5" dirty="0">
                <a:latin typeface="Arial"/>
                <a:cs typeface="Arial"/>
              </a:rPr>
              <a:t>(1</a:t>
            </a:r>
            <a:r>
              <a:rPr sz="1100" spc="80" dirty="0">
                <a:latin typeface="Arial"/>
                <a:cs typeface="Arial"/>
              </a:rPr>
              <a:t> </a:t>
            </a:r>
            <a:r>
              <a:rPr sz="1100" spc="-60" dirty="0">
                <a:latin typeface="Arial"/>
                <a:cs typeface="Arial"/>
              </a:rPr>
              <a:t>week)</a:t>
            </a:r>
            <a:endParaRPr sz="1100">
              <a:latin typeface="Arial"/>
              <a:cs typeface="Arial"/>
            </a:endParaRPr>
          </a:p>
        </p:txBody>
      </p:sp>
      <p:sp>
        <p:nvSpPr>
          <p:cNvPr id="8" name="object 8"/>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9" name="object 9"/>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10" name="object 10"/>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2" name="object 12"/>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3</a:t>
            </a:fld>
            <a:r>
              <a:rPr spc="-95" dirty="0"/>
              <a:t> </a:t>
            </a:r>
            <a:r>
              <a:rPr spc="150" dirty="0"/>
              <a:t>/</a:t>
            </a:r>
            <a:r>
              <a:rPr spc="-90" dirty="0"/>
              <a:t> </a:t>
            </a:r>
            <a:r>
              <a:rPr spc="-20" dirty="0"/>
              <a:t>35</a:t>
            </a: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2382520" cy="244475"/>
          </a:xfrm>
          <a:prstGeom prst="rect">
            <a:avLst/>
          </a:prstGeom>
        </p:spPr>
        <p:txBody>
          <a:bodyPr vert="horz" wrap="square" lIns="0" tIns="17145" rIns="0" bIns="0" rtlCol="0">
            <a:spAutoFit/>
          </a:bodyPr>
          <a:lstStyle/>
          <a:p>
            <a:pPr marL="12700">
              <a:lnSpc>
                <a:spcPct val="100000"/>
              </a:lnSpc>
              <a:spcBef>
                <a:spcPts val="135"/>
              </a:spcBef>
            </a:pPr>
            <a:r>
              <a:rPr spc="-70" dirty="0"/>
              <a:t>Dicussions: </a:t>
            </a:r>
            <a:r>
              <a:rPr spc="-50" dirty="0"/>
              <a:t>Domain</a:t>
            </a:r>
            <a:r>
              <a:rPr spc="65" dirty="0"/>
              <a:t> </a:t>
            </a:r>
            <a:r>
              <a:rPr spc="-25" dirty="0"/>
              <a:t>Adpatation</a:t>
            </a:r>
          </a:p>
        </p:txBody>
      </p:sp>
      <p:sp>
        <p:nvSpPr>
          <p:cNvPr id="3" name="object 3"/>
          <p:cNvSpPr/>
          <p:nvPr/>
        </p:nvSpPr>
        <p:spPr>
          <a:xfrm>
            <a:off x="281089" y="1241310"/>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623415"/>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2177605"/>
            <a:ext cx="65265" cy="65265"/>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125844" y="904047"/>
            <a:ext cx="4357370" cy="1553845"/>
          </a:xfrm>
          <a:prstGeom prst="rect">
            <a:avLst/>
          </a:prstGeom>
        </p:spPr>
        <p:txBody>
          <a:bodyPr vert="horz" wrap="square" lIns="0" tIns="55244" rIns="0" bIns="0" rtlCol="0">
            <a:spAutoFit/>
          </a:bodyPr>
          <a:lstStyle/>
          <a:p>
            <a:pPr marL="12700">
              <a:lnSpc>
                <a:spcPct val="100000"/>
              </a:lnSpc>
              <a:spcBef>
                <a:spcPts val="434"/>
              </a:spcBef>
            </a:pPr>
            <a:r>
              <a:rPr sz="1100" b="1" spc="-70" dirty="0">
                <a:latin typeface="Arial"/>
                <a:cs typeface="Arial"/>
              </a:rPr>
              <a:t>Possible</a:t>
            </a:r>
            <a:r>
              <a:rPr sz="1100" b="1" spc="85" dirty="0">
                <a:latin typeface="Arial"/>
                <a:cs typeface="Arial"/>
              </a:rPr>
              <a:t> </a:t>
            </a:r>
            <a:r>
              <a:rPr sz="1100" b="1" spc="-50" dirty="0">
                <a:latin typeface="Arial"/>
                <a:cs typeface="Arial"/>
              </a:rPr>
              <a:t>explanations</a:t>
            </a:r>
            <a:endParaRPr sz="1100">
              <a:latin typeface="Arial"/>
              <a:cs typeface="Arial"/>
            </a:endParaRPr>
          </a:p>
          <a:p>
            <a:pPr marL="289560" marR="5080">
              <a:lnSpc>
                <a:spcPct val="102600"/>
              </a:lnSpc>
              <a:spcBef>
                <a:spcPts val="300"/>
              </a:spcBef>
            </a:pPr>
            <a:r>
              <a:rPr sz="1100" spc="-40" dirty="0">
                <a:latin typeface="Arial"/>
                <a:cs typeface="Arial"/>
              </a:rPr>
              <a:t>The </a:t>
            </a:r>
            <a:r>
              <a:rPr sz="1100" spc="-25" dirty="0">
                <a:latin typeface="Arial"/>
                <a:cs typeface="Arial"/>
              </a:rPr>
              <a:t>quality </a:t>
            </a:r>
            <a:r>
              <a:rPr sz="1100" spc="-20" dirty="0">
                <a:latin typeface="Arial"/>
                <a:cs typeface="Arial"/>
              </a:rPr>
              <a:t>of </a:t>
            </a:r>
            <a:r>
              <a:rPr sz="1100" spc="-30" dirty="0">
                <a:latin typeface="Arial"/>
                <a:cs typeface="Arial"/>
              </a:rPr>
              <a:t>the </a:t>
            </a:r>
            <a:r>
              <a:rPr sz="1100" spc="-45" dirty="0">
                <a:latin typeface="Arial"/>
                <a:cs typeface="Arial"/>
              </a:rPr>
              <a:t>pretrained </a:t>
            </a:r>
            <a:r>
              <a:rPr sz="1100" spc="-55" dirty="0">
                <a:latin typeface="Arial"/>
                <a:cs typeface="Arial"/>
              </a:rPr>
              <a:t>models, </a:t>
            </a:r>
            <a:r>
              <a:rPr sz="1100" spc="-25" dirty="0">
                <a:latin typeface="Arial"/>
                <a:cs typeface="Arial"/>
              </a:rPr>
              <a:t>DANN </a:t>
            </a:r>
            <a:r>
              <a:rPr sz="1100" spc="-65" dirty="0">
                <a:latin typeface="Arial"/>
                <a:cs typeface="Arial"/>
              </a:rPr>
              <a:t>and </a:t>
            </a:r>
            <a:r>
              <a:rPr sz="1100" spc="-60" dirty="0">
                <a:latin typeface="Arial"/>
                <a:cs typeface="Arial"/>
              </a:rPr>
              <a:t>Pseudo-label </a:t>
            </a:r>
            <a:r>
              <a:rPr sz="1100" spc="-65" dirty="0">
                <a:latin typeface="Arial"/>
                <a:cs typeface="Arial"/>
              </a:rPr>
              <a:t>models  </a:t>
            </a:r>
            <a:r>
              <a:rPr sz="1100" spc="-50" dirty="0">
                <a:latin typeface="Arial"/>
                <a:cs typeface="Arial"/>
              </a:rPr>
              <a:t>underperforms.</a:t>
            </a:r>
            <a:endParaRPr sz="1100">
              <a:latin typeface="Arial"/>
              <a:cs typeface="Arial"/>
            </a:endParaRPr>
          </a:p>
          <a:p>
            <a:pPr marL="289560" marR="56515">
              <a:lnSpc>
                <a:spcPct val="102600"/>
              </a:lnSpc>
              <a:spcBef>
                <a:spcPts val="300"/>
              </a:spcBef>
            </a:pPr>
            <a:r>
              <a:rPr sz="1100" spc="-45" dirty="0">
                <a:latin typeface="Arial"/>
                <a:cs typeface="Arial"/>
              </a:rPr>
              <a:t>Masking </a:t>
            </a:r>
            <a:r>
              <a:rPr sz="1100" spc="-35" dirty="0">
                <a:latin typeface="Arial"/>
                <a:cs typeface="Arial"/>
              </a:rPr>
              <a:t>effect </a:t>
            </a:r>
            <a:r>
              <a:rPr sz="1100" spc="-20" dirty="0">
                <a:latin typeface="Arial"/>
                <a:cs typeface="Arial"/>
              </a:rPr>
              <a:t>of </a:t>
            </a:r>
            <a:r>
              <a:rPr sz="1100" spc="-45" dirty="0">
                <a:latin typeface="Arial"/>
                <a:cs typeface="Arial"/>
              </a:rPr>
              <a:t>pretrained </a:t>
            </a:r>
            <a:r>
              <a:rPr sz="1100" spc="-65" dirty="0">
                <a:latin typeface="Arial"/>
                <a:cs typeface="Arial"/>
              </a:rPr>
              <a:t>models </a:t>
            </a:r>
            <a:r>
              <a:rPr sz="1100" spc="-60" dirty="0">
                <a:latin typeface="Arial"/>
                <a:cs typeface="Arial"/>
              </a:rPr>
              <a:t>on </a:t>
            </a:r>
            <a:r>
              <a:rPr sz="1100" spc="-25" dirty="0">
                <a:latin typeface="Arial"/>
                <a:cs typeface="Arial"/>
              </a:rPr>
              <a:t>DA </a:t>
            </a:r>
            <a:r>
              <a:rPr sz="1100" spc="-60" dirty="0">
                <a:latin typeface="Arial"/>
                <a:cs typeface="Arial"/>
              </a:rPr>
              <a:t>tasks </a:t>
            </a:r>
            <a:r>
              <a:rPr sz="1100" spc="-70" dirty="0">
                <a:latin typeface="Arial"/>
                <a:cs typeface="Arial"/>
              </a:rPr>
              <a:t>can </a:t>
            </a:r>
            <a:r>
              <a:rPr sz="1100" spc="-40" dirty="0">
                <a:latin typeface="Arial"/>
                <a:cs typeface="Arial"/>
              </a:rPr>
              <a:t>only </a:t>
            </a:r>
            <a:r>
              <a:rPr sz="1100" spc="-75" dirty="0">
                <a:latin typeface="Arial"/>
                <a:cs typeface="Arial"/>
              </a:rPr>
              <a:t>be </a:t>
            </a:r>
            <a:r>
              <a:rPr sz="1100" spc="-35" dirty="0">
                <a:latin typeface="Arial"/>
                <a:cs typeface="Arial"/>
              </a:rPr>
              <a:t>reliably  </a:t>
            </a:r>
            <a:r>
              <a:rPr sz="1100" spc="-45" dirty="0">
                <a:latin typeface="Arial"/>
                <a:cs typeface="Arial"/>
              </a:rPr>
              <a:t>estimated </a:t>
            </a:r>
            <a:r>
              <a:rPr sz="1100" spc="-30" dirty="0">
                <a:latin typeface="Arial"/>
                <a:cs typeface="Arial"/>
              </a:rPr>
              <a:t>through </a:t>
            </a:r>
            <a:r>
              <a:rPr sz="1100" spc="-90" dirty="0">
                <a:latin typeface="Arial"/>
                <a:cs typeface="Arial"/>
              </a:rPr>
              <a:t>a </a:t>
            </a:r>
            <a:r>
              <a:rPr sz="1100" spc="-55" dirty="0">
                <a:latin typeface="Arial"/>
                <a:cs typeface="Arial"/>
              </a:rPr>
              <a:t>considerably </a:t>
            </a:r>
            <a:r>
              <a:rPr sz="1100" spc="-60" dirty="0">
                <a:latin typeface="Arial"/>
                <a:cs typeface="Arial"/>
              </a:rPr>
              <a:t>large </a:t>
            </a:r>
            <a:r>
              <a:rPr sz="1100" spc="-50" dirty="0">
                <a:latin typeface="Arial"/>
                <a:cs typeface="Arial"/>
              </a:rPr>
              <a:t>number </a:t>
            </a:r>
            <a:r>
              <a:rPr sz="1100" spc="-20" dirty="0">
                <a:latin typeface="Arial"/>
                <a:cs typeface="Arial"/>
              </a:rPr>
              <a:t>of </a:t>
            </a:r>
            <a:r>
              <a:rPr sz="1100" spc="-60" dirty="0">
                <a:latin typeface="Arial"/>
                <a:cs typeface="Arial"/>
              </a:rPr>
              <a:t>repeated  </a:t>
            </a:r>
            <a:r>
              <a:rPr sz="1100" spc="-50" dirty="0">
                <a:latin typeface="Arial"/>
                <a:cs typeface="Arial"/>
              </a:rPr>
              <a:t>experiments.</a:t>
            </a:r>
            <a:endParaRPr sz="1100">
              <a:latin typeface="Arial"/>
              <a:cs typeface="Arial"/>
            </a:endParaRPr>
          </a:p>
          <a:p>
            <a:pPr marL="289560" marR="7620">
              <a:lnSpc>
                <a:spcPct val="102600"/>
              </a:lnSpc>
              <a:spcBef>
                <a:spcPts val="300"/>
              </a:spcBef>
            </a:pPr>
            <a:r>
              <a:rPr sz="1100" dirty="0">
                <a:latin typeface="Arial"/>
                <a:cs typeface="Arial"/>
              </a:rPr>
              <a:t>Omit </a:t>
            </a:r>
            <a:r>
              <a:rPr sz="1100" spc="-50" dirty="0">
                <a:latin typeface="Arial"/>
                <a:cs typeface="Arial"/>
              </a:rPr>
              <a:t>or </a:t>
            </a:r>
            <a:r>
              <a:rPr sz="1100" spc="-10" dirty="0">
                <a:latin typeface="Arial"/>
                <a:cs typeface="Arial"/>
              </a:rPr>
              <a:t>fail </a:t>
            </a:r>
            <a:r>
              <a:rPr sz="1100" spc="10" dirty="0">
                <a:latin typeface="Arial"/>
                <a:cs typeface="Arial"/>
              </a:rPr>
              <a:t>to </a:t>
            </a:r>
            <a:r>
              <a:rPr sz="1100" spc="-75" dirty="0">
                <a:latin typeface="Arial"/>
                <a:cs typeface="Arial"/>
              </a:rPr>
              <a:t>mask </a:t>
            </a:r>
            <a:r>
              <a:rPr sz="1100" spc="-95" dirty="0">
                <a:latin typeface="Arial"/>
                <a:cs typeface="Arial"/>
              </a:rPr>
              <a:t>some </a:t>
            </a:r>
            <a:r>
              <a:rPr sz="1100" spc="-50" dirty="0">
                <a:latin typeface="Arial"/>
                <a:cs typeface="Arial"/>
              </a:rPr>
              <a:t>or </a:t>
            </a:r>
            <a:r>
              <a:rPr sz="1100" spc="-20" dirty="0">
                <a:latin typeface="Arial"/>
                <a:cs typeface="Arial"/>
              </a:rPr>
              <a:t>all </a:t>
            </a:r>
            <a:r>
              <a:rPr sz="1100" spc="-45" dirty="0">
                <a:latin typeface="Arial"/>
                <a:cs typeface="Arial"/>
              </a:rPr>
              <a:t>relevant </a:t>
            </a:r>
            <a:r>
              <a:rPr sz="1100" spc="-85" dirty="0">
                <a:latin typeface="Arial"/>
                <a:cs typeface="Arial"/>
              </a:rPr>
              <a:t>class </a:t>
            </a:r>
            <a:r>
              <a:rPr sz="1100" spc="-60" dirty="0">
                <a:latin typeface="Arial"/>
                <a:cs typeface="Arial"/>
              </a:rPr>
              <a:t>labels </a:t>
            </a:r>
            <a:r>
              <a:rPr sz="1100" spc="-20" dirty="0">
                <a:latin typeface="Arial"/>
                <a:cs typeface="Arial"/>
              </a:rPr>
              <a:t>in </a:t>
            </a:r>
            <a:r>
              <a:rPr sz="1100" spc="-30" dirty="0">
                <a:latin typeface="Arial"/>
                <a:cs typeface="Arial"/>
              </a:rPr>
              <a:t>the </a:t>
            </a:r>
            <a:r>
              <a:rPr sz="1100" spc="-45" dirty="0">
                <a:latin typeface="Arial"/>
                <a:cs typeface="Arial"/>
              </a:rPr>
              <a:t>pretrained  dataset </a:t>
            </a:r>
            <a:r>
              <a:rPr sz="1100" spc="5" dirty="0">
                <a:latin typeface="Arial"/>
                <a:cs typeface="Arial"/>
              </a:rPr>
              <a:t>that </a:t>
            </a:r>
            <a:r>
              <a:rPr sz="1100" spc="-80" dirty="0">
                <a:latin typeface="Arial"/>
                <a:cs typeface="Arial"/>
              </a:rPr>
              <a:t>are </a:t>
            </a:r>
            <a:r>
              <a:rPr sz="1100" spc="-45" dirty="0">
                <a:latin typeface="Arial"/>
                <a:cs typeface="Arial"/>
              </a:rPr>
              <a:t>related </a:t>
            </a:r>
            <a:r>
              <a:rPr sz="1100" spc="10" dirty="0">
                <a:latin typeface="Arial"/>
                <a:cs typeface="Arial"/>
              </a:rPr>
              <a:t>to </a:t>
            </a:r>
            <a:r>
              <a:rPr sz="1100" spc="-60" dirty="0">
                <a:latin typeface="Arial"/>
                <a:cs typeface="Arial"/>
              </a:rPr>
              <a:t>categories </a:t>
            </a:r>
            <a:r>
              <a:rPr sz="1100" spc="-20" dirty="0">
                <a:latin typeface="Arial"/>
                <a:cs typeface="Arial"/>
              </a:rPr>
              <a:t>in</a:t>
            </a:r>
            <a:r>
              <a:rPr sz="1100" spc="120" dirty="0">
                <a:latin typeface="Arial"/>
                <a:cs typeface="Arial"/>
              </a:rPr>
              <a:t> </a:t>
            </a:r>
            <a:r>
              <a:rPr sz="1100" spc="-40" dirty="0">
                <a:latin typeface="Arial"/>
                <a:cs typeface="Arial"/>
              </a:rPr>
              <a:t>Office31.</a:t>
            </a:r>
            <a:endParaRPr sz="1100">
              <a:latin typeface="Arial"/>
              <a:cs typeface="Arial"/>
            </a:endParaRP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30</a:t>
            </a:fld>
            <a:r>
              <a:rPr spc="-95" dirty="0"/>
              <a:t> </a:t>
            </a:r>
            <a:r>
              <a:rPr spc="150" dirty="0"/>
              <a:t>/</a:t>
            </a:r>
            <a:r>
              <a:rPr spc="-90" dirty="0"/>
              <a:t> </a:t>
            </a:r>
            <a:r>
              <a:rPr spc="-20" dirty="0"/>
              <a:t>35</a:t>
            </a: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2766060" cy="244475"/>
          </a:xfrm>
          <a:prstGeom prst="rect">
            <a:avLst/>
          </a:prstGeom>
        </p:spPr>
        <p:txBody>
          <a:bodyPr vert="horz" wrap="square" lIns="0" tIns="17145" rIns="0" bIns="0" rtlCol="0">
            <a:spAutoFit/>
          </a:bodyPr>
          <a:lstStyle/>
          <a:p>
            <a:pPr marL="12700">
              <a:lnSpc>
                <a:spcPct val="100000"/>
              </a:lnSpc>
              <a:spcBef>
                <a:spcPts val="135"/>
              </a:spcBef>
            </a:pPr>
            <a:r>
              <a:rPr sz="1400" spc="-5" dirty="0">
                <a:solidFill>
                  <a:srgbClr val="FFFFFF"/>
                </a:solidFill>
                <a:latin typeface="Arial"/>
                <a:cs typeface="Arial"/>
              </a:rPr>
              <a:t>Limitation </a:t>
            </a:r>
            <a:r>
              <a:rPr sz="1400" spc="-20" dirty="0">
                <a:solidFill>
                  <a:srgbClr val="FFFFFF"/>
                </a:solidFill>
                <a:latin typeface="Arial"/>
                <a:cs typeface="Arial"/>
              </a:rPr>
              <a:t>of </a:t>
            </a:r>
            <a:r>
              <a:rPr sz="1400" spc="-45" dirty="0">
                <a:solidFill>
                  <a:srgbClr val="FFFFFF"/>
                </a:solidFill>
                <a:latin typeface="Arial"/>
                <a:cs typeface="Arial"/>
              </a:rPr>
              <a:t>Work </a:t>
            </a:r>
            <a:r>
              <a:rPr sz="1400" spc="-75" dirty="0">
                <a:solidFill>
                  <a:srgbClr val="FFFFFF"/>
                </a:solidFill>
                <a:latin typeface="Arial"/>
                <a:cs typeface="Arial"/>
              </a:rPr>
              <a:t>and </a:t>
            </a:r>
            <a:r>
              <a:rPr sz="1400" spc="-45" dirty="0">
                <a:solidFill>
                  <a:srgbClr val="FFFFFF"/>
                </a:solidFill>
                <a:latin typeface="Arial"/>
                <a:cs typeface="Arial"/>
              </a:rPr>
              <a:t>Future</a:t>
            </a:r>
            <a:r>
              <a:rPr sz="1400" spc="-150" dirty="0">
                <a:solidFill>
                  <a:srgbClr val="FFFFFF"/>
                </a:solidFill>
                <a:latin typeface="Arial"/>
                <a:cs typeface="Arial"/>
              </a:rPr>
              <a:t> </a:t>
            </a:r>
            <a:r>
              <a:rPr sz="1400" spc="-45" dirty="0">
                <a:solidFill>
                  <a:srgbClr val="FFFFFF"/>
                </a:solidFill>
                <a:latin typeface="Arial"/>
                <a:cs typeface="Arial"/>
              </a:rPr>
              <a:t>Work</a:t>
            </a:r>
            <a:endParaRPr sz="1400">
              <a:latin typeface="Arial"/>
              <a:cs typeface="Arial"/>
            </a:endParaRPr>
          </a:p>
        </p:txBody>
      </p:sp>
      <p:sp>
        <p:nvSpPr>
          <p:cNvPr id="4" name="object 4"/>
          <p:cNvSpPr/>
          <p:nvPr/>
        </p:nvSpPr>
        <p:spPr>
          <a:xfrm>
            <a:off x="281089" y="1290904"/>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1845094"/>
            <a:ext cx="65265" cy="65265"/>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402932" y="1207463"/>
            <a:ext cx="4079875" cy="918210"/>
          </a:xfrm>
          <a:prstGeom prst="rect">
            <a:avLst/>
          </a:prstGeom>
        </p:spPr>
        <p:txBody>
          <a:bodyPr vert="horz" wrap="square" lIns="0" tIns="6985" rIns="0" bIns="0" rtlCol="0">
            <a:spAutoFit/>
          </a:bodyPr>
          <a:lstStyle/>
          <a:p>
            <a:pPr marL="12700" marR="5080">
              <a:lnSpc>
                <a:spcPct val="102600"/>
              </a:lnSpc>
              <a:spcBef>
                <a:spcPts val="55"/>
              </a:spcBef>
            </a:pPr>
            <a:r>
              <a:rPr sz="1100" spc="-20" dirty="0">
                <a:latin typeface="Arial"/>
                <a:cs typeface="Arial"/>
              </a:rPr>
              <a:t>Limited </a:t>
            </a:r>
            <a:r>
              <a:rPr sz="1100" spc="10" dirty="0">
                <a:latin typeface="Arial"/>
                <a:cs typeface="Arial"/>
              </a:rPr>
              <a:t>to </a:t>
            </a:r>
            <a:r>
              <a:rPr sz="1100" spc="-65" dirty="0">
                <a:latin typeface="Arial"/>
                <a:cs typeface="Arial"/>
              </a:rPr>
              <a:t>explore </a:t>
            </a:r>
            <a:r>
              <a:rPr sz="1100" spc="-85" dirty="0">
                <a:latin typeface="Arial"/>
                <a:cs typeface="Arial"/>
              </a:rPr>
              <a:t>one </a:t>
            </a:r>
            <a:r>
              <a:rPr sz="1100" spc="-45" dirty="0">
                <a:latin typeface="Arial"/>
                <a:cs typeface="Arial"/>
              </a:rPr>
              <a:t>Neural Network </a:t>
            </a:r>
            <a:r>
              <a:rPr sz="1100" spc="-35" dirty="0">
                <a:latin typeface="Arial"/>
                <a:cs typeface="Arial"/>
              </a:rPr>
              <a:t>architecture </a:t>
            </a:r>
            <a:r>
              <a:rPr sz="1100" spc="-20" dirty="0">
                <a:latin typeface="Arial"/>
                <a:cs typeface="Arial"/>
              </a:rPr>
              <a:t>of </a:t>
            </a:r>
            <a:r>
              <a:rPr sz="1100" spc="-35" dirty="0">
                <a:latin typeface="Arial"/>
                <a:cs typeface="Arial"/>
              </a:rPr>
              <a:t>Alexnet, </a:t>
            </a:r>
            <a:r>
              <a:rPr sz="1100" spc="-85" dirty="0">
                <a:latin typeface="Arial"/>
                <a:cs typeface="Arial"/>
              </a:rPr>
              <a:t>one  </a:t>
            </a:r>
            <a:r>
              <a:rPr sz="1100" spc="-30" dirty="0">
                <a:latin typeface="Arial"/>
                <a:cs typeface="Arial"/>
              </a:rPr>
              <a:t>relatively </a:t>
            </a:r>
            <a:r>
              <a:rPr sz="1100" spc="-50" dirty="0">
                <a:latin typeface="Arial"/>
                <a:cs typeface="Arial"/>
              </a:rPr>
              <a:t>small domain </a:t>
            </a:r>
            <a:r>
              <a:rPr sz="1100" spc="-30" dirty="0">
                <a:latin typeface="Arial"/>
                <a:cs typeface="Arial"/>
              </a:rPr>
              <a:t>adaptation </a:t>
            </a:r>
            <a:r>
              <a:rPr sz="1100" spc="-45" dirty="0">
                <a:latin typeface="Arial"/>
                <a:cs typeface="Arial"/>
              </a:rPr>
              <a:t>dataset </a:t>
            </a:r>
            <a:r>
              <a:rPr sz="1100" spc="-20" dirty="0">
                <a:latin typeface="Arial"/>
                <a:cs typeface="Arial"/>
              </a:rPr>
              <a:t>of </a:t>
            </a:r>
            <a:r>
              <a:rPr sz="1100" spc="-45" dirty="0">
                <a:latin typeface="Arial"/>
                <a:cs typeface="Arial"/>
              </a:rPr>
              <a:t>Office31 </a:t>
            </a:r>
            <a:r>
              <a:rPr sz="1100" spc="-65" dirty="0">
                <a:latin typeface="Arial"/>
                <a:cs typeface="Arial"/>
              </a:rPr>
              <a:t>and </a:t>
            </a:r>
            <a:r>
              <a:rPr lang="en-US" sz="1100" spc="-65" dirty="0">
                <a:latin typeface="Arial"/>
                <a:cs typeface="Arial"/>
              </a:rPr>
              <a:t> </a:t>
            </a:r>
            <a:r>
              <a:rPr sz="1100" spc="-25" dirty="0">
                <a:latin typeface="Arial"/>
                <a:cs typeface="Arial"/>
              </a:rPr>
              <a:t>DANN  </a:t>
            </a:r>
            <a:r>
              <a:rPr sz="1100" spc="-65" dirty="0">
                <a:latin typeface="Arial"/>
                <a:cs typeface="Arial"/>
              </a:rPr>
              <a:t>and </a:t>
            </a:r>
            <a:r>
              <a:rPr sz="1100" spc="-95" dirty="0">
                <a:latin typeface="Arial"/>
                <a:cs typeface="Arial"/>
              </a:rPr>
              <a:t>SSL </a:t>
            </a:r>
            <a:r>
              <a:rPr sz="1100" spc="-55" dirty="0">
                <a:latin typeface="Arial"/>
                <a:cs typeface="Arial"/>
              </a:rPr>
              <a:t>methods </a:t>
            </a:r>
            <a:r>
              <a:rPr sz="1100" spc="-60" dirty="0">
                <a:latin typeface="Arial"/>
                <a:cs typeface="Arial"/>
              </a:rPr>
              <a:t>on </a:t>
            </a:r>
            <a:r>
              <a:rPr sz="1100" spc="-30" dirty="0">
                <a:latin typeface="Arial"/>
                <a:cs typeface="Arial"/>
              </a:rPr>
              <a:t>pretraining</a:t>
            </a:r>
            <a:r>
              <a:rPr sz="1100" spc="-150" dirty="0">
                <a:latin typeface="Arial"/>
                <a:cs typeface="Arial"/>
              </a:rPr>
              <a:t> </a:t>
            </a:r>
            <a:r>
              <a:rPr sz="1100" spc="-35" dirty="0">
                <a:latin typeface="Arial"/>
                <a:cs typeface="Arial"/>
              </a:rPr>
              <a:t>effect.</a:t>
            </a:r>
            <a:endParaRPr sz="1100" dirty="0">
              <a:latin typeface="Arial"/>
              <a:cs typeface="Arial"/>
            </a:endParaRPr>
          </a:p>
          <a:p>
            <a:pPr marL="12700" marR="5080">
              <a:lnSpc>
                <a:spcPct val="102600"/>
              </a:lnSpc>
              <a:spcBef>
                <a:spcPts val="300"/>
              </a:spcBef>
            </a:pPr>
            <a:r>
              <a:rPr sz="1100" spc="-60" dirty="0">
                <a:latin typeface="Arial"/>
                <a:cs typeface="Arial"/>
              </a:rPr>
              <a:t>Explore </a:t>
            </a:r>
            <a:r>
              <a:rPr sz="1100" spc="-70" dirty="0">
                <a:latin typeface="Arial"/>
                <a:cs typeface="Arial"/>
              </a:rPr>
              <a:t>more </a:t>
            </a:r>
            <a:r>
              <a:rPr sz="1100" spc="-45" dirty="0">
                <a:latin typeface="Arial"/>
                <a:cs typeface="Arial"/>
              </a:rPr>
              <a:t>architectures </a:t>
            </a:r>
            <a:r>
              <a:rPr sz="1100" spc="-25" dirty="0">
                <a:latin typeface="Arial"/>
                <a:cs typeface="Arial"/>
              </a:rPr>
              <a:t>for </a:t>
            </a:r>
            <a:r>
              <a:rPr sz="1100" spc="-45" dirty="0">
                <a:latin typeface="Arial"/>
                <a:cs typeface="Arial"/>
              </a:rPr>
              <a:t>pretrained </a:t>
            </a:r>
            <a:r>
              <a:rPr sz="1100" spc="-55" dirty="0">
                <a:latin typeface="Arial"/>
                <a:cs typeface="Arial"/>
              </a:rPr>
              <a:t>models, </a:t>
            </a:r>
            <a:r>
              <a:rPr sz="1100" spc="-40" dirty="0">
                <a:latin typeface="Arial"/>
                <a:cs typeface="Arial"/>
              </a:rPr>
              <a:t>evaluation </a:t>
            </a:r>
            <a:r>
              <a:rPr sz="1100" spc="-20" dirty="0">
                <a:latin typeface="Arial"/>
                <a:cs typeface="Arial"/>
              </a:rPr>
              <a:t>of </a:t>
            </a:r>
            <a:r>
              <a:rPr sz="1100" spc="-50" dirty="0">
                <a:latin typeface="Arial"/>
                <a:cs typeface="Arial"/>
              </a:rPr>
              <a:t>results  </a:t>
            </a:r>
            <a:r>
              <a:rPr sz="1100" spc="-60" dirty="0">
                <a:latin typeface="Arial"/>
                <a:cs typeface="Arial"/>
              </a:rPr>
              <a:t>on various </a:t>
            </a:r>
            <a:r>
              <a:rPr sz="1100" spc="-50" dirty="0">
                <a:latin typeface="Arial"/>
                <a:cs typeface="Arial"/>
              </a:rPr>
              <a:t>domain </a:t>
            </a:r>
            <a:r>
              <a:rPr sz="1100" spc="-30" dirty="0">
                <a:latin typeface="Arial"/>
                <a:cs typeface="Arial"/>
              </a:rPr>
              <a:t>adaptation </a:t>
            </a:r>
            <a:r>
              <a:rPr sz="1100" spc="-55" dirty="0">
                <a:latin typeface="Arial"/>
                <a:cs typeface="Arial"/>
              </a:rPr>
              <a:t>benchmark</a:t>
            </a:r>
            <a:r>
              <a:rPr sz="1100" spc="-25" dirty="0">
                <a:latin typeface="Arial"/>
                <a:cs typeface="Arial"/>
              </a:rPr>
              <a:t> </a:t>
            </a:r>
            <a:r>
              <a:rPr sz="1100" spc="-50" dirty="0">
                <a:latin typeface="Arial"/>
                <a:cs typeface="Arial"/>
              </a:rPr>
              <a:t>datasets.</a:t>
            </a:r>
            <a:endParaRPr sz="1100" dirty="0">
              <a:latin typeface="Arial"/>
              <a:cs typeface="Arial"/>
            </a:endParaRP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31</a:t>
            </a:fld>
            <a:r>
              <a:rPr spc="-95" dirty="0"/>
              <a:t> </a:t>
            </a:r>
            <a:r>
              <a:rPr spc="150" dirty="0"/>
              <a:t>/</a:t>
            </a:r>
            <a:r>
              <a:rPr spc="-90" dirty="0"/>
              <a:t> </a:t>
            </a:r>
            <a:r>
              <a:rPr spc="-20" dirty="0"/>
              <a:t>35</a:t>
            </a: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432560" cy="244475"/>
          </a:xfrm>
          <a:prstGeom prst="rect">
            <a:avLst/>
          </a:prstGeom>
        </p:spPr>
        <p:txBody>
          <a:bodyPr vert="horz" wrap="square" lIns="0" tIns="17145" rIns="0" bIns="0" rtlCol="0">
            <a:spAutoFit/>
          </a:bodyPr>
          <a:lstStyle/>
          <a:p>
            <a:pPr marL="12700">
              <a:lnSpc>
                <a:spcPct val="100000"/>
              </a:lnSpc>
              <a:spcBef>
                <a:spcPts val="135"/>
              </a:spcBef>
            </a:pPr>
            <a:r>
              <a:rPr spc="-70" dirty="0"/>
              <a:t>Acknowledgements</a:t>
            </a:r>
          </a:p>
        </p:txBody>
      </p:sp>
      <p:sp>
        <p:nvSpPr>
          <p:cNvPr id="3" name="object 3"/>
          <p:cNvSpPr txBox="1"/>
          <p:nvPr/>
        </p:nvSpPr>
        <p:spPr>
          <a:xfrm>
            <a:off x="125844" y="939735"/>
            <a:ext cx="4355465" cy="1568450"/>
          </a:xfrm>
          <a:prstGeom prst="rect">
            <a:avLst/>
          </a:prstGeom>
        </p:spPr>
        <p:txBody>
          <a:bodyPr vert="horz" wrap="square" lIns="0" tIns="6985" rIns="0" bIns="0" rtlCol="0">
            <a:spAutoFit/>
          </a:bodyPr>
          <a:lstStyle/>
          <a:p>
            <a:pPr marL="12700" marR="5080">
              <a:lnSpc>
                <a:spcPct val="102600"/>
              </a:lnSpc>
              <a:spcBef>
                <a:spcPts val="55"/>
              </a:spcBef>
            </a:pPr>
            <a:r>
              <a:rPr sz="1100" spc="-5" dirty="0">
                <a:latin typeface="Arial"/>
                <a:cs typeface="Arial"/>
              </a:rPr>
              <a:t>I </a:t>
            </a:r>
            <a:r>
              <a:rPr sz="1100" spc="-50" dirty="0">
                <a:latin typeface="Arial"/>
                <a:cs typeface="Arial"/>
              </a:rPr>
              <a:t>would </a:t>
            </a:r>
            <a:r>
              <a:rPr sz="1100" spc="-40" dirty="0">
                <a:latin typeface="Arial"/>
                <a:cs typeface="Arial"/>
              </a:rPr>
              <a:t>like </a:t>
            </a:r>
            <a:r>
              <a:rPr sz="1100" spc="10" dirty="0">
                <a:latin typeface="Arial"/>
                <a:cs typeface="Arial"/>
              </a:rPr>
              <a:t>to </a:t>
            </a:r>
            <a:r>
              <a:rPr sz="1100" spc="-95" dirty="0">
                <a:latin typeface="Arial"/>
                <a:cs typeface="Arial"/>
              </a:rPr>
              <a:t>express </a:t>
            </a:r>
            <a:r>
              <a:rPr sz="1100" spc="-50" dirty="0">
                <a:latin typeface="Arial"/>
                <a:cs typeface="Arial"/>
              </a:rPr>
              <a:t>my </a:t>
            </a:r>
            <a:r>
              <a:rPr sz="1100" spc="-90" dirty="0">
                <a:latin typeface="Arial"/>
                <a:cs typeface="Arial"/>
              </a:rPr>
              <a:t>deep </a:t>
            </a:r>
            <a:r>
              <a:rPr sz="1100" spc="-25" dirty="0">
                <a:latin typeface="Arial"/>
                <a:cs typeface="Arial"/>
              </a:rPr>
              <a:t>gratitude </a:t>
            </a:r>
            <a:r>
              <a:rPr sz="1100" spc="10" dirty="0">
                <a:latin typeface="Arial"/>
                <a:cs typeface="Arial"/>
              </a:rPr>
              <a:t>to </a:t>
            </a:r>
            <a:r>
              <a:rPr sz="1100" spc="-5" dirty="0">
                <a:latin typeface="Arial"/>
                <a:cs typeface="Arial"/>
              </a:rPr>
              <a:t>Dr </a:t>
            </a:r>
            <a:r>
              <a:rPr sz="1100" spc="-30" dirty="0">
                <a:latin typeface="Arial"/>
                <a:cs typeface="Arial"/>
              </a:rPr>
              <a:t>Mingming </a:t>
            </a:r>
            <a:r>
              <a:rPr sz="1100" spc="-70" dirty="0">
                <a:latin typeface="Arial"/>
                <a:cs typeface="Arial"/>
              </a:rPr>
              <a:t>Gong, </a:t>
            </a:r>
            <a:r>
              <a:rPr sz="1100" spc="-50" dirty="0">
                <a:latin typeface="Arial"/>
                <a:cs typeface="Arial"/>
              </a:rPr>
              <a:t>my  </a:t>
            </a:r>
            <a:r>
              <a:rPr sz="1100" spc="-55" dirty="0">
                <a:latin typeface="Arial"/>
                <a:cs typeface="Arial"/>
              </a:rPr>
              <a:t>supervisor, who </a:t>
            </a:r>
            <a:r>
              <a:rPr sz="1100" spc="-25" dirty="0">
                <a:latin typeface="Arial"/>
                <a:cs typeface="Arial"/>
              </a:rPr>
              <a:t>kindly </a:t>
            </a:r>
            <a:r>
              <a:rPr sz="1100" spc="-50" dirty="0">
                <a:latin typeface="Arial"/>
                <a:cs typeface="Arial"/>
              </a:rPr>
              <a:t>provided </a:t>
            </a:r>
            <a:r>
              <a:rPr sz="1100" spc="-70" dirty="0">
                <a:latin typeface="Arial"/>
                <a:cs typeface="Arial"/>
              </a:rPr>
              <a:t>immerse </a:t>
            </a:r>
            <a:r>
              <a:rPr sz="1100" spc="-55" dirty="0">
                <a:latin typeface="Arial"/>
                <a:cs typeface="Arial"/>
              </a:rPr>
              <a:t>help </a:t>
            </a:r>
            <a:r>
              <a:rPr sz="1100" spc="-65" dirty="0">
                <a:latin typeface="Arial"/>
                <a:cs typeface="Arial"/>
              </a:rPr>
              <a:t>and </a:t>
            </a:r>
            <a:r>
              <a:rPr sz="1100" spc="-20" dirty="0">
                <a:latin typeface="Arial"/>
                <a:cs typeface="Arial"/>
              </a:rPr>
              <a:t>timely </a:t>
            </a:r>
            <a:r>
              <a:rPr sz="1100" spc="-60" dirty="0">
                <a:latin typeface="Arial"/>
                <a:cs typeface="Arial"/>
              </a:rPr>
              <a:t>guidance over </a:t>
            </a:r>
            <a:r>
              <a:rPr sz="1100" spc="-30" dirty="0">
                <a:latin typeface="Arial"/>
                <a:cs typeface="Arial"/>
              </a:rPr>
              <a:t>the  </a:t>
            </a:r>
            <a:r>
              <a:rPr sz="1100" spc="-80" dirty="0">
                <a:latin typeface="Arial"/>
                <a:cs typeface="Arial"/>
              </a:rPr>
              <a:t>8-weeks </a:t>
            </a:r>
            <a:r>
              <a:rPr sz="1100" spc="-70" dirty="0">
                <a:latin typeface="Arial"/>
                <a:cs typeface="Arial"/>
              </a:rPr>
              <a:t>summer </a:t>
            </a:r>
            <a:r>
              <a:rPr sz="1100" spc="-75" dirty="0">
                <a:latin typeface="Arial"/>
                <a:cs typeface="Arial"/>
              </a:rPr>
              <a:t>course </a:t>
            </a:r>
            <a:r>
              <a:rPr sz="1100" spc="-20" dirty="0">
                <a:latin typeface="Arial"/>
                <a:cs typeface="Arial"/>
              </a:rPr>
              <a:t>of this</a:t>
            </a:r>
            <a:r>
              <a:rPr sz="1100" spc="-175" dirty="0">
                <a:latin typeface="Arial"/>
                <a:cs typeface="Arial"/>
              </a:rPr>
              <a:t> </a:t>
            </a:r>
            <a:r>
              <a:rPr sz="1100" spc="-30" dirty="0">
                <a:latin typeface="Arial"/>
                <a:cs typeface="Arial"/>
              </a:rPr>
              <a:t>project.</a:t>
            </a:r>
            <a:endParaRPr sz="1100">
              <a:latin typeface="Arial"/>
              <a:cs typeface="Arial"/>
            </a:endParaRPr>
          </a:p>
          <a:p>
            <a:pPr marL="12700" marR="64769">
              <a:lnSpc>
                <a:spcPct val="102600"/>
              </a:lnSpc>
            </a:pPr>
            <a:r>
              <a:rPr sz="1100" spc="-25" dirty="0">
                <a:latin typeface="Arial"/>
                <a:cs typeface="Arial"/>
              </a:rPr>
              <a:t>This </a:t>
            </a:r>
            <a:r>
              <a:rPr sz="1100" spc="-30" dirty="0">
                <a:latin typeface="Arial"/>
                <a:cs typeface="Arial"/>
              </a:rPr>
              <a:t>project </a:t>
            </a:r>
            <a:r>
              <a:rPr sz="1100" spc="-105" dirty="0">
                <a:latin typeface="Arial"/>
                <a:cs typeface="Arial"/>
              </a:rPr>
              <a:t>was </a:t>
            </a:r>
            <a:r>
              <a:rPr sz="1100" spc="-50" dirty="0">
                <a:latin typeface="Arial"/>
                <a:cs typeface="Arial"/>
              </a:rPr>
              <a:t>undertaken </a:t>
            </a:r>
            <a:r>
              <a:rPr sz="1100" spc="-60" dirty="0">
                <a:latin typeface="Arial"/>
                <a:cs typeface="Arial"/>
              </a:rPr>
              <a:t>using </a:t>
            </a:r>
            <a:r>
              <a:rPr sz="1100" spc="-50" dirty="0">
                <a:latin typeface="Arial"/>
                <a:cs typeface="Arial"/>
              </a:rPr>
              <a:t>Spartan </a:t>
            </a:r>
            <a:r>
              <a:rPr sz="1100" spc="-20" dirty="0">
                <a:latin typeface="Arial"/>
                <a:cs typeface="Arial"/>
              </a:rPr>
              <a:t>platform of </a:t>
            </a:r>
            <a:r>
              <a:rPr sz="1100" spc="-35" dirty="0">
                <a:latin typeface="Arial"/>
                <a:cs typeface="Arial"/>
              </a:rPr>
              <a:t>High </a:t>
            </a:r>
            <a:r>
              <a:rPr sz="1100" spc="-60" dirty="0">
                <a:latin typeface="Arial"/>
                <a:cs typeface="Arial"/>
              </a:rPr>
              <a:t>Performance  </a:t>
            </a:r>
            <a:r>
              <a:rPr sz="1100" spc="-45" dirty="0">
                <a:latin typeface="Arial"/>
                <a:cs typeface="Arial"/>
              </a:rPr>
              <a:t>Computing </a:t>
            </a:r>
            <a:r>
              <a:rPr sz="1100" dirty="0">
                <a:latin typeface="Arial"/>
                <a:cs typeface="Arial"/>
              </a:rPr>
              <a:t>at </a:t>
            </a:r>
            <a:r>
              <a:rPr sz="1100" spc="-30" dirty="0">
                <a:latin typeface="Arial"/>
                <a:cs typeface="Arial"/>
              </a:rPr>
              <a:t>the </a:t>
            </a:r>
            <a:r>
              <a:rPr sz="1100" spc="-40" dirty="0">
                <a:latin typeface="Arial"/>
                <a:cs typeface="Arial"/>
              </a:rPr>
              <a:t>university </a:t>
            </a:r>
            <a:r>
              <a:rPr sz="1100" spc="-20" dirty="0">
                <a:latin typeface="Arial"/>
                <a:cs typeface="Arial"/>
              </a:rPr>
              <a:t>of </a:t>
            </a:r>
            <a:r>
              <a:rPr sz="1100" spc="-40" dirty="0">
                <a:latin typeface="Arial"/>
                <a:cs typeface="Arial"/>
              </a:rPr>
              <a:t>Melbourne, </a:t>
            </a:r>
            <a:r>
              <a:rPr sz="1100" spc="-5" dirty="0">
                <a:latin typeface="Arial"/>
                <a:cs typeface="Arial"/>
              </a:rPr>
              <a:t>I </a:t>
            </a:r>
            <a:r>
              <a:rPr sz="1100" spc="-70" dirty="0">
                <a:latin typeface="Arial"/>
                <a:cs typeface="Arial"/>
              </a:rPr>
              <a:t>am </a:t>
            </a:r>
            <a:r>
              <a:rPr sz="1100" spc="-25" dirty="0">
                <a:latin typeface="Arial"/>
                <a:cs typeface="Arial"/>
              </a:rPr>
              <a:t>grateful </a:t>
            </a:r>
            <a:r>
              <a:rPr sz="1100" spc="-20" dirty="0">
                <a:latin typeface="Arial"/>
                <a:cs typeface="Arial"/>
              </a:rPr>
              <a:t>of </a:t>
            </a:r>
            <a:r>
              <a:rPr sz="1100" spc="-30" dirty="0">
                <a:latin typeface="Arial"/>
                <a:cs typeface="Arial"/>
              </a:rPr>
              <a:t>the </a:t>
            </a:r>
            <a:r>
              <a:rPr sz="1100" spc="-40" dirty="0">
                <a:latin typeface="Arial"/>
                <a:cs typeface="Arial"/>
              </a:rPr>
              <a:t>University  </a:t>
            </a:r>
            <a:r>
              <a:rPr sz="1100" spc="-20" dirty="0">
                <a:latin typeface="Arial"/>
                <a:cs typeface="Arial"/>
              </a:rPr>
              <a:t>of </a:t>
            </a:r>
            <a:r>
              <a:rPr sz="1100" spc="-45" dirty="0">
                <a:latin typeface="Arial"/>
                <a:cs typeface="Arial"/>
              </a:rPr>
              <a:t>Melbourne </a:t>
            </a:r>
            <a:r>
              <a:rPr sz="1100" spc="-40" dirty="0">
                <a:latin typeface="Arial"/>
                <a:cs typeface="Arial"/>
              </a:rPr>
              <a:t>providing </a:t>
            </a:r>
            <a:r>
              <a:rPr sz="1100" spc="-75" dirty="0">
                <a:latin typeface="Arial"/>
                <a:cs typeface="Arial"/>
              </a:rPr>
              <a:t>such </a:t>
            </a:r>
            <a:r>
              <a:rPr sz="1100" spc="-80" dirty="0">
                <a:latin typeface="Arial"/>
                <a:cs typeface="Arial"/>
              </a:rPr>
              <a:t>resources </a:t>
            </a:r>
            <a:r>
              <a:rPr sz="1100" spc="10" dirty="0">
                <a:latin typeface="Arial"/>
                <a:cs typeface="Arial"/>
              </a:rPr>
              <a:t>to </a:t>
            </a:r>
            <a:r>
              <a:rPr sz="1100" spc="-40" dirty="0">
                <a:latin typeface="Arial"/>
                <a:cs typeface="Arial"/>
              </a:rPr>
              <a:t>fellow </a:t>
            </a:r>
            <a:r>
              <a:rPr sz="1100" spc="-80" dirty="0">
                <a:latin typeface="Arial"/>
                <a:cs typeface="Arial"/>
              </a:rPr>
              <a:t>researchers </a:t>
            </a:r>
            <a:r>
              <a:rPr sz="1100" spc="-65" dirty="0">
                <a:latin typeface="Arial"/>
                <a:cs typeface="Arial"/>
              </a:rPr>
              <a:t>and </a:t>
            </a:r>
            <a:r>
              <a:rPr sz="1100" spc="-50" dirty="0">
                <a:latin typeface="Arial"/>
                <a:cs typeface="Arial"/>
              </a:rPr>
              <a:t>students  </a:t>
            </a:r>
            <a:r>
              <a:rPr sz="1100" spc="-40" dirty="0">
                <a:latin typeface="Arial"/>
                <a:cs typeface="Arial"/>
              </a:rPr>
              <a:t>like</a:t>
            </a:r>
            <a:r>
              <a:rPr sz="1100" spc="50" dirty="0">
                <a:latin typeface="Arial"/>
                <a:cs typeface="Arial"/>
              </a:rPr>
              <a:t> </a:t>
            </a:r>
            <a:r>
              <a:rPr sz="1100" spc="-65" dirty="0">
                <a:latin typeface="Arial"/>
                <a:cs typeface="Arial"/>
              </a:rPr>
              <a:t>me.</a:t>
            </a:r>
            <a:endParaRPr sz="1100">
              <a:latin typeface="Arial"/>
              <a:cs typeface="Arial"/>
            </a:endParaRPr>
          </a:p>
          <a:p>
            <a:pPr marL="12700" marR="156210">
              <a:lnSpc>
                <a:spcPct val="102600"/>
              </a:lnSpc>
            </a:pPr>
            <a:r>
              <a:rPr sz="1100" spc="-40" dirty="0">
                <a:latin typeface="Arial"/>
                <a:cs typeface="Arial"/>
              </a:rPr>
              <a:t>Also, </a:t>
            </a:r>
            <a:r>
              <a:rPr sz="1100" spc="-5" dirty="0">
                <a:latin typeface="Arial"/>
                <a:cs typeface="Arial"/>
              </a:rPr>
              <a:t>I </a:t>
            </a:r>
            <a:r>
              <a:rPr sz="1100" spc="-50" dirty="0">
                <a:latin typeface="Arial"/>
                <a:cs typeface="Arial"/>
              </a:rPr>
              <a:t>would </a:t>
            </a:r>
            <a:r>
              <a:rPr sz="1100" spc="-40" dirty="0">
                <a:latin typeface="Arial"/>
                <a:cs typeface="Arial"/>
              </a:rPr>
              <a:t>like </a:t>
            </a:r>
            <a:r>
              <a:rPr sz="1100" spc="10" dirty="0">
                <a:latin typeface="Arial"/>
                <a:cs typeface="Arial"/>
              </a:rPr>
              <a:t>to </a:t>
            </a:r>
            <a:r>
              <a:rPr sz="1100" spc="-25" dirty="0">
                <a:latin typeface="Arial"/>
                <a:cs typeface="Arial"/>
              </a:rPr>
              <a:t>thank Dongting for </a:t>
            </a:r>
            <a:r>
              <a:rPr sz="1100" spc="-40" dirty="0">
                <a:latin typeface="Arial"/>
                <a:cs typeface="Arial"/>
              </a:rPr>
              <a:t>providing </a:t>
            </a:r>
            <a:r>
              <a:rPr sz="1100" spc="-30" dirty="0">
                <a:latin typeface="Arial"/>
                <a:cs typeface="Arial"/>
              </a:rPr>
              <a:t>the </a:t>
            </a:r>
            <a:r>
              <a:rPr sz="1100" spc="-55" dirty="0">
                <a:latin typeface="Arial"/>
                <a:cs typeface="Arial"/>
              </a:rPr>
              <a:t>help </a:t>
            </a:r>
            <a:r>
              <a:rPr sz="1100" spc="-70" dirty="0">
                <a:latin typeface="Arial"/>
                <a:cs typeface="Arial"/>
              </a:rPr>
              <a:t>when </a:t>
            </a:r>
            <a:r>
              <a:rPr sz="1100" spc="-5" dirty="0">
                <a:latin typeface="Arial"/>
                <a:cs typeface="Arial"/>
              </a:rPr>
              <a:t>I </a:t>
            </a:r>
            <a:r>
              <a:rPr sz="1100" spc="-65" dirty="0">
                <a:latin typeface="Arial"/>
                <a:cs typeface="Arial"/>
              </a:rPr>
              <a:t>faced  </a:t>
            </a:r>
            <a:r>
              <a:rPr sz="1100" spc="-40" dirty="0">
                <a:latin typeface="Arial"/>
                <a:cs typeface="Arial"/>
              </a:rPr>
              <a:t>technical </a:t>
            </a:r>
            <a:r>
              <a:rPr sz="1100" spc="-25" dirty="0">
                <a:latin typeface="Arial"/>
                <a:cs typeface="Arial"/>
              </a:rPr>
              <a:t>difficulties </a:t>
            </a:r>
            <a:r>
              <a:rPr sz="1100" spc="-20" dirty="0">
                <a:latin typeface="Arial"/>
                <a:cs typeface="Arial"/>
              </a:rPr>
              <a:t>in </a:t>
            </a:r>
            <a:r>
              <a:rPr sz="1100" spc="-60" dirty="0">
                <a:latin typeface="Arial"/>
                <a:cs typeface="Arial"/>
              </a:rPr>
              <a:t>using</a:t>
            </a:r>
            <a:r>
              <a:rPr sz="1100" spc="40" dirty="0">
                <a:latin typeface="Arial"/>
                <a:cs typeface="Arial"/>
              </a:rPr>
              <a:t> </a:t>
            </a:r>
            <a:r>
              <a:rPr sz="1100" spc="-45" dirty="0">
                <a:latin typeface="Arial"/>
                <a:cs typeface="Arial"/>
              </a:rPr>
              <a:t>HPC.</a:t>
            </a:r>
            <a:endParaRPr sz="1100">
              <a:latin typeface="Arial"/>
              <a:cs typeface="Arial"/>
            </a:endParaRPr>
          </a:p>
        </p:txBody>
      </p:sp>
      <p:sp>
        <p:nvSpPr>
          <p:cNvPr id="4" name="object 4"/>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5" name="object 5"/>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6" name="object 6"/>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8" name="object 8"/>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3" action="ppaction://hlinksldjump"/>
              </a:rPr>
              <a:t>Rethinking </a:t>
            </a:r>
            <a:r>
              <a:rPr sz="600" spc="-10" dirty="0">
                <a:solidFill>
                  <a:srgbClr val="FFFFFF"/>
                </a:solidFill>
                <a:latin typeface="Arial"/>
                <a:cs typeface="Arial"/>
                <a:hlinkClick r:id="rId3" action="ppaction://hlinksldjump"/>
              </a:rPr>
              <a:t>ImageNet </a:t>
            </a:r>
            <a:r>
              <a:rPr sz="600" dirty="0">
                <a:solidFill>
                  <a:srgbClr val="FFFFFF"/>
                </a:solidFill>
                <a:latin typeface="Arial"/>
                <a:cs typeface="Arial"/>
                <a:hlinkClick r:id="rId3" action="ppaction://hlinksldjump"/>
              </a:rPr>
              <a:t>Pretraining </a:t>
            </a:r>
            <a:r>
              <a:rPr sz="600" spc="5" dirty="0">
                <a:solidFill>
                  <a:srgbClr val="FFFFFF"/>
                </a:solidFill>
                <a:latin typeface="Arial"/>
                <a:cs typeface="Arial"/>
                <a:hlinkClick r:id="rId3" action="ppaction://hlinksldjump"/>
              </a:rPr>
              <a:t>in </a:t>
            </a:r>
            <a:r>
              <a:rPr sz="600" spc="-5" dirty="0">
                <a:solidFill>
                  <a:srgbClr val="FFFFFF"/>
                </a:solidFill>
                <a:latin typeface="Arial"/>
                <a:cs typeface="Arial"/>
                <a:hlinkClick r:id="rId3" action="ppaction://hlinksldjump"/>
              </a:rPr>
              <a:t>Domain</a:t>
            </a:r>
            <a:endParaRPr sz="600">
              <a:latin typeface="Arial"/>
              <a:cs typeface="Arial"/>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32</a:t>
            </a:fld>
            <a:r>
              <a:rPr spc="-95" dirty="0"/>
              <a:t> </a:t>
            </a:r>
            <a:r>
              <a:rPr spc="150" dirty="0"/>
              <a:t>/</a:t>
            </a:r>
            <a:r>
              <a:rPr spc="-90" dirty="0"/>
              <a:t> </a:t>
            </a:r>
            <a:r>
              <a:rPr spc="-20" dirty="0"/>
              <a:t>35</a:t>
            </a: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8569" y="1218538"/>
            <a:ext cx="1090295" cy="403225"/>
          </a:xfrm>
          <a:prstGeom prst="rect">
            <a:avLst/>
          </a:prstGeom>
        </p:spPr>
        <p:txBody>
          <a:bodyPr vert="horz" wrap="square" lIns="0" tIns="15875" rIns="0" bIns="0" rtlCol="0">
            <a:spAutoFit/>
          </a:bodyPr>
          <a:lstStyle/>
          <a:p>
            <a:pPr marL="12700">
              <a:lnSpc>
                <a:spcPct val="100000"/>
              </a:lnSpc>
              <a:spcBef>
                <a:spcPts val="125"/>
              </a:spcBef>
            </a:pPr>
            <a:r>
              <a:rPr sz="2450" spc="-135" dirty="0">
                <a:solidFill>
                  <a:srgbClr val="000000"/>
                </a:solidFill>
              </a:rPr>
              <a:t>The</a:t>
            </a:r>
            <a:r>
              <a:rPr sz="2450" spc="15" dirty="0">
                <a:solidFill>
                  <a:srgbClr val="000000"/>
                </a:solidFill>
              </a:rPr>
              <a:t> </a:t>
            </a:r>
            <a:r>
              <a:rPr sz="2450" spc="-195" dirty="0">
                <a:solidFill>
                  <a:srgbClr val="000000"/>
                </a:solidFill>
              </a:rPr>
              <a:t>End</a:t>
            </a:r>
            <a:endParaRPr sz="2450"/>
          </a:p>
        </p:txBody>
      </p:sp>
      <p:sp>
        <p:nvSpPr>
          <p:cNvPr id="3" name="object 3"/>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4" name="object 4"/>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5" name="object 5"/>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7" name="object 7"/>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2" action="ppaction://hlinksldjump"/>
              </a:rPr>
              <a:t>Rethinking </a:t>
            </a:r>
            <a:r>
              <a:rPr sz="600" spc="-10" dirty="0">
                <a:solidFill>
                  <a:srgbClr val="FFFFFF"/>
                </a:solidFill>
                <a:latin typeface="Arial"/>
                <a:cs typeface="Arial"/>
                <a:hlinkClick r:id="rId2" action="ppaction://hlinksldjump"/>
              </a:rPr>
              <a:t>ImageNet </a:t>
            </a:r>
            <a:r>
              <a:rPr sz="600" dirty="0">
                <a:solidFill>
                  <a:srgbClr val="FFFFFF"/>
                </a:solidFill>
                <a:latin typeface="Arial"/>
                <a:cs typeface="Arial"/>
                <a:hlinkClick r:id="rId2" action="ppaction://hlinksldjump"/>
              </a:rPr>
              <a:t>Pretraining </a:t>
            </a:r>
            <a:r>
              <a:rPr sz="600" spc="5" dirty="0">
                <a:solidFill>
                  <a:srgbClr val="FFFFFF"/>
                </a:solidFill>
                <a:latin typeface="Arial"/>
                <a:cs typeface="Arial"/>
                <a:hlinkClick r:id="rId2" action="ppaction://hlinksldjump"/>
              </a:rPr>
              <a:t>in </a:t>
            </a:r>
            <a:r>
              <a:rPr sz="600" spc="-5" dirty="0">
                <a:solidFill>
                  <a:srgbClr val="FFFFFF"/>
                </a:solidFill>
                <a:latin typeface="Arial"/>
                <a:cs typeface="Arial"/>
                <a:hlinkClick r:id="rId2" action="ppaction://hlinksldjump"/>
              </a:rPr>
              <a:t>Domain</a:t>
            </a:r>
            <a:endParaRPr sz="600">
              <a:latin typeface="Arial"/>
              <a:cs typeface="Arial"/>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33</a:t>
            </a:fld>
            <a:r>
              <a:rPr spc="-95" dirty="0"/>
              <a:t> </a:t>
            </a:r>
            <a:r>
              <a:rPr spc="150" dirty="0"/>
              <a:t>/</a:t>
            </a:r>
            <a:r>
              <a:rPr spc="-90" dirty="0"/>
              <a:t> </a:t>
            </a:r>
            <a:r>
              <a:rPr spc="-20" dirty="0"/>
              <a:t>35</a:t>
            </a: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812165" cy="244475"/>
          </a:xfrm>
          <a:prstGeom prst="rect">
            <a:avLst/>
          </a:prstGeom>
        </p:spPr>
        <p:txBody>
          <a:bodyPr vert="horz" wrap="square" lIns="0" tIns="17145" rIns="0" bIns="0" rtlCol="0">
            <a:spAutoFit/>
          </a:bodyPr>
          <a:lstStyle/>
          <a:p>
            <a:pPr marL="12700">
              <a:lnSpc>
                <a:spcPct val="100000"/>
              </a:lnSpc>
              <a:spcBef>
                <a:spcPts val="135"/>
              </a:spcBef>
            </a:pPr>
            <a:r>
              <a:rPr spc="-100" dirty="0"/>
              <a:t>References</a:t>
            </a:r>
          </a:p>
        </p:txBody>
      </p:sp>
      <p:sp>
        <p:nvSpPr>
          <p:cNvPr id="3" name="object 3"/>
          <p:cNvSpPr/>
          <p:nvPr/>
        </p:nvSpPr>
        <p:spPr>
          <a:xfrm>
            <a:off x="176504" y="621771"/>
            <a:ext cx="101219" cy="139174"/>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76504" y="621771"/>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5" name="object 5"/>
          <p:cNvSpPr/>
          <p:nvPr/>
        </p:nvSpPr>
        <p:spPr>
          <a:xfrm>
            <a:off x="189156" y="640750"/>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6" name="object 6"/>
          <p:cNvSpPr/>
          <p:nvPr/>
        </p:nvSpPr>
        <p:spPr>
          <a:xfrm>
            <a:off x="201809" y="659728"/>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7" name="object 7"/>
          <p:cNvSpPr/>
          <p:nvPr/>
        </p:nvSpPr>
        <p:spPr>
          <a:xfrm>
            <a:off x="201809" y="672380"/>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8" name="object 8"/>
          <p:cNvSpPr/>
          <p:nvPr/>
        </p:nvSpPr>
        <p:spPr>
          <a:xfrm>
            <a:off x="189156" y="691359"/>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9" name="object 9"/>
          <p:cNvSpPr/>
          <p:nvPr/>
        </p:nvSpPr>
        <p:spPr>
          <a:xfrm>
            <a:off x="189156" y="704011"/>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0" name="object 10"/>
          <p:cNvSpPr/>
          <p:nvPr/>
        </p:nvSpPr>
        <p:spPr>
          <a:xfrm>
            <a:off x="189156" y="71666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1" name="object 11"/>
          <p:cNvSpPr/>
          <p:nvPr/>
        </p:nvSpPr>
        <p:spPr>
          <a:xfrm>
            <a:off x="189156" y="729315"/>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2" name="object 12"/>
          <p:cNvSpPr/>
          <p:nvPr/>
        </p:nvSpPr>
        <p:spPr>
          <a:xfrm>
            <a:off x="233440" y="688195"/>
            <a:ext cx="31635" cy="44283"/>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252419" y="621771"/>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sp>
        <p:nvSpPr>
          <p:cNvPr id="14" name="object 14"/>
          <p:cNvSpPr/>
          <p:nvPr/>
        </p:nvSpPr>
        <p:spPr>
          <a:xfrm>
            <a:off x="176504" y="1565178"/>
            <a:ext cx="101219" cy="139174"/>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176504" y="1565178"/>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16" name="object 16"/>
          <p:cNvSpPr/>
          <p:nvPr/>
        </p:nvSpPr>
        <p:spPr>
          <a:xfrm>
            <a:off x="189156" y="1584157"/>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17" name="object 17"/>
          <p:cNvSpPr/>
          <p:nvPr/>
        </p:nvSpPr>
        <p:spPr>
          <a:xfrm>
            <a:off x="201809" y="1603135"/>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18" name="object 18"/>
          <p:cNvSpPr/>
          <p:nvPr/>
        </p:nvSpPr>
        <p:spPr>
          <a:xfrm>
            <a:off x="201809" y="1615787"/>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19" name="object 19"/>
          <p:cNvSpPr/>
          <p:nvPr/>
        </p:nvSpPr>
        <p:spPr>
          <a:xfrm>
            <a:off x="189156" y="1634766"/>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0" name="object 20"/>
          <p:cNvSpPr/>
          <p:nvPr/>
        </p:nvSpPr>
        <p:spPr>
          <a:xfrm>
            <a:off x="189156" y="1647418"/>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1" name="object 21"/>
          <p:cNvSpPr/>
          <p:nvPr/>
        </p:nvSpPr>
        <p:spPr>
          <a:xfrm>
            <a:off x="189156" y="1660070"/>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2" name="object 22"/>
          <p:cNvSpPr/>
          <p:nvPr/>
        </p:nvSpPr>
        <p:spPr>
          <a:xfrm>
            <a:off x="189156" y="1672722"/>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3" name="object 23"/>
          <p:cNvSpPr/>
          <p:nvPr/>
        </p:nvSpPr>
        <p:spPr>
          <a:xfrm>
            <a:off x="233440" y="1631601"/>
            <a:ext cx="31635" cy="44283"/>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252419" y="1565178"/>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sp>
        <p:nvSpPr>
          <p:cNvPr id="25" name="object 25"/>
          <p:cNvSpPr/>
          <p:nvPr/>
        </p:nvSpPr>
        <p:spPr>
          <a:xfrm>
            <a:off x="176504" y="1992368"/>
            <a:ext cx="101219" cy="139174"/>
          </a:xfrm>
          <a:prstGeom prst="rect">
            <a:avLst/>
          </a:prstGeom>
          <a:blipFill>
            <a:blip r:embed="rId5" cstate="print"/>
            <a:stretch>
              <a:fillRect/>
            </a:stretch>
          </a:blipFill>
        </p:spPr>
        <p:txBody>
          <a:bodyPr wrap="square" lIns="0" tIns="0" rIns="0" bIns="0" rtlCol="0"/>
          <a:lstStyle/>
          <a:p>
            <a:endParaRPr/>
          </a:p>
        </p:txBody>
      </p:sp>
      <p:sp>
        <p:nvSpPr>
          <p:cNvPr id="26" name="object 26"/>
          <p:cNvSpPr/>
          <p:nvPr/>
        </p:nvSpPr>
        <p:spPr>
          <a:xfrm>
            <a:off x="176504" y="1992368"/>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27" name="object 27"/>
          <p:cNvSpPr/>
          <p:nvPr/>
        </p:nvSpPr>
        <p:spPr>
          <a:xfrm>
            <a:off x="189156" y="2011346"/>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28" name="object 28"/>
          <p:cNvSpPr/>
          <p:nvPr/>
        </p:nvSpPr>
        <p:spPr>
          <a:xfrm>
            <a:off x="201809" y="2030325"/>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29" name="object 29"/>
          <p:cNvSpPr/>
          <p:nvPr/>
        </p:nvSpPr>
        <p:spPr>
          <a:xfrm>
            <a:off x="201809" y="2042977"/>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30" name="object 30"/>
          <p:cNvSpPr/>
          <p:nvPr/>
        </p:nvSpPr>
        <p:spPr>
          <a:xfrm>
            <a:off x="189156" y="2061955"/>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1" name="object 31"/>
          <p:cNvSpPr/>
          <p:nvPr/>
        </p:nvSpPr>
        <p:spPr>
          <a:xfrm>
            <a:off x="189156" y="2074608"/>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2" name="object 32"/>
          <p:cNvSpPr/>
          <p:nvPr/>
        </p:nvSpPr>
        <p:spPr>
          <a:xfrm>
            <a:off x="189156" y="2087260"/>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3" name="object 33"/>
          <p:cNvSpPr/>
          <p:nvPr/>
        </p:nvSpPr>
        <p:spPr>
          <a:xfrm>
            <a:off x="189156" y="2099912"/>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4" name="object 34"/>
          <p:cNvSpPr/>
          <p:nvPr/>
        </p:nvSpPr>
        <p:spPr>
          <a:xfrm>
            <a:off x="233440" y="2058791"/>
            <a:ext cx="31635" cy="44283"/>
          </a:xfrm>
          <a:prstGeom prst="rect">
            <a:avLst/>
          </a:prstGeom>
          <a:blipFill>
            <a:blip r:embed="rId4" cstate="print"/>
            <a:stretch>
              <a:fillRect/>
            </a:stretch>
          </a:blipFill>
        </p:spPr>
        <p:txBody>
          <a:bodyPr wrap="square" lIns="0" tIns="0" rIns="0" bIns="0" rtlCol="0"/>
          <a:lstStyle/>
          <a:p>
            <a:endParaRPr/>
          </a:p>
        </p:txBody>
      </p:sp>
      <p:sp>
        <p:nvSpPr>
          <p:cNvPr id="35" name="object 35"/>
          <p:cNvSpPr/>
          <p:nvPr/>
        </p:nvSpPr>
        <p:spPr>
          <a:xfrm>
            <a:off x="252419" y="1992368"/>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sp>
        <p:nvSpPr>
          <p:cNvPr id="36" name="object 36"/>
          <p:cNvSpPr/>
          <p:nvPr/>
        </p:nvSpPr>
        <p:spPr>
          <a:xfrm>
            <a:off x="176504" y="2591617"/>
            <a:ext cx="101219" cy="139174"/>
          </a:xfrm>
          <a:prstGeom prst="rect">
            <a:avLst/>
          </a:prstGeom>
          <a:blipFill>
            <a:blip r:embed="rId3" cstate="print"/>
            <a:stretch>
              <a:fillRect/>
            </a:stretch>
          </a:blipFill>
        </p:spPr>
        <p:txBody>
          <a:bodyPr wrap="square" lIns="0" tIns="0" rIns="0" bIns="0" rtlCol="0"/>
          <a:lstStyle/>
          <a:p>
            <a:endParaRPr/>
          </a:p>
        </p:txBody>
      </p:sp>
      <p:sp>
        <p:nvSpPr>
          <p:cNvPr id="37" name="object 37"/>
          <p:cNvSpPr/>
          <p:nvPr/>
        </p:nvSpPr>
        <p:spPr>
          <a:xfrm>
            <a:off x="176504" y="2591617"/>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38" name="object 38"/>
          <p:cNvSpPr/>
          <p:nvPr/>
        </p:nvSpPr>
        <p:spPr>
          <a:xfrm>
            <a:off x="189156" y="2610596"/>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39" name="object 39"/>
          <p:cNvSpPr/>
          <p:nvPr/>
        </p:nvSpPr>
        <p:spPr>
          <a:xfrm>
            <a:off x="201809" y="2629574"/>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40" name="object 40"/>
          <p:cNvSpPr/>
          <p:nvPr/>
        </p:nvSpPr>
        <p:spPr>
          <a:xfrm>
            <a:off x="201809" y="2642227"/>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41" name="object 41"/>
          <p:cNvSpPr/>
          <p:nvPr/>
        </p:nvSpPr>
        <p:spPr>
          <a:xfrm>
            <a:off x="189156" y="2661205"/>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42" name="object 42"/>
          <p:cNvSpPr/>
          <p:nvPr/>
        </p:nvSpPr>
        <p:spPr>
          <a:xfrm>
            <a:off x="189156" y="2673857"/>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43" name="object 43"/>
          <p:cNvSpPr/>
          <p:nvPr/>
        </p:nvSpPr>
        <p:spPr>
          <a:xfrm>
            <a:off x="189156" y="2686510"/>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44" name="object 44"/>
          <p:cNvSpPr/>
          <p:nvPr/>
        </p:nvSpPr>
        <p:spPr>
          <a:xfrm>
            <a:off x="189156" y="2699162"/>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45" name="object 45"/>
          <p:cNvSpPr/>
          <p:nvPr/>
        </p:nvSpPr>
        <p:spPr>
          <a:xfrm>
            <a:off x="233440" y="2658041"/>
            <a:ext cx="31635" cy="44283"/>
          </a:xfrm>
          <a:prstGeom prst="rect">
            <a:avLst/>
          </a:prstGeom>
          <a:blipFill>
            <a:blip r:embed="rId6" cstate="print"/>
            <a:stretch>
              <a:fillRect/>
            </a:stretch>
          </a:blipFill>
        </p:spPr>
        <p:txBody>
          <a:bodyPr wrap="square" lIns="0" tIns="0" rIns="0" bIns="0" rtlCol="0"/>
          <a:lstStyle/>
          <a:p>
            <a:endParaRPr/>
          </a:p>
        </p:txBody>
      </p:sp>
      <p:sp>
        <p:nvSpPr>
          <p:cNvPr id="46" name="object 46"/>
          <p:cNvSpPr/>
          <p:nvPr/>
        </p:nvSpPr>
        <p:spPr>
          <a:xfrm>
            <a:off x="252419" y="2591617"/>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sp>
        <p:nvSpPr>
          <p:cNvPr id="47" name="object 47"/>
          <p:cNvSpPr txBox="1"/>
          <p:nvPr/>
        </p:nvSpPr>
        <p:spPr>
          <a:xfrm>
            <a:off x="176456" y="590726"/>
            <a:ext cx="4220845" cy="2505710"/>
          </a:xfrm>
          <a:prstGeom prst="rect">
            <a:avLst/>
          </a:prstGeom>
        </p:spPr>
        <p:txBody>
          <a:bodyPr vert="horz" wrap="square" lIns="0" tIns="11430" rIns="0" bIns="0" rtlCol="0">
            <a:spAutoFit/>
          </a:bodyPr>
          <a:lstStyle/>
          <a:p>
            <a:pPr marL="12700">
              <a:lnSpc>
                <a:spcPct val="100000"/>
              </a:lnSpc>
              <a:spcBef>
                <a:spcPts val="90"/>
              </a:spcBef>
            </a:pPr>
            <a:r>
              <a:rPr sz="1100" u="sng" spc="-5" dirty="0">
                <a:solidFill>
                  <a:srgbClr val="3333B2"/>
                </a:solidFill>
                <a:uFill>
                  <a:solidFill>
                    <a:srgbClr val="B2B2B2"/>
                  </a:solidFill>
                </a:uFill>
                <a:latin typeface="Times New Roman"/>
                <a:cs typeface="Times New Roman"/>
              </a:rPr>
              <a:t>  </a:t>
            </a:r>
            <a:r>
              <a:rPr sz="1100" u="sng" spc="20" dirty="0">
                <a:solidFill>
                  <a:srgbClr val="3333B2"/>
                </a:solidFill>
                <a:uFill>
                  <a:solidFill>
                    <a:srgbClr val="B2B2B2"/>
                  </a:solidFill>
                </a:uFill>
                <a:latin typeface="Times New Roman"/>
                <a:cs typeface="Times New Roman"/>
              </a:rPr>
              <a:t> </a:t>
            </a:r>
            <a:r>
              <a:rPr sz="1100" dirty="0">
                <a:solidFill>
                  <a:srgbClr val="3333B2"/>
                </a:solidFill>
                <a:latin typeface="Times New Roman"/>
                <a:cs typeface="Times New Roman"/>
              </a:rPr>
              <a:t>  </a:t>
            </a:r>
            <a:r>
              <a:rPr sz="1100" spc="-130" dirty="0">
                <a:solidFill>
                  <a:srgbClr val="3333B2"/>
                </a:solidFill>
                <a:latin typeface="Times New Roman"/>
                <a:cs typeface="Times New Roman"/>
              </a:rPr>
              <a:t> </a:t>
            </a:r>
            <a:r>
              <a:rPr sz="1100" spc="-60" dirty="0">
                <a:solidFill>
                  <a:srgbClr val="3333B2"/>
                </a:solidFill>
                <a:latin typeface="Arial"/>
                <a:cs typeface="Arial"/>
              </a:rPr>
              <a:t>Shubham, </a:t>
            </a:r>
            <a:r>
              <a:rPr sz="1100" spc="-15" dirty="0">
                <a:solidFill>
                  <a:srgbClr val="3333B2"/>
                </a:solidFill>
                <a:latin typeface="Arial"/>
                <a:cs typeface="Arial"/>
              </a:rPr>
              <a:t>J., </a:t>
            </a:r>
            <a:r>
              <a:rPr sz="1100" spc="-55" dirty="0">
                <a:solidFill>
                  <a:srgbClr val="3333B2"/>
                </a:solidFill>
                <a:latin typeface="Arial"/>
                <a:cs typeface="Arial"/>
              </a:rPr>
              <a:t>2017. </a:t>
            </a:r>
            <a:r>
              <a:rPr sz="1100" spc="-80" dirty="0">
                <a:solidFill>
                  <a:srgbClr val="3333B2"/>
                </a:solidFill>
                <a:latin typeface="Arial"/>
                <a:cs typeface="Arial"/>
              </a:rPr>
              <a:t>Pseudo </a:t>
            </a:r>
            <a:r>
              <a:rPr sz="1100" spc="-45" dirty="0">
                <a:solidFill>
                  <a:srgbClr val="3333B2"/>
                </a:solidFill>
                <a:latin typeface="Arial"/>
                <a:cs typeface="Arial"/>
              </a:rPr>
              <a:t>Labeling </a:t>
            </a:r>
            <a:r>
              <a:rPr sz="1100" spc="-10" dirty="0">
                <a:solidFill>
                  <a:srgbClr val="3333B2"/>
                </a:solidFill>
                <a:latin typeface="Arial"/>
                <a:cs typeface="Arial"/>
              </a:rPr>
              <a:t>— </a:t>
            </a:r>
            <a:r>
              <a:rPr sz="1100" spc="-75" dirty="0">
                <a:solidFill>
                  <a:srgbClr val="3333B2"/>
                </a:solidFill>
                <a:latin typeface="Arial"/>
                <a:cs typeface="Arial"/>
              </a:rPr>
              <a:t>Semi </a:t>
            </a:r>
            <a:r>
              <a:rPr sz="1100" spc="-70" dirty="0">
                <a:solidFill>
                  <a:srgbClr val="3333B2"/>
                </a:solidFill>
                <a:latin typeface="Arial"/>
                <a:cs typeface="Arial"/>
              </a:rPr>
              <a:t>Supervised</a:t>
            </a:r>
            <a:r>
              <a:rPr sz="1100" spc="-140" dirty="0">
                <a:solidFill>
                  <a:srgbClr val="3333B2"/>
                </a:solidFill>
                <a:latin typeface="Arial"/>
                <a:cs typeface="Arial"/>
              </a:rPr>
              <a:t> </a:t>
            </a:r>
            <a:r>
              <a:rPr sz="1100" spc="-50" dirty="0">
                <a:solidFill>
                  <a:srgbClr val="3333B2"/>
                </a:solidFill>
                <a:latin typeface="Arial"/>
                <a:cs typeface="Arial"/>
              </a:rPr>
              <a:t>Learning.</a:t>
            </a:r>
            <a:endParaRPr sz="1100">
              <a:latin typeface="Arial"/>
              <a:cs typeface="Arial"/>
            </a:endParaRPr>
          </a:p>
          <a:p>
            <a:pPr marL="208279" marR="1124585">
              <a:lnSpc>
                <a:spcPct val="102600"/>
              </a:lnSpc>
            </a:pPr>
            <a:r>
              <a:rPr sz="1100" spc="-30" dirty="0">
                <a:solidFill>
                  <a:srgbClr val="3333B2"/>
                </a:solidFill>
                <a:latin typeface="Arial"/>
                <a:cs typeface="Arial"/>
              </a:rPr>
              <a:t>Analytics </a:t>
            </a:r>
            <a:r>
              <a:rPr sz="1100" spc="-40" dirty="0">
                <a:solidFill>
                  <a:srgbClr val="3333B2"/>
                </a:solidFill>
                <a:latin typeface="Arial"/>
                <a:cs typeface="Arial"/>
              </a:rPr>
              <a:t>Vidhya. </a:t>
            </a:r>
            <a:r>
              <a:rPr sz="1100" spc="-45" dirty="0">
                <a:solidFill>
                  <a:srgbClr val="3333B2"/>
                </a:solidFill>
                <a:latin typeface="Arial"/>
                <a:cs typeface="Arial"/>
              </a:rPr>
              <a:t>Available </a:t>
            </a:r>
            <a:r>
              <a:rPr sz="1100" spc="-5" dirty="0">
                <a:solidFill>
                  <a:srgbClr val="3333B2"/>
                </a:solidFill>
                <a:latin typeface="Arial"/>
                <a:cs typeface="Arial"/>
              </a:rPr>
              <a:t>at:  </a:t>
            </a:r>
            <a:r>
              <a:rPr sz="1100" spc="-10" dirty="0">
                <a:solidFill>
                  <a:srgbClr val="3333B2"/>
                </a:solidFill>
                <a:latin typeface="Arial"/>
                <a:cs typeface="Arial"/>
                <a:hlinkClick r:id="rId7"/>
              </a:rPr>
              <a:t>https://www.analyticsvidh</a:t>
            </a:r>
            <a:r>
              <a:rPr sz="1100" spc="-45" dirty="0">
                <a:solidFill>
                  <a:srgbClr val="3333B2"/>
                </a:solidFill>
                <a:latin typeface="Arial"/>
                <a:cs typeface="Arial"/>
                <a:hlinkClick r:id="rId7"/>
              </a:rPr>
              <a:t>y</a:t>
            </a:r>
            <a:r>
              <a:rPr sz="1100" spc="5" dirty="0">
                <a:solidFill>
                  <a:srgbClr val="3333B2"/>
                </a:solidFill>
                <a:latin typeface="Arial"/>
                <a:cs typeface="Arial"/>
                <a:hlinkClick r:id="rId7"/>
              </a:rPr>
              <a:t>a.com/blog/2017/09/</a:t>
            </a:r>
            <a:endParaRPr sz="1100">
              <a:latin typeface="Arial"/>
              <a:cs typeface="Arial"/>
            </a:endParaRPr>
          </a:p>
          <a:p>
            <a:pPr marL="208279">
              <a:lnSpc>
                <a:spcPct val="100000"/>
              </a:lnSpc>
              <a:spcBef>
                <a:spcPts val="35"/>
              </a:spcBef>
            </a:pPr>
            <a:r>
              <a:rPr sz="1100" spc="-45" dirty="0">
                <a:solidFill>
                  <a:srgbClr val="3333B2"/>
                </a:solidFill>
                <a:latin typeface="Arial"/>
                <a:cs typeface="Arial"/>
              </a:rPr>
              <a:t>pseudo-labelling-semi-supervised-learning-technique/ </a:t>
            </a:r>
            <a:r>
              <a:rPr sz="1100" spc="-80" dirty="0">
                <a:solidFill>
                  <a:srgbClr val="3333B2"/>
                </a:solidFill>
                <a:latin typeface="Arial"/>
                <a:cs typeface="Arial"/>
              </a:rPr>
              <a:t>[Accessed</a:t>
            </a:r>
            <a:r>
              <a:rPr sz="1100" spc="-130" dirty="0">
                <a:solidFill>
                  <a:srgbClr val="3333B2"/>
                </a:solidFill>
                <a:latin typeface="Arial"/>
                <a:cs typeface="Arial"/>
              </a:rPr>
              <a:t> </a:t>
            </a:r>
            <a:r>
              <a:rPr sz="1100" spc="-70" dirty="0">
                <a:solidFill>
                  <a:srgbClr val="3333B2"/>
                </a:solidFill>
                <a:latin typeface="Arial"/>
                <a:cs typeface="Arial"/>
              </a:rPr>
              <a:t>23</a:t>
            </a:r>
            <a:endParaRPr sz="1100">
              <a:latin typeface="Arial"/>
              <a:cs typeface="Arial"/>
            </a:endParaRPr>
          </a:p>
          <a:p>
            <a:pPr marL="208279">
              <a:lnSpc>
                <a:spcPct val="100000"/>
              </a:lnSpc>
              <a:spcBef>
                <a:spcPts val="35"/>
              </a:spcBef>
            </a:pPr>
            <a:r>
              <a:rPr sz="1100" spc="-65" dirty="0">
                <a:solidFill>
                  <a:srgbClr val="3333B2"/>
                </a:solidFill>
                <a:latin typeface="Arial"/>
                <a:cs typeface="Arial"/>
              </a:rPr>
              <a:t>February</a:t>
            </a:r>
            <a:r>
              <a:rPr sz="1100" spc="50" dirty="0">
                <a:solidFill>
                  <a:srgbClr val="3333B2"/>
                </a:solidFill>
                <a:latin typeface="Arial"/>
                <a:cs typeface="Arial"/>
              </a:rPr>
              <a:t> </a:t>
            </a:r>
            <a:r>
              <a:rPr sz="1100" spc="-45" dirty="0">
                <a:solidFill>
                  <a:srgbClr val="3333B2"/>
                </a:solidFill>
                <a:latin typeface="Arial"/>
                <a:cs typeface="Arial"/>
              </a:rPr>
              <a:t>2022].</a:t>
            </a:r>
            <a:endParaRPr sz="1100">
              <a:latin typeface="Arial"/>
              <a:cs typeface="Arial"/>
            </a:endParaRPr>
          </a:p>
          <a:p>
            <a:pPr marL="208279" marR="488950" indent="-196215">
              <a:lnSpc>
                <a:spcPct val="102699"/>
              </a:lnSpc>
              <a:spcBef>
                <a:spcPts val="655"/>
              </a:spcBef>
            </a:pPr>
            <a:r>
              <a:rPr sz="1100" u="sng" spc="-5" dirty="0">
                <a:solidFill>
                  <a:srgbClr val="3333B2"/>
                </a:solidFill>
                <a:uFill>
                  <a:solidFill>
                    <a:srgbClr val="B2B2B2"/>
                  </a:solidFill>
                </a:uFill>
                <a:latin typeface="Times New Roman"/>
                <a:cs typeface="Times New Roman"/>
              </a:rPr>
              <a:t>  </a:t>
            </a:r>
            <a:r>
              <a:rPr sz="1100" u="sng" spc="20" dirty="0">
                <a:solidFill>
                  <a:srgbClr val="3333B2"/>
                </a:solidFill>
                <a:uFill>
                  <a:solidFill>
                    <a:srgbClr val="B2B2B2"/>
                  </a:solidFill>
                </a:uFill>
                <a:latin typeface="Times New Roman"/>
                <a:cs typeface="Times New Roman"/>
              </a:rPr>
              <a:t> </a:t>
            </a:r>
            <a:r>
              <a:rPr sz="1100" dirty="0">
                <a:solidFill>
                  <a:srgbClr val="3333B2"/>
                </a:solidFill>
                <a:latin typeface="Times New Roman"/>
                <a:cs typeface="Times New Roman"/>
              </a:rPr>
              <a:t>  </a:t>
            </a:r>
            <a:r>
              <a:rPr sz="1100" spc="-130" dirty="0">
                <a:solidFill>
                  <a:srgbClr val="3333B2"/>
                </a:solidFill>
                <a:latin typeface="Times New Roman"/>
                <a:cs typeface="Times New Roman"/>
              </a:rPr>
              <a:t> </a:t>
            </a:r>
            <a:r>
              <a:rPr sz="1100" spc="-25" dirty="0">
                <a:solidFill>
                  <a:srgbClr val="3333B2"/>
                </a:solidFill>
                <a:latin typeface="Arial"/>
                <a:cs typeface="Arial"/>
              </a:rPr>
              <a:t>Michal </a:t>
            </a:r>
            <a:r>
              <a:rPr sz="1100" spc="-45" dirty="0">
                <a:solidFill>
                  <a:srgbClr val="3333B2"/>
                </a:solidFill>
                <a:latin typeface="Arial"/>
                <a:cs typeface="Arial"/>
              </a:rPr>
              <a:t>Kucer </a:t>
            </a:r>
            <a:r>
              <a:rPr sz="1100" spc="-65" dirty="0">
                <a:solidFill>
                  <a:srgbClr val="3333B2"/>
                </a:solidFill>
                <a:latin typeface="Arial"/>
                <a:cs typeface="Arial"/>
              </a:rPr>
              <a:t>and </a:t>
            </a:r>
            <a:r>
              <a:rPr sz="1100" spc="-55" dirty="0">
                <a:solidFill>
                  <a:srgbClr val="3333B2"/>
                </a:solidFill>
                <a:latin typeface="Arial"/>
                <a:cs typeface="Arial"/>
              </a:rPr>
              <a:t>Diane </a:t>
            </a:r>
            <a:r>
              <a:rPr sz="1100" spc="-65" dirty="0">
                <a:solidFill>
                  <a:srgbClr val="3333B2"/>
                </a:solidFill>
                <a:latin typeface="Arial"/>
                <a:cs typeface="Arial"/>
              </a:rPr>
              <a:t>Oyen. </a:t>
            </a:r>
            <a:r>
              <a:rPr sz="1100" spc="-25" dirty="0">
                <a:solidFill>
                  <a:srgbClr val="3333B2"/>
                </a:solidFill>
                <a:latin typeface="Arial"/>
                <a:cs typeface="Arial"/>
              </a:rPr>
              <a:t>“Transfer </a:t>
            </a:r>
            <a:r>
              <a:rPr sz="1100" spc="-50" dirty="0">
                <a:solidFill>
                  <a:srgbClr val="3333B2"/>
                </a:solidFill>
                <a:latin typeface="Arial"/>
                <a:cs typeface="Arial"/>
              </a:rPr>
              <a:t>learning </a:t>
            </a:r>
            <a:r>
              <a:rPr sz="1100" dirty="0">
                <a:solidFill>
                  <a:srgbClr val="3333B2"/>
                </a:solidFill>
                <a:latin typeface="Arial"/>
                <a:cs typeface="Arial"/>
              </a:rPr>
              <a:t>with </a:t>
            </a:r>
            <a:r>
              <a:rPr sz="1100" spc="-65" dirty="0">
                <a:solidFill>
                  <a:srgbClr val="3333B2"/>
                </a:solidFill>
                <a:latin typeface="Arial"/>
                <a:cs typeface="Arial"/>
              </a:rPr>
              <a:t>fewer  </a:t>
            </a:r>
            <a:r>
              <a:rPr sz="1100" spc="-50" dirty="0">
                <a:solidFill>
                  <a:srgbClr val="3333B2"/>
                </a:solidFill>
                <a:latin typeface="Arial"/>
                <a:cs typeface="Arial"/>
              </a:rPr>
              <a:t>ImageNet </a:t>
            </a:r>
            <a:r>
              <a:rPr sz="1100" spc="-55" dirty="0">
                <a:solidFill>
                  <a:srgbClr val="3333B2"/>
                </a:solidFill>
                <a:latin typeface="Arial"/>
                <a:cs typeface="Arial"/>
              </a:rPr>
              <a:t>classes”. </a:t>
            </a:r>
            <a:r>
              <a:rPr sz="1100" spc="-20" dirty="0">
                <a:solidFill>
                  <a:srgbClr val="3333B2"/>
                </a:solidFill>
                <a:latin typeface="Arial"/>
                <a:cs typeface="Arial"/>
              </a:rPr>
              <a:t>In:</a:t>
            </a:r>
            <a:r>
              <a:rPr sz="1100" spc="-125" dirty="0">
                <a:solidFill>
                  <a:srgbClr val="3333B2"/>
                </a:solidFill>
                <a:latin typeface="Arial"/>
                <a:cs typeface="Arial"/>
              </a:rPr>
              <a:t> </a:t>
            </a:r>
            <a:r>
              <a:rPr sz="1100" spc="-25" dirty="0">
                <a:solidFill>
                  <a:srgbClr val="3333B2"/>
                </a:solidFill>
                <a:latin typeface="Arial"/>
                <a:cs typeface="Arial"/>
              </a:rPr>
              <a:t>(2021).</a:t>
            </a:r>
            <a:endParaRPr sz="1100">
              <a:latin typeface="Arial"/>
              <a:cs typeface="Arial"/>
            </a:endParaRPr>
          </a:p>
          <a:p>
            <a:pPr marL="208279" marR="38735" indent="-196215">
              <a:lnSpc>
                <a:spcPct val="102600"/>
              </a:lnSpc>
              <a:spcBef>
                <a:spcPts val="650"/>
              </a:spcBef>
            </a:pPr>
            <a:r>
              <a:rPr sz="1100" u="sng" spc="-5" dirty="0">
                <a:solidFill>
                  <a:srgbClr val="3333B2"/>
                </a:solidFill>
                <a:uFill>
                  <a:solidFill>
                    <a:srgbClr val="B2B2B2"/>
                  </a:solidFill>
                </a:uFill>
                <a:latin typeface="Times New Roman"/>
                <a:cs typeface="Times New Roman"/>
              </a:rPr>
              <a:t>  </a:t>
            </a:r>
            <a:r>
              <a:rPr sz="1100" u="sng" spc="20" dirty="0">
                <a:solidFill>
                  <a:srgbClr val="3333B2"/>
                </a:solidFill>
                <a:uFill>
                  <a:solidFill>
                    <a:srgbClr val="B2B2B2"/>
                  </a:solidFill>
                </a:uFill>
                <a:latin typeface="Times New Roman"/>
                <a:cs typeface="Times New Roman"/>
              </a:rPr>
              <a:t> </a:t>
            </a:r>
            <a:r>
              <a:rPr sz="1100" dirty="0">
                <a:solidFill>
                  <a:srgbClr val="3333B2"/>
                </a:solidFill>
                <a:latin typeface="Times New Roman"/>
                <a:cs typeface="Times New Roman"/>
              </a:rPr>
              <a:t>  </a:t>
            </a:r>
            <a:r>
              <a:rPr sz="1100" spc="-130" dirty="0">
                <a:solidFill>
                  <a:srgbClr val="3333B2"/>
                </a:solidFill>
                <a:latin typeface="Times New Roman"/>
                <a:cs typeface="Times New Roman"/>
              </a:rPr>
              <a:t> </a:t>
            </a:r>
            <a:r>
              <a:rPr sz="1100" spc="-55" dirty="0">
                <a:solidFill>
                  <a:srgbClr val="3333B2"/>
                </a:solidFill>
                <a:latin typeface="Arial"/>
                <a:cs typeface="Arial"/>
              </a:rPr>
              <a:t>Yabin Zhang </a:t>
            </a:r>
            <a:r>
              <a:rPr sz="1100" spc="-20" dirty="0">
                <a:solidFill>
                  <a:srgbClr val="3333B2"/>
                </a:solidFill>
                <a:latin typeface="Arial"/>
                <a:cs typeface="Arial"/>
              </a:rPr>
              <a:t>et </a:t>
            </a:r>
            <a:r>
              <a:rPr sz="1100" spc="-30" dirty="0">
                <a:solidFill>
                  <a:srgbClr val="3333B2"/>
                </a:solidFill>
                <a:latin typeface="Arial"/>
                <a:cs typeface="Arial"/>
              </a:rPr>
              <a:t>al. </a:t>
            </a:r>
            <a:r>
              <a:rPr sz="1100" spc="-50" dirty="0">
                <a:solidFill>
                  <a:srgbClr val="3333B2"/>
                </a:solidFill>
                <a:latin typeface="Arial"/>
                <a:cs typeface="Arial"/>
              </a:rPr>
              <a:t>“Semi-supervised </a:t>
            </a:r>
            <a:r>
              <a:rPr sz="1100" spc="-65" dirty="0">
                <a:solidFill>
                  <a:srgbClr val="3333B2"/>
                </a:solidFill>
                <a:latin typeface="Arial"/>
                <a:cs typeface="Arial"/>
              </a:rPr>
              <a:t>models </a:t>
            </a:r>
            <a:r>
              <a:rPr sz="1100" spc="-80" dirty="0">
                <a:solidFill>
                  <a:srgbClr val="3333B2"/>
                </a:solidFill>
                <a:latin typeface="Arial"/>
                <a:cs typeface="Arial"/>
              </a:rPr>
              <a:t>are </a:t>
            </a:r>
            <a:r>
              <a:rPr sz="1100" spc="-40" dirty="0">
                <a:solidFill>
                  <a:srgbClr val="3333B2"/>
                </a:solidFill>
                <a:latin typeface="Arial"/>
                <a:cs typeface="Arial"/>
              </a:rPr>
              <a:t>strong </a:t>
            </a:r>
            <a:r>
              <a:rPr sz="1100" spc="-65" dirty="0">
                <a:solidFill>
                  <a:srgbClr val="3333B2"/>
                </a:solidFill>
                <a:latin typeface="Arial"/>
                <a:cs typeface="Arial"/>
              </a:rPr>
              <a:t>unsupervised  </a:t>
            </a:r>
            <a:r>
              <a:rPr sz="1100" spc="-50" dirty="0">
                <a:solidFill>
                  <a:srgbClr val="3333B2"/>
                </a:solidFill>
                <a:latin typeface="Arial"/>
                <a:cs typeface="Arial"/>
              </a:rPr>
              <a:t>domain </a:t>
            </a:r>
            <a:r>
              <a:rPr sz="1100" spc="-30" dirty="0">
                <a:solidFill>
                  <a:srgbClr val="3333B2"/>
                </a:solidFill>
                <a:latin typeface="Arial"/>
                <a:cs typeface="Arial"/>
              </a:rPr>
              <a:t>adaptation </a:t>
            </a:r>
            <a:r>
              <a:rPr sz="1100" spc="-40" dirty="0">
                <a:solidFill>
                  <a:srgbClr val="3333B2"/>
                </a:solidFill>
                <a:latin typeface="Arial"/>
                <a:cs typeface="Arial"/>
              </a:rPr>
              <a:t>learners”. </a:t>
            </a:r>
            <a:r>
              <a:rPr sz="1100" spc="-20" dirty="0">
                <a:solidFill>
                  <a:srgbClr val="3333B2"/>
                </a:solidFill>
                <a:latin typeface="Arial"/>
                <a:cs typeface="Arial"/>
              </a:rPr>
              <a:t>In: </a:t>
            </a:r>
            <a:r>
              <a:rPr sz="1100" spc="-35" dirty="0">
                <a:solidFill>
                  <a:srgbClr val="3333B2"/>
                </a:solidFill>
                <a:latin typeface="Arial"/>
                <a:cs typeface="Arial"/>
              </a:rPr>
              <a:t>arXiv </a:t>
            </a:r>
            <a:r>
              <a:rPr sz="1100" spc="-30" dirty="0">
                <a:solidFill>
                  <a:srgbClr val="3333B2"/>
                </a:solidFill>
                <a:latin typeface="Arial"/>
                <a:cs typeface="Arial"/>
              </a:rPr>
              <a:t>preprint </a:t>
            </a:r>
            <a:r>
              <a:rPr sz="1100" spc="-50" dirty="0">
                <a:solidFill>
                  <a:srgbClr val="3333B2"/>
                </a:solidFill>
                <a:latin typeface="Arial"/>
                <a:cs typeface="Arial"/>
              </a:rPr>
              <a:t>arXiv:2106.00417  </a:t>
            </a:r>
            <a:r>
              <a:rPr sz="1100" spc="-25" dirty="0">
                <a:solidFill>
                  <a:srgbClr val="3333B2"/>
                </a:solidFill>
                <a:latin typeface="Arial"/>
                <a:cs typeface="Arial"/>
              </a:rPr>
              <a:t>(2021).</a:t>
            </a:r>
            <a:endParaRPr sz="1100">
              <a:latin typeface="Arial"/>
              <a:cs typeface="Arial"/>
            </a:endParaRPr>
          </a:p>
          <a:p>
            <a:pPr marL="208279" marR="5080" indent="-196215">
              <a:lnSpc>
                <a:spcPct val="102600"/>
              </a:lnSpc>
              <a:spcBef>
                <a:spcPts val="655"/>
              </a:spcBef>
            </a:pPr>
            <a:r>
              <a:rPr sz="1100" u="sng" spc="-5" dirty="0">
                <a:solidFill>
                  <a:srgbClr val="3333B2"/>
                </a:solidFill>
                <a:uFill>
                  <a:solidFill>
                    <a:srgbClr val="B2B2B2"/>
                  </a:solidFill>
                </a:uFill>
                <a:latin typeface="Times New Roman"/>
                <a:cs typeface="Times New Roman"/>
              </a:rPr>
              <a:t>  </a:t>
            </a:r>
            <a:r>
              <a:rPr sz="1100" u="sng" spc="20" dirty="0">
                <a:solidFill>
                  <a:srgbClr val="3333B2"/>
                </a:solidFill>
                <a:uFill>
                  <a:solidFill>
                    <a:srgbClr val="B2B2B2"/>
                  </a:solidFill>
                </a:uFill>
                <a:latin typeface="Times New Roman"/>
                <a:cs typeface="Times New Roman"/>
              </a:rPr>
              <a:t> </a:t>
            </a:r>
            <a:r>
              <a:rPr sz="1100" dirty="0">
                <a:solidFill>
                  <a:srgbClr val="3333B2"/>
                </a:solidFill>
                <a:latin typeface="Times New Roman"/>
                <a:cs typeface="Times New Roman"/>
              </a:rPr>
              <a:t>  </a:t>
            </a:r>
            <a:r>
              <a:rPr sz="1100" spc="-130" dirty="0">
                <a:solidFill>
                  <a:srgbClr val="3333B2"/>
                </a:solidFill>
                <a:latin typeface="Times New Roman"/>
                <a:cs typeface="Times New Roman"/>
              </a:rPr>
              <a:t> </a:t>
            </a:r>
            <a:r>
              <a:rPr sz="1100" spc="-45" dirty="0">
                <a:solidFill>
                  <a:srgbClr val="3333B2"/>
                </a:solidFill>
                <a:latin typeface="Arial"/>
                <a:cs typeface="Arial"/>
              </a:rPr>
              <a:t>Alex </a:t>
            </a:r>
            <a:r>
              <a:rPr sz="1100" spc="-55" dirty="0">
                <a:solidFill>
                  <a:srgbClr val="3333B2"/>
                </a:solidFill>
                <a:latin typeface="Arial"/>
                <a:cs typeface="Arial"/>
              </a:rPr>
              <a:t>Krizhevsky, </a:t>
            </a:r>
            <a:r>
              <a:rPr sz="1100" spc="-40" dirty="0">
                <a:solidFill>
                  <a:srgbClr val="3333B2"/>
                </a:solidFill>
                <a:latin typeface="Arial"/>
                <a:cs typeface="Arial"/>
              </a:rPr>
              <a:t>Ilya </a:t>
            </a:r>
            <a:r>
              <a:rPr sz="1100" spc="-60" dirty="0">
                <a:solidFill>
                  <a:srgbClr val="3333B2"/>
                </a:solidFill>
                <a:latin typeface="Arial"/>
                <a:cs typeface="Arial"/>
              </a:rPr>
              <a:t>Sutskever, </a:t>
            </a:r>
            <a:r>
              <a:rPr sz="1100" spc="-65" dirty="0">
                <a:solidFill>
                  <a:srgbClr val="3333B2"/>
                </a:solidFill>
                <a:latin typeface="Arial"/>
                <a:cs typeface="Arial"/>
              </a:rPr>
              <a:t>and Geoffrey </a:t>
            </a:r>
            <a:r>
              <a:rPr sz="1100" spc="-85" dirty="0">
                <a:solidFill>
                  <a:srgbClr val="3333B2"/>
                </a:solidFill>
                <a:latin typeface="Arial"/>
                <a:cs typeface="Arial"/>
              </a:rPr>
              <a:t>E </a:t>
            </a:r>
            <a:r>
              <a:rPr sz="1100" spc="-15" dirty="0">
                <a:solidFill>
                  <a:srgbClr val="3333B2"/>
                </a:solidFill>
                <a:latin typeface="Arial"/>
                <a:cs typeface="Arial"/>
              </a:rPr>
              <a:t>Hinton. </a:t>
            </a:r>
            <a:r>
              <a:rPr sz="1100" spc="-30" dirty="0">
                <a:solidFill>
                  <a:srgbClr val="3333B2"/>
                </a:solidFill>
                <a:latin typeface="Arial"/>
                <a:cs typeface="Arial"/>
              </a:rPr>
              <a:t>“Imagenet  </a:t>
            </a:r>
            <a:r>
              <a:rPr sz="1100" spc="-40" dirty="0">
                <a:solidFill>
                  <a:srgbClr val="3333B2"/>
                </a:solidFill>
                <a:latin typeface="Arial"/>
                <a:cs typeface="Arial"/>
              </a:rPr>
              <a:t>classification </a:t>
            </a:r>
            <a:r>
              <a:rPr sz="1100" dirty="0">
                <a:solidFill>
                  <a:srgbClr val="3333B2"/>
                </a:solidFill>
                <a:latin typeface="Arial"/>
                <a:cs typeface="Arial"/>
              </a:rPr>
              <a:t>with </a:t>
            </a:r>
            <a:r>
              <a:rPr sz="1100" spc="-90" dirty="0">
                <a:solidFill>
                  <a:srgbClr val="3333B2"/>
                </a:solidFill>
                <a:latin typeface="Arial"/>
                <a:cs typeface="Arial"/>
              </a:rPr>
              <a:t>deep </a:t>
            </a:r>
            <a:r>
              <a:rPr sz="1100" spc="-35" dirty="0">
                <a:solidFill>
                  <a:srgbClr val="3333B2"/>
                </a:solidFill>
                <a:latin typeface="Arial"/>
                <a:cs typeface="Arial"/>
              </a:rPr>
              <a:t>convolutional </a:t>
            </a:r>
            <a:r>
              <a:rPr sz="1100" spc="-50" dirty="0">
                <a:solidFill>
                  <a:srgbClr val="3333B2"/>
                </a:solidFill>
                <a:latin typeface="Arial"/>
                <a:cs typeface="Arial"/>
              </a:rPr>
              <a:t>neural </a:t>
            </a:r>
            <a:r>
              <a:rPr sz="1100" spc="-30" dirty="0">
                <a:solidFill>
                  <a:srgbClr val="3333B2"/>
                </a:solidFill>
                <a:latin typeface="Arial"/>
                <a:cs typeface="Arial"/>
              </a:rPr>
              <a:t>networks”. </a:t>
            </a:r>
            <a:r>
              <a:rPr sz="1100" spc="-20" dirty="0">
                <a:solidFill>
                  <a:srgbClr val="3333B2"/>
                </a:solidFill>
                <a:latin typeface="Arial"/>
                <a:cs typeface="Arial"/>
              </a:rPr>
              <a:t>In: </a:t>
            </a:r>
            <a:r>
              <a:rPr sz="1100" spc="-75" dirty="0">
                <a:solidFill>
                  <a:srgbClr val="3333B2"/>
                </a:solidFill>
                <a:latin typeface="Arial"/>
                <a:cs typeface="Arial"/>
              </a:rPr>
              <a:t>Advances  </a:t>
            </a:r>
            <a:r>
              <a:rPr sz="1100" spc="-20" dirty="0">
                <a:solidFill>
                  <a:srgbClr val="3333B2"/>
                </a:solidFill>
                <a:latin typeface="Arial"/>
                <a:cs typeface="Arial"/>
              </a:rPr>
              <a:t>in </a:t>
            </a:r>
            <a:r>
              <a:rPr sz="1100" spc="-50" dirty="0">
                <a:solidFill>
                  <a:srgbClr val="3333B2"/>
                </a:solidFill>
                <a:latin typeface="Arial"/>
                <a:cs typeface="Arial"/>
              </a:rPr>
              <a:t>neural </a:t>
            </a:r>
            <a:r>
              <a:rPr sz="1100" spc="-25" dirty="0">
                <a:solidFill>
                  <a:srgbClr val="3333B2"/>
                </a:solidFill>
                <a:latin typeface="Arial"/>
                <a:cs typeface="Arial"/>
              </a:rPr>
              <a:t>information </a:t>
            </a:r>
            <a:r>
              <a:rPr sz="1100" spc="-70" dirty="0">
                <a:solidFill>
                  <a:srgbClr val="3333B2"/>
                </a:solidFill>
                <a:latin typeface="Arial"/>
                <a:cs typeface="Arial"/>
              </a:rPr>
              <a:t>processing </a:t>
            </a:r>
            <a:r>
              <a:rPr sz="1100" spc="-80" dirty="0">
                <a:solidFill>
                  <a:srgbClr val="3333B2"/>
                </a:solidFill>
                <a:latin typeface="Arial"/>
                <a:cs typeface="Arial"/>
              </a:rPr>
              <a:t>systems </a:t>
            </a:r>
            <a:r>
              <a:rPr sz="1100" spc="-70" dirty="0">
                <a:solidFill>
                  <a:srgbClr val="3333B2"/>
                </a:solidFill>
                <a:latin typeface="Arial"/>
                <a:cs typeface="Arial"/>
              </a:rPr>
              <a:t>25</a:t>
            </a:r>
            <a:r>
              <a:rPr sz="1100" spc="-140" dirty="0">
                <a:solidFill>
                  <a:srgbClr val="3333B2"/>
                </a:solidFill>
                <a:latin typeface="Arial"/>
                <a:cs typeface="Arial"/>
              </a:rPr>
              <a:t> </a:t>
            </a:r>
            <a:r>
              <a:rPr sz="1100" spc="-25" dirty="0">
                <a:solidFill>
                  <a:srgbClr val="3333B2"/>
                </a:solidFill>
                <a:latin typeface="Arial"/>
                <a:cs typeface="Arial"/>
              </a:rPr>
              <a:t>(2012).</a:t>
            </a:r>
            <a:endParaRPr sz="1100">
              <a:latin typeface="Arial"/>
              <a:cs typeface="Arial"/>
            </a:endParaRPr>
          </a:p>
        </p:txBody>
      </p:sp>
      <p:sp>
        <p:nvSpPr>
          <p:cNvPr id="48" name="object 48"/>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49" name="object 49"/>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50" name="object 50"/>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51" name="object 5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52" name="object 52"/>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8" action="ppaction://hlinksldjump"/>
              </a:rPr>
              <a:t>Rethinking </a:t>
            </a:r>
            <a:r>
              <a:rPr sz="600" spc="-10" dirty="0">
                <a:solidFill>
                  <a:srgbClr val="FFFFFF"/>
                </a:solidFill>
                <a:latin typeface="Arial"/>
                <a:cs typeface="Arial"/>
                <a:hlinkClick r:id="rId8" action="ppaction://hlinksldjump"/>
              </a:rPr>
              <a:t>ImageNet </a:t>
            </a:r>
            <a:r>
              <a:rPr sz="600" dirty="0">
                <a:solidFill>
                  <a:srgbClr val="FFFFFF"/>
                </a:solidFill>
                <a:latin typeface="Arial"/>
                <a:cs typeface="Arial"/>
                <a:hlinkClick r:id="rId8" action="ppaction://hlinksldjump"/>
              </a:rPr>
              <a:t>Pretraining </a:t>
            </a:r>
            <a:r>
              <a:rPr sz="600" spc="5" dirty="0">
                <a:solidFill>
                  <a:srgbClr val="FFFFFF"/>
                </a:solidFill>
                <a:latin typeface="Arial"/>
                <a:cs typeface="Arial"/>
                <a:hlinkClick r:id="rId8" action="ppaction://hlinksldjump"/>
              </a:rPr>
              <a:t>in </a:t>
            </a:r>
            <a:r>
              <a:rPr sz="600" spc="-5" dirty="0">
                <a:solidFill>
                  <a:srgbClr val="FFFFFF"/>
                </a:solidFill>
                <a:latin typeface="Arial"/>
                <a:cs typeface="Arial"/>
                <a:hlinkClick r:id="rId8" action="ppaction://hlinksldjump"/>
              </a:rPr>
              <a:t>Domain</a:t>
            </a:r>
            <a:endParaRPr sz="600">
              <a:latin typeface="Arial"/>
              <a:cs typeface="Arial"/>
            </a:endParaRPr>
          </a:p>
        </p:txBody>
      </p:sp>
      <p:sp>
        <p:nvSpPr>
          <p:cNvPr id="53" name="object 5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54" name="object 5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34</a:t>
            </a:fld>
            <a:r>
              <a:rPr spc="-95" dirty="0"/>
              <a:t> </a:t>
            </a:r>
            <a:r>
              <a:rPr spc="150" dirty="0"/>
              <a:t>/</a:t>
            </a:r>
            <a:r>
              <a:rPr spc="-90" dirty="0"/>
              <a:t> </a:t>
            </a:r>
            <a:r>
              <a:rPr spc="-20" dirty="0"/>
              <a:t>35</a:t>
            </a: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812165" cy="244475"/>
          </a:xfrm>
          <a:prstGeom prst="rect">
            <a:avLst/>
          </a:prstGeom>
        </p:spPr>
        <p:txBody>
          <a:bodyPr vert="horz" wrap="square" lIns="0" tIns="17145" rIns="0" bIns="0" rtlCol="0">
            <a:spAutoFit/>
          </a:bodyPr>
          <a:lstStyle/>
          <a:p>
            <a:pPr marL="12700">
              <a:lnSpc>
                <a:spcPct val="100000"/>
              </a:lnSpc>
              <a:spcBef>
                <a:spcPts val="135"/>
              </a:spcBef>
            </a:pPr>
            <a:r>
              <a:rPr spc="-100" dirty="0"/>
              <a:t>References</a:t>
            </a:r>
          </a:p>
        </p:txBody>
      </p:sp>
      <p:sp>
        <p:nvSpPr>
          <p:cNvPr id="3" name="object 3"/>
          <p:cNvSpPr/>
          <p:nvPr/>
        </p:nvSpPr>
        <p:spPr>
          <a:xfrm>
            <a:off x="176504" y="870716"/>
            <a:ext cx="101219" cy="13917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76504" y="870717"/>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5" name="object 5"/>
          <p:cNvSpPr/>
          <p:nvPr/>
        </p:nvSpPr>
        <p:spPr>
          <a:xfrm>
            <a:off x="189156" y="88969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6" name="object 6"/>
          <p:cNvSpPr/>
          <p:nvPr/>
        </p:nvSpPr>
        <p:spPr>
          <a:xfrm>
            <a:off x="201809" y="908673"/>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7" name="object 7"/>
          <p:cNvSpPr/>
          <p:nvPr/>
        </p:nvSpPr>
        <p:spPr>
          <a:xfrm>
            <a:off x="201809" y="921326"/>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8" name="object 8"/>
          <p:cNvSpPr/>
          <p:nvPr/>
        </p:nvSpPr>
        <p:spPr>
          <a:xfrm>
            <a:off x="189156" y="940304"/>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9" name="object 9"/>
          <p:cNvSpPr/>
          <p:nvPr/>
        </p:nvSpPr>
        <p:spPr>
          <a:xfrm>
            <a:off x="189156" y="952956"/>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0" name="object 10"/>
          <p:cNvSpPr/>
          <p:nvPr/>
        </p:nvSpPr>
        <p:spPr>
          <a:xfrm>
            <a:off x="189156" y="965609"/>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1" name="object 11"/>
          <p:cNvSpPr/>
          <p:nvPr/>
        </p:nvSpPr>
        <p:spPr>
          <a:xfrm>
            <a:off x="189156" y="978261"/>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2" name="object 12"/>
          <p:cNvSpPr/>
          <p:nvPr/>
        </p:nvSpPr>
        <p:spPr>
          <a:xfrm>
            <a:off x="233440" y="937140"/>
            <a:ext cx="31635" cy="44283"/>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252419" y="870717"/>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sp>
        <p:nvSpPr>
          <p:cNvPr id="14" name="object 14"/>
          <p:cNvSpPr/>
          <p:nvPr/>
        </p:nvSpPr>
        <p:spPr>
          <a:xfrm>
            <a:off x="176504" y="1462270"/>
            <a:ext cx="101219" cy="139174"/>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176504" y="1462270"/>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16" name="object 16"/>
          <p:cNvSpPr/>
          <p:nvPr/>
        </p:nvSpPr>
        <p:spPr>
          <a:xfrm>
            <a:off x="189156" y="1481249"/>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17" name="object 17"/>
          <p:cNvSpPr/>
          <p:nvPr/>
        </p:nvSpPr>
        <p:spPr>
          <a:xfrm>
            <a:off x="201809" y="1500227"/>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18" name="object 18"/>
          <p:cNvSpPr/>
          <p:nvPr/>
        </p:nvSpPr>
        <p:spPr>
          <a:xfrm>
            <a:off x="201809" y="1512879"/>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19" name="object 19"/>
          <p:cNvSpPr/>
          <p:nvPr/>
        </p:nvSpPr>
        <p:spPr>
          <a:xfrm>
            <a:off x="189156" y="1531858"/>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0" name="object 20"/>
          <p:cNvSpPr/>
          <p:nvPr/>
        </p:nvSpPr>
        <p:spPr>
          <a:xfrm>
            <a:off x="189156" y="1544510"/>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1" name="object 21"/>
          <p:cNvSpPr/>
          <p:nvPr/>
        </p:nvSpPr>
        <p:spPr>
          <a:xfrm>
            <a:off x="189156" y="1557162"/>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2" name="object 22"/>
          <p:cNvSpPr/>
          <p:nvPr/>
        </p:nvSpPr>
        <p:spPr>
          <a:xfrm>
            <a:off x="189156" y="1569814"/>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3" name="object 23"/>
          <p:cNvSpPr/>
          <p:nvPr/>
        </p:nvSpPr>
        <p:spPr>
          <a:xfrm>
            <a:off x="233440" y="1528693"/>
            <a:ext cx="31635" cy="44283"/>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252419" y="1462270"/>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sp>
        <p:nvSpPr>
          <p:cNvPr id="25" name="object 25"/>
          <p:cNvSpPr/>
          <p:nvPr/>
        </p:nvSpPr>
        <p:spPr>
          <a:xfrm>
            <a:off x="176504" y="2053836"/>
            <a:ext cx="101219" cy="139174"/>
          </a:xfrm>
          <a:prstGeom prst="rect">
            <a:avLst/>
          </a:prstGeom>
          <a:blipFill>
            <a:blip r:embed="rId2" cstate="print"/>
            <a:stretch>
              <a:fillRect/>
            </a:stretch>
          </a:blipFill>
        </p:spPr>
        <p:txBody>
          <a:bodyPr wrap="square" lIns="0" tIns="0" rIns="0" bIns="0" rtlCol="0"/>
          <a:lstStyle/>
          <a:p>
            <a:endParaRPr/>
          </a:p>
        </p:txBody>
      </p:sp>
      <p:sp>
        <p:nvSpPr>
          <p:cNvPr id="26" name="object 26"/>
          <p:cNvSpPr/>
          <p:nvPr/>
        </p:nvSpPr>
        <p:spPr>
          <a:xfrm>
            <a:off x="176504" y="2053836"/>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27" name="object 27"/>
          <p:cNvSpPr/>
          <p:nvPr/>
        </p:nvSpPr>
        <p:spPr>
          <a:xfrm>
            <a:off x="189156" y="2072814"/>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28" name="object 28"/>
          <p:cNvSpPr/>
          <p:nvPr/>
        </p:nvSpPr>
        <p:spPr>
          <a:xfrm>
            <a:off x="201809" y="2091793"/>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29" name="object 29"/>
          <p:cNvSpPr/>
          <p:nvPr/>
        </p:nvSpPr>
        <p:spPr>
          <a:xfrm>
            <a:off x="201809" y="2104445"/>
            <a:ext cx="50800" cy="0"/>
          </a:xfrm>
          <a:custGeom>
            <a:avLst/>
            <a:gdLst/>
            <a:ahLst/>
            <a:cxnLst/>
            <a:rect l="l" t="t" r="r" b="b"/>
            <a:pathLst>
              <a:path w="50800">
                <a:moveTo>
                  <a:pt x="0" y="0"/>
                </a:moveTo>
                <a:lnTo>
                  <a:pt x="50609" y="0"/>
                </a:lnTo>
              </a:path>
            </a:pathLst>
          </a:custGeom>
          <a:ln w="5079">
            <a:solidFill>
              <a:srgbClr val="999999"/>
            </a:solidFill>
          </a:ln>
        </p:spPr>
        <p:txBody>
          <a:bodyPr wrap="square" lIns="0" tIns="0" rIns="0" bIns="0" rtlCol="0"/>
          <a:lstStyle/>
          <a:p>
            <a:endParaRPr/>
          </a:p>
        </p:txBody>
      </p:sp>
      <p:sp>
        <p:nvSpPr>
          <p:cNvPr id="30" name="object 30"/>
          <p:cNvSpPr/>
          <p:nvPr/>
        </p:nvSpPr>
        <p:spPr>
          <a:xfrm>
            <a:off x="189156" y="2123424"/>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1" name="object 31"/>
          <p:cNvSpPr/>
          <p:nvPr/>
        </p:nvSpPr>
        <p:spPr>
          <a:xfrm>
            <a:off x="189156" y="2136076"/>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2" name="object 32"/>
          <p:cNvSpPr/>
          <p:nvPr/>
        </p:nvSpPr>
        <p:spPr>
          <a:xfrm>
            <a:off x="189156" y="2148728"/>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3" name="object 33"/>
          <p:cNvSpPr/>
          <p:nvPr/>
        </p:nvSpPr>
        <p:spPr>
          <a:xfrm>
            <a:off x="189156" y="2161380"/>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34" name="object 34"/>
          <p:cNvSpPr/>
          <p:nvPr/>
        </p:nvSpPr>
        <p:spPr>
          <a:xfrm>
            <a:off x="233440" y="2120259"/>
            <a:ext cx="31635" cy="44283"/>
          </a:xfrm>
          <a:prstGeom prst="rect">
            <a:avLst/>
          </a:prstGeom>
          <a:blipFill>
            <a:blip r:embed="rId6" cstate="print"/>
            <a:stretch>
              <a:fillRect/>
            </a:stretch>
          </a:blipFill>
        </p:spPr>
        <p:txBody>
          <a:bodyPr wrap="square" lIns="0" tIns="0" rIns="0" bIns="0" rtlCol="0"/>
          <a:lstStyle/>
          <a:p>
            <a:endParaRPr/>
          </a:p>
        </p:txBody>
      </p:sp>
      <p:sp>
        <p:nvSpPr>
          <p:cNvPr id="35" name="object 35"/>
          <p:cNvSpPr/>
          <p:nvPr/>
        </p:nvSpPr>
        <p:spPr>
          <a:xfrm>
            <a:off x="252419" y="2053836"/>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sp>
        <p:nvSpPr>
          <p:cNvPr id="36" name="object 36"/>
          <p:cNvSpPr txBox="1"/>
          <p:nvPr/>
        </p:nvSpPr>
        <p:spPr>
          <a:xfrm>
            <a:off x="176456" y="839672"/>
            <a:ext cx="4302760" cy="1891030"/>
          </a:xfrm>
          <a:prstGeom prst="rect">
            <a:avLst/>
          </a:prstGeom>
        </p:spPr>
        <p:txBody>
          <a:bodyPr vert="horz" wrap="square" lIns="0" tIns="6985" rIns="0" bIns="0" rtlCol="0">
            <a:spAutoFit/>
          </a:bodyPr>
          <a:lstStyle/>
          <a:p>
            <a:pPr marL="208279" marR="95250" indent="-196215">
              <a:lnSpc>
                <a:spcPct val="102600"/>
              </a:lnSpc>
              <a:spcBef>
                <a:spcPts val="55"/>
              </a:spcBef>
            </a:pPr>
            <a:r>
              <a:rPr sz="1100" u="sng" spc="-5" dirty="0">
                <a:solidFill>
                  <a:srgbClr val="3333B2"/>
                </a:solidFill>
                <a:uFill>
                  <a:solidFill>
                    <a:srgbClr val="B2B2B2"/>
                  </a:solidFill>
                </a:uFill>
                <a:latin typeface="Times New Roman"/>
                <a:cs typeface="Times New Roman"/>
              </a:rPr>
              <a:t>  </a:t>
            </a:r>
            <a:r>
              <a:rPr sz="1100" u="sng" spc="20" dirty="0">
                <a:solidFill>
                  <a:srgbClr val="3333B2"/>
                </a:solidFill>
                <a:uFill>
                  <a:solidFill>
                    <a:srgbClr val="B2B2B2"/>
                  </a:solidFill>
                </a:uFill>
                <a:latin typeface="Times New Roman"/>
                <a:cs typeface="Times New Roman"/>
              </a:rPr>
              <a:t> </a:t>
            </a:r>
            <a:r>
              <a:rPr sz="1100" dirty="0">
                <a:solidFill>
                  <a:srgbClr val="3333B2"/>
                </a:solidFill>
                <a:latin typeface="Times New Roman"/>
                <a:cs typeface="Times New Roman"/>
              </a:rPr>
              <a:t>  </a:t>
            </a:r>
            <a:r>
              <a:rPr sz="1100" spc="-130" dirty="0">
                <a:solidFill>
                  <a:srgbClr val="3333B2"/>
                </a:solidFill>
                <a:latin typeface="Times New Roman"/>
                <a:cs typeface="Times New Roman"/>
              </a:rPr>
              <a:t> </a:t>
            </a:r>
            <a:r>
              <a:rPr sz="1100" spc="-70" dirty="0">
                <a:solidFill>
                  <a:srgbClr val="3333B2"/>
                </a:solidFill>
                <a:latin typeface="Arial"/>
                <a:cs typeface="Arial"/>
              </a:rPr>
              <a:t>Yaroslav </a:t>
            </a:r>
            <a:r>
              <a:rPr sz="1100" spc="-65" dirty="0">
                <a:solidFill>
                  <a:srgbClr val="3333B2"/>
                </a:solidFill>
                <a:latin typeface="Arial"/>
                <a:cs typeface="Arial"/>
              </a:rPr>
              <a:t>Ganin </a:t>
            </a:r>
            <a:r>
              <a:rPr sz="1100" spc="-20" dirty="0">
                <a:solidFill>
                  <a:srgbClr val="3333B2"/>
                </a:solidFill>
                <a:latin typeface="Arial"/>
                <a:cs typeface="Arial"/>
              </a:rPr>
              <a:t>et </a:t>
            </a:r>
            <a:r>
              <a:rPr sz="1100" spc="-30" dirty="0">
                <a:solidFill>
                  <a:srgbClr val="3333B2"/>
                </a:solidFill>
                <a:latin typeface="Arial"/>
                <a:cs typeface="Arial"/>
              </a:rPr>
              <a:t>al. </a:t>
            </a:r>
            <a:r>
              <a:rPr sz="1100" spc="-40" dirty="0">
                <a:solidFill>
                  <a:srgbClr val="3333B2"/>
                </a:solidFill>
                <a:latin typeface="Arial"/>
                <a:cs typeface="Arial"/>
              </a:rPr>
              <a:t>“Domain-adversarial </a:t>
            </a:r>
            <a:r>
              <a:rPr sz="1100" spc="-20" dirty="0">
                <a:solidFill>
                  <a:srgbClr val="3333B2"/>
                </a:solidFill>
                <a:latin typeface="Arial"/>
                <a:cs typeface="Arial"/>
              </a:rPr>
              <a:t>training of </a:t>
            </a:r>
            <a:r>
              <a:rPr sz="1100" spc="-50" dirty="0">
                <a:solidFill>
                  <a:srgbClr val="3333B2"/>
                </a:solidFill>
                <a:latin typeface="Arial"/>
                <a:cs typeface="Arial"/>
              </a:rPr>
              <a:t>neural  </a:t>
            </a:r>
            <a:r>
              <a:rPr sz="1100" spc="-30" dirty="0">
                <a:solidFill>
                  <a:srgbClr val="3333B2"/>
                </a:solidFill>
                <a:latin typeface="Arial"/>
                <a:cs typeface="Arial"/>
              </a:rPr>
              <a:t>networks”. </a:t>
            </a:r>
            <a:r>
              <a:rPr sz="1100" spc="-20" dirty="0">
                <a:solidFill>
                  <a:srgbClr val="3333B2"/>
                </a:solidFill>
                <a:latin typeface="Arial"/>
                <a:cs typeface="Arial"/>
              </a:rPr>
              <a:t>In: </a:t>
            </a:r>
            <a:r>
              <a:rPr sz="1100" spc="-40" dirty="0">
                <a:solidFill>
                  <a:srgbClr val="3333B2"/>
                </a:solidFill>
                <a:latin typeface="Arial"/>
                <a:cs typeface="Arial"/>
              </a:rPr>
              <a:t>The </a:t>
            </a:r>
            <a:r>
              <a:rPr sz="1100" spc="-30" dirty="0">
                <a:solidFill>
                  <a:srgbClr val="3333B2"/>
                </a:solidFill>
                <a:latin typeface="Arial"/>
                <a:cs typeface="Arial"/>
              </a:rPr>
              <a:t>journal </a:t>
            </a:r>
            <a:r>
              <a:rPr sz="1100" spc="-20" dirty="0">
                <a:solidFill>
                  <a:srgbClr val="3333B2"/>
                </a:solidFill>
                <a:latin typeface="Arial"/>
                <a:cs typeface="Arial"/>
              </a:rPr>
              <a:t>of </a:t>
            </a:r>
            <a:r>
              <a:rPr sz="1100" spc="-60" dirty="0">
                <a:solidFill>
                  <a:srgbClr val="3333B2"/>
                </a:solidFill>
                <a:latin typeface="Arial"/>
                <a:cs typeface="Arial"/>
              </a:rPr>
              <a:t>machine </a:t>
            </a:r>
            <a:r>
              <a:rPr sz="1100" spc="-50" dirty="0">
                <a:solidFill>
                  <a:srgbClr val="3333B2"/>
                </a:solidFill>
                <a:latin typeface="Arial"/>
                <a:cs typeface="Arial"/>
              </a:rPr>
              <a:t>learning </a:t>
            </a:r>
            <a:r>
              <a:rPr sz="1100" spc="-80" dirty="0">
                <a:solidFill>
                  <a:srgbClr val="3333B2"/>
                </a:solidFill>
                <a:latin typeface="Arial"/>
                <a:cs typeface="Arial"/>
              </a:rPr>
              <a:t>research </a:t>
            </a:r>
            <a:r>
              <a:rPr sz="1100" spc="-55" dirty="0">
                <a:solidFill>
                  <a:srgbClr val="3333B2"/>
                </a:solidFill>
                <a:latin typeface="Arial"/>
                <a:cs typeface="Arial"/>
              </a:rPr>
              <a:t>17.1 </a:t>
            </a:r>
            <a:r>
              <a:rPr sz="1100" spc="-25" dirty="0">
                <a:solidFill>
                  <a:srgbClr val="3333B2"/>
                </a:solidFill>
                <a:latin typeface="Arial"/>
                <a:cs typeface="Arial"/>
              </a:rPr>
              <a:t>(2016),  </a:t>
            </a:r>
            <a:r>
              <a:rPr sz="1100" spc="-35" dirty="0">
                <a:solidFill>
                  <a:srgbClr val="3333B2"/>
                </a:solidFill>
                <a:latin typeface="Arial"/>
                <a:cs typeface="Arial"/>
              </a:rPr>
              <a:t>pp.</a:t>
            </a:r>
            <a:r>
              <a:rPr sz="1100" spc="50" dirty="0">
                <a:solidFill>
                  <a:srgbClr val="3333B2"/>
                </a:solidFill>
                <a:latin typeface="Arial"/>
                <a:cs typeface="Arial"/>
              </a:rPr>
              <a:t> </a:t>
            </a:r>
            <a:r>
              <a:rPr sz="1100" spc="-60" dirty="0">
                <a:solidFill>
                  <a:srgbClr val="3333B2"/>
                </a:solidFill>
                <a:latin typeface="Arial"/>
                <a:cs typeface="Arial"/>
              </a:rPr>
              <a:t>2096–2030.</a:t>
            </a:r>
            <a:endParaRPr sz="1100">
              <a:latin typeface="Arial"/>
              <a:cs typeface="Arial"/>
            </a:endParaRPr>
          </a:p>
          <a:p>
            <a:pPr marL="208279" marR="5080" indent="-196215" algn="just">
              <a:lnSpc>
                <a:spcPct val="102600"/>
              </a:lnSpc>
              <a:spcBef>
                <a:spcPts val="595"/>
              </a:spcBef>
            </a:pPr>
            <a:r>
              <a:rPr sz="1100" u="sng" spc="-5" dirty="0">
                <a:solidFill>
                  <a:srgbClr val="3333B2"/>
                </a:solidFill>
                <a:uFill>
                  <a:solidFill>
                    <a:srgbClr val="B2B2B2"/>
                  </a:solidFill>
                </a:uFill>
                <a:latin typeface="Times New Roman"/>
                <a:cs typeface="Times New Roman"/>
              </a:rPr>
              <a:t>  </a:t>
            </a:r>
            <a:r>
              <a:rPr sz="1100" u="sng" spc="20" dirty="0">
                <a:solidFill>
                  <a:srgbClr val="3333B2"/>
                </a:solidFill>
                <a:uFill>
                  <a:solidFill>
                    <a:srgbClr val="B2B2B2"/>
                  </a:solidFill>
                </a:uFill>
                <a:latin typeface="Times New Roman"/>
                <a:cs typeface="Times New Roman"/>
              </a:rPr>
              <a:t> </a:t>
            </a:r>
            <a:r>
              <a:rPr sz="1100" dirty="0">
                <a:solidFill>
                  <a:srgbClr val="3333B2"/>
                </a:solidFill>
                <a:latin typeface="Times New Roman"/>
                <a:cs typeface="Times New Roman"/>
              </a:rPr>
              <a:t>  </a:t>
            </a:r>
            <a:r>
              <a:rPr sz="1100" spc="-130" dirty="0">
                <a:solidFill>
                  <a:srgbClr val="3333B2"/>
                </a:solidFill>
                <a:latin typeface="Times New Roman"/>
                <a:cs typeface="Times New Roman"/>
              </a:rPr>
              <a:t> </a:t>
            </a:r>
            <a:r>
              <a:rPr sz="1100" spc="-40" dirty="0">
                <a:solidFill>
                  <a:srgbClr val="3333B2"/>
                </a:solidFill>
                <a:latin typeface="Arial"/>
                <a:cs typeface="Arial"/>
              </a:rPr>
              <a:t>Jia </a:t>
            </a:r>
            <a:r>
              <a:rPr sz="1100" spc="-65" dirty="0">
                <a:solidFill>
                  <a:srgbClr val="3333B2"/>
                </a:solidFill>
                <a:latin typeface="Arial"/>
                <a:cs typeface="Arial"/>
              </a:rPr>
              <a:t>Deng </a:t>
            </a:r>
            <a:r>
              <a:rPr sz="1100" spc="-20" dirty="0">
                <a:solidFill>
                  <a:srgbClr val="3333B2"/>
                </a:solidFill>
                <a:latin typeface="Arial"/>
                <a:cs typeface="Arial"/>
              </a:rPr>
              <a:t>et </a:t>
            </a:r>
            <a:r>
              <a:rPr sz="1100" spc="-30" dirty="0">
                <a:solidFill>
                  <a:srgbClr val="3333B2"/>
                </a:solidFill>
                <a:latin typeface="Arial"/>
                <a:cs typeface="Arial"/>
              </a:rPr>
              <a:t>al. </a:t>
            </a:r>
            <a:r>
              <a:rPr sz="1100" spc="-25" dirty="0">
                <a:solidFill>
                  <a:srgbClr val="3333B2"/>
                </a:solidFill>
                <a:latin typeface="Arial"/>
                <a:cs typeface="Arial"/>
              </a:rPr>
              <a:t>“Imagenet: </a:t>
            </a:r>
            <a:r>
              <a:rPr sz="1100" spc="-10" dirty="0">
                <a:solidFill>
                  <a:srgbClr val="3333B2"/>
                </a:solidFill>
                <a:latin typeface="Arial"/>
                <a:cs typeface="Arial"/>
              </a:rPr>
              <a:t>A </a:t>
            </a:r>
            <a:r>
              <a:rPr sz="1100" spc="-65" dirty="0">
                <a:solidFill>
                  <a:srgbClr val="3333B2"/>
                </a:solidFill>
                <a:latin typeface="Arial"/>
                <a:cs typeface="Arial"/>
              </a:rPr>
              <a:t>large-scale </a:t>
            </a:r>
            <a:r>
              <a:rPr sz="1100" spc="-45" dirty="0">
                <a:solidFill>
                  <a:srgbClr val="3333B2"/>
                </a:solidFill>
                <a:latin typeface="Arial"/>
                <a:cs typeface="Arial"/>
              </a:rPr>
              <a:t>hierarchical </a:t>
            </a:r>
            <a:r>
              <a:rPr sz="1100" spc="-65" dirty="0">
                <a:solidFill>
                  <a:srgbClr val="3333B2"/>
                </a:solidFill>
                <a:latin typeface="Arial"/>
                <a:cs typeface="Arial"/>
              </a:rPr>
              <a:t>image </a:t>
            </a:r>
            <a:r>
              <a:rPr sz="1100" spc="-40" dirty="0">
                <a:solidFill>
                  <a:srgbClr val="3333B2"/>
                </a:solidFill>
                <a:latin typeface="Arial"/>
                <a:cs typeface="Arial"/>
              </a:rPr>
              <a:t>database”.  </a:t>
            </a:r>
            <a:r>
              <a:rPr sz="1100" spc="-20" dirty="0">
                <a:solidFill>
                  <a:srgbClr val="3333B2"/>
                </a:solidFill>
                <a:latin typeface="Arial"/>
                <a:cs typeface="Arial"/>
              </a:rPr>
              <a:t>In: </a:t>
            </a:r>
            <a:r>
              <a:rPr sz="1100" spc="-70" dirty="0">
                <a:solidFill>
                  <a:srgbClr val="3333B2"/>
                </a:solidFill>
                <a:latin typeface="Arial"/>
                <a:cs typeface="Arial"/>
              </a:rPr>
              <a:t>2009 </a:t>
            </a:r>
            <a:r>
              <a:rPr sz="1100" spc="-65" dirty="0">
                <a:solidFill>
                  <a:srgbClr val="3333B2"/>
                </a:solidFill>
                <a:latin typeface="Arial"/>
                <a:cs typeface="Arial"/>
              </a:rPr>
              <a:t>IEEE conference </a:t>
            </a:r>
            <a:r>
              <a:rPr sz="1100" spc="-60" dirty="0">
                <a:solidFill>
                  <a:srgbClr val="3333B2"/>
                </a:solidFill>
                <a:latin typeface="Arial"/>
                <a:cs typeface="Arial"/>
              </a:rPr>
              <a:t>on </a:t>
            </a:r>
            <a:r>
              <a:rPr sz="1100" spc="-40" dirty="0">
                <a:solidFill>
                  <a:srgbClr val="3333B2"/>
                </a:solidFill>
                <a:latin typeface="Arial"/>
                <a:cs typeface="Arial"/>
              </a:rPr>
              <a:t>computer </a:t>
            </a:r>
            <a:r>
              <a:rPr sz="1100" spc="-45" dirty="0">
                <a:solidFill>
                  <a:srgbClr val="3333B2"/>
                </a:solidFill>
                <a:latin typeface="Arial"/>
                <a:cs typeface="Arial"/>
              </a:rPr>
              <a:t>vision </a:t>
            </a:r>
            <a:r>
              <a:rPr sz="1100" spc="-65" dirty="0">
                <a:solidFill>
                  <a:srgbClr val="3333B2"/>
                </a:solidFill>
                <a:latin typeface="Arial"/>
                <a:cs typeface="Arial"/>
              </a:rPr>
              <a:t>and </a:t>
            </a:r>
            <a:r>
              <a:rPr sz="1100" spc="-20" dirty="0">
                <a:solidFill>
                  <a:srgbClr val="3333B2"/>
                </a:solidFill>
                <a:latin typeface="Arial"/>
                <a:cs typeface="Arial"/>
              </a:rPr>
              <a:t>pattern </a:t>
            </a:r>
            <a:r>
              <a:rPr sz="1100" spc="-35" dirty="0">
                <a:solidFill>
                  <a:srgbClr val="3333B2"/>
                </a:solidFill>
                <a:latin typeface="Arial"/>
                <a:cs typeface="Arial"/>
              </a:rPr>
              <a:t>recognition.  </a:t>
            </a:r>
            <a:r>
              <a:rPr sz="1100" spc="-80" dirty="0">
                <a:solidFill>
                  <a:srgbClr val="3333B2"/>
                </a:solidFill>
                <a:latin typeface="Arial"/>
                <a:cs typeface="Arial"/>
              </a:rPr>
              <a:t>Ieee. </a:t>
            </a:r>
            <a:r>
              <a:rPr sz="1100" spc="-55" dirty="0">
                <a:solidFill>
                  <a:srgbClr val="3333B2"/>
                </a:solidFill>
                <a:latin typeface="Arial"/>
                <a:cs typeface="Arial"/>
              </a:rPr>
              <a:t>2009, </a:t>
            </a:r>
            <a:r>
              <a:rPr sz="1100" spc="-35" dirty="0">
                <a:solidFill>
                  <a:srgbClr val="3333B2"/>
                </a:solidFill>
                <a:latin typeface="Arial"/>
                <a:cs typeface="Arial"/>
              </a:rPr>
              <a:t>pp.</a:t>
            </a:r>
            <a:r>
              <a:rPr sz="1100" spc="-180" dirty="0">
                <a:solidFill>
                  <a:srgbClr val="3333B2"/>
                </a:solidFill>
                <a:latin typeface="Arial"/>
                <a:cs typeface="Arial"/>
              </a:rPr>
              <a:t> </a:t>
            </a:r>
            <a:r>
              <a:rPr sz="1100" spc="-60" dirty="0">
                <a:solidFill>
                  <a:srgbClr val="3333B2"/>
                </a:solidFill>
                <a:latin typeface="Arial"/>
                <a:cs typeface="Arial"/>
              </a:rPr>
              <a:t>248–255.</a:t>
            </a:r>
            <a:endParaRPr sz="1100">
              <a:latin typeface="Arial"/>
              <a:cs typeface="Arial"/>
            </a:endParaRPr>
          </a:p>
          <a:p>
            <a:pPr marL="208279" marR="314325" indent="-196215">
              <a:lnSpc>
                <a:spcPct val="102600"/>
              </a:lnSpc>
              <a:spcBef>
                <a:spcPts val="595"/>
              </a:spcBef>
            </a:pPr>
            <a:r>
              <a:rPr sz="1100" u="sng" spc="-5" dirty="0">
                <a:solidFill>
                  <a:srgbClr val="3333B2"/>
                </a:solidFill>
                <a:uFill>
                  <a:solidFill>
                    <a:srgbClr val="B2B2B2"/>
                  </a:solidFill>
                </a:uFill>
                <a:latin typeface="Times New Roman"/>
                <a:cs typeface="Times New Roman"/>
              </a:rPr>
              <a:t>  </a:t>
            </a:r>
            <a:r>
              <a:rPr sz="1100" u="sng" spc="20" dirty="0">
                <a:solidFill>
                  <a:srgbClr val="3333B2"/>
                </a:solidFill>
                <a:uFill>
                  <a:solidFill>
                    <a:srgbClr val="B2B2B2"/>
                  </a:solidFill>
                </a:uFill>
                <a:latin typeface="Times New Roman"/>
                <a:cs typeface="Times New Roman"/>
              </a:rPr>
              <a:t> </a:t>
            </a:r>
            <a:r>
              <a:rPr sz="1100" dirty="0">
                <a:solidFill>
                  <a:srgbClr val="3333B2"/>
                </a:solidFill>
                <a:latin typeface="Times New Roman"/>
                <a:cs typeface="Times New Roman"/>
              </a:rPr>
              <a:t>  </a:t>
            </a:r>
            <a:r>
              <a:rPr sz="1100" spc="-130" dirty="0">
                <a:solidFill>
                  <a:srgbClr val="3333B2"/>
                </a:solidFill>
                <a:latin typeface="Times New Roman"/>
                <a:cs typeface="Times New Roman"/>
              </a:rPr>
              <a:t> </a:t>
            </a:r>
            <a:r>
              <a:rPr sz="1100" spc="-40" dirty="0">
                <a:solidFill>
                  <a:srgbClr val="3333B2"/>
                </a:solidFill>
                <a:latin typeface="Arial"/>
                <a:cs typeface="Arial"/>
              </a:rPr>
              <a:t>Dong-Hyun </a:t>
            </a:r>
            <a:r>
              <a:rPr sz="1100" spc="-95" dirty="0">
                <a:solidFill>
                  <a:srgbClr val="3333B2"/>
                </a:solidFill>
                <a:latin typeface="Arial"/>
                <a:cs typeface="Arial"/>
              </a:rPr>
              <a:t>Lee </a:t>
            </a:r>
            <a:r>
              <a:rPr sz="1100" spc="-20" dirty="0">
                <a:solidFill>
                  <a:srgbClr val="3333B2"/>
                </a:solidFill>
                <a:latin typeface="Arial"/>
                <a:cs typeface="Arial"/>
              </a:rPr>
              <a:t>et </a:t>
            </a:r>
            <a:r>
              <a:rPr sz="1100" spc="-30" dirty="0">
                <a:solidFill>
                  <a:srgbClr val="3333B2"/>
                </a:solidFill>
                <a:latin typeface="Arial"/>
                <a:cs typeface="Arial"/>
              </a:rPr>
              <a:t>al. </a:t>
            </a:r>
            <a:r>
              <a:rPr sz="1100" spc="-40" dirty="0">
                <a:solidFill>
                  <a:srgbClr val="3333B2"/>
                </a:solidFill>
                <a:latin typeface="Arial"/>
                <a:cs typeface="Arial"/>
              </a:rPr>
              <a:t>“Pseudo-label: The </a:t>
            </a:r>
            <a:r>
              <a:rPr sz="1100" spc="-55" dirty="0">
                <a:solidFill>
                  <a:srgbClr val="3333B2"/>
                </a:solidFill>
                <a:latin typeface="Arial"/>
                <a:cs typeface="Arial"/>
              </a:rPr>
              <a:t>simple </a:t>
            </a:r>
            <a:r>
              <a:rPr sz="1100" spc="-65" dirty="0">
                <a:solidFill>
                  <a:srgbClr val="3333B2"/>
                </a:solidFill>
                <a:latin typeface="Arial"/>
                <a:cs typeface="Arial"/>
              </a:rPr>
              <a:t>and </a:t>
            </a:r>
            <a:r>
              <a:rPr sz="1100" spc="-30" dirty="0">
                <a:solidFill>
                  <a:srgbClr val="3333B2"/>
                </a:solidFill>
                <a:latin typeface="Arial"/>
                <a:cs typeface="Arial"/>
              </a:rPr>
              <a:t>efficient  </a:t>
            </a:r>
            <a:r>
              <a:rPr sz="1100" spc="-65" dirty="0">
                <a:solidFill>
                  <a:srgbClr val="3333B2"/>
                </a:solidFill>
                <a:latin typeface="Arial"/>
                <a:cs typeface="Arial"/>
              </a:rPr>
              <a:t>semi-supervised </a:t>
            </a:r>
            <a:r>
              <a:rPr sz="1100" spc="-50" dirty="0">
                <a:solidFill>
                  <a:srgbClr val="3333B2"/>
                </a:solidFill>
                <a:latin typeface="Arial"/>
                <a:cs typeface="Arial"/>
              </a:rPr>
              <a:t>learning </a:t>
            </a:r>
            <a:r>
              <a:rPr sz="1100" spc="-40" dirty="0">
                <a:solidFill>
                  <a:srgbClr val="3333B2"/>
                </a:solidFill>
                <a:latin typeface="Arial"/>
                <a:cs typeface="Arial"/>
              </a:rPr>
              <a:t>method </a:t>
            </a:r>
            <a:r>
              <a:rPr sz="1100" spc="-25" dirty="0">
                <a:solidFill>
                  <a:srgbClr val="3333B2"/>
                </a:solidFill>
                <a:latin typeface="Arial"/>
                <a:cs typeface="Arial"/>
              </a:rPr>
              <a:t>for </a:t>
            </a:r>
            <a:r>
              <a:rPr sz="1100" spc="-90" dirty="0">
                <a:solidFill>
                  <a:srgbClr val="3333B2"/>
                </a:solidFill>
                <a:latin typeface="Arial"/>
                <a:cs typeface="Arial"/>
              </a:rPr>
              <a:t>deep </a:t>
            </a:r>
            <a:r>
              <a:rPr sz="1100" spc="-50" dirty="0">
                <a:solidFill>
                  <a:srgbClr val="3333B2"/>
                </a:solidFill>
                <a:latin typeface="Arial"/>
                <a:cs typeface="Arial"/>
              </a:rPr>
              <a:t>neural </a:t>
            </a:r>
            <a:r>
              <a:rPr sz="1100" spc="-30" dirty="0">
                <a:solidFill>
                  <a:srgbClr val="3333B2"/>
                </a:solidFill>
                <a:latin typeface="Arial"/>
                <a:cs typeface="Arial"/>
              </a:rPr>
              <a:t>networks”. </a:t>
            </a:r>
            <a:r>
              <a:rPr sz="1100" spc="-20" dirty="0">
                <a:solidFill>
                  <a:srgbClr val="3333B2"/>
                </a:solidFill>
                <a:latin typeface="Arial"/>
                <a:cs typeface="Arial"/>
              </a:rPr>
              <a:t>In:  </a:t>
            </a:r>
            <a:r>
              <a:rPr sz="1100" spc="-60" dirty="0">
                <a:solidFill>
                  <a:srgbClr val="3333B2"/>
                </a:solidFill>
                <a:latin typeface="Arial"/>
                <a:cs typeface="Arial"/>
              </a:rPr>
              <a:t>Workshop on </a:t>
            </a:r>
            <a:r>
              <a:rPr sz="1100" spc="-70" dirty="0">
                <a:solidFill>
                  <a:srgbClr val="3333B2"/>
                </a:solidFill>
                <a:latin typeface="Arial"/>
                <a:cs typeface="Arial"/>
              </a:rPr>
              <a:t>challenges </a:t>
            </a:r>
            <a:r>
              <a:rPr sz="1100" spc="-20" dirty="0">
                <a:solidFill>
                  <a:srgbClr val="3333B2"/>
                </a:solidFill>
                <a:latin typeface="Arial"/>
                <a:cs typeface="Arial"/>
              </a:rPr>
              <a:t>in </a:t>
            </a:r>
            <a:r>
              <a:rPr sz="1100" spc="-50" dirty="0">
                <a:solidFill>
                  <a:srgbClr val="3333B2"/>
                </a:solidFill>
                <a:latin typeface="Arial"/>
                <a:cs typeface="Arial"/>
              </a:rPr>
              <a:t>representation </a:t>
            </a:r>
            <a:r>
              <a:rPr sz="1100" spc="-45" dirty="0">
                <a:solidFill>
                  <a:srgbClr val="3333B2"/>
                </a:solidFill>
                <a:latin typeface="Arial"/>
                <a:cs typeface="Arial"/>
              </a:rPr>
              <a:t>learning, </a:t>
            </a:r>
            <a:r>
              <a:rPr sz="1100" spc="-20" dirty="0">
                <a:solidFill>
                  <a:srgbClr val="3333B2"/>
                </a:solidFill>
                <a:latin typeface="Arial"/>
                <a:cs typeface="Arial"/>
              </a:rPr>
              <a:t>ICML. </a:t>
            </a:r>
            <a:r>
              <a:rPr sz="1100" spc="-25" dirty="0">
                <a:solidFill>
                  <a:srgbClr val="3333B2"/>
                </a:solidFill>
                <a:latin typeface="Arial"/>
                <a:cs typeface="Arial"/>
              </a:rPr>
              <a:t>Vol. </a:t>
            </a:r>
            <a:r>
              <a:rPr sz="1100" spc="-35" dirty="0">
                <a:solidFill>
                  <a:srgbClr val="3333B2"/>
                </a:solidFill>
                <a:latin typeface="Arial"/>
                <a:cs typeface="Arial"/>
              </a:rPr>
              <a:t>3.  2. </a:t>
            </a:r>
            <a:r>
              <a:rPr sz="1100" spc="-55" dirty="0">
                <a:solidFill>
                  <a:srgbClr val="3333B2"/>
                </a:solidFill>
                <a:latin typeface="Arial"/>
                <a:cs typeface="Arial"/>
              </a:rPr>
              <a:t>2013, </a:t>
            </a:r>
            <a:r>
              <a:rPr sz="1100" spc="-30" dirty="0">
                <a:solidFill>
                  <a:srgbClr val="3333B2"/>
                </a:solidFill>
                <a:latin typeface="Arial"/>
                <a:cs typeface="Arial"/>
              </a:rPr>
              <a:t>p.</a:t>
            </a:r>
            <a:r>
              <a:rPr sz="1100" dirty="0">
                <a:solidFill>
                  <a:srgbClr val="3333B2"/>
                </a:solidFill>
                <a:latin typeface="Arial"/>
                <a:cs typeface="Arial"/>
              </a:rPr>
              <a:t> </a:t>
            </a:r>
            <a:r>
              <a:rPr sz="1100" spc="-55" dirty="0">
                <a:solidFill>
                  <a:srgbClr val="3333B2"/>
                </a:solidFill>
                <a:latin typeface="Arial"/>
                <a:cs typeface="Arial"/>
              </a:rPr>
              <a:t>896.</a:t>
            </a:r>
            <a:endParaRPr sz="1100">
              <a:latin typeface="Arial"/>
              <a:cs typeface="Arial"/>
            </a:endParaRPr>
          </a:p>
        </p:txBody>
      </p:sp>
      <p:sp>
        <p:nvSpPr>
          <p:cNvPr id="37" name="object 3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38" name="object 3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39" name="object 3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40" name="object 4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41" name="object 4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7" action="ppaction://hlinksldjump"/>
              </a:rPr>
              <a:t>Rethinking </a:t>
            </a:r>
            <a:r>
              <a:rPr sz="600" spc="-10" dirty="0">
                <a:solidFill>
                  <a:srgbClr val="FFFFFF"/>
                </a:solidFill>
                <a:latin typeface="Arial"/>
                <a:cs typeface="Arial"/>
                <a:hlinkClick r:id="rId7" action="ppaction://hlinksldjump"/>
              </a:rPr>
              <a:t>ImageNet </a:t>
            </a:r>
            <a:r>
              <a:rPr sz="600" dirty="0">
                <a:solidFill>
                  <a:srgbClr val="FFFFFF"/>
                </a:solidFill>
                <a:latin typeface="Arial"/>
                <a:cs typeface="Arial"/>
                <a:hlinkClick r:id="rId7" action="ppaction://hlinksldjump"/>
              </a:rPr>
              <a:t>Pretraining </a:t>
            </a:r>
            <a:r>
              <a:rPr sz="600" spc="5" dirty="0">
                <a:solidFill>
                  <a:srgbClr val="FFFFFF"/>
                </a:solidFill>
                <a:latin typeface="Arial"/>
                <a:cs typeface="Arial"/>
                <a:hlinkClick r:id="rId7" action="ppaction://hlinksldjump"/>
              </a:rPr>
              <a:t>in </a:t>
            </a:r>
            <a:r>
              <a:rPr sz="600" spc="-5" dirty="0">
                <a:solidFill>
                  <a:srgbClr val="FFFFFF"/>
                </a:solidFill>
                <a:latin typeface="Arial"/>
                <a:cs typeface="Arial"/>
                <a:hlinkClick r:id="rId7" action="ppaction://hlinksldjump"/>
              </a:rPr>
              <a:t>Domain</a:t>
            </a:r>
            <a:endParaRPr sz="600">
              <a:latin typeface="Arial"/>
              <a:cs typeface="Arial"/>
            </a:endParaRPr>
          </a:p>
        </p:txBody>
      </p:sp>
      <p:sp>
        <p:nvSpPr>
          <p:cNvPr id="42" name="object 4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43" name="object 4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35</a:t>
            </a:fld>
            <a:r>
              <a:rPr spc="-95" dirty="0"/>
              <a:t> </a:t>
            </a:r>
            <a:r>
              <a:rPr spc="150" dirty="0"/>
              <a:t>/</a:t>
            </a:r>
            <a:r>
              <a:rPr spc="-90" dirty="0"/>
              <a:t> </a:t>
            </a:r>
            <a:r>
              <a:rPr spc="-20" dirty="0"/>
              <a:t>35</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891664" cy="244475"/>
          </a:xfrm>
          <a:prstGeom prst="rect">
            <a:avLst/>
          </a:prstGeom>
        </p:spPr>
        <p:txBody>
          <a:bodyPr vert="horz" wrap="square" lIns="0" tIns="17145" rIns="0" bIns="0" rtlCol="0">
            <a:spAutoFit/>
          </a:bodyPr>
          <a:lstStyle/>
          <a:p>
            <a:pPr marL="12700">
              <a:lnSpc>
                <a:spcPct val="100000"/>
              </a:lnSpc>
              <a:spcBef>
                <a:spcPts val="135"/>
              </a:spcBef>
            </a:pPr>
            <a:r>
              <a:rPr spc="-40" dirty="0"/>
              <a:t>Context </a:t>
            </a:r>
            <a:r>
              <a:rPr spc="-20" dirty="0"/>
              <a:t>of </a:t>
            </a:r>
            <a:r>
              <a:rPr spc="-45" dirty="0"/>
              <a:t>our</a:t>
            </a:r>
            <a:r>
              <a:rPr spc="235" dirty="0"/>
              <a:t> </a:t>
            </a:r>
            <a:r>
              <a:rPr spc="-55" dirty="0"/>
              <a:t>exeriment</a:t>
            </a:r>
          </a:p>
        </p:txBody>
      </p:sp>
      <p:sp>
        <p:nvSpPr>
          <p:cNvPr id="3" name="object 3"/>
          <p:cNvSpPr/>
          <p:nvPr/>
        </p:nvSpPr>
        <p:spPr>
          <a:xfrm>
            <a:off x="281089" y="1286497"/>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668615"/>
            <a:ext cx="65265" cy="6526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81089" y="1878647"/>
            <a:ext cx="65265" cy="65265"/>
          </a:xfrm>
          <a:prstGeom prst="rect">
            <a:avLst/>
          </a:prstGeom>
          <a:blipFill>
            <a:blip r:embed="rId5" cstate="print"/>
            <a:stretch>
              <a:fillRect/>
            </a:stretch>
          </a:blipFill>
        </p:spPr>
        <p:txBody>
          <a:bodyPr wrap="square" lIns="0" tIns="0" rIns="0" bIns="0" rtlCol="0"/>
          <a:lstStyle/>
          <a:p>
            <a:endParaRPr/>
          </a:p>
        </p:txBody>
      </p:sp>
      <p:sp>
        <p:nvSpPr>
          <p:cNvPr id="6" name="object 6"/>
          <p:cNvSpPr txBox="1"/>
          <p:nvPr/>
        </p:nvSpPr>
        <p:spPr>
          <a:xfrm>
            <a:off x="402932" y="1203056"/>
            <a:ext cx="3740150" cy="956310"/>
          </a:xfrm>
          <a:prstGeom prst="rect">
            <a:avLst/>
          </a:prstGeom>
        </p:spPr>
        <p:txBody>
          <a:bodyPr vert="horz" wrap="square" lIns="0" tIns="6985" rIns="0" bIns="0" rtlCol="0">
            <a:spAutoFit/>
          </a:bodyPr>
          <a:lstStyle/>
          <a:p>
            <a:pPr marL="12700" marR="13970">
              <a:lnSpc>
                <a:spcPct val="102600"/>
              </a:lnSpc>
              <a:spcBef>
                <a:spcPts val="55"/>
              </a:spcBef>
            </a:pPr>
            <a:r>
              <a:rPr sz="1100" spc="-40" dirty="0">
                <a:latin typeface="Arial"/>
                <a:cs typeface="Arial"/>
              </a:rPr>
              <a:t>Pretrained </a:t>
            </a:r>
            <a:r>
              <a:rPr sz="1100" spc="-50" dirty="0">
                <a:latin typeface="Arial"/>
                <a:cs typeface="Arial"/>
              </a:rPr>
              <a:t>Models </a:t>
            </a:r>
            <a:r>
              <a:rPr sz="1100" spc="-55" dirty="0">
                <a:latin typeface="Arial"/>
                <a:cs typeface="Arial"/>
              </a:rPr>
              <a:t>weights help </a:t>
            </a:r>
            <a:r>
              <a:rPr sz="1100" spc="-50" dirty="0">
                <a:latin typeface="Arial"/>
                <a:cs typeface="Arial"/>
              </a:rPr>
              <a:t>improve </a:t>
            </a:r>
            <a:r>
              <a:rPr sz="1100" spc="-30" dirty="0">
                <a:latin typeface="Arial"/>
                <a:cs typeface="Arial"/>
              </a:rPr>
              <a:t>the </a:t>
            </a:r>
            <a:r>
              <a:rPr sz="1100" spc="-55" dirty="0">
                <a:latin typeface="Arial"/>
                <a:cs typeface="Arial"/>
              </a:rPr>
              <a:t>performance </a:t>
            </a:r>
            <a:r>
              <a:rPr sz="1100" spc="-20" dirty="0">
                <a:latin typeface="Arial"/>
                <a:cs typeface="Arial"/>
              </a:rPr>
              <a:t>of </a:t>
            </a:r>
            <a:r>
              <a:rPr sz="1100" spc="-25" dirty="0">
                <a:latin typeface="Arial"/>
                <a:cs typeface="Arial"/>
              </a:rPr>
              <a:t>NN  </a:t>
            </a:r>
            <a:r>
              <a:rPr sz="1100" spc="-55" dirty="0">
                <a:latin typeface="Arial"/>
                <a:cs typeface="Arial"/>
              </a:rPr>
              <a:t>models.</a:t>
            </a:r>
            <a:endParaRPr sz="1100">
              <a:latin typeface="Arial"/>
              <a:cs typeface="Arial"/>
            </a:endParaRPr>
          </a:p>
          <a:p>
            <a:pPr marL="12700">
              <a:lnSpc>
                <a:spcPct val="100000"/>
              </a:lnSpc>
              <a:spcBef>
                <a:spcPts val="335"/>
              </a:spcBef>
            </a:pPr>
            <a:r>
              <a:rPr sz="1100" spc="-50" dirty="0">
                <a:latin typeface="Arial"/>
                <a:cs typeface="Arial"/>
              </a:rPr>
              <a:t>Usually </a:t>
            </a:r>
            <a:r>
              <a:rPr sz="1100" spc="-40" dirty="0">
                <a:latin typeface="Arial"/>
                <a:cs typeface="Arial"/>
              </a:rPr>
              <a:t>pre-trained </a:t>
            </a:r>
            <a:r>
              <a:rPr sz="1100" spc="-50" dirty="0">
                <a:latin typeface="Arial"/>
                <a:cs typeface="Arial"/>
              </a:rPr>
              <a:t>Models </a:t>
            </a:r>
            <a:r>
              <a:rPr sz="1100" spc="-30" dirty="0">
                <a:latin typeface="Arial"/>
                <a:cs typeface="Arial"/>
              </a:rPr>
              <a:t>trained </a:t>
            </a:r>
            <a:r>
              <a:rPr sz="1100" spc="-60" dirty="0">
                <a:latin typeface="Arial"/>
                <a:cs typeface="Arial"/>
              </a:rPr>
              <a:t>on </a:t>
            </a:r>
            <a:r>
              <a:rPr sz="1100" spc="-30" dirty="0">
                <a:latin typeface="Arial"/>
                <a:cs typeface="Arial"/>
              </a:rPr>
              <a:t>the </a:t>
            </a:r>
            <a:r>
              <a:rPr sz="1100" spc="-50" dirty="0">
                <a:latin typeface="Arial"/>
                <a:cs typeface="Arial"/>
              </a:rPr>
              <a:t>larger</a:t>
            </a:r>
            <a:r>
              <a:rPr sz="1100" spc="-120" dirty="0">
                <a:latin typeface="Arial"/>
                <a:cs typeface="Arial"/>
              </a:rPr>
              <a:t> </a:t>
            </a:r>
            <a:r>
              <a:rPr sz="1100" spc="-40" dirty="0">
                <a:latin typeface="Arial"/>
                <a:cs typeface="Arial"/>
              </a:rPr>
              <a:t>dataset.</a:t>
            </a:r>
            <a:endParaRPr sz="1100">
              <a:latin typeface="Arial"/>
              <a:cs typeface="Arial"/>
            </a:endParaRPr>
          </a:p>
          <a:p>
            <a:pPr marL="12700" marR="5080">
              <a:lnSpc>
                <a:spcPct val="102600"/>
              </a:lnSpc>
              <a:spcBef>
                <a:spcPts val="300"/>
              </a:spcBef>
            </a:pPr>
            <a:r>
              <a:rPr sz="1100" spc="-30" dirty="0">
                <a:latin typeface="Arial"/>
                <a:cs typeface="Arial"/>
              </a:rPr>
              <a:t>In </a:t>
            </a:r>
            <a:r>
              <a:rPr sz="1100" spc="-40" dirty="0">
                <a:latin typeface="Arial"/>
                <a:cs typeface="Arial"/>
              </a:rPr>
              <a:t>computer vision, </a:t>
            </a:r>
            <a:r>
              <a:rPr sz="1100" spc="-50" dirty="0">
                <a:latin typeface="Arial"/>
                <a:cs typeface="Arial"/>
              </a:rPr>
              <a:t>ImageNet </a:t>
            </a:r>
            <a:r>
              <a:rPr sz="1100" spc="-60" dirty="0">
                <a:latin typeface="Arial"/>
                <a:cs typeface="Arial"/>
              </a:rPr>
              <a:t>is </a:t>
            </a:r>
            <a:r>
              <a:rPr sz="1100" spc="-90" dirty="0">
                <a:latin typeface="Arial"/>
                <a:cs typeface="Arial"/>
              </a:rPr>
              <a:t>a </a:t>
            </a:r>
            <a:r>
              <a:rPr sz="1100" spc="-50" dirty="0">
                <a:latin typeface="Arial"/>
                <a:cs typeface="Arial"/>
              </a:rPr>
              <a:t>good candidate </a:t>
            </a:r>
            <a:r>
              <a:rPr sz="1100" spc="-25" dirty="0">
                <a:latin typeface="Arial"/>
                <a:cs typeface="Arial"/>
              </a:rPr>
              <a:t>for </a:t>
            </a:r>
            <a:r>
              <a:rPr sz="1100" spc="-45" dirty="0">
                <a:latin typeface="Arial"/>
                <a:cs typeface="Arial"/>
              </a:rPr>
              <a:t>pretrained  </a:t>
            </a:r>
            <a:r>
              <a:rPr sz="1100" spc="-65" dirty="0">
                <a:latin typeface="Arial"/>
                <a:cs typeface="Arial"/>
              </a:rPr>
              <a:t>models </a:t>
            </a:r>
            <a:r>
              <a:rPr sz="1100" spc="10" dirty="0">
                <a:latin typeface="Arial"/>
                <a:cs typeface="Arial"/>
              </a:rPr>
              <a:t>to </a:t>
            </a:r>
            <a:r>
              <a:rPr sz="1100" spc="-10" dirty="0">
                <a:latin typeface="Arial"/>
                <a:cs typeface="Arial"/>
              </a:rPr>
              <a:t>train</a:t>
            </a:r>
            <a:r>
              <a:rPr sz="1100" spc="-25" dirty="0">
                <a:latin typeface="Arial"/>
                <a:cs typeface="Arial"/>
              </a:rPr>
              <a:t> </a:t>
            </a:r>
            <a:r>
              <a:rPr sz="1100" spc="-40" dirty="0">
                <a:latin typeface="Arial"/>
                <a:cs typeface="Arial"/>
              </a:rPr>
              <a:t>on.</a:t>
            </a:r>
            <a:endParaRPr sz="1100">
              <a:latin typeface="Arial"/>
              <a:cs typeface="Arial"/>
            </a:endParaRP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6" action="ppaction://hlinksldjump"/>
              </a:rPr>
              <a:t>Rethinking </a:t>
            </a:r>
            <a:r>
              <a:rPr sz="600" spc="-10" dirty="0">
                <a:solidFill>
                  <a:srgbClr val="FFFFFF"/>
                </a:solidFill>
                <a:latin typeface="Arial"/>
                <a:cs typeface="Arial"/>
                <a:hlinkClick r:id="rId6" action="ppaction://hlinksldjump"/>
              </a:rPr>
              <a:t>ImageNet </a:t>
            </a:r>
            <a:r>
              <a:rPr sz="600" dirty="0">
                <a:solidFill>
                  <a:srgbClr val="FFFFFF"/>
                </a:solidFill>
                <a:latin typeface="Arial"/>
                <a:cs typeface="Arial"/>
                <a:hlinkClick r:id="rId6" action="ppaction://hlinksldjump"/>
              </a:rPr>
              <a:t>Pretraining </a:t>
            </a:r>
            <a:r>
              <a:rPr sz="600" spc="5" dirty="0">
                <a:solidFill>
                  <a:srgbClr val="FFFFFF"/>
                </a:solidFill>
                <a:latin typeface="Arial"/>
                <a:cs typeface="Arial"/>
                <a:hlinkClick r:id="rId6" action="ppaction://hlinksldjump"/>
              </a:rPr>
              <a:t>in </a:t>
            </a:r>
            <a:r>
              <a:rPr sz="600" spc="-5" dirty="0">
                <a:solidFill>
                  <a:srgbClr val="FFFFFF"/>
                </a:solidFill>
                <a:latin typeface="Arial"/>
                <a:cs typeface="Arial"/>
                <a:hlinkClick r:id="rId6"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4</a:t>
            </a:fld>
            <a:r>
              <a:rPr spc="-95" dirty="0"/>
              <a:t> </a:t>
            </a:r>
            <a:r>
              <a:rPr spc="150" dirty="0"/>
              <a:t>/</a:t>
            </a:r>
            <a:r>
              <a:rPr spc="-90" dirty="0"/>
              <a:t> </a:t>
            </a:r>
            <a:r>
              <a:rPr spc="-20" dirty="0"/>
              <a:t>35</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1891664" cy="244475"/>
          </a:xfrm>
          <a:prstGeom prst="rect">
            <a:avLst/>
          </a:prstGeom>
        </p:spPr>
        <p:txBody>
          <a:bodyPr vert="horz" wrap="square" lIns="0" tIns="17145" rIns="0" bIns="0" rtlCol="0">
            <a:spAutoFit/>
          </a:bodyPr>
          <a:lstStyle/>
          <a:p>
            <a:pPr marL="12700">
              <a:lnSpc>
                <a:spcPct val="100000"/>
              </a:lnSpc>
              <a:spcBef>
                <a:spcPts val="135"/>
              </a:spcBef>
            </a:pPr>
            <a:r>
              <a:rPr sz="1400" spc="-40" dirty="0">
                <a:solidFill>
                  <a:srgbClr val="FFFFFF"/>
                </a:solidFill>
                <a:latin typeface="Arial"/>
                <a:cs typeface="Arial"/>
              </a:rPr>
              <a:t>Context </a:t>
            </a:r>
            <a:r>
              <a:rPr sz="1400" spc="-20" dirty="0">
                <a:solidFill>
                  <a:srgbClr val="FFFFFF"/>
                </a:solidFill>
                <a:latin typeface="Arial"/>
                <a:cs typeface="Arial"/>
              </a:rPr>
              <a:t>of </a:t>
            </a:r>
            <a:r>
              <a:rPr sz="1400" spc="-45" dirty="0">
                <a:solidFill>
                  <a:srgbClr val="FFFFFF"/>
                </a:solidFill>
                <a:latin typeface="Arial"/>
                <a:cs typeface="Arial"/>
              </a:rPr>
              <a:t>our</a:t>
            </a:r>
            <a:r>
              <a:rPr sz="1400" spc="235" dirty="0">
                <a:solidFill>
                  <a:srgbClr val="FFFFFF"/>
                </a:solidFill>
                <a:latin typeface="Arial"/>
                <a:cs typeface="Arial"/>
              </a:rPr>
              <a:t> </a:t>
            </a:r>
            <a:r>
              <a:rPr sz="1400" spc="-55" dirty="0">
                <a:solidFill>
                  <a:srgbClr val="FFFFFF"/>
                </a:solidFill>
                <a:latin typeface="Arial"/>
                <a:cs typeface="Arial"/>
              </a:rPr>
              <a:t>exeriment</a:t>
            </a:r>
            <a:endParaRPr sz="1400">
              <a:latin typeface="Arial"/>
              <a:cs typeface="Arial"/>
            </a:endParaRPr>
          </a:p>
        </p:txBody>
      </p:sp>
      <p:sp>
        <p:nvSpPr>
          <p:cNvPr id="4" name="object 4"/>
          <p:cNvSpPr/>
          <p:nvPr/>
        </p:nvSpPr>
        <p:spPr>
          <a:xfrm>
            <a:off x="281089" y="1359738"/>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1741843"/>
            <a:ext cx="65265" cy="6526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402932" y="1276285"/>
            <a:ext cx="4042410" cy="746125"/>
          </a:xfrm>
          <a:prstGeom prst="rect">
            <a:avLst/>
          </a:prstGeom>
        </p:spPr>
        <p:txBody>
          <a:bodyPr vert="horz" wrap="square" lIns="0" tIns="6985" rIns="0" bIns="0" rtlCol="0">
            <a:spAutoFit/>
          </a:bodyPr>
          <a:lstStyle/>
          <a:p>
            <a:pPr marL="12700" marR="5080">
              <a:lnSpc>
                <a:spcPct val="102699"/>
              </a:lnSpc>
              <a:spcBef>
                <a:spcPts val="55"/>
              </a:spcBef>
            </a:pPr>
            <a:r>
              <a:rPr sz="1100" spc="-45" dirty="0">
                <a:latin typeface="Arial"/>
                <a:cs typeface="Arial"/>
              </a:rPr>
              <a:t>Domain </a:t>
            </a:r>
            <a:r>
              <a:rPr sz="1100" spc="-20" dirty="0">
                <a:latin typeface="Arial"/>
                <a:cs typeface="Arial"/>
              </a:rPr>
              <a:t>Adaptation: </a:t>
            </a:r>
            <a:r>
              <a:rPr lang="en-US" sz="1100" spc="-35" dirty="0">
                <a:latin typeface="Arial"/>
                <a:cs typeface="Arial"/>
              </a:rPr>
              <a:t>A</a:t>
            </a:r>
            <a:r>
              <a:rPr sz="1100" spc="-35" dirty="0">
                <a:latin typeface="Arial"/>
                <a:cs typeface="Arial"/>
              </a:rPr>
              <a:t>im </a:t>
            </a:r>
            <a:r>
              <a:rPr sz="1100" dirty="0">
                <a:latin typeface="Arial"/>
                <a:cs typeface="Arial"/>
              </a:rPr>
              <a:t>at </a:t>
            </a:r>
            <a:r>
              <a:rPr sz="1100" spc="-50" dirty="0">
                <a:latin typeface="Arial"/>
                <a:cs typeface="Arial"/>
              </a:rPr>
              <a:t>learning </a:t>
            </a:r>
            <a:r>
              <a:rPr sz="1100" spc="-25" dirty="0">
                <a:latin typeface="Arial"/>
                <a:cs typeface="Arial"/>
              </a:rPr>
              <a:t>from </a:t>
            </a:r>
            <a:r>
              <a:rPr sz="1100" spc="-90" dirty="0">
                <a:latin typeface="Arial"/>
                <a:cs typeface="Arial"/>
              </a:rPr>
              <a:t>a </a:t>
            </a:r>
            <a:r>
              <a:rPr sz="1100" spc="-75" dirty="0">
                <a:latin typeface="Arial"/>
                <a:cs typeface="Arial"/>
              </a:rPr>
              <a:t>source </a:t>
            </a:r>
            <a:r>
              <a:rPr sz="1100" spc="-50" dirty="0">
                <a:latin typeface="Arial"/>
                <a:cs typeface="Arial"/>
              </a:rPr>
              <a:t>domain </a:t>
            </a:r>
            <a:r>
              <a:rPr sz="1100" spc="-90" dirty="0">
                <a:latin typeface="Arial"/>
                <a:cs typeface="Arial"/>
              </a:rPr>
              <a:t>a </a:t>
            </a:r>
            <a:r>
              <a:rPr sz="1100" spc="-50" dirty="0">
                <a:latin typeface="Arial"/>
                <a:cs typeface="Arial"/>
              </a:rPr>
              <a:t>model  </a:t>
            </a:r>
            <a:r>
              <a:rPr sz="1100" spc="-60" dirty="0">
                <a:latin typeface="Arial"/>
                <a:cs typeface="Arial"/>
              </a:rPr>
              <a:t>on </a:t>
            </a:r>
            <a:r>
              <a:rPr sz="1100" spc="-45" dirty="0">
                <a:latin typeface="Arial"/>
                <a:cs typeface="Arial"/>
              </a:rPr>
              <a:t>another </a:t>
            </a:r>
            <a:r>
              <a:rPr sz="1100" spc="-25" dirty="0">
                <a:latin typeface="Arial"/>
                <a:cs typeface="Arial"/>
              </a:rPr>
              <a:t>target</a:t>
            </a:r>
            <a:r>
              <a:rPr sz="1100" spc="20" dirty="0">
                <a:latin typeface="Arial"/>
                <a:cs typeface="Arial"/>
              </a:rPr>
              <a:t> </a:t>
            </a:r>
            <a:r>
              <a:rPr sz="1100" spc="-45" dirty="0">
                <a:latin typeface="Arial"/>
                <a:cs typeface="Arial"/>
              </a:rPr>
              <a:t>domain.</a:t>
            </a:r>
            <a:endParaRPr sz="1100" dirty="0">
              <a:latin typeface="Arial"/>
              <a:cs typeface="Arial"/>
            </a:endParaRPr>
          </a:p>
          <a:p>
            <a:pPr marL="12700" marR="8255">
              <a:lnSpc>
                <a:spcPct val="102699"/>
              </a:lnSpc>
              <a:spcBef>
                <a:spcPts val="295"/>
              </a:spcBef>
            </a:pPr>
            <a:r>
              <a:rPr sz="1100" spc="-65" dirty="0">
                <a:latin typeface="Arial"/>
                <a:cs typeface="Arial"/>
              </a:rPr>
              <a:t>Unsupervised </a:t>
            </a:r>
            <a:r>
              <a:rPr sz="1100" spc="-45" dirty="0">
                <a:latin typeface="Arial"/>
                <a:cs typeface="Arial"/>
              </a:rPr>
              <a:t>Domain </a:t>
            </a:r>
            <a:r>
              <a:rPr sz="1100" spc="-30" dirty="0">
                <a:latin typeface="Arial"/>
                <a:cs typeface="Arial"/>
              </a:rPr>
              <a:t>adaptation</a:t>
            </a:r>
            <a:r>
              <a:rPr lang="en-US" sz="1100" spc="-30" dirty="0">
                <a:latin typeface="Arial"/>
                <a:cs typeface="Arial"/>
              </a:rPr>
              <a:t>(UDA)</a:t>
            </a:r>
            <a:r>
              <a:rPr sz="1100" spc="-30" dirty="0">
                <a:latin typeface="Arial"/>
                <a:cs typeface="Arial"/>
              </a:rPr>
              <a:t>: </a:t>
            </a:r>
            <a:r>
              <a:rPr sz="1100" spc="-70" dirty="0">
                <a:latin typeface="Arial"/>
                <a:cs typeface="Arial"/>
              </a:rPr>
              <a:t>Learned </a:t>
            </a:r>
            <a:r>
              <a:rPr sz="1100" spc="-25" dirty="0">
                <a:latin typeface="Arial"/>
                <a:cs typeface="Arial"/>
              </a:rPr>
              <a:t>from </a:t>
            </a:r>
            <a:r>
              <a:rPr sz="1100" spc="-75" dirty="0">
                <a:latin typeface="Arial"/>
                <a:cs typeface="Arial"/>
              </a:rPr>
              <a:t>source </a:t>
            </a:r>
            <a:r>
              <a:rPr sz="1100" spc="-60" dirty="0">
                <a:latin typeface="Arial"/>
                <a:cs typeface="Arial"/>
              </a:rPr>
              <a:t>domains </a:t>
            </a:r>
            <a:r>
              <a:rPr sz="1100" dirty="0">
                <a:latin typeface="Arial"/>
                <a:cs typeface="Arial"/>
              </a:rPr>
              <a:t>with  </a:t>
            </a:r>
            <a:r>
              <a:rPr sz="1100" spc="-55" dirty="0">
                <a:latin typeface="Arial"/>
                <a:cs typeface="Arial"/>
              </a:rPr>
              <a:t>labeled </a:t>
            </a:r>
            <a:r>
              <a:rPr sz="1100" spc="-35" dirty="0">
                <a:latin typeface="Arial"/>
                <a:cs typeface="Arial"/>
              </a:rPr>
              <a:t>data </a:t>
            </a:r>
            <a:r>
              <a:rPr sz="1100" spc="10" dirty="0">
                <a:latin typeface="Arial"/>
                <a:cs typeface="Arial"/>
              </a:rPr>
              <a:t>to </a:t>
            </a:r>
            <a:r>
              <a:rPr sz="1100" spc="-25" dirty="0">
                <a:latin typeface="Arial"/>
                <a:cs typeface="Arial"/>
              </a:rPr>
              <a:t>target </a:t>
            </a:r>
            <a:r>
              <a:rPr sz="1100" spc="-60" dirty="0">
                <a:latin typeface="Arial"/>
                <a:cs typeface="Arial"/>
              </a:rPr>
              <a:t>domains </a:t>
            </a:r>
            <a:r>
              <a:rPr sz="1100" dirty="0">
                <a:latin typeface="Arial"/>
                <a:cs typeface="Arial"/>
              </a:rPr>
              <a:t>with </a:t>
            </a:r>
            <a:r>
              <a:rPr sz="1100" spc="-55" dirty="0">
                <a:latin typeface="Arial"/>
                <a:cs typeface="Arial"/>
              </a:rPr>
              <a:t>unlabeled </a:t>
            </a:r>
            <a:r>
              <a:rPr sz="1100" spc="-35" dirty="0">
                <a:latin typeface="Arial"/>
                <a:cs typeface="Arial"/>
              </a:rPr>
              <a:t>data</a:t>
            </a:r>
            <a:r>
              <a:rPr sz="1100" spc="-105" dirty="0">
                <a:latin typeface="Arial"/>
                <a:cs typeface="Arial"/>
              </a:rPr>
              <a:t> </a:t>
            </a:r>
            <a:r>
              <a:rPr sz="1100" spc="-50" dirty="0">
                <a:latin typeface="Arial"/>
                <a:cs typeface="Arial"/>
              </a:rPr>
              <a:t>only.</a:t>
            </a:r>
            <a:endParaRPr sz="1100" dirty="0">
              <a:latin typeface="Arial"/>
              <a:cs typeface="Arial"/>
            </a:endParaRPr>
          </a:p>
        </p:txBody>
      </p:sp>
      <p:sp>
        <p:nvSpPr>
          <p:cNvPr id="7" name="object 7"/>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8" name="object 8"/>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9" name="object 9"/>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1" name="object 11"/>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4" action="ppaction://hlinksldjump"/>
              </a:rPr>
              <a:t>Rethinking </a:t>
            </a:r>
            <a:r>
              <a:rPr sz="600" spc="-10" dirty="0">
                <a:solidFill>
                  <a:srgbClr val="FFFFFF"/>
                </a:solidFill>
                <a:latin typeface="Arial"/>
                <a:cs typeface="Arial"/>
                <a:hlinkClick r:id="rId4" action="ppaction://hlinksldjump"/>
              </a:rPr>
              <a:t>ImageNet </a:t>
            </a:r>
            <a:r>
              <a:rPr sz="600" dirty="0">
                <a:solidFill>
                  <a:srgbClr val="FFFFFF"/>
                </a:solidFill>
                <a:latin typeface="Arial"/>
                <a:cs typeface="Arial"/>
                <a:hlinkClick r:id="rId4" action="ppaction://hlinksldjump"/>
              </a:rPr>
              <a:t>Pretraining </a:t>
            </a:r>
            <a:r>
              <a:rPr sz="600" spc="5" dirty="0">
                <a:solidFill>
                  <a:srgbClr val="FFFFFF"/>
                </a:solidFill>
                <a:latin typeface="Arial"/>
                <a:cs typeface="Arial"/>
                <a:hlinkClick r:id="rId4" action="ppaction://hlinksldjump"/>
              </a:rPr>
              <a:t>in </a:t>
            </a:r>
            <a:r>
              <a:rPr sz="600" spc="-5" dirty="0">
                <a:solidFill>
                  <a:srgbClr val="FFFFFF"/>
                </a:solidFill>
                <a:latin typeface="Arial"/>
                <a:cs typeface="Arial"/>
                <a:hlinkClick r:id="rId4" action="ppaction://hlinksldjump"/>
              </a:rPr>
              <a:t>Domain</a:t>
            </a:r>
            <a:endParaRPr sz="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5</a:t>
            </a:fld>
            <a:r>
              <a:rPr spc="-95" dirty="0"/>
              <a:t> </a:t>
            </a:r>
            <a:r>
              <a:rPr spc="150" dirty="0"/>
              <a:t>/</a:t>
            </a:r>
            <a:r>
              <a:rPr spc="-90" dirty="0"/>
              <a:t> </a:t>
            </a:r>
            <a:r>
              <a:rPr spc="-20" dirty="0"/>
              <a:t>35</a:t>
            </a: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035685" cy="244475"/>
          </a:xfrm>
          <a:prstGeom prst="rect">
            <a:avLst/>
          </a:prstGeom>
        </p:spPr>
        <p:txBody>
          <a:bodyPr vert="horz" wrap="square" lIns="0" tIns="17145" rIns="0" bIns="0" rtlCol="0">
            <a:spAutoFit/>
          </a:bodyPr>
          <a:lstStyle/>
          <a:p>
            <a:pPr marL="12700">
              <a:lnSpc>
                <a:spcPct val="100000"/>
              </a:lnSpc>
              <a:spcBef>
                <a:spcPts val="135"/>
              </a:spcBef>
            </a:pPr>
            <a:r>
              <a:rPr spc="-65" dirty="0"/>
              <a:t>Related</a:t>
            </a:r>
            <a:r>
              <a:rPr spc="10" dirty="0"/>
              <a:t> </a:t>
            </a:r>
            <a:r>
              <a:rPr spc="-45" dirty="0"/>
              <a:t>Work</a:t>
            </a:r>
          </a:p>
        </p:txBody>
      </p:sp>
      <p:sp>
        <p:nvSpPr>
          <p:cNvPr id="3" name="object 3"/>
          <p:cNvSpPr/>
          <p:nvPr/>
        </p:nvSpPr>
        <p:spPr>
          <a:xfrm>
            <a:off x="281089" y="1222082"/>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776260"/>
            <a:ext cx="65265" cy="65265"/>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402932" y="1138629"/>
            <a:ext cx="3977640" cy="1254511"/>
          </a:xfrm>
          <a:prstGeom prst="rect">
            <a:avLst/>
          </a:prstGeom>
        </p:spPr>
        <p:txBody>
          <a:bodyPr vert="horz" wrap="square" lIns="0" tIns="6985" rIns="0" bIns="0" rtlCol="0">
            <a:spAutoFit/>
          </a:bodyPr>
          <a:lstStyle/>
          <a:p>
            <a:pPr marL="12700" marR="50165" algn="just">
              <a:lnSpc>
                <a:spcPct val="102600"/>
              </a:lnSpc>
              <a:spcBef>
                <a:spcPts val="55"/>
              </a:spcBef>
            </a:pPr>
            <a:r>
              <a:rPr sz="1100" spc="-10" dirty="0">
                <a:latin typeface="Arial"/>
                <a:cs typeface="Arial"/>
              </a:rPr>
              <a:t>A </a:t>
            </a:r>
            <a:r>
              <a:rPr sz="1100" spc="-50" dirty="0">
                <a:latin typeface="Arial"/>
                <a:cs typeface="Arial"/>
              </a:rPr>
              <a:t>recent </a:t>
            </a:r>
            <a:r>
              <a:rPr sz="1100" spc="-40" dirty="0">
                <a:latin typeface="Arial"/>
                <a:cs typeface="Arial"/>
              </a:rPr>
              <a:t>study </a:t>
            </a:r>
            <a:r>
              <a:rPr sz="1100" spc="-20" dirty="0">
                <a:latin typeface="Arial"/>
                <a:cs typeface="Arial"/>
                <a:hlinkClick r:id="rId5" action="ppaction://hlinksldjump"/>
              </a:rPr>
              <a:t>[2] </a:t>
            </a:r>
            <a:r>
              <a:rPr sz="1100" spc="-95" dirty="0">
                <a:latin typeface="Arial"/>
                <a:cs typeface="Arial"/>
              </a:rPr>
              <a:t>shows </a:t>
            </a:r>
            <a:r>
              <a:rPr sz="1100" spc="5" dirty="0">
                <a:latin typeface="Arial"/>
                <a:cs typeface="Arial"/>
              </a:rPr>
              <a:t>that </a:t>
            </a:r>
            <a:r>
              <a:rPr sz="1100" spc="-50" dirty="0">
                <a:latin typeface="Arial"/>
                <a:cs typeface="Arial"/>
              </a:rPr>
              <a:t>removing </a:t>
            </a:r>
            <a:r>
              <a:rPr sz="1100" spc="-90" dirty="0">
                <a:latin typeface="Arial"/>
                <a:cs typeface="Arial"/>
              </a:rPr>
              <a:t>a </a:t>
            </a:r>
            <a:r>
              <a:rPr sz="1100" spc="-20" dirty="0">
                <a:latin typeface="Arial"/>
                <a:cs typeface="Arial"/>
              </a:rPr>
              <a:t>portion of </a:t>
            </a:r>
            <a:r>
              <a:rPr sz="1100" spc="-100" dirty="0">
                <a:latin typeface="Arial"/>
                <a:cs typeface="Arial"/>
              </a:rPr>
              <a:t>classes </a:t>
            </a:r>
            <a:r>
              <a:rPr sz="1100" spc="-20" dirty="0">
                <a:latin typeface="Arial"/>
                <a:cs typeface="Arial"/>
              </a:rPr>
              <a:t>in </a:t>
            </a:r>
            <a:r>
              <a:rPr sz="1100" spc="-30" dirty="0">
                <a:latin typeface="Arial"/>
                <a:cs typeface="Arial"/>
              </a:rPr>
              <a:t>the  </a:t>
            </a:r>
            <a:r>
              <a:rPr sz="1100" spc="-45" dirty="0">
                <a:latin typeface="Arial"/>
                <a:cs typeface="Arial"/>
              </a:rPr>
              <a:t>pretrained </a:t>
            </a:r>
            <a:r>
              <a:rPr sz="1100" spc="-55" dirty="0">
                <a:latin typeface="Arial"/>
                <a:cs typeface="Arial"/>
              </a:rPr>
              <a:t>model </a:t>
            </a:r>
            <a:r>
              <a:rPr sz="1100" spc="-25" dirty="0">
                <a:latin typeface="Arial"/>
                <a:cs typeface="Arial"/>
              </a:rPr>
              <a:t>from </a:t>
            </a:r>
            <a:r>
              <a:rPr sz="1100" spc="-30" dirty="0">
                <a:latin typeface="Arial"/>
                <a:cs typeface="Arial"/>
              </a:rPr>
              <a:t>the </a:t>
            </a:r>
            <a:r>
              <a:rPr sz="1100" spc="-50" dirty="0">
                <a:latin typeface="Arial"/>
                <a:cs typeface="Arial"/>
              </a:rPr>
              <a:t>ImageNet </a:t>
            </a:r>
            <a:r>
              <a:rPr sz="1100" spc="-40" dirty="0">
                <a:latin typeface="Arial"/>
                <a:cs typeface="Arial"/>
              </a:rPr>
              <a:t>dataset, </a:t>
            </a:r>
            <a:r>
              <a:rPr sz="1100" spc="-50" dirty="0">
                <a:latin typeface="Arial"/>
                <a:cs typeface="Arial"/>
              </a:rPr>
              <a:t>up </a:t>
            </a:r>
            <a:r>
              <a:rPr sz="1100" spc="10" dirty="0">
                <a:latin typeface="Arial"/>
                <a:cs typeface="Arial"/>
              </a:rPr>
              <a:t>to </a:t>
            </a:r>
            <a:r>
              <a:rPr sz="1100" spc="-70" dirty="0">
                <a:latin typeface="Arial"/>
                <a:cs typeface="Arial"/>
              </a:rPr>
              <a:t>20 </a:t>
            </a:r>
            <a:r>
              <a:rPr sz="1100" spc="-40" dirty="0">
                <a:latin typeface="Arial"/>
                <a:cs typeface="Arial"/>
              </a:rPr>
              <a:t>%, </a:t>
            </a:r>
            <a:r>
              <a:rPr sz="1100" spc="-70" dirty="0">
                <a:latin typeface="Arial"/>
                <a:cs typeface="Arial"/>
              </a:rPr>
              <a:t>can </a:t>
            </a:r>
            <a:r>
              <a:rPr sz="1100" dirty="0">
                <a:latin typeface="Arial"/>
                <a:cs typeface="Arial"/>
              </a:rPr>
              <a:t>still  </a:t>
            </a:r>
            <a:r>
              <a:rPr sz="1100" spc="-70" dirty="0">
                <a:latin typeface="Arial"/>
                <a:cs typeface="Arial"/>
              </a:rPr>
              <a:t>achieve </a:t>
            </a:r>
            <a:r>
              <a:rPr sz="1100" spc="-60" dirty="0">
                <a:latin typeface="Arial"/>
                <a:cs typeface="Arial"/>
              </a:rPr>
              <a:t>comparable </a:t>
            </a:r>
            <a:r>
              <a:rPr sz="1100" spc="-50" dirty="0">
                <a:latin typeface="Arial"/>
                <a:cs typeface="Arial"/>
              </a:rPr>
              <a:t>or </a:t>
            </a:r>
            <a:r>
              <a:rPr sz="1100" spc="-90" dirty="0">
                <a:latin typeface="Arial"/>
                <a:cs typeface="Arial"/>
              </a:rPr>
              <a:t>even </a:t>
            </a:r>
            <a:r>
              <a:rPr sz="1100" spc="-20" dirty="0">
                <a:latin typeface="Arial"/>
                <a:cs typeface="Arial"/>
              </a:rPr>
              <a:t>better </a:t>
            </a:r>
            <a:r>
              <a:rPr sz="1100" spc="-55" dirty="0">
                <a:latin typeface="Arial"/>
                <a:cs typeface="Arial"/>
              </a:rPr>
              <a:t>performance </a:t>
            </a:r>
            <a:r>
              <a:rPr sz="1100" spc="-20" dirty="0">
                <a:latin typeface="Arial"/>
                <a:cs typeface="Arial"/>
              </a:rPr>
              <a:t>in </a:t>
            </a:r>
            <a:r>
              <a:rPr sz="1100" spc="-35" dirty="0">
                <a:latin typeface="Arial"/>
                <a:cs typeface="Arial"/>
              </a:rPr>
              <a:t>transfer</a:t>
            </a:r>
            <a:r>
              <a:rPr sz="1100" spc="-140" dirty="0">
                <a:latin typeface="Arial"/>
                <a:cs typeface="Arial"/>
              </a:rPr>
              <a:t> </a:t>
            </a:r>
            <a:r>
              <a:rPr sz="1100" spc="-45" dirty="0">
                <a:latin typeface="Arial"/>
                <a:cs typeface="Arial"/>
              </a:rPr>
              <a:t>learning.</a:t>
            </a:r>
            <a:endParaRPr sz="1100" dirty="0">
              <a:latin typeface="Arial"/>
              <a:cs typeface="Arial"/>
            </a:endParaRPr>
          </a:p>
          <a:p>
            <a:pPr marL="12700" marR="5080">
              <a:lnSpc>
                <a:spcPct val="102600"/>
              </a:lnSpc>
              <a:spcBef>
                <a:spcPts val="300"/>
              </a:spcBef>
            </a:pPr>
            <a:r>
              <a:rPr sz="1100" spc="-10" dirty="0">
                <a:latin typeface="Arial"/>
                <a:cs typeface="Arial"/>
              </a:rPr>
              <a:t>A </a:t>
            </a:r>
            <a:r>
              <a:rPr sz="1100" spc="-60" dirty="0">
                <a:latin typeface="Arial"/>
                <a:cs typeface="Arial"/>
              </a:rPr>
              <a:t>resea</a:t>
            </a:r>
            <a:r>
              <a:rPr sz="1100" spc="-60" dirty="0">
                <a:latin typeface="Arial"/>
                <a:cs typeface="Arial"/>
                <a:hlinkClick r:id="rId5" action="ppaction://hlinksldjump"/>
              </a:rPr>
              <a:t>rch[3] </a:t>
            </a:r>
            <a:r>
              <a:rPr sz="1100" spc="-20" dirty="0">
                <a:latin typeface="Arial"/>
                <a:cs typeface="Arial"/>
              </a:rPr>
              <a:t>in </a:t>
            </a:r>
            <a:r>
              <a:rPr sz="1100" spc="-70" dirty="0">
                <a:latin typeface="Arial"/>
                <a:cs typeface="Arial"/>
              </a:rPr>
              <a:t>2021 </a:t>
            </a:r>
            <a:r>
              <a:rPr sz="1100" spc="-80" dirty="0">
                <a:latin typeface="Arial"/>
                <a:cs typeface="Arial"/>
              </a:rPr>
              <a:t>suggests </a:t>
            </a:r>
            <a:r>
              <a:rPr sz="1100" spc="5" dirty="0">
                <a:latin typeface="Arial"/>
                <a:cs typeface="Arial"/>
              </a:rPr>
              <a:t>that </a:t>
            </a:r>
            <a:r>
              <a:rPr sz="1100" spc="-30" dirty="0">
                <a:latin typeface="Arial"/>
                <a:cs typeface="Arial"/>
              </a:rPr>
              <a:t>the </a:t>
            </a:r>
            <a:r>
              <a:rPr lang="en-US" sz="1100" spc="-30" dirty="0">
                <a:latin typeface="Arial"/>
                <a:cs typeface="Arial"/>
              </a:rPr>
              <a:t>Semi-supervised learning(SSL) </a:t>
            </a:r>
            <a:r>
              <a:rPr sz="1100" spc="-55" dirty="0">
                <a:latin typeface="Arial"/>
                <a:cs typeface="Arial"/>
              </a:rPr>
              <a:t>methods </a:t>
            </a:r>
            <a:r>
              <a:rPr sz="1100" spc="-30" dirty="0">
                <a:latin typeface="Arial"/>
                <a:cs typeface="Arial"/>
              </a:rPr>
              <a:t>outperform  </a:t>
            </a:r>
            <a:r>
              <a:rPr sz="1100" spc="-40" dirty="0">
                <a:latin typeface="Arial"/>
                <a:cs typeface="Arial"/>
              </a:rPr>
              <a:t>existing </a:t>
            </a:r>
            <a:r>
              <a:rPr lang="en-US" sz="1100" spc="-40" dirty="0">
                <a:latin typeface="Arial"/>
                <a:cs typeface="Arial"/>
              </a:rPr>
              <a:t>unsupervised domain adaptation (</a:t>
            </a:r>
            <a:r>
              <a:rPr sz="1100" spc="-30" dirty="0">
                <a:latin typeface="Arial"/>
                <a:cs typeface="Arial"/>
              </a:rPr>
              <a:t>UDA</a:t>
            </a:r>
            <a:r>
              <a:rPr lang="en-US" sz="1100" spc="-30" dirty="0">
                <a:latin typeface="Arial"/>
                <a:cs typeface="Arial"/>
              </a:rPr>
              <a:t>)</a:t>
            </a:r>
            <a:r>
              <a:rPr sz="1100" spc="-30" dirty="0">
                <a:latin typeface="Arial"/>
                <a:cs typeface="Arial"/>
              </a:rPr>
              <a:t> </a:t>
            </a:r>
            <a:r>
              <a:rPr sz="1100" spc="-55" dirty="0">
                <a:latin typeface="Arial"/>
                <a:cs typeface="Arial"/>
              </a:rPr>
              <a:t>methods </a:t>
            </a:r>
            <a:r>
              <a:rPr sz="1100" spc="-60" dirty="0">
                <a:latin typeface="Arial"/>
                <a:cs typeface="Arial"/>
              </a:rPr>
              <a:t>on </a:t>
            </a:r>
            <a:r>
              <a:rPr sz="1100" spc="-30" dirty="0">
                <a:latin typeface="Arial"/>
                <a:cs typeface="Arial"/>
              </a:rPr>
              <a:t>the UDA </a:t>
            </a:r>
            <a:r>
              <a:rPr sz="1100" spc="-55" dirty="0">
                <a:latin typeface="Arial"/>
                <a:cs typeface="Arial"/>
              </a:rPr>
              <a:t>benchmark </a:t>
            </a:r>
            <a:r>
              <a:rPr sz="1100" spc="-65" dirty="0">
                <a:latin typeface="Arial"/>
                <a:cs typeface="Arial"/>
              </a:rPr>
              <a:t>and </a:t>
            </a:r>
            <a:r>
              <a:rPr sz="1100" spc="-50" dirty="0">
                <a:latin typeface="Arial"/>
                <a:cs typeface="Arial"/>
              </a:rPr>
              <a:t>therefore </a:t>
            </a:r>
            <a:r>
              <a:rPr sz="1100" spc="-55" dirty="0">
                <a:latin typeface="Arial"/>
                <a:cs typeface="Arial"/>
              </a:rPr>
              <a:t>should  </a:t>
            </a:r>
            <a:r>
              <a:rPr sz="1100" spc="-75" dirty="0">
                <a:latin typeface="Arial"/>
                <a:cs typeface="Arial"/>
              </a:rPr>
              <a:t>be </a:t>
            </a:r>
            <a:r>
              <a:rPr sz="1100" spc="-45" dirty="0">
                <a:latin typeface="Arial"/>
                <a:cs typeface="Arial"/>
              </a:rPr>
              <a:t>promoted </a:t>
            </a:r>
            <a:r>
              <a:rPr sz="1100" spc="-114" dirty="0">
                <a:latin typeface="Arial"/>
                <a:cs typeface="Arial"/>
              </a:rPr>
              <a:t>as </a:t>
            </a:r>
            <a:r>
              <a:rPr sz="1100" spc="-75" dirty="0">
                <a:latin typeface="Arial"/>
                <a:cs typeface="Arial"/>
              </a:rPr>
              <a:t>baselines </a:t>
            </a:r>
            <a:r>
              <a:rPr sz="1100" spc="-20" dirty="0">
                <a:latin typeface="Arial"/>
                <a:cs typeface="Arial"/>
              </a:rPr>
              <a:t>in </a:t>
            </a:r>
            <a:r>
              <a:rPr sz="1100" spc="-30" dirty="0">
                <a:latin typeface="Arial"/>
                <a:cs typeface="Arial"/>
              </a:rPr>
              <a:t>the</a:t>
            </a:r>
            <a:r>
              <a:rPr sz="1100" dirty="0">
                <a:latin typeface="Arial"/>
                <a:cs typeface="Arial"/>
              </a:rPr>
              <a:t> </a:t>
            </a:r>
            <a:r>
              <a:rPr sz="1100" spc="-20" dirty="0">
                <a:latin typeface="Arial"/>
                <a:cs typeface="Arial"/>
              </a:rPr>
              <a:t>future.</a:t>
            </a:r>
            <a:endParaRPr sz="1100" dirty="0">
              <a:latin typeface="Arial"/>
              <a:cs typeface="Arial"/>
            </a:endParaRP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6" action="ppaction://hlinksldjump"/>
              </a:rPr>
              <a:t>Rethinking </a:t>
            </a:r>
            <a:r>
              <a:rPr sz="600" spc="-10" dirty="0">
                <a:solidFill>
                  <a:srgbClr val="FFFFFF"/>
                </a:solidFill>
                <a:latin typeface="Arial"/>
                <a:cs typeface="Arial"/>
                <a:hlinkClick r:id="rId6" action="ppaction://hlinksldjump"/>
              </a:rPr>
              <a:t>ImageNet </a:t>
            </a:r>
            <a:r>
              <a:rPr sz="600" dirty="0">
                <a:solidFill>
                  <a:srgbClr val="FFFFFF"/>
                </a:solidFill>
                <a:latin typeface="Arial"/>
                <a:cs typeface="Arial"/>
                <a:hlinkClick r:id="rId6" action="ppaction://hlinksldjump"/>
              </a:rPr>
              <a:t>Pretraining </a:t>
            </a:r>
            <a:r>
              <a:rPr sz="600" spc="5" dirty="0">
                <a:solidFill>
                  <a:srgbClr val="FFFFFF"/>
                </a:solidFill>
                <a:latin typeface="Arial"/>
                <a:cs typeface="Arial"/>
                <a:hlinkClick r:id="rId6" action="ppaction://hlinksldjump"/>
              </a:rPr>
              <a:t>in </a:t>
            </a:r>
            <a:r>
              <a:rPr sz="600" spc="-5" dirty="0">
                <a:solidFill>
                  <a:srgbClr val="FFFFFF"/>
                </a:solidFill>
                <a:latin typeface="Arial"/>
                <a:cs typeface="Arial"/>
                <a:hlinkClick r:id="rId6"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6</a:t>
            </a:fld>
            <a:r>
              <a:rPr spc="-95" dirty="0"/>
              <a:t> </a:t>
            </a:r>
            <a:r>
              <a:rPr spc="150" dirty="0"/>
              <a:t>/</a:t>
            </a:r>
            <a:r>
              <a:rPr spc="-90" dirty="0"/>
              <a:t> </a:t>
            </a:r>
            <a:r>
              <a:rPr spc="-20" dirty="0"/>
              <a:t>35</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2092325" cy="244475"/>
          </a:xfrm>
          <a:prstGeom prst="rect">
            <a:avLst/>
          </a:prstGeom>
        </p:spPr>
        <p:txBody>
          <a:bodyPr vert="horz" wrap="square" lIns="0" tIns="17145" rIns="0" bIns="0" rtlCol="0">
            <a:spAutoFit/>
          </a:bodyPr>
          <a:lstStyle/>
          <a:p>
            <a:pPr marL="12700">
              <a:lnSpc>
                <a:spcPct val="100000"/>
              </a:lnSpc>
              <a:spcBef>
                <a:spcPts val="135"/>
              </a:spcBef>
            </a:pPr>
            <a:r>
              <a:rPr spc="-55" dirty="0"/>
              <a:t>Intended </a:t>
            </a:r>
            <a:r>
              <a:rPr spc="-65" dirty="0"/>
              <a:t>goal </a:t>
            </a:r>
            <a:r>
              <a:rPr spc="-20" dirty="0"/>
              <a:t>of </a:t>
            </a:r>
            <a:r>
              <a:rPr spc="-35" dirty="0"/>
              <a:t>the</a:t>
            </a:r>
            <a:r>
              <a:rPr spc="-250" dirty="0"/>
              <a:t> </a:t>
            </a:r>
            <a:r>
              <a:rPr spc="-35" dirty="0"/>
              <a:t>project</a:t>
            </a:r>
          </a:p>
        </p:txBody>
      </p:sp>
      <p:sp>
        <p:nvSpPr>
          <p:cNvPr id="3" name="object 3"/>
          <p:cNvSpPr/>
          <p:nvPr/>
        </p:nvSpPr>
        <p:spPr>
          <a:xfrm>
            <a:off x="281089" y="1290904"/>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673021"/>
            <a:ext cx="65265" cy="65265"/>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body" idx="1"/>
          </p:nvPr>
        </p:nvSpPr>
        <p:spPr>
          <a:prstGeom prst="rect">
            <a:avLst/>
          </a:prstGeom>
        </p:spPr>
        <p:txBody>
          <a:bodyPr vert="horz" wrap="square" lIns="0" tIns="162915" rIns="0" bIns="0" rtlCol="0">
            <a:spAutoFit/>
          </a:bodyPr>
          <a:lstStyle/>
          <a:p>
            <a:pPr marL="259079" marR="40005">
              <a:lnSpc>
                <a:spcPct val="102600"/>
              </a:lnSpc>
              <a:spcBef>
                <a:spcPts val="55"/>
              </a:spcBef>
            </a:pPr>
            <a:r>
              <a:rPr spc="-45" dirty="0"/>
              <a:t>Investigate </a:t>
            </a:r>
            <a:r>
              <a:rPr spc="-65" dirty="0"/>
              <a:t>how </a:t>
            </a:r>
            <a:r>
              <a:rPr spc="-50" dirty="0"/>
              <a:t>ImageNet </a:t>
            </a:r>
            <a:r>
              <a:rPr spc="-35" dirty="0"/>
              <a:t>pretraining </a:t>
            </a:r>
            <a:r>
              <a:rPr spc="-30" dirty="0"/>
              <a:t>affect the </a:t>
            </a:r>
            <a:r>
              <a:rPr spc="-65" dirty="0"/>
              <a:t>unsupervised </a:t>
            </a:r>
            <a:r>
              <a:rPr spc="-50" dirty="0"/>
              <a:t>domain  </a:t>
            </a:r>
            <a:r>
              <a:rPr spc="-30" dirty="0"/>
              <a:t>adaptation</a:t>
            </a:r>
            <a:r>
              <a:rPr spc="50" dirty="0"/>
              <a:t> </a:t>
            </a:r>
            <a:r>
              <a:rPr spc="-45" dirty="0"/>
              <a:t>methods.</a:t>
            </a:r>
          </a:p>
          <a:p>
            <a:pPr marL="259079" marR="5080">
              <a:lnSpc>
                <a:spcPct val="102600"/>
              </a:lnSpc>
              <a:spcBef>
                <a:spcPts val="300"/>
              </a:spcBef>
            </a:pPr>
            <a:r>
              <a:rPr spc="-35" dirty="0"/>
              <a:t>Particularly, </a:t>
            </a:r>
            <a:r>
              <a:rPr spc="-30" dirty="0"/>
              <a:t>look </a:t>
            </a:r>
            <a:r>
              <a:rPr spc="-5" dirty="0"/>
              <a:t>into </a:t>
            </a:r>
            <a:r>
              <a:rPr spc="-20" dirty="0"/>
              <a:t>muting </a:t>
            </a:r>
            <a:r>
              <a:rPr spc="-95" dirty="0"/>
              <a:t>some </a:t>
            </a:r>
            <a:r>
              <a:rPr spc="-85" dirty="0"/>
              <a:t>chosen </a:t>
            </a:r>
            <a:r>
              <a:rPr spc="-50" dirty="0"/>
              <a:t>ImageNet </a:t>
            </a:r>
            <a:r>
              <a:rPr spc="-85" dirty="0"/>
              <a:t>class </a:t>
            </a:r>
            <a:r>
              <a:rPr spc="-60" dirty="0"/>
              <a:t>labels </a:t>
            </a:r>
            <a:r>
              <a:rPr spc="-20" dirty="0"/>
              <a:t>of  </a:t>
            </a:r>
            <a:r>
              <a:rPr spc="-100" dirty="0"/>
              <a:t>same </a:t>
            </a:r>
            <a:r>
              <a:rPr spc="-50" dirty="0"/>
              <a:t>or </a:t>
            </a:r>
            <a:r>
              <a:rPr spc="-40" dirty="0"/>
              <a:t>similar </a:t>
            </a:r>
            <a:r>
              <a:rPr spc="-55" dirty="0"/>
              <a:t>types </a:t>
            </a:r>
            <a:r>
              <a:rPr spc="-20" dirty="0"/>
              <a:t>in </a:t>
            </a:r>
            <a:r>
              <a:rPr spc="-30" dirty="0"/>
              <a:t>the UDA </a:t>
            </a:r>
            <a:r>
              <a:rPr spc="-55" dirty="0"/>
              <a:t>benchmark </a:t>
            </a:r>
            <a:r>
              <a:rPr spc="-60" dirty="0"/>
              <a:t>datasets </a:t>
            </a:r>
            <a:r>
              <a:rPr spc="-70" dirty="0"/>
              <a:t>when </a:t>
            </a:r>
            <a:r>
              <a:rPr spc="-30" dirty="0"/>
              <a:t>obtaining  the </a:t>
            </a:r>
            <a:r>
              <a:rPr spc="-40" dirty="0"/>
              <a:t>pre-trained</a:t>
            </a:r>
            <a:r>
              <a:rPr spc="-140" dirty="0"/>
              <a:t> </a:t>
            </a:r>
            <a:r>
              <a:rPr spc="-45" dirty="0"/>
              <a:t>model.</a:t>
            </a: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7</a:t>
            </a:fld>
            <a:r>
              <a:rPr spc="-95" dirty="0"/>
              <a:t> </a:t>
            </a:r>
            <a:r>
              <a:rPr spc="150" dirty="0"/>
              <a:t>/</a:t>
            </a:r>
            <a:r>
              <a:rPr spc="-90" dirty="0"/>
              <a:t> </a:t>
            </a:r>
            <a:r>
              <a:rPr spc="-20" dirty="0"/>
              <a:t>35</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318260" cy="244475"/>
          </a:xfrm>
          <a:prstGeom prst="rect">
            <a:avLst/>
          </a:prstGeom>
        </p:spPr>
        <p:txBody>
          <a:bodyPr vert="horz" wrap="square" lIns="0" tIns="17145" rIns="0" bIns="0" rtlCol="0">
            <a:spAutoFit/>
          </a:bodyPr>
          <a:lstStyle/>
          <a:p>
            <a:pPr marL="12700">
              <a:lnSpc>
                <a:spcPct val="100000"/>
              </a:lnSpc>
              <a:spcBef>
                <a:spcPts val="135"/>
              </a:spcBef>
            </a:pPr>
            <a:r>
              <a:rPr spc="-60" dirty="0"/>
              <a:t>Concept:</a:t>
            </a:r>
            <a:r>
              <a:rPr spc="185" dirty="0"/>
              <a:t> </a:t>
            </a:r>
            <a:r>
              <a:rPr spc="-45" dirty="0"/>
              <a:t>Alexnet</a:t>
            </a:r>
          </a:p>
        </p:txBody>
      </p:sp>
      <p:sp>
        <p:nvSpPr>
          <p:cNvPr id="3" name="object 3"/>
          <p:cNvSpPr/>
          <p:nvPr/>
        </p:nvSpPr>
        <p:spPr>
          <a:xfrm>
            <a:off x="281089" y="1260538"/>
            <a:ext cx="65265" cy="6526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81089" y="1470571"/>
            <a:ext cx="65265" cy="65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1089" y="1680603"/>
            <a:ext cx="65265" cy="6526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81089" y="1890636"/>
            <a:ext cx="65265" cy="65265"/>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402932" y="1133320"/>
            <a:ext cx="3846829" cy="1038225"/>
          </a:xfrm>
          <a:prstGeom prst="rect">
            <a:avLst/>
          </a:prstGeom>
        </p:spPr>
        <p:txBody>
          <a:bodyPr vert="horz" wrap="square" lIns="0" tIns="12700" rIns="0" bIns="0" rtlCol="0">
            <a:spAutoFit/>
          </a:bodyPr>
          <a:lstStyle/>
          <a:p>
            <a:pPr marL="12700" marR="360680">
              <a:lnSpc>
                <a:spcPct val="125299"/>
              </a:lnSpc>
              <a:spcBef>
                <a:spcPts val="100"/>
              </a:spcBef>
            </a:pPr>
            <a:r>
              <a:rPr sz="1100" spc="-35" dirty="0">
                <a:latin typeface="Arial"/>
                <a:cs typeface="Arial"/>
              </a:rPr>
              <a:t>Alex-net </a:t>
            </a:r>
            <a:r>
              <a:rPr sz="1100" spc="-60" dirty="0">
                <a:latin typeface="Arial"/>
                <a:cs typeface="Arial"/>
              </a:rPr>
              <a:t>is </a:t>
            </a:r>
            <a:r>
              <a:rPr sz="1100" spc="-70" dirty="0">
                <a:latin typeface="Arial"/>
                <a:cs typeface="Arial"/>
              </a:rPr>
              <a:t>an </a:t>
            </a:r>
            <a:r>
              <a:rPr sz="1100" spc="-35" dirty="0">
                <a:latin typeface="Arial"/>
                <a:cs typeface="Arial"/>
              </a:rPr>
              <a:t>architecture </a:t>
            </a:r>
            <a:r>
              <a:rPr sz="1100" spc="-20" dirty="0">
                <a:latin typeface="Arial"/>
                <a:cs typeface="Arial"/>
              </a:rPr>
              <a:t>of </a:t>
            </a:r>
            <a:r>
              <a:rPr sz="1100" spc="-40" dirty="0">
                <a:latin typeface="Arial"/>
                <a:cs typeface="Arial"/>
              </a:rPr>
              <a:t>Convolutional </a:t>
            </a:r>
            <a:r>
              <a:rPr sz="1100" spc="-45" dirty="0">
                <a:latin typeface="Arial"/>
                <a:cs typeface="Arial"/>
              </a:rPr>
              <a:t>Neural Network  </a:t>
            </a:r>
            <a:r>
              <a:rPr sz="1100" spc="-65" dirty="0">
                <a:latin typeface="Arial"/>
                <a:cs typeface="Arial"/>
              </a:rPr>
              <a:t>Proposed by </a:t>
            </a:r>
            <a:r>
              <a:rPr sz="1100" spc="-45" dirty="0">
                <a:latin typeface="Arial"/>
                <a:cs typeface="Arial"/>
              </a:rPr>
              <a:t>Alex </a:t>
            </a:r>
            <a:r>
              <a:rPr sz="1100" spc="-50" dirty="0">
                <a:latin typeface="Arial"/>
                <a:cs typeface="Arial"/>
              </a:rPr>
              <a:t>Krizhevsky </a:t>
            </a:r>
            <a:r>
              <a:rPr sz="1100" spc="-20" dirty="0">
                <a:latin typeface="Arial"/>
                <a:cs typeface="Arial"/>
              </a:rPr>
              <a:t>in </a:t>
            </a:r>
            <a:r>
              <a:rPr sz="1100" spc="-30" dirty="0">
                <a:latin typeface="Arial"/>
                <a:cs typeface="Arial"/>
              </a:rPr>
              <a:t>the </a:t>
            </a:r>
            <a:r>
              <a:rPr sz="1100" spc="-60" dirty="0">
                <a:latin typeface="Arial"/>
                <a:cs typeface="Arial"/>
              </a:rPr>
              <a:t>paper </a:t>
            </a:r>
            <a:r>
              <a:rPr sz="1100" spc="-20" dirty="0">
                <a:latin typeface="Arial"/>
                <a:cs typeface="Arial"/>
                <a:hlinkClick r:id="rId4" action="ppaction://hlinksldjump"/>
              </a:rPr>
              <a:t>[4] </a:t>
            </a:r>
            <a:r>
              <a:rPr sz="1100" spc="-20" dirty="0">
                <a:latin typeface="Arial"/>
                <a:cs typeface="Arial"/>
              </a:rPr>
              <a:t>of</a:t>
            </a:r>
            <a:r>
              <a:rPr sz="1100" spc="145" dirty="0">
                <a:latin typeface="Arial"/>
                <a:cs typeface="Arial"/>
              </a:rPr>
              <a:t> </a:t>
            </a:r>
            <a:r>
              <a:rPr sz="1100" spc="-55" dirty="0">
                <a:latin typeface="Arial"/>
                <a:cs typeface="Arial"/>
              </a:rPr>
              <a:t>2012.</a:t>
            </a:r>
            <a:endParaRPr sz="1100" dirty="0">
              <a:latin typeface="Arial"/>
              <a:cs typeface="Arial"/>
            </a:endParaRPr>
          </a:p>
          <a:p>
            <a:pPr marL="12700">
              <a:lnSpc>
                <a:spcPct val="100000"/>
              </a:lnSpc>
              <a:spcBef>
                <a:spcPts val="335"/>
              </a:spcBef>
            </a:pPr>
            <a:r>
              <a:rPr sz="1100" spc="-60" dirty="0">
                <a:latin typeface="Arial"/>
                <a:cs typeface="Arial"/>
              </a:rPr>
              <a:t>Achieved </a:t>
            </a:r>
            <a:r>
              <a:rPr sz="1100" spc="-20" dirty="0">
                <a:latin typeface="Arial"/>
                <a:cs typeface="Arial"/>
              </a:rPr>
              <a:t>top-5 </a:t>
            </a:r>
            <a:r>
              <a:rPr sz="1100" spc="-45" dirty="0">
                <a:latin typeface="Arial"/>
                <a:cs typeface="Arial"/>
              </a:rPr>
              <a:t>error </a:t>
            </a:r>
            <a:r>
              <a:rPr sz="1100" spc="-35" dirty="0">
                <a:latin typeface="Arial"/>
                <a:cs typeface="Arial"/>
              </a:rPr>
              <a:t>rate </a:t>
            </a:r>
            <a:r>
              <a:rPr sz="1100" spc="-20" dirty="0">
                <a:latin typeface="Arial"/>
                <a:cs typeface="Arial"/>
              </a:rPr>
              <a:t>of </a:t>
            </a:r>
            <a:r>
              <a:rPr sz="1100" spc="-55" dirty="0">
                <a:latin typeface="Arial"/>
                <a:cs typeface="Arial"/>
              </a:rPr>
              <a:t>15.3 </a:t>
            </a:r>
            <a:r>
              <a:rPr sz="1100" spc="-70" dirty="0">
                <a:latin typeface="Arial"/>
                <a:cs typeface="Arial"/>
              </a:rPr>
              <a:t>% </a:t>
            </a:r>
            <a:r>
              <a:rPr sz="1100" spc="-20" dirty="0">
                <a:latin typeface="Arial"/>
                <a:cs typeface="Arial"/>
              </a:rPr>
              <a:t>in</a:t>
            </a:r>
            <a:r>
              <a:rPr sz="1100" spc="260" dirty="0">
                <a:latin typeface="Arial"/>
                <a:cs typeface="Arial"/>
              </a:rPr>
              <a:t> </a:t>
            </a:r>
            <a:r>
              <a:rPr sz="1100" spc="-55" dirty="0">
                <a:latin typeface="Arial"/>
                <a:cs typeface="Arial"/>
              </a:rPr>
              <a:t>2012.</a:t>
            </a:r>
            <a:endParaRPr sz="1100" dirty="0">
              <a:latin typeface="Arial"/>
              <a:cs typeface="Arial"/>
            </a:endParaRPr>
          </a:p>
          <a:p>
            <a:pPr marL="12700" marR="5080">
              <a:lnSpc>
                <a:spcPct val="102600"/>
              </a:lnSpc>
              <a:spcBef>
                <a:spcPts val="300"/>
              </a:spcBef>
            </a:pPr>
            <a:r>
              <a:rPr sz="1100" spc="-60" dirty="0">
                <a:latin typeface="Arial"/>
                <a:cs typeface="Arial"/>
              </a:rPr>
              <a:t>Consist </a:t>
            </a:r>
            <a:r>
              <a:rPr sz="1100" spc="-20" dirty="0">
                <a:latin typeface="Arial"/>
                <a:cs typeface="Arial"/>
              </a:rPr>
              <a:t>of </a:t>
            </a:r>
            <a:r>
              <a:rPr sz="1100" spc="-70" dirty="0">
                <a:latin typeface="Arial"/>
                <a:cs typeface="Arial"/>
              </a:rPr>
              <a:t>8 </a:t>
            </a:r>
            <a:r>
              <a:rPr sz="1100" spc="-35" dirty="0">
                <a:latin typeface="Arial"/>
                <a:cs typeface="Arial"/>
              </a:rPr>
              <a:t>convolutional </a:t>
            </a:r>
            <a:r>
              <a:rPr sz="1100" spc="-75" dirty="0">
                <a:latin typeface="Arial"/>
                <a:cs typeface="Arial"/>
              </a:rPr>
              <a:t>layers </a:t>
            </a:r>
            <a:r>
              <a:rPr sz="1100" spc="-65" dirty="0">
                <a:latin typeface="Arial"/>
                <a:cs typeface="Arial"/>
              </a:rPr>
              <a:t>and </a:t>
            </a:r>
            <a:r>
              <a:rPr sz="1100" spc="-70" dirty="0">
                <a:latin typeface="Arial"/>
                <a:cs typeface="Arial"/>
              </a:rPr>
              <a:t>3 </a:t>
            </a:r>
            <a:r>
              <a:rPr sz="1100" spc="-20" dirty="0">
                <a:latin typeface="Arial"/>
                <a:cs typeface="Arial"/>
              </a:rPr>
              <a:t>of </a:t>
            </a:r>
            <a:r>
              <a:rPr sz="1100" dirty="0">
                <a:latin typeface="Arial"/>
                <a:cs typeface="Arial"/>
              </a:rPr>
              <a:t>full </a:t>
            </a:r>
            <a:r>
              <a:rPr sz="1100" spc="-60" dirty="0">
                <a:latin typeface="Arial"/>
                <a:cs typeface="Arial"/>
              </a:rPr>
              <a:t>connected </a:t>
            </a:r>
            <a:r>
              <a:rPr sz="1100" spc="-65" dirty="0">
                <a:latin typeface="Arial"/>
                <a:cs typeface="Arial"/>
              </a:rPr>
              <a:t>layers. </a:t>
            </a:r>
            <a:r>
              <a:rPr sz="1100" spc="-30" dirty="0">
                <a:latin typeface="Arial"/>
                <a:cs typeface="Arial"/>
              </a:rPr>
              <a:t>In  </a:t>
            </a:r>
            <a:r>
              <a:rPr sz="1100" spc="5" dirty="0">
                <a:latin typeface="Arial"/>
                <a:cs typeface="Arial"/>
              </a:rPr>
              <a:t>total, </a:t>
            </a:r>
            <a:r>
              <a:rPr sz="1100" spc="-30" dirty="0">
                <a:latin typeface="Arial"/>
                <a:cs typeface="Arial"/>
              </a:rPr>
              <a:t>about </a:t>
            </a:r>
            <a:r>
              <a:rPr sz="1100" spc="-35" dirty="0">
                <a:latin typeface="Arial"/>
                <a:cs typeface="Arial"/>
              </a:rPr>
              <a:t>61M</a:t>
            </a:r>
            <a:r>
              <a:rPr sz="1100" spc="-90" dirty="0">
                <a:latin typeface="Arial"/>
                <a:cs typeface="Arial"/>
              </a:rPr>
              <a:t> </a:t>
            </a:r>
            <a:r>
              <a:rPr sz="1100" spc="-55" dirty="0">
                <a:latin typeface="Arial"/>
                <a:cs typeface="Arial"/>
              </a:rPr>
              <a:t>parameters.</a:t>
            </a:r>
            <a:endParaRPr sz="1100" dirty="0">
              <a:latin typeface="Arial"/>
              <a:cs typeface="Arial"/>
            </a:endParaRPr>
          </a:p>
        </p:txBody>
      </p:sp>
      <p:sp>
        <p:nvSpPr>
          <p:cNvPr id="8" name="object 8"/>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9" name="object 9"/>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10" name="object 10"/>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2" name="object 12"/>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8</a:t>
            </a:fld>
            <a:r>
              <a:rPr spc="-95" dirty="0"/>
              <a:t> </a:t>
            </a:r>
            <a:r>
              <a:rPr spc="150" dirty="0"/>
              <a:t>/</a:t>
            </a:r>
            <a:r>
              <a:rPr spc="-90" dirty="0"/>
              <a:t> </a:t>
            </a:r>
            <a:r>
              <a:rPr spc="-20" dirty="0"/>
              <a:t>35</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0" y="350126"/>
                </a:moveTo>
                <a:lnTo>
                  <a:pt x="4608004" y="350126"/>
                </a:lnTo>
                <a:lnTo>
                  <a:pt x="4608004" y="0"/>
                </a:lnTo>
                <a:lnTo>
                  <a:pt x="0" y="0"/>
                </a:lnTo>
                <a:lnTo>
                  <a:pt x="0" y="350126"/>
                </a:lnTo>
                <a:close/>
              </a:path>
            </a:pathLst>
          </a:custGeom>
          <a:solidFill>
            <a:srgbClr val="3333B2"/>
          </a:solidFill>
        </p:spPr>
        <p:txBody>
          <a:bodyPr wrap="square" lIns="0" tIns="0" rIns="0" bIns="0" rtlCol="0"/>
          <a:lstStyle/>
          <a:p>
            <a:endParaRPr/>
          </a:p>
        </p:txBody>
      </p:sp>
      <p:sp>
        <p:nvSpPr>
          <p:cNvPr id="3" name="object 3"/>
          <p:cNvSpPr txBox="1"/>
          <p:nvPr/>
        </p:nvSpPr>
        <p:spPr>
          <a:xfrm>
            <a:off x="95300" y="59878"/>
            <a:ext cx="1318260" cy="244475"/>
          </a:xfrm>
          <a:prstGeom prst="rect">
            <a:avLst/>
          </a:prstGeom>
        </p:spPr>
        <p:txBody>
          <a:bodyPr vert="horz" wrap="square" lIns="0" tIns="17145" rIns="0" bIns="0" rtlCol="0">
            <a:spAutoFit/>
          </a:bodyPr>
          <a:lstStyle/>
          <a:p>
            <a:pPr marL="12700">
              <a:lnSpc>
                <a:spcPct val="100000"/>
              </a:lnSpc>
              <a:spcBef>
                <a:spcPts val="135"/>
              </a:spcBef>
            </a:pPr>
            <a:r>
              <a:rPr sz="1400" spc="-60" dirty="0">
                <a:solidFill>
                  <a:srgbClr val="FFFFFF"/>
                </a:solidFill>
                <a:latin typeface="Arial"/>
                <a:cs typeface="Arial"/>
              </a:rPr>
              <a:t>Concept:</a:t>
            </a:r>
            <a:r>
              <a:rPr sz="1400" spc="185" dirty="0">
                <a:solidFill>
                  <a:srgbClr val="FFFFFF"/>
                </a:solidFill>
                <a:latin typeface="Arial"/>
                <a:cs typeface="Arial"/>
              </a:rPr>
              <a:t> </a:t>
            </a:r>
            <a:r>
              <a:rPr sz="1400" spc="-45" dirty="0">
                <a:solidFill>
                  <a:srgbClr val="FFFFFF"/>
                </a:solidFill>
                <a:latin typeface="Arial"/>
                <a:cs typeface="Arial"/>
              </a:rPr>
              <a:t>Alexnet</a:t>
            </a:r>
            <a:endParaRPr sz="1400">
              <a:latin typeface="Arial"/>
              <a:cs typeface="Arial"/>
            </a:endParaRPr>
          </a:p>
        </p:txBody>
      </p:sp>
      <p:sp>
        <p:nvSpPr>
          <p:cNvPr id="4" name="object 4"/>
          <p:cNvSpPr/>
          <p:nvPr/>
        </p:nvSpPr>
        <p:spPr>
          <a:xfrm>
            <a:off x="499363" y="981062"/>
            <a:ext cx="3586480" cy="110236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179106" y="2215240"/>
            <a:ext cx="2251075" cy="177800"/>
          </a:xfrm>
          <a:prstGeom prst="rect">
            <a:avLst/>
          </a:prstGeom>
        </p:spPr>
        <p:txBody>
          <a:bodyPr vert="horz" wrap="square" lIns="0" tIns="12065" rIns="0" bIns="0" rtlCol="0">
            <a:spAutoFit/>
          </a:bodyPr>
          <a:lstStyle/>
          <a:p>
            <a:pPr marL="12700">
              <a:lnSpc>
                <a:spcPct val="100000"/>
              </a:lnSpc>
              <a:spcBef>
                <a:spcPts val="95"/>
              </a:spcBef>
            </a:pPr>
            <a:r>
              <a:rPr sz="1000" spc="-35" dirty="0">
                <a:solidFill>
                  <a:srgbClr val="3333B2"/>
                </a:solidFill>
                <a:latin typeface="Arial"/>
                <a:cs typeface="Arial"/>
              </a:rPr>
              <a:t>Figure: </a:t>
            </a:r>
            <a:r>
              <a:rPr sz="1000" spc="-35" dirty="0">
                <a:latin typeface="Arial"/>
                <a:cs typeface="Arial"/>
                <a:hlinkClick r:id="rId4" action="ppaction://hlinksldjump"/>
              </a:rPr>
              <a:t>[4]Graphical </a:t>
            </a:r>
            <a:r>
              <a:rPr sz="1000" spc="-10" dirty="0">
                <a:latin typeface="Arial"/>
                <a:cs typeface="Arial"/>
              </a:rPr>
              <a:t>illustration </a:t>
            </a:r>
            <a:r>
              <a:rPr sz="1000" spc="-20" dirty="0">
                <a:latin typeface="Arial"/>
                <a:cs typeface="Arial"/>
              </a:rPr>
              <a:t>of</a:t>
            </a:r>
            <a:r>
              <a:rPr sz="1000" spc="-10" dirty="0">
                <a:latin typeface="Arial"/>
                <a:cs typeface="Arial"/>
              </a:rPr>
              <a:t> </a:t>
            </a:r>
            <a:r>
              <a:rPr sz="1000" spc="-35" dirty="0">
                <a:latin typeface="Arial"/>
                <a:cs typeface="Arial"/>
              </a:rPr>
              <a:t>Alexnet</a:t>
            </a:r>
            <a:endParaRPr sz="1000">
              <a:latin typeface="Arial"/>
              <a:cs typeface="Arial"/>
            </a:endParaRPr>
          </a:p>
        </p:txBody>
      </p:sp>
      <p:sp>
        <p:nvSpPr>
          <p:cNvPr id="6" name="object 6"/>
          <p:cNvSpPr/>
          <p:nvPr/>
        </p:nvSpPr>
        <p:spPr>
          <a:xfrm>
            <a:off x="0" y="3346348"/>
            <a:ext cx="1536065" cy="109855"/>
          </a:xfrm>
          <a:custGeom>
            <a:avLst/>
            <a:gdLst/>
            <a:ahLst/>
            <a:cxnLst/>
            <a:rect l="l" t="t" r="r" b="b"/>
            <a:pathLst>
              <a:path w="1536065" h="109854">
                <a:moveTo>
                  <a:pt x="0" y="109651"/>
                </a:moveTo>
                <a:lnTo>
                  <a:pt x="1535976" y="109651"/>
                </a:lnTo>
                <a:lnTo>
                  <a:pt x="1535976" y="0"/>
                </a:lnTo>
                <a:lnTo>
                  <a:pt x="0" y="0"/>
                </a:lnTo>
                <a:lnTo>
                  <a:pt x="0" y="109651"/>
                </a:lnTo>
                <a:close/>
              </a:path>
            </a:pathLst>
          </a:custGeom>
          <a:solidFill>
            <a:srgbClr val="191959"/>
          </a:solidFill>
        </p:spPr>
        <p:txBody>
          <a:bodyPr wrap="square" lIns="0" tIns="0" rIns="0" bIns="0" rtlCol="0"/>
          <a:lstStyle/>
          <a:p>
            <a:endParaRPr/>
          </a:p>
        </p:txBody>
      </p:sp>
      <p:sp>
        <p:nvSpPr>
          <p:cNvPr id="7" name="object 7"/>
          <p:cNvSpPr/>
          <p:nvPr/>
        </p:nvSpPr>
        <p:spPr>
          <a:xfrm>
            <a:off x="1535976"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262685"/>
          </a:solidFill>
        </p:spPr>
        <p:txBody>
          <a:bodyPr wrap="square" lIns="0" tIns="0" rIns="0" bIns="0" rtlCol="0"/>
          <a:lstStyle/>
          <a:p>
            <a:endParaRPr/>
          </a:p>
        </p:txBody>
      </p:sp>
      <p:sp>
        <p:nvSpPr>
          <p:cNvPr id="8" name="object 8"/>
          <p:cNvSpPr/>
          <p:nvPr/>
        </p:nvSpPr>
        <p:spPr>
          <a:xfrm>
            <a:off x="3071952" y="3346348"/>
            <a:ext cx="1536065" cy="109855"/>
          </a:xfrm>
          <a:custGeom>
            <a:avLst/>
            <a:gdLst/>
            <a:ahLst/>
            <a:cxnLst/>
            <a:rect l="l" t="t" r="r" b="b"/>
            <a:pathLst>
              <a:path w="1536064" h="109854">
                <a:moveTo>
                  <a:pt x="0" y="109651"/>
                </a:moveTo>
                <a:lnTo>
                  <a:pt x="1535976" y="109651"/>
                </a:lnTo>
                <a:lnTo>
                  <a:pt x="1535976" y="0"/>
                </a:lnTo>
                <a:lnTo>
                  <a:pt x="0" y="0"/>
                </a:lnTo>
                <a:lnTo>
                  <a:pt x="0" y="109651"/>
                </a:lnTo>
                <a:close/>
              </a:path>
            </a:pathLst>
          </a:custGeom>
          <a:solidFill>
            <a:srgbClr val="3333B2"/>
          </a:solidFill>
        </p:spPr>
        <p:txBody>
          <a:bodyPr wrap="square" lIns="0" tIns="0" rIns="0" bIns="0" rtlCol="0"/>
          <a:lstStyle/>
          <a:p>
            <a:endParaRPr/>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Junzhi </a:t>
            </a:r>
            <a:r>
              <a:rPr dirty="0"/>
              <a:t>Ning</a:t>
            </a:r>
            <a:r>
              <a:rPr spc="65" dirty="0"/>
              <a:t> </a:t>
            </a:r>
            <a:r>
              <a:rPr spc="30" dirty="0"/>
              <a:t>(UOM)</a:t>
            </a:r>
          </a:p>
        </p:txBody>
      </p:sp>
      <p:sp>
        <p:nvSpPr>
          <p:cNvPr id="10" name="object 10"/>
          <p:cNvSpPr txBox="1"/>
          <p:nvPr/>
        </p:nvSpPr>
        <p:spPr>
          <a:xfrm>
            <a:off x="1523276" y="3351784"/>
            <a:ext cx="1512570" cy="102235"/>
          </a:xfrm>
          <a:prstGeom prst="rect">
            <a:avLst/>
          </a:prstGeom>
        </p:spPr>
        <p:txBody>
          <a:bodyPr vert="horz" wrap="square" lIns="0" tIns="0" rIns="0" bIns="0" rtlCol="0">
            <a:spAutoFit/>
          </a:bodyPr>
          <a:lstStyle/>
          <a:p>
            <a:pPr marL="12700">
              <a:lnSpc>
                <a:spcPts val="675"/>
              </a:lnSpc>
            </a:pPr>
            <a:r>
              <a:rPr sz="600" dirty="0">
                <a:solidFill>
                  <a:srgbClr val="FFFFFF"/>
                </a:solidFill>
                <a:latin typeface="Arial"/>
                <a:cs typeface="Arial"/>
                <a:hlinkClick r:id="rId5" action="ppaction://hlinksldjump"/>
              </a:rPr>
              <a:t>Rethinking </a:t>
            </a:r>
            <a:r>
              <a:rPr sz="600" spc="-10" dirty="0">
                <a:solidFill>
                  <a:srgbClr val="FFFFFF"/>
                </a:solidFill>
                <a:latin typeface="Arial"/>
                <a:cs typeface="Arial"/>
                <a:hlinkClick r:id="rId5" action="ppaction://hlinksldjump"/>
              </a:rPr>
              <a:t>ImageNet </a:t>
            </a:r>
            <a:r>
              <a:rPr sz="600" dirty="0">
                <a:solidFill>
                  <a:srgbClr val="FFFFFF"/>
                </a:solidFill>
                <a:latin typeface="Arial"/>
                <a:cs typeface="Arial"/>
                <a:hlinkClick r:id="rId5" action="ppaction://hlinksldjump"/>
              </a:rPr>
              <a:t>Pretraining </a:t>
            </a:r>
            <a:r>
              <a:rPr sz="600" spc="5" dirty="0">
                <a:solidFill>
                  <a:srgbClr val="FFFFFF"/>
                </a:solidFill>
                <a:latin typeface="Arial"/>
                <a:cs typeface="Arial"/>
                <a:hlinkClick r:id="rId5" action="ppaction://hlinksldjump"/>
              </a:rPr>
              <a:t>in </a:t>
            </a:r>
            <a:r>
              <a:rPr sz="600" spc="-5" dirty="0">
                <a:solidFill>
                  <a:srgbClr val="FFFFFF"/>
                </a:solidFill>
                <a:latin typeface="Arial"/>
                <a:cs typeface="Arial"/>
                <a:hlinkClick r:id="rId5" action="ppaction://hlinksldjump"/>
              </a:rPr>
              <a:t>Domain</a:t>
            </a:r>
            <a:endParaRPr sz="600">
              <a:latin typeface="Arial"/>
              <a:cs typeface="Arial"/>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20" dirty="0"/>
              <a:t>February </a:t>
            </a:r>
            <a:r>
              <a:rPr spc="-10" dirty="0"/>
              <a:t>24,</a:t>
            </a:r>
            <a:r>
              <a:rPr spc="-80" dirty="0"/>
              <a:t> </a:t>
            </a:r>
            <a:r>
              <a:rPr spc="-20" dirty="0"/>
              <a:t>2022</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9</a:t>
            </a:fld>
            <a:r>
              <a:rPr spc="-95" dirty="0"/>
              <a:t> </a:t>
            </a:r>
            <a:r>
              <a:rPr spc="150" dirty="0"/>
              <a:t>/</a:t>
            </a:r>
            <a:r>
              <a:rPr spc="-90" dirty="0"/>
              <a:t> </a:t>
            </a:r>
            <a:r>
              <a:rPr spc="-20" dirty="0"/>
              <a:t>35</a:t>
            </a: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TotalTime>
  <Words>4876</Words>
  <Application>Microsoft Macintosh PowerPoint</Application>
  <PresentationFormat>自定义</PresentationFormat>
  <Paragraphs>618</Paragraphs>
  <Slides>35</Slides>
  <Notes>29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等线</vt:lpstr>
      <vt:lpstr>Arial</vt:lpstr>
      <vt:lpstr>Calibri</vt:lpstr>
      <vt:lpstr>Menlo</vt:lpstr>
      <vt:lpstr>Times New Roman</vt:lpstr>
      <vt:lpstr>Office Theme</vt:lpstr>
      <vt:lpstr>PowerPoint 演示文稿</vt:lpstr>
      <vt:lpstr>PowerPoint 演示文稿</vt:lpstr>
      <vt:lpstr>Timeline of the Project</vt:lpstr>
      <vt:lpstr>Context of our exeriment</vt:lpstr>
      <vt:lpstr>PowerPoint 演示文稿</vt:lpstr>
      <vt:lpstr>Related Work</vt:lpstr>
      <vt:lpstr>Intended goal of the project</vt:lpstr>
      <vt:lpstr>Concept: Alexnet</vt:lpstr>
      <vt:lpstr>PowerPoint 演示文稿</vt:lpstr>
      <vt:lpstr>Concept: Unsupervised Domain Adaptation (UDA)</vt:lpstr>
      <vt:lpstr>PowerPoint 演示文稿</vt:lpstr>
      <vt:lpstr>Concept: Domain-adversarial Neural Network(DANN)</vt:lpstr>
      <vt:lpstr>Concept: Domain-adversarial Neural Network(DANN)</vt:lpstr>
      <vt:lpstr>Semi-supervised Learning</vt:lpstr>
      <vt:lpstr>PowerPoint 演示文稿</vt:lpstr>
      <vt:lpstr>PowerPoint 演示文稿</vt:lpstr>
      <vt:lpstr>Datasets</vt:lpstr>
      <vt:lpstr>PowerPoint 演示文稿</vt:lpstr>
      <vt:lpstr>PowerPoint 演示文稿</vt:lpstr>
      <vt:lpstr>PowerPoint 演示文稿</vt:lpstr>
      <vt:lpstr>PowerPoint 演示文稿</vt:lpstr>
      <vt:lpstr>Setups: Outline</vt:lpstr>
      <vt:lpstr>Setups: Pretraind models</vt:lpstr>
      <vt:lpstr>Setups: Fine-tuning</vt:lpstr>
      <vt:lpstr>Dicussions: Pretrained Models</vt:lpstr>
      <vt:lpstr>Figure: Validation Loss and Top-1 Accuracy of Pre-trained Models</vt:lpstr>
      <vt:lpstr>PowerPoint 演示文稿</vt:lpstr>
      <vt:lpstr>Discussions: Domain Apdatation</vt:lpstr>
      <vt:lpstr>Results</vt:lpstr>
      <vt:lpstr>Dicussions: Domain Adpatation</vt:lpstr>
      <vt:lpstr>PowerPoint 演示文稿</vt:lpstr>
      <vt:lpstr>Acknowledgements</vt:lpstr>
      <vt:lpstr>The End</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=Rethinking ImageNet Pretraining in Domain Adaptation</dc:title>
  <dc:creator>Junzhi Ning</dc:creator>
  <cp:lastModifiedBy>Junzhi Ning</cp:lastModifiedBy>
  <cp:revision>91</cp:revision>
  <dcterms:created xsi:type="dcterms:W3CDTF">2022-02-24T10:37:53Z</dcterms:created>
  <dcterms:modified xsi:type="dcterms:W3CDTF">2022-03-01T15:12:46Z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2022-02-24T00:00:00Z</vt:filetime>
  </property>
  <property fmtid="{D5CDD505-2E9C-101B-9397-08002B2CF9AE}" pid="3" name="Creator">
    <vt:lpwstr>LaTeX with Beamer class</vt:lpwstr>
  </property>
  <property fmtid="{D5CDD505-2E9C-101B-9397-08002B2CF9AE}" pid="4" name="LastSaved">
    <vt:filetime>2022-02-24T00:00:00Z</vt:filetime>
  </property>
</Properties>
</file>