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23614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23614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502" y="1051533"/>
            <a:ext cx="4297095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09111" y="3351784"/>
            <a:ext cx="633729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3186" y="3351784"/>
            <a:ext cx="72961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3851" y="3351784"/>
            <a:ext cx="2794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slide" Target="slide3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" Target="slide3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" Target="slide3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slide" Target="slide3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slide" Target="slide3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slide" Target="slide34.xml"/><Relationship Id="rId5" Type="http://schemas.openxmlformats.org/officeDocument/2006/relationships/slide" Target="slide3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slide" Target="slide34.xml"/><Relationship Id="rId4" Type="http://schemas.openxmlformats.org/officeDocument/2006/relationships/slide" Target="slide3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" Target="slide3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slide" Target="slide3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slide" Target="slide3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8.xml"/><Relationship Id="rId6" Type="http://schemas.openxmlformats.org/officeDocument/2006/relationships/image" Target="../media/image3.png"/><Relationship Id="rId7" Type="http://schemas.openxmlformats.org/officeDocument/2006/relationships/slide" Target="slide17.xml"/><Relationship Id="rId8" Type="http://schemas.openxmlformats.org/officeDocument/2006/relationships/slide" Target="slide26.xml"/><Relationship Id="rId9" Type="http://schemas.openxmlformats.org/officeDocument/2006/relationships/slide" Target="slide3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slide" Target="slide3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slide" Target="slide3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slide" Target="slide3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slide" Target="slide3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slide" Target="slide3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slide" Target="slide3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" Target="slide3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slide" Target="slide3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slide" Target="slide3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hyperlink" Target="http://www.analyticsvidhya.com/blog/2017/09/" TargetMode="External"/><Relationship Id="rId7" Type="http://schemas.openxmlformats.org/officeDocument/2006/relationships/slide" Target="slide3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slide" Target="slide3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slide" Target="slide3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slide" Target="slide3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slide" Target="slide34.xml"/><Relationship Id="rId5" Type="http://schemas.openxmlformats.org/officeDocument/2006/relationships/slide" Target="slide3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" Target="slide3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slide" Target="slide34.xml"/><Relationship Id="rId4" Type="http://schemas.openxmlformats.org/officeDocument/2006/relationships/slide" Target="slide3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slide" Target="slide34.xml"/><Relationship Id="rId4" Type="http://schemas.openxmlformats.org/officeDocument/2006/relationships/slide" Target="slide3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74034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544" y="803602"/>
            <a:ext cx="4432935" cy="466090"/>
          </a:xfrm>
          <a:custGeom>
            <a:avLst/>
            <a:gdLst/>
            <a:ahLst/>
            <a:cxnLst/>
            <a:rect l="l" t="t" r="r" b="b"/>
            <a:pathLst>
              <a:path w="4432935" h="466090">
                <a:moveTo>
                  <a:pt x="0" y="466093"/>
                </a:moveTo>
                <a:lnTo>
                  <a:pt x="4432566" y="466093"/>
                </a:lnTo>
                <a:lnTo>
                  <a:pt x="4432566" y="0"/>
                </a:lnTo>
                <a:lnTo>
                  <a:pt x="0" y="0"/>
                </a:lnTo>
                <a:lnTo>
                  <a:pt x="0" y="466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43" y="784765"/>
            <a:ext cx="4432935" cy="434340"/>
          </a:xfrm>
          <a:custGeom>
            <a:avLst/>
            <a:gdLst/>
            <a:ahLst/>
            <a:cxnLst/>
            <a:rect l="l" t="t" r="r" b="b"/>
            <a:pathLst>
              <a:path w="4432935" h="434340">
                <a:moveTo>
                  <a:pt x="4432566" y="0"/>
                </a:moveTo>
                <a:lnTo>
                  <a:pt x="0" y="0"/>
                </a:lnTo>
                <a:lnTo>
                  <a:pt x="0" y="383329"/>
                </a:lnTo>
                <a:lnTo>
                  <a:pt x="4008" y="403054"/>
                </a:lnTo>
                <a:lnTo>
                  <a:pt x="14922" y="419207"/>
                </a:lnTo>
                <a:lnTo>
                  <a:pt x="31075" y="430121"/>
                </a:lnTo>
                <a:lnTo>
                  <a:pt x="50800" y="434129"/>
                </a:lnTo>
                <a:lnTo>
                  <a:pt x="4381765" y="434129"/>
                </a:lnTo>
                <a:lnTo>
                  <a:pt x="4401490" y="430121"/>
                </a:lnTo>
                <a:lnTo>
                  <a:pt x="4417643" y="419207"/>
                </a:lnTo>
                <a:lnTo>
                  <a:pt x="4428558" y="403054"/>
                </a:lnTo>
                <a:lnTo>
                  <a:pt x="4432566" y="383329"/>
                </a:lnTo>
                <a:lnTo>
                  <a:pt x="44325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3042" y="842921"/>
            <a:ext cx="41814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Rethinking 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ImageNet 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Pretraining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dirty="0" sz="14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Adaptation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800" y="1428977"/>
            <a:ext cx="1546860" cy="10312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0795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Arial"/>
                <a:cs typeface="Arial"/>
              </a:rPr>
              <a:t>Junzhi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Ning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algn="ctr" marL="46355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University </a:t>
            </a:r>
            <a:r>
              <a:rPr dirty="0" sz="800" spc="5">
                <a:latin typeface="Arial"/>
                <a:cs typeface="Arial"/>
              </a:rPr>
              <a:t>of</a:t>
            </a:r>
            <a:r>
              <a:rPr dirty="0" sz="800" spc="10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Melbourne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dirty="0" sz="800" spc="-25" i="1">
                <a:latin typeface="Arial"/>
                <a:cs typeface="Arial"/>
              </a:rPr>
              <a:t>Supervised by </a:t>
            </a:r>
            <a:r>
              <a:rPr dirty="0" sz="800" spc="25" i="1">
                <a:latin typeface="Arial"/>
                <a:cs typeface="Arial"/>
              </a:rPr>
              <a:t>Dr </a:t>
            </a:r>
            <a:r>
              <a:rPr dirty="0" sz="800" spc="5" i="1">
                <a:latin typeface="Arial"/>
                <a:cs typeface="Arial"/>
              </a:rPr>
              <a:t>Mingming</a:t>
            </a:r>
            <a:r>
              <a:rPr dirty="0" sz="800" spc="210" i="1">
                <a:latin typeface="Arial"/>
                <a:cs typeface="Arial"/>
              </a:rPr>
              <a:t> </a:t>
            </a:r>
            <a:r>
              <a:rPr dirty="0" sz="800" spc="-30" i="1">
                <a:latin typeface="Arial"/>
                <a:cs typeface="Arial"/>
              </a:rPr>
              <a:t>Gong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algn="ctr" marL="11430">
              <a:lnSpc>
                <a:spcPct val="100000"/>
              </a:lnSpc>
            </a:pPr>
            <a:r>
              <a:rPr dirty="0" sz="1100" spc="-65">
                <a:latin typeface="Arial"/>
                <a:cs typeface="Arial"/>
              </a:rPr>
              <a:t>February </a:t>
            </a:r>
            <a:r>
              <a:rPr dirty="0" sz="1100" spc="-50">
                <a:latin typeface="Arial"/>
                <a:cs typeface="Arial"/>
              </a:rPr>
              <a:t>24,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2022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8144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/>
              <a:t>Concept: </a:t>
            </a:r>
            <a:r>
              <a:rPr dirty="0" spc="-80"/>
              <a:t>Unsupervised </a:t>
            </a:r>
            <a:r>
              <a:rPr dirty="0" spc="-50"/>
              <a:t>Domain </a:t>
            </a:r>
            <a:r>
              <a:rPr dirty="0" spc="-25"/>
              <a:t>Adaptation</a:t>
            </a:r>
            <a:r>
              <a:rPr dirty="0" spc="35"/>
              <a:t> </a:t>
            </a:r>
            <a:r>
              <a:rPr dirty="0" spc="10"/>
              <a:t>(UDA)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41043"/>
            <a:ext cx="1831339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Arial"/>
                <a:cs typeface="Arial"/>
              </a:rPr>
              <a:t>In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40">
                <a:latin typeface="Arial"/>
                <a:cs typeface="Arial"/>
              </a:rPr>
              <a:t>classification task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25">
                <a:latin typeface="Arial"/>
                <a:cs typeface="Arial"/>
              </a:rPr>
              <a:t>UDA,  </a:t>
            </a:r>
            <a:r>
              <a:rPr dirty="0" sz="1100" spc="-75">
                <a:latin typeface="Arial"/>
                <a:cs typeface="Arial"/>
              </a:rPr>
              <a:t>Given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13066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4522" y="1281263"/>
            <a:ext cx="1702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7825" algn="l"/>
              </a:tabLst>
            </a:pPr>
            <a:r>
              <a:rPr dirty="0" sz="800" spc="-80" i="1">
                <a:latin typeface="Arial"/>
                <a:cs typeface="Arial"/>
              </a:rPr>
              <a:t>s</a:t>
            </a:r>
            <a:r>
              <a:rPr dirty="0" sz="800" spc="-80" i="1">
                <a:latin typeface="Arial"/>
                <a:cs typeface="Arial"/>
              </a:rPr>
              <a:t>	</a:t>
            </a:r>
            <a:r>
              <a:rPr dirty="0" sz="800" spc="-80" i="1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223148"/>
            <a:ext cx="2042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latin typeface="Arial"/>
                <a:cs typeface="Arial"/>
              </a:rPr>
              <a:t>n </a:t>
            </a:r>
            <a:r>
              <a:rPr dirty="0" sz="1100" spc="-55">
                <a:latin typeface="Arial"/>
                <a:cs typeface="Arial"/>
              </a:rPr>
              <a:t>labeled </a:t>
            </a:r>
            <a:r>
              <a:rPr dirty="0" sz="1100" spc="-85">
                <a:latin typeface="Arial"/>
                <a:cs typeface="Arial"/>
              </a:rPr>
              <a:t>samples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0">
                <a:latin typeface="Arial"/>
                <a:cs typeface="Arial"/>
              </a:rPr>
              <a:t>set </a:t>
            </a:r>
            <a:r>
              <a:rPr dirty="0" sz="1100" spc="-10" i="1">
                <a:latin typeface="Arial"/>
                <a:cs typeface="Arial"/>
              </a:rPr>
              <a:t>D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185">
                <a:latin typeface="Arial"/>
                <a:cs typeface="Arial"/>
              </a:rPr>
              <a:t> </a:t>
            </a:r>
            <a:r>
              <a:rPr dirty="0" sz="1100" spc="175" i="1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3243" y="1282114"/>
            <a:ext cx="22415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245" algn="l"/>
              </a:tabLst>
            </a:pPr>
            <a:r>
              <a:rPr dirty="0" sz="800" spc="45" i="1">
                <a:latin typeface="Arial"/>
                <a:cs typeface="Arial"/>
              </a:rPr>
              <a:t>j</a:t>
            </a:r>
            <a:r>
              <a:rPr dirty="0" sz="800" spc="45" i="1">
                <a:latin typeface="Arial"/>
                <a:cs typeface="Arial"/>
              </a:rPr>
              <a:t>	</a:t>
            </a:r>
            <a:r>
              <a:rPr dirty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6504" y="1200097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2041" y="1238064"/>
            <a:ext cx="565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60" i="1"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6504" y="1304288"/>
            <a:ext cx="2012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4" i="1">
                <a:latin typeface="Arial"/>
                <a:cs typeface="Arial"/>
              </a:rPr>
              <a:t>j</a:t>
            </a:r>
            <a:r>
              <a:rPr dirty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9350" y="1223148"/>
            <a:ext cx="20440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87375" algn="l"/>
              </a:tabLst>
            </a:pPr>
            <a:r>
              <a:rPr dirty="0" sz="1100" spc="-50" i="1">
                <a:latin typeface="Arial"/>
                <a:cs typeface="Arial"/>
              </a:rPr>
              <a:t>x </a:t>
            </a:r>
            <a:r>
              <a:rPr dirty="0" sz="1100" spc="-5" i="1">
                <a:latin typeface="Arial"/>
                <a:cs typeface="Arial"/>
              </a:rPr>
              <a:t>,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sz="1100" spc="45" i="1">
                <a:latin typeface="Arial"/>
                <a:cs typeface="Arial"/>
              </a:rPr>
              <a:t> </a:t>
            </a:r>
            <a:r>
              <a:rPr dirty="0" sz="1100" spc="175" i="1">
                <a:latin typeface="Arial"/>
                <a:cs typeface="Arial"/>
              </a:rPr>
              <a:t>}	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75">
                <a:latin typeface="Arial"/>
                <a:cs typeface="Arial"/>
              </a:rPr>
              <a:t>source </a:t>
            </a:r>
            <a:r>
              <a:rPr dirty="0" sz="1100" spc="-50">
                <a:latin typeface="Arial"/>
                <a:cs typeface="Arial"/>
              </a:rPr>
              <a:t>domain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532" y="1395220"/>
            <a:ext cx="21259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Arial"/>
                <a:cs typeface="Arial"/>
              </a:rPr>
              <a:t>probability </a:t>
            </a:r>
            <a:r>
              <a:rPr dirty="0" sz="1100" spc="-15">
                <a:latin typeface="Arial"/>
                <a:cs typeface="Arial"/>
              </a:rPr>
              <a:t>distribution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60" i="1">
                <a:latin typeface="Arial"/>
                <a:cs typeface="Arial"/>
              </a:rPr>
              <a:t>P</a:t>
            </a:r>
            <a:r>
              <a:rPr dirty="0" baseline="-10416" sz="1200" spc="-89" i="1">
                <a:latin typeface="Arial"/>
                <a:cs typeface="Arial"/>
              </a:rPr>
              <a:t>s </a:t>
            </a:r>
            <a:r>
              <a:rPr dirty="0" sz="1100" spc="60">
                <a:latin typeface="Arial"/>
                <a:cs typeface="Arial"/>
              </a:rPr>
              <a:t>(</a:t>
            </a:r>
            <a:r>
              <a:rPr dirty="0" sz="1100" spc="60" i="1">
                <a:latin typeface="Arial"/>
                <a:cs typeface="Arial"/>
              </a:rPr>
              <a:t>X, </a:t>
            </a:r>
            <a:r>
              <a:rPr dirty="0" sz="1100" spc="-10" i="1">
                <a:latin typeface="Arial"/>
                <a:cs typeface="Arial"/>
              </a:rPr>
              <a:t>Y</a:t>
            </a:r>
            <a:r>
              <a:rPr dirty="0" sz="1100" spc="-185" i="1">
                <a:latin typeface="Arial"/>
                <a:cs typeface="Arial"/>
              </a:rPr>
              <a:t> </a:t>
            </a:r>
            <a:r>
              <a:rPr dirty="0" sz="1100" spc="5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089" y="168870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4522" y="1664232"/>
            <a:ext cx="2200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8160" algn="l"/>
                <a:tab pos="2158365" algn="l"/>
              </a:tabLst>
            </a:pPr>
            <a:r>
              <a:rPr dirty="0" sz="800" spc="80" i="1">
                <a:latin typeface="Arial"/>
                <a:cs typeface="Arial"/>
              </a:rPr>
              <a:t>t</a:t>
            </a:r>
            <a:r>
              <a:rPr dirty="0" sz="800" spc="80" i="1">
                <a:latin typeface="Arial"/>
                <a:cs typeface="Arial"/>
              </a:rPr>
              <a:t>	</a:t>
            </a:r>
            <a:r>
              <a:rPr dirty="0" sz="800" spc="80" i="1">
                <a:latin typeface="Arial"/>
                <a:cs typeface="Arial"/>
              </a:rPr>
              <a:t>t</a:t>
            </a:r>
            <a:r>
              <a:rPr dirty="0" sz="800" spc="80" i="1">
                <a:latin typeface="Arial"/>
                <a:cs typeface="Arial"/>
              </a:rPr>
              <a:t>	</a:t>
            </a:r>
            <a:r>
              <a:rPr dirty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33967" y="1582215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9504" y="1620169"/>
            <a:ext cx="54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60" i="1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33967" y="1686393"/>
            <a:ext cx="2012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4" i="1">
                <a:latin typeface="Arial"/>
                <a:cs typeface="Arial"/>
              </a:rPr>
              <a:t>j</a:t>
            </a:r>
            <a:r>
              <a:rPr dirty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932" y="1605266"/>
            <a:ext cx="4004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71115" algn="l"/>
              </a:tabLst>
            </a:pPr>
            <a:r>
              <a:rPr dirty="0" sz="1100" spc="-50" i="1">
                <a:latin typeface="Arial"/>
                <a:cs typeface="Arial"/>
              </a:rPr>
              <a:t>n   </a:t>
            </a:r>
            <a:r>
              <a:rPr dirty="0" sz="1100" spc="-55">
                <a:latin typeface="Arial"/>
                <a:cs typeface="Arial"/>
              </a:rPr>
              <a:t>unlabeled </a:t>
            </a:r>
            <a:r>
              <a:rPr dirty="0" sz="1100" spc="-85">
                <a:latin typeface="Arial"/>
                <a:cs typeface="Arial"/>
              </a:rPr>
              <a:t>samples  </a:t>
            </a:r>
            <a:r>
              <a:rPr dirty="0" sz="1100" spc="-114">
                <a:latin typeface="Arial"/>
                <a:cs typeface="Arial"/>
              </a:rPr>
              <a:t>as  </a:t>
            </a:r>
            <a:r>
              <a:rPr dirty="0" sz="1100" spc="-90">
                <a:latin typeface="Arial"/>
                <a:cs typeface="Arial"/>
              </a:rPr>
              <a:t>a  </a:t>
            </a:r>
            <a:r>
              <a:rPr dirty="0" sz="1100" spc="-60">
                <a:latin typeface="Arial"/>
                <a:cs typeface="Arial"/>
              </a:rPr>
              <a:t>set  </a:t>
            </a:r>
            <a:r>
              <a:rPr dirty="0" sz="1100" spc="-10" i="1">
                <a:latin typeface="Arial"/>
                <a:cs typeface="Arial"/>
              </a:rPr>
              <a:t>D 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65" i="1">
                <a:latin typeface="Arial"/>
                <a:cs typeface="Arial"/>
              </a:rPr>
              <a:t>{x</a:t>
            </a:r>
            <a:r>
              <a:rPr dirty="0" sz="1100" spc="45" i="1">
                <a:latin typeface="Arial"/>
                <a:cs typeface="Arial"/>
              </a:rPr>
              <a:t> </a:t>
            </a:r>
            <a:r>
              <a:rPr dirty="0" sz="1100" spc="175" i="1">
                <a:latin typeface="Arial"/>
                <a:cs typeface="Arial"/>
              </a:rPr>
              <a:t>}	</a:t>
            </a:r>
            <a:r>
              <a:rPr dirty="0" sz="1100" spc="-25">
                <a:latin typeface="Arial"/>
                <a:cs typeface="Arial"/>
              </a:rPr>
              <a:t>from target </a:t>
            </a:r>
            <a:r>
              <a:rPr dirty="0" sz="1100" spc="-50">
                <a:latin typeface="Arial"/>
                <a:cs typeface="Arial"/>
              </a:rPr>
              <a:t>domain</a:t>
            </a:r>
            <a:r>
              <a:rPr dirty="0" sz="1100" spc="17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144" y="1733560"/>
            <a:ext cx="403542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02260">
              <a:lnSpc>
                <a:spcPct val="100000"/>
              </a:lnSpc>
              <a:spcBef>
                <a:spcPts val="434"/>
              </a:spcBef>
            </a:pPr>
            <a:r>
              <a:rPr dirty="0" sz="1100" spc="-25">
                <a:latin typeface="Arial"/>
                <a:cs typeface="Arial"/>
              </a:rPr>
              <a:t>probability </a:t>
            </a:r>
            <a:r>
              <a:rPr dirty="0" sz="1100" spc="-15">
                <a:latin typeface="Arial"/>
                <a:cs typeface="Arial"/>
              </a:rPr>
              <a:t>distribution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20" i="1">
                <a:latin typeface="Arial"/>
                <a:cs typeface="Arial"/>
              </a:rPr>
              <a:t>P</a:t>
            </a:r>
            <a:r>
              <a:rPr dirty="0" baseline="-10416" sz="1200" spc="30" i="1">
                <a:latin typeface="Arial"/>
                <a:cs typeface="Arial"/>
              </a:rPr>
              <a:t>t </a:t>
            </a:r>
            <a:r>
              <a:rPr dirty="0" sz="1100" spc="20">
                <a:latin typeface="Arial"/>
                <a:cs typeface="Arial"/>
              </a:rPr>
              <a:t>(</a:t>
            </a:r>
            <a:r>
              <a:rPr dirty="0" sz="1100" spc="20" i="1">
                <a:latin typeface="Arial"/>
                <a:cs typeface="Arial"/>
              </a:rPr>
              <a:t>X</a:t>
            </a:r>
            <a:r>
              <a:rPr dirty="0" sz="1100" spc="-85" i="1">
                <a:latin typeface="Arial"/>
                <a:cs typeface="Arial"/>
              </a:rPr>
              <a:t> </a:t>
            </a:r>
            <a:r>
              <a:rPr dirty="0" sz="1100" spc="5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34"/>
              </a:spcBef>
            </a:pPr>
            <a:r>
              <a:rPr dirty="0" sz="1100" spc="-25">
                <a:latin typeface="Arial"/>
                <a:cs typeface="Arial"/>
              </a:rPr>
              <a:t>Main </a:t>
            </a:r>
            <a:r>
              <a:rPr dirty="0" sz="1100" spc="-55">
                <a:latin typeface="Arial"/>
                <a:cs typeface="Arial"/>
              </a:rPr>
              <a:t>goal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25">
                <a:latin typeface="Arial"/>
                <a:cs typeface="Arial"/>
              </a:rPr>
              <a:t>UDA: build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0">
                <a:latin typeface="Arial"/>
                <a:cs typeface="Arial"/>
              </a:rPr>
              <a:t>classifier </a:t>
            </a:r>
            <a:r>
              <a:rPr dirty="0" sz="1100" spc="-100" i="1">
                <a:latin typeface="Arial"/>
                <a:cs typeface="Arial"/>
              </a:rPr>
              <a:t>C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50">
                <a:latin typeface="Arial"/>
                <a:cs typeface="Arial"/>
              </a:rPr>
              <a:t>minimizes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target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risk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7357" y="2339465"/>
            <a:ext cx="1573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15151" sz="1650" spc="97">
                <a:latin typeface="Arial"/>
                <a:cs typeface="Arial"/>
              </a:rPr>
              <a:t>E</a:t>
            </a:r>
            <a:r>
              <a:rPr dirty="0" baseline="6944" sz="1200" spc="97">
                <a:latin typeface="Arial"/>
                <a:cs typeface="Arial"/>
              </a:rPr>
              <a:t>(</a:t>
            </a:r>
            <a:r>
              <a:rPr dirty="0" baseline="6944" sz="1200" spc="97" i="1">
                <a:latin typeface="Arial"/>
                <a:cs typeface="Arial"/>
              </a:rPr>
              <a:t>x,y</a:t>
            </a:r>
            <a:r>
              <a:rPr dirty="0" baseline="32407" sz="900" spc="97" i="1">
                <a:latin typeface="Arial"/>
                <a:cs typeface="Arial"/>
              </a:rPr>
              <a:t>′</a:t>
            </a:r>
            <a:r>
              <a:rPr dirty="0" baseline="6944" sz="1200" spc="97">
                <a:latin typeface="Arial"/>
                <a:cs typeface="Arial"/>
              </a:rPr>
              <a:t>)</a:t>
            </a:r>
            <a:r>
              <a:rPr dirty="0" baseline="6944" sz="1200" spc="97" i="1">
                <a:latin typeface="Menlo"/>
                <a:cs typeface="Menlo"/>
              </a:rPr>
              <a:t>∼</a:t>
            </a:r>
            <a:r>
              <a:rPr dirty="0" baseline="6944" sz="1200" spc="97" i="1">
                <a:latin typeface="Arial"/>
                <a:cs typeface="Arial"/>
              </a:rPr>
              <a:t>P</a:t>
            </a:r>
            <a:r>
              <a:rPr dirty="0" sz="600" spc="65" i="1">
                <a:latin typeface="Arial"/>
                <a:cs typeface="Arial"/>
              </a:rPr>
              <a:t>t</a:t>
            </a:r>
            <a:r>
              <a:rPr dirty="0" sz="600" spc="-80" i="1">
                <a:latin typeface="Arial"/>
                <a:cs typeface="Arial"/>
              </a:rPr>
              <a:t> </a:t>
            </a:r>
            <a:r>
              <a:rPr dirty="0" baseline="6944" sz="1200" spc="89">
                <a:latin typeface="Arial"/>
                <a:cs typeface="Arial"/>
              </a:rPr>
              <a:t>(</a:t>
            </a:r>
            <a:r>
              <a:rPr dirty="0" baseline="6944" sz="1200" spc="89" i="1">
                <a:latin typeface="Arial"/>
                <a:cs typeface="Arial"/>
              </a:rPr>
              <a:t>X,Y</a:t>
            </a:r>
            <a:r>
              <a:rPr dirty="0" baseline="6944" sz="1200" spc="-135" i="1">
                <a:latin typeface="Arial"/>
                <a:cs typeface="Arial"/>
              </a:rPr>
              <a:t> </a:t>
            </a:r>
            <a:r>
              <a:rPr dirty="0" baseline="6944" sz="1200" spc="7">
                <a:latin typeface="Arial"/>
                <a:cs typeface="Arial"/>
              </a:rPr>
              <a:t>)</a:t>
            </a:r>
            <a:r>
              <a:rPr dirty="0" baseline="15151" sz="1650" spc="7" i="1">
                <a:latin typeface="Arial"/>
                <a:cs typeface="Arial"/>
              </a:rPr>
              <a:t>|C</a:t>
            </a:r>
            <a:r>
              <a:rPr dirty="0" baseline="15151" sz="1650" spc="-270" i="1">
                <a:latin typeface="Arial"/>
                <a:cs typeface="Arial"/>
              </a:rPr>
              <a:t> </a:t>
            </a:r>
            <a:r>
              <a:rPr dirty="0" baseline="15151" sz="1650">
                <a:latin typeface="Arial"/>
                <a:cs typeface="Arial"/>
              </a:rPr>
              <a:t>(</a:t>
            </a:r>
            <a:r>
              <a:rPr dirty="0" baseline="15151" sz="1650" i="1">
                <a:latin typeface="Arial"/>
                <a:cs typeface="Arial"/>
              </a:rPr>
              <a:t>x</a:t>
            </a:r>
            <a:r>
              <a:rPr dirty="0" baseline="15151" sz="1650" spc="-322" i="1">
                <a:latin typeface="Arial"/>
                <a:cs typeface="Arial"/>
              </a:rPr>
              <a:t> </a:t>
            </a:r>
            <a:r>
              <a:rPr dirty="0" baseline="15151" sz="1650" spc="82">
                <a:latin typeface="Arial"/>
                <a:cs typeface="Arial"/>
              </a:rPr>
              <a:t>)</a:t>
            </a:r>
            <a:r>
              <a:rPr dirty="0" baseline="15151" sz="1650" spc="-104">
                <a:latin typeface="Arial"/>
                <a:cs typeface="Arial"/>
              </a:rPr>
              <a:t> </a:t>
            </a:r>
            <a:r>
              <a:rPr dirty="0" baseline="15151" sz="1650" spc="307" i="1">
                <a:latin typeface="Arial"/>
                <a:cs typeface="Arial"/>
              </a:rPr>
              <a:t>−</a:t>
            </a:r>
            <a:r>
              <a:rPr dirty="0" baseline="15151" sz="1650" spc="-112" i="1">
                <a:latin typeface="Arial"/>
                <a:cs typeface="Arial"/>
              </a:rPr>
              <a:t> </a:t>
            </a:r>
            <a:r>
              <a:rPr dirty="0" baseline="15151" sz="1650" spc="-75" i="1">
                <a:latin typeface="Arial"/>
                <a:cs typeface="Arial"/>
              </a:rPr>
              <a:t>y</a:t>
            </a:r>
            <a:r>
              <a:rPr dirty="0" baseline="15151" sz="1650" spc="-292" i="1">
                <a:latin typeface="Arial"/>
                <a:cs typeface="Arial"/>
              </a:rPr>
              <a:t> </a:t>
            </a:r>
            <a:r>
              <a:rPr dirty="0" baseline="52083" sz="1200" spc="-142" i="1">
                <a:latin typeface="Menlo"/>
                <a:cs typeface="Menlo"/>
              </a:rPr>
              <a:t>′</a:t>
            </a:r>
            <a:r>
              <a:rPr dirty="0" baseline="15151" sz="1650" spc="-142" i="1">
                <a:latin typeface="Arial"/>
                <a:cs typeface="Arial"/>
              </a:rPr>
              <a:t>|</a:t>
            </a:r>
            <a:endParaRPr baseline="15151" sz="16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38144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Concept: 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Unsupervised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Adaptation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(UDA)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160064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089" y="181067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5844" y="1263381"/>
            <a:ext cx="247396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0">
                <a:latin typeface="Arial"/>
                <a:cs typeface="Arial"/>
              </a:rPr>
              <a:t>Two </a:t>
            </a:r>
            <a:r>
              <a:rPr dirty="0" sz="1100" spc="-45">
                <a:latin typeface="Arial"/>
                <a:cs typeface="Arial"/>
              </a:rPr>
              <a:t>main </a:t>
            </a:r>
            <a:r>
              <a:rPr dirty="0" sz="1100" spc="-75">
                <a:latin typeface="Arial"/>
                <a:cs typeface="Arial"/>
              </a:rPr>
              <a:t>approaches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UDA: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30" b="1">
                <a:latin typeface="Arial"/>
                <a:cs typeface="Arial"/>
              </a:rPr>
              <a:t>Domain-invariant </a:t>
            </a:r>
            <a:r>
              <a:rPr dirty="0" sz="1100" spc="-25" b="1">
                <a:latin typeface="Arial"/>
                <a:cs typeface="Arial"/>
              </a:rPr>
              <a:t>feature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learning.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45">
                <a:latin typeface="Arial"/>
                <a:cs typeface="Arial"/>
              </a:rPr>
              <a:t>Domain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mapping.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0208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/>
              <a:t>Concept: Domain-adversarial </a:t>
            </a:r>
            <a:r>
              <a:rPr dirty="0" spc="-55"/>
              <a:t>Neural</a:t>
            </a:r>
            <a:r>
              <a:rPr dirty="0" spc="-100"/>
              <a:t> </a:t>
            </a:r>
            <a:r>
              <a:rPr dirty="0" spc="-25"/>
              <a:t>Network(DANN)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12288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089" y="133291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089" y="171502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209712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932" y="995652"/>
            <a:ext cx="4017645" cy="13817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5">
                <a:latin typeface="Arial"/>
                <a:cs typeface="Arial"/>
              </a:rPr>
              <a:t>DANN </a:t>
            </a:r>
            <a:r>
              <a:rPr dirty="0" sz="1100" spc="-105">
                <a:latin typeface="Arial"/>
                <a:cs typeface="Arial"/>
              </a:rPr>
              <a:t>was </a:t>
            </a:r>
            <a:r>
              <a:rPr dirty="0" sz="1100" spc="-70">
                <a:latin typeface="Arial"/>
                <a:cs typeface="Arial"/>
              </a:rPr>
              <a:t>proposed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pap</a:t>
            </a:r>
            <a:r>
              <a:rPr dirty="0" sz="1100" spc="-45">
                <a:latin typeface="Arial"/>
                <a:cs typeface="Arial"/>
                <a:hlinkClick r:id="rId4" action="ppaction://hlinksldjump"/>
              </a:rPr>
              <a:t>er[5]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70">
                <a:latin typeface="Arial"/>
                <a:cs typeface="Arial"/>
              </a:rPr>
              <a:t>2016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70">
                <a:latin typeface="Arial"/>
                <a:cs typeface="Arial"/>
              </a:rPr>
              <a:t>Yaroslav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Ganin.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60">
                <a:latin typeface="Arial"/>
                <a:cs typeface="Arial"/>
              </a:rPr>
              <a:t>Consist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three </a:t>
            </a:r>
            <a:r>
              <a:rPr dirty="0" sz="1100" spc="-50">
                <a:latin typeface="Arial"/>
                <a:cs typeface="Arial"/>
              </a:rPr>
              <a:t>components, </a:t>
            </a:r>
            <a:r>
              <a:rPr dirty="0" sz="1100" spc="-40">
                <a:latin typeface="Arial"/>
                <a:cs typeface="Arial"/>
              </a:rPr>
              <a:t>feature </a:t>
            </a:r>
            <a:r>
              <a:rPr dirty="0" sz="1100" spc="-25">
                <a:latin typeface="Arial"/>
                <a:cs typeface="Arial"/>
              </a:rPr>
              <a:t>extractor, </a:t>
            </a:r>
            <a:r>
              <a:rPr dirty="0" sz="1100" spc="-50">
                <a:latin typeface="Arial"/>
                <a:cs typeface="Arial"/>
              </a:rPr>
              <a:t>domain classifier </a:t>
            </a:r>
            <a:r>
              <a:rPr dirty="0" sz="1100" spc="-65">
                <a:latin typeface="Arial"/>
                <a:cs typeface="Arial"/>
              </a:rPr>
              <a:t>and  </a:t>
            </a:r>
            <a:r>
              <a:rPr dirty="0" sz="1100" spc="-45">
                <a:latin typeface="Arial"/>
                <a:cs typeface="Arial"/>
              </a:rPr>
              <a:t>label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predictor.</a:t>
            </a:r>
            <a:endParaRPr sz="1100">
              <a:latin typeface="Arial"/>
              <a:cs typeface="Arial"/>
            </a:endParaRPr>
          </a:p>
          <a:p>
            <a:pPr marL="12700" marR="107314">
              <a:lnSpc>
                <a:spcPct val="102699"/>
              </a:lnSpc>
              <a:spcBef>
                <a:spcPts val="295"/>
              </a:spcBef>
            </a:pPr>
            <a:r>
              <a:rPr dirty="0" sz="1100" spc="-40">
                <a:latin typeface="Arial"/>
                <a:cs typeface="Arial"/>
              </a:rPr>
              <a:t>The feature </a:t>
            </a:r>
            <a:r>
              <a:rPr dirty="0" sz="1100" spc="-30">
                <a:latin typeface="Arial"/>
                <a:cs typeface="Arial"/>
              </a:rPr>
              <a:t>extractor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75">
                <a:latin typeface="Arial"/>
                <a:cs typeface="Arial"/>
              </a:rPr>
              <a:t>generates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feature </a:t>
            </a:r>
            <a:r>
              <a:rPr dirty="0" sz="1100" spc="-50">
                <a:latin typeface="Arial"/>
                <a:cs typeface="Arial"/>
              </a:rPr>
              <a:t>representation </a:t>
            </a:r>
            <a:r>
              <a:rPr dirty="0" sz="1100" spc="-70">
                <a:latin typeface="Arial"/>
                <a:cs typeface="Arial"/>
              </a:rPr>
              <a:t>can  </a:t>
            </a:r>
            <a:r>
              <a:rPr dirty="0" sz="1100" spc="-10">
                <a:latin typeface="Arial"/>
                <a:cs typeface="Arial"/>
              </a:rPr>
              <a:t>not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40">
                <a:latin typeface="Arial"/>
                <a:cs typeface="Arial"/>
              </a:rPr>
              <a:t>discriminated effectively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domain</a:t>
            </a:r>
            <a:r>
              <a:rPr dirty="0" sz="1100" spc="17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classifier.</a:t>
            </a:r>
            <a:endParaRPr sz="1100">
              <a:latin typeface="Arial"/>
              <a:cs typeface="Arial"/>
            </a:endParaRPr>
          </a:p>
          <a:p>
            <a:pPr marL="12700" marR="16383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label </a:t>
            </a:r>
            <a:r>
              <a:rPr dirty="0" sz="1100" spc="-35">
                <a:latin typeface="Arial"/>
                <a:cs typeface="Arial"/>
              </a:rPr>
              <a:t>predictor </a:t>
            </a:r>
            <a:r>
              <a:rPr dirty="0" sz="1100" spc="-80">
                <a:latin typeface="Arial"/>
                <a:cs typeface="Arial"/>
              </a:rPr>
              <a:t>maps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feature </a:t>
            </a:r>
            <a:r>
              <a:rPr dirty="0" sz="1100" spc="-50">
                <a:latin typeface="Arial"/>
                <a:cs typeface="Arial"/>
              </a:rPr>
              <a:t>representation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feature  </a:t>
            </a:r>
            <a:r>
              <a:rPr dirty="0" sz="1100" spc="-30">
                <a:latin typeface="Arial"/>
                <a:cs typeface="Arial"/>
              </a:rPr>
              <a:t>extractor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output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5">
                <a:latin typeface="Arial"/>
                <a:cs typeface="Arial"/>
              </a:rPr>
              <a:t>class </a:t>
            </a:r>
            <a:r>
              <a:rPr dirty="0" sz="1100" spc="-45">
                <a:latin typeface="Arial"/>
                <a:cs typeface="Arial"/>
              </a:rPr>
              <a:t>label </a:t>
            </a:r>
            <a:r>
              <a:rPr dirty="0" sz="1100" spc="-75">
                <a:latin typeface="Arial"/>
                <a:cs typeface="Arial"/>
              </a:rPr>
              <a:t>regardless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its input</a:t>
            </a:r>
            <a:r>
              <a:rPr dirty="0" sz="1100" spc="18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domains.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0208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/>
              <a:t>Concept: Domain-adversarial </a:t>
            </a:r>
            <a:r>
              <a:rPr dirty="0" spc="-55"/>
              <a:t>Neural</a:t>
            </a:r>
            <a:r>
              <a:rPr dirty="0" spc="-100"/>
              <a:t> </a:t>
            </a:r>
            <a:r>
              <a:rPr dirty="0" spc="-25"/>
              <a:t>Network(DANN)</a:t>
            </a:r>
          </a:p>
        </p:txBody>
      </p:sp>
      <p:sp>
        <p:nvSpPr>
          <p:cNvPr id="4" name="object 4"/>
          <p:cNvSpPr/>
          <p:nvPr/>
        </p:nvSpPr>
        <p:spPr>
          <a:xfrm>
            <a:off x="549478" y="875677"/>
            <a:ext cx="3604259" cy="152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42022" y="2550546"/>
            <a:ext cx="23253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</a:rPr>
              <a:t>Figure: </a:t>
            </a:r>
            <a:r>
              <a:rPr dirty="0" sz="1000" spc="-25">
                <a:latin typeface="Arial"/>
                <a:cs typeface="Arial"/>
              </a:rPr>
              <a:t>[citation]Graphical </a:t>
            </a:r>
            <a:r>
              <a:rPr dirty="0" sz="1000" spc="-10">
                <a:latin typeface="Arial"/>
                <a:cs typeface="Arial"/>
              </a:rPr>
              <a:t>illustration </a:t>
            </a:r>
            <a:r>
              <a:rPr dirty="0" sz="1000" spc="-20">
                <a:latin typeface="Arial"/>
                <a:cs typeface="Arial"/>
              </a:rPr>
              <a:t>of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  <a:hlinkClick r:id="rId3" action="ppaction://hlinksldjump"/>
              </a:rPr>
              <a:t>[5]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97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80"/>
              <a:t>Semi-supervised</a:t>
            </a:r>
            <a:r>
              <a:rPr dirty="0" spc="70"/>
              <a:t> </a:t>
            </a:r>
            <a:r>
              <a:rPr dirty="0" spc="-65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47532"/>
            <a:ext cx="2376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Arial"/>
                <a:cs typeface="Arial"/>
              </a:rPr>
              <a:t>In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40">
                <a:latin typeface="Arial"/>
                <a:cs typeface="Arial"/>
              </a:rPr>
              <a:t>classification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25">
                <a:latin typeface="Arial"/>
                <a:cs typeface="Arial"/>
              </a:rPr>
              <a:t>SSL[citation],</a:t>
            </a:r>
            <a:r>
              <a:rPr dirty="0" sz="1100" spc="225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Given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134101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4522" y="1317458"/>
            <a:ext cx="21996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3855" algn="l"/>
                <a:tab pos="1993264" algn="l"/>
                <a:tab pos="2160905" algn="l"/>
              </a:tabLst>
            </a:pPr>
            <a:r>
              <a:rPr dirty="0" sz="800" spc="20" i="1">
                <a:latin typeface="Arial"/>
                <a:cs typeface="Arial"/>
              </a:rPr>
              <a:t>l</a:t>
            </a:r>
            <a:r>
              <a:rPr dirty="0" sz="800" spc="20" i="1">
                <a:latin typeface="Arial"/>
                <a:cs typeface="Arial"/>
              </a:rPr>
              <a:t>	</a:t>
            </a:r>
            <a:r>
              <a:rPr dirty="0" sz="800" spc="20" i="1">
                <a:latin typeface="Arial"/>
                <a:cs typeface="Arial"/>
              </a:rPr>
              <a:t>l</a:t>
            </a:r>
            <a:r>
              <a:rPr dirty="0" sz="800" spc="20" i="1">
                <a:latin typeface="Arial"/>
                <a:cs typeface="Arial"/>
              </a:rPr>
              <a:t>	</a:t>
            </a:r>
            <a:r>
              <a:rPr dirty="0" sz="800" spc="20" i="1">
                <a:latin typeface="Arial"/>
                <a:cs typeface="Arial"/>
              </a:rPr>
              <a:t>i</a:t>
            </a:r>
            <a:r>
              <a:rPr dirty="0" sz="800" spc="20" i="1">
                <a:latin typeface="Arial"/>
                <a:cs typeface="Arial"/>
              </a:rPr>
              <a:t>	</a:t>
            </a:r>
            <a:r>
              <a:rPr dirty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4246" y="1229320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9770" y="1272481"/>
            <a:ext cx="450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5" i="1">
                <a:latin typeface="Arial"/>
                <a:cs typeface="Arial"/>
              </a:rPr>
              <a:t>l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4246" y="1338705"/>
            <a:ext cx="198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i</a:t>
            </a:r>
            <a:r>
              <a:rPr dirty="0" sz="800" spc="-185" i="1">
                <a:latin typeface="Arial"/>
                <a:cs typeface="Arial"/>
              </a:rPr>
              <a:t> </a:t>
            </a:r>
            <a:r>
              <a:rPr dirty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257565"/>
            <a:ext cx="33940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69210" algn="l"/>
              </a:tabLst>
            </a:pPr>
            <a:r>
              <a:rPr dirty="0" sz="1100" spc="-50" i="1">
                <a:latin typeface="Arial"/>
                <a:cs typeface="Arial"/>
              </a:rPr>
              <a:t>n   </a:t>
            </a:r>
            <a:r>
              <a:rPr dirty="0" sz="1100" spc="-55">
                <a:latin typeface="Arial"/>
                <a:cs typeface="Arial"/>
              </a:rPr>
              <a:t>labeled </a:t>
            </a:r>
            <a:r>
              <a:rPr dirty="0" sz="1100" spc="-85">
                <a:latin typeface="Arial"/>
                <a:cs typeface="Arial"/>
              </a:rPr>
              <a:t>samples </a:t>
            </a:r>
            <a:r>
              <a:rPr dirty="0" sz="1100" spc="-114">
                <a:latin typeface="Arial"/>
                <a:cs typeface="Arial"/>
              </a:rPr>
              <a:t>as 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0">
                <a:latin typeface="Arial"/>
                <a:cs typeface="Arial"/>
              </a:rPr>
              <a:t>set </a:t>
            </a:r>
            <a:r>
              <a:rPr dirty="0" sz="1100" spc="-10" i="1">
                <a:latin typeface="Arial"/>
                <a:cs typeface="Arial"/>
              </a:rPr>
              <a:t>D  </a:t>
            </a:r>
            <a:r>
              <a:rPr dirty="0" sz="1100" spc="204">
                <a:latin typeface="Arial"/>
                <a:cs typeface="Arial"/>
              </a:rPr>
              <a:t>= </a:t>
            </a:r>
            <a:r>
              <a:rPr dirty="0" sz="1100" spc="65" i="1">
                <a:latin typeface="Arial"/>
                <a:cs typeface="Arial"/>
              </a:rPr>
              <a:t>{x </a:t>
            </a:r>
            <a:r>
              <a:rPr dirty="0" sz="1100" spc="-5" i="1">
                <a:latin typeface="Arial"/>
                <a:cs typeface="Arial"/>
              </a:rPr>
              <a:t>,</a:t>
            </a:r>
            <a:r>
              <a:rPr dirty="0" sz="1100" spc="125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y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 spc="175" i="1">
                <a:latin typeface="Arial"/>
                <a:cs typeface="Arial"/>
              </a:rPr>
              <a:t>}	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60" i="1">
                <a:latin typeface="Arial"/>
                <a:cs typeface="Arial"/>
              </a:rPr>
              <a:t>P</a:t>
            </a:r>
            <a:r>
              <a:rPr dirty="0" sz="1100" spc="60">
                <a:latin typeface="Arial"/>
                <a:cs typeface="Arial"/>
              </a:rPr>
              <a:t>(</a:t>
            </a:r>
            <a:r>
              <a:rPr dirty="0" sz="1100" spc="60" i="1">
                <a:latin typeface="Arial"/>
                <a:cs typeface="Arial"/>
              </a:rPr>
              <a:t>X,</a:t>
            </a:r>
            <a:r>
              <a:rPr dirty="0" sz="1100" spc="-22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Y </a:t>
            </a:r>
            <a:r>
              <a:rPr dirty="0" sz="1100" spc="5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089" y="15510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2932" y="1467598"/>
            <a:ext cx="23641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latin typeface="Arial"/>
                <a:cs typeface="Arial"/>
              </a:rPr>
              <a:t>n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5">
                <a:latin typeface="Arial"/>
                <a:cs typeface="Arial"/>
              </a:rPr>
              <a:t>unlabeled </a:t>
            </a:r>
            <a:r>
              <a:rPr dirty="0" sz="1100" spc="-85">
                <a:latin typeface="Arial"/>
                <a:cs typeface="Arial"/>
              </a:rPr>
              <a:t>samples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0">
                <a:latin typeface="Arial"/>
                <a:cs typeface="Arial"/>
              </a:rPr>
              <a:t>set </a:t>
            </a:r>
            <a:r>
              <a:rPr dirty="0" sz="1100" spc="-10" i="1">
                <a:latin typeface="Arial"/>
                <a:cs typeface="Arial"/>
              </a:rPr>
              <a:t>D </a:t>
            </a:r>
            <a:r>
              <a:rPr dirty="0" sz="1100" spc="204">
                <a:latin typeface="Arial"/>
                <a:cs typeface="Arial"/>
              </a:rPr>
              <a:t>=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175" i="1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522" y="1526564"/>
            <a:ext cx="23825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9610" algn="l"/>
                <a:tab pos="2343150" algn="l"/>
              </a:tabLst>
            </a:pPr>
            <a:r>
              <a:rPr dirty="0" sz="800" spc="-10" i="1">
                <a:latin typeface="Arial"/>
                <a:cs typeface="Arial"/>
              </a:rPr>
              <a:t>u</a:t>
            </a:r>
            <a:r>
              <a:rPr dirty="0" sz="800" spc="-10" i="1">
                <a:latin typeface="Arial"/>
                <a:cs typeface="Arial"/>
              </a:rPr>
              <a:t>	</a:t>
            </a:r>
            <a:r>
              <a:rPr dirty="0" sz="800" spc="-10" i="1">
                <a:latin typeface="Arial"/>
                <a:cs typeface="Arial"/>
              </a:rPr>
              <a:t>u</a:t>
            </a:r>
            <a:r>
              <a:rPr dirty="0" sz="800" spc="-10" i="1">
                <a:latin typeface="Arial"/>
                <a:cs typeface="Arial"/>
              </a:rPr>
              <a:t>	</a:t>
            </a:r>
            <a:r>
              <a:rPr dirty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6745" y="1444547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2282" y="1482514"/>
            <a:ext cx="673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Arial"/>
                <a:cs typeface="Arial"/>
              </a:rPr>
              <a:t>u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6745" y="1548738"/>
            <a:ext cx="198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Arial"/>
                <a:cs typeface="Arial"/>
              </a:rPr>
              <a:t>i</a:t>
            </a:r>
            <a:r>
              <a:rPr dirty="0" sz="800" spc="-185" i="1">
                <a:latin typeface="Arial"/>
                <a:cs typeface="Arial"/>
              </a:rPr>
              <a:t> </a:t>
            </a:r>
            <a:r>
              <a:rPr dirty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1599" y="1467598"/>
            <a:ext cx="1060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2750" algn="l"/>
              </a:tabLst>
            </a:pPr>
            <a:r>
              <a:rPr dirty="0" sz="1100" spc="-50" i="1">
                <a:latin typeface="Arial"/>
                <a:cs typeface="Arial"/>
              </a:rPr>
              <a:t>x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175" i="1">
                <a:latin typeface="Arial"/>
                <a:cs typeface="Arial"/>
              </a:rPr>
              <a:t>}	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30" i="1">
                <a:latin typeface="Arial"/>
                <a:cs typeface="Arial"/>
              </a:rPr>
              <a:t>P</a:t>
            </a:r>
            <a:r>
              <a:rPr dirty="0" sz="1100" spc="30">
                <a:latin typeface="Arial"/>
                <a:cs typeface="Arial"/>
              </a:rPr>
              <a:t>(</a:t>
            </a:r>
            <a:r>
              <a:rPr dirty="0" sz="1100" spc="30" i="1">
                <a:latin typeface="Arial"/>
                <a:cs typeface="Arial"/>
              </a:rPr>
              <a:t>X</a:t>
            </a:r>
            <a:r>
              <a:rPr dirty="0" sz="1100" spc="-135" i="1">
                <a:latin typeface="Arial"/>
                <a:cs typeface="Arial"/>
              </a:rPr>
              <a:t> </a:t>
            </a:r>
            <a:r>
              <a:rPr dirty="0" sz="1100" spc="5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144" y="1677630"/>
            <a:ext cx="4343400" cy="531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Arial"/>
                <a:cs typeface="Arial"/>
              </a:rPr>
              <a:t>Main </a:t>
            </a:r>
            <a:r>
              <a:rPr dirty="0" sz="1100" spc="-40">
                <a:latin typeface="Arial"/>
                <a:cs typeface="Arial"/>
              </a:rPr>
              <a:t>objective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75">
                <a:latin typeface="Arial"/>
                <a:cs typeface="Arial"/>
              </a:rPr>
              <a:t>SSL: </a:t>
            </a:r>
            <a:r>
              <a:rPr dirty="0" sz="1100" spc="-20">
                <a:latin typeface="Arial"/>
                <a:cs typeface="Arial"/>
              </a:rPr>
              <a:t>find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mapping </a:t>
            </a:r>
            <a:r>
              <a:rPr dirty="0" sz="1100" spc="-100">
                <a:latin typeface="Arial"/>
                <a:cs typeface="Arial"/>
              </a:rPr>
              <a:t>C </a:t>
            </a:r>
            <a:r>
              <a:rPr dirty="0" sz="1100" spc="-75">
                <a:latin typeface="Arial"/>
                <a:cs typeface="Arial"/>
              </a:rPr>
              <a:t>such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50">
                <a:latin typeface="Arial"/>
                <a:cs typeface="Arial"/>
              </a:rPr>
              <a:t>it </a:t>
            </a:r>
            <a:r>
              <a:rPr dirty="0" sz="1100" spc="-50">
                <a:latin typeface="Arial"/>
                <a:cs typeface="Arial"/>
              </a:rPr>
              <a:t>minimizes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risk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algn="ctr" marL="38735">
              <a:lnSpc>
                <a:spcPct val="100000"/>
              </a:lnSpc>
            </a:pPr>
            <a:r>
              <a:rPr dirty="0" baseline="10101" sz="1650" spc="67">
                <a:latin typeface="Arial"/>
                <a:cs typeface="Arial"/>
              </a:rPr>
              <a:t>E</a:t>
            </a:r>
            <a:r>
              <a:rPr dirty="0" sz="800" spc="45">
                <a:latin typeface="Arial"/>
                <a:cs typeface="Arial"/>
              </a:rPr>
              <a:t>(</a:t>
            </a:r>
            <a:r>
              <a:rPr dirty="0" sz="800" spc="45" i="1">
                <a:latin typeface="Arial"/>
                <a:cs typeface="Arial"/>
              </a:rPr>
              <a:t>X,Y</a:t>
            </a:r>
            <a:r>
              <a:rPr dirty="0" sz="800" spc="-90" i="1">
                <a:latin typeface="Arial"/>
                <a:cs typeface="Arial"/>
              </a:rPr>
              <a:t> </a:t>
            </a:r>
            <a:r>
              <a:rPr dirty="0" sz="800" spc="75">
                <a:latin typeface="Arial"/>
                <a:cs typeface="Arial"/>
              </a:rPr>
              <a:t>)</a:t>
            </a:r>
            <a:r>
              <a:rPr dirty="0" sz="800" spc="75" i="1">
                <a:latin typeface="Menlo"/>
                <a:cs typeface="Menlo"/>
              </a:rPr>
              <a:t>∼</a:t>
            </a:r>
            <a:r>
              <a:rPr dirty="0" sz="800" spc="75" i="1">
                <a:latin typeface="Arial"/>
                <a:cs typeface="Arial"/>
              </a:rPr>
              <a:t>P</a:t>
            </a:r>
            <a:r>
              <a:rPr dirty="0" sz="800" spc="75">
                <a:latin typeface="Arial"/>
                <a:cs typeface="Arial"/>
              </a:rPr>
              <a:t>(</a:t>
            </a:r>
            <a:r>
              <a:rPr dirty="0" sz="800" spc="75" i="1">
                <a:latin typeface="Arial"/>
                <a:cs typeface="Arial"/>
              </a:rPr>
              <a:t>X,Y</a:t>
            </a:r>
            <a:r>
              <a:rPr dirty="0" sz="800" spc="-85" i="1">
                <a:latin typeface="Arial"/>
                <a:cs typeface="Arial"/>
              </a:rPr>
              <a:t> </a:t>
            </a:r>
            <a:r>
              <a:rPr dirty="0" sz="800" spc="10">
                <a:latin typeface="Arial"/>
                <a:cs typeface="Arial"/>
              </a:rPr>
              <a:t>)</a:t>
            </a:r>
            <a:r>
              <a:rPr dirty="0" baseline="10101" sz="1650" spc="15" i="1">
                <a:latin typeface="Arial"/>
                <a:cs typeface="Arial"/>
              </a:rPr>
              <a:t>|C</a:t>
            </a:r>
            <a:r>
              <a:rPr dirty="0" baseline="10101" sz="1650" spc="-262" i="1">
                <a:latin typeface="Arial"/>
                <a:cs typeface="Arial"/>
              </a:rPr>
              <a:t> </a:t>
            </a:r>
            <a:r>
              <a:rPr dirty="0" baseline="10101" sz="1650">
                <a:latin typeface="Arial"/>
                <a:cs typeface="Arial"/>
              </a:rPr>
              <a:t>(</a:t>
            </a:r>
            <a:r>
              <a:rPr dirty="0" baseline="10101" sz="1650" i="1">
                <a:latin typeface="Arial"/>
                <a:cs typeface="Arial"/>
              </a:rPr>
              <a:t>x</a:t>
            </a:r>
            <a:r>
              <a:rPr dirty="0" baseline="10101" sz="1650" spc="-315" i="1">
                <a:latin typeface="Arial"/>
                <a:cs typeface="Arial"/>
              </a:rPr>
              <a:t> </a:t>
            </a:r>
            <a:r>
              <a:rPr dirty="0" baseline="10101" sz="1650" spc="82">
                <a:latin typeface="Arial"/>
                <a:cs typeface="Arial"/>
              </a:rPr>
              <a:t>)</a:t>
            </a:r>
            <a:r>
              <a:rPr dirty="0" baseline="10101" sz="1650" spc="-97">
                <a:latin typeface="Arial"/>
                <a:cs typeface="Arial"/>
              </a:rPr>
              <a:t> </a:t>
            </a:r>
            <a:r>
              <a:rPr dirty="0" baseline="10101" sz="1650" spc="307" i="1">
                <a:latin typeface="Arial"/>
                <a:cs typeface="Arial"/>
              </a:rPr>
              <a:t>−</a:t>
            </a:r>
            <a:r>
              <a:rPr dirty="0" baseline="10101" sz="1650" spc="-97" i="1">
                <a:latin typeface="Arial"/>
                <a:cs typeface="Arial"/>
              </a:rPr>
              <a:t> </a:t>
            </a:r>
            <a:r>
              <a:rPr dirty="0" baseline="10101" sz="1650" spc="60" i="1">
                <a:latin typeface="Arial"/>
                <a:cs typeface="Arial"/>
              </a:rPr>
              <a:t>y|</a:t>
            </a:r>
            <a:endParaRPr baseline="10101" sz="16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5995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Pseudo-label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129090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089" y="184509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2932" y="1207463"/>
            <a:ext cx="4069715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7366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Pseudo-label </a:t>
            </a:r>
            <a:r>
              <a:rPr dirty="0" sz="1100" spc="-40">
                <a:latin typeface="Arial"/>
                <a:cs typeface="Arial"/>
              </a:rPr>
              <a:t>method </a:t>
            </a:r>
            <a:r>
              <a:rPr dirty="0" sz="1100" spc="-105">
                <a:latin typeface="Arial"/>
                <a:cs typeface="Arial"/>
              </a:rPr>
              <a:t>was </a:t>
            </a:r>
            <a:r>
              <a:rPr dirty="0" sz="1100" spc="-35">
                <a:latin typeface="Arial"/>
                <a:cs typeface="Arial"/>
              </a:rPr>
              <a:t>introduced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5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paper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Simple 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25">
                <a:latin typeface="Arial"/>
                <a:cs typeface="Arial"/>
              </a:rPr>
              <a:t>Efficient </a:t>
            </a:r>
            <a:r>
              <a:rPr dirty="0" sz="1100" spc="-65">
                <a:latin typeface="Arial"/>
                <a:cs typeface="Arial"/>
              </a:rPr>
              <a:t>Semi-Supervised </a:t>
            </a:r>
            <a:r>
              <a:rPr dirty="0" sz="1100" spc="-55">
                <a:latin typeface="Arial"/>
                <a:cs typeface="Arial"/>
              </a:rPr>
              <a:t>Learning </a:t>
            </a:r>
            <a:r>
              <a:rPr dirty="0" sz="1100" spc="-25">
                <a:latin typeface="Arial"/>
                <a:cs typeface="Arial"/>
              </a:rPr>
              <a:t>Method for </a:t>
            </a:r>
            <a:r>
              <a:rPr dirty="0" sz="1100" spc="-80">
                <a:latin typeface="Arial"/>
                <a:cs typeface="Arial"/>
              </a:rPr>
              <a:t>Deep </a:t>
            </a:r>
            <a:r>
              <a:rPr dirty="0" sz="1100" spc="-45">
                <a:latin typeface="Arial"/>
                <a:cs typeface="Arial"/>
              </a:rPr>
              <a:t>Neural  </a:t>
            </a:r>
            <a:r>
              <a:rPr dirty="0" sz="1100" spc="-55">
                <a:latin typeface="Arial"/>
                <a:cs typeface="Arial"/>
              </a:rPr>
              <a:t>Networks </a:t>
            </a:r>
            <a:r>
              <a:rPr dirty="0" sz="1100" spc="-20">
                <a:latin typeface="Arial"/>
                <a:cs typeface="Arial"/>
                <a:hlinkClick r:id="rId4" action="ppaction://hlinksldjump"/>
              </a:rPr>
              <a:t>[1] </a:t>
            </a:r>
            <a:r>
              <a:rPr dirty="0" sz="1100" spc="-20">
                <a:latin typeface="Arial"/>
                <a:cs typeface="Arial"/>
              </a:rPr>
              <a:t>in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2013.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25">
                <a:latin typeface="Arial"/>
                <a:cs typeface="Arial"/>
              </a:rPr>
              <a:t>During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training </a:t>
            </a:r>
            <a:r>
              <a:rPr dirty="0" sz="1100" spc="-25">
                <a:latin typeface="Arial"/>
                <a:cs typeface="Arial"/>
              </a:rPr>
              <a:t>iterations,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unlabeled </a:t>
            </a:r>
            <a:r>
              <a:rPr dirty="0" sz="1100" spc="-35">
                <a:latin typeface="Arial"/>
                <a:cs typeface="Arial"/>
              </a:rPr>
              <a:t>data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50">
                <a:latin typeface="Arial"/>
                <a:cs typeface="Arial"/>
              </a:rPr>
              <a:t>being </a:t>
            </a:r>
            <a:r>
              <a:rPr dirty="0" sz="1100" spc="-40">
                <a:latin typeface="Arial"/>
                <a:cs typeface="Arial"/>
              </a:rPr>
              <a:t>gradually  </a:t>
            </a:r>
            <a:r>
              <a:rPr dirty="0" sz="1100" spc="-55">
                <a:latin typeface="Arial"/>
                <a:cs typeface="Arial"/>
              </a:rPr>
              <a:t>labeled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5">
                <a:latin typeface="Arial"/>
                <a:cs typeface="Arial"/>
              </a:rPr>
              <a:t>class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90">
                <a:latin typeface="Arial"/>
                <a:cs typeface="Arial"/>
              </a:rPr>
              <a:t>has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highest </a:t>
            </a:r>
            <a:r>
              <a:rPr dirty="0" sz="1100" spc="-25">
                <a:latin typeface="Arial"/>
                <a:cs typeface="Arial"/>
              </a:rPr>
              <a:t>probability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confidence.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091" y="263017"/>
            <a:ext cx="1638300" cy="2484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17105" y="2833248"/>
            <a:ext cx="29737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</a:rPr>
              <a:t>Figure: </a:t>
            </a:r>
            <a:r>
              <a:rPr dirty="0" sz="1000" spc="-50">
                <a:latin typeface="Arial"/>
                <a:cs typeface="Arial"/>
              </a:rPr>
              <a:t>Graphical </a:t>
            </a:r>
            <a:r>
              <a:rPr dirty="0" sz="1000" spc="-10">
                <a:latin typeface="Arial"/>
                <a:cs typeface="Arial"/>
              </a:rPr>
              <a:t>illustration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50">
                <a:latin typeface="Arial"/>
                <a:cs typeface="Arial"/>
              </a:rPr>
              <a:t>Pseudo-label</a:t>
            </a:r>
            <a:r>
              <a:rPr dirty="0" sz="1000" spc="-10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Metho</a:t>
            </a:r>
            <a:r>
              <a:rPr dirty="0" sz="1000" spc="-20">
                <a:latin typeface="Arial"/>
                <a:cs typeface="Arial"/>
                <a:hlinkClick r:id="rId3" action="ppaction://hlinksldjump"/>
              </a:rPr>
              <a:t>d[1]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692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/>
              <a:t>Datasets</a:t>
            </a:r>
          </a:p>
        </p:txBody>
      </p:sp>
      <p:sp>
        <p:nvSpPr>
          <p:cNvPr id="3" name="object 3"/>
          <p:cNvSpPr/>
          <p:nvPr/>
        </p:nvSpPr>
        <p:spPr>
          <a:xfrm>
            <a:off x="504774" y="1104071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9018" y="1091151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0865" y="1297914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0865" y="1449743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0865" y="1601571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4774" y="1749358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9018" y="173642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0877" y="1943188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0877" y="2095017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0034" y="1036673"/>
            <a:ext cx="2893695" cy="1303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95"/>
              </a:spcBef>
            </a:pPr>
            <a:r>
              <a:rPr dirty="0" sz="1200" spc="-5" b="1">
                <a:latin typeface="Arial"/>
                <a:cs typeface="Arial"/>
              </a:rPr>
              <a:t>ImageNet </a:t>
            </a:r>
            <a:r>
              <a:rPr dirty="0" sz="1200" spc="10" b="1">
                <a:latin typeface="Arial"/>
                <a:cs typeface="Arial"/>
              </a:rPr>
              <a:t>(ILSVRC</a:t>
            </a:r>
            <a:r>
              <a:rPr dirty="0" sz="1200" spc="-125" b="1">
                <a:latin typeface="Arial"/>
                <a:cs typeface="Arial"/>
              </a:rPr>
              <a:t> </a:t>
            </a:r>
            <a:r>
              <a:rPr dirty="0" sz="1200" spc="-25" b="1">
                <a:latin typeface="Arial"/>
                <a:cs typeface="Arial"/>
                <a:hlinkClick r:id="rId4" action="ppaction://hlinksldjump"/>
              </a:rPr>
              <a:t>face-blurred)[6]</a:t>
            </a:r>
            <a:endParaRPr sz="1200">
              <a:latin typeface="Arial"/>
              <a:cs typeface="Arial"/>
            </a:endParaRPr>
          </a:p>
          <a:p>
            <a:pPr marL="12700" marR="23495">
              <a:lnSpc>
                <a:spcPts val="1200"/>
              </a:lnSpc>
              <a:spcBef>
                <a:spcPts val="15"/>
              </a:spcBef>
            </a:pPr>
            <a:r>
              <a:rPr dirty="0" sz="1000" spc="-40">
                <a:latin typeface="Arial"/>
                <a:cs typeface="Arial"/>
              </a:rPr>
              <a:t>1.2 </a:t>
            </a:r>
            <a:r>
              <a:rPr dirty="0" sz="1000" spc="-15">
                <a:latin typeface="Arial"/>
                <a:cs typeface="Arial"/>
              </a:rPr>
              <a:t>million training </a:t>
            </a:r>
            <a:r>
              <a:rPr dirty="0" sz="1000" spc="-50">
                <a:latin typeface="Arial"/>
                <a:cs typeface="Arial"/>
              </a:rPr>
              <a:t>labeled </a:t>
            </a:r>
            <a:r>
              <a:rPr dirty="0" sz="1000" spc="-70">
                <a:latin typeface="Arial"/>
                <a:cs typeface="Arial"/>
              </a:rPr>
              <a:t>images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60">
                <a:latin typeface="Arial"/>
                <a:cs typeface="Arial"/>
              </a:rPr>
              <a:t>1000 </a:t>
            </a:r>
            <a:r>
              <a:rPr dirty="0" sz="1000" spc="-50">
                <a:latin typeface="Arial"/>
                <a:cs typeface="Arial"/>
              </a:rPr>
              <a:t>categories,  </a:t>
            </a:r>
            <a:r>
              <a:rPr dirty="0" sz="1000" spc="-45">
                <a:latin typeface="Arial"/>
                <a:cs typeface="Arial"/>
              </a:rPr>
              <a:t>Roughly </a:t>
            </a:r>
            <a:r>
              <a:rPr dirty="0" sz="1000" spc="-60">
                <a:latin typeface="Arial"/>
                <a:cs typeface="Arial"/>
              </a:rPr>
              <a:t>50 </a:t>
            </a:r>
            <a:r>
              <a:rPr dirty="0" sz="1000" spc="-45">
                <a:latin typeface="Arial"/>
                <a:cs typeface="Arial"/>
              </a:rPr>
              <a:t>thousand </a:t>
            </a:r>
            <a:r>
              <a:rPr dirty="0" sz="1000" spc="-25">
                <a:latin typeface="Arial"/>
                <a:cs typeface="Arial"/>
              </a:rPr>
              <a:t>validation</a:t>
            </a:r>
            <a:r>
              <a:rPr dirty="0" sz="1000" spc="13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images.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50"/>
              </a:lnSpc>
            </a:pPr>
            <a:r>
              <a:rPr dirty="0" sz="1000" spc="-80">
                <a:latin typeface="Arial"/>
                <a:cs typeface="Arial"/>
              </a:rPr>
              <a:t>Used 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15">
                <a:latin typeface="Arial"/>
                <a:cs typeface="Arial"/>
              </a:rPr>
              <a:t>training </a:t>
            </a:r>
            <a:r>
              <a:rPr dirty="0" sz="1000" spc="-35">
                <a:latin typeface="Arial"/>
                <a:cs typeface="Arial"/>
              </a:rPr>
              <a:t>our  </a:t>
            </a:r>
            <a:r>
              <a:rPr dirty="0" sz="1000" spc="-40">
                <a:latin typeface="Arial"/>
                <a:cs typeface="Arial"/>
              </a:rPr>
              <a:t>pretrained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models.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spcBef>
                <a:spcPts val="95"/>
              </a:spcBef>
            </a:pPr>
            <a:r>
              <a:rPr dirty="0" sz="1200" spc="-30" b="1">
                <a:latin typeface="Arial"/>
                <a:cs typeface="Arial"/>
              </a:rPr>
              <a:t>Office31</a:t>
            </a:r>
            <a:endParaRPr sz="1200">
              <a:latin typeface="Arial"/>
              <a:cs typeface="Arial"/>
            </a:endParaRPr>
          </a:p>
          <a:p>
            <a:pPr marL="12700" marR="542925">
              <a:lnSpc>
                <a:spcPts val="1200"/>
              </a:lnSpc>
              <a:spcBef>
                <a:spcPts val="20"/>
              </a:spcBef>
            </a:pPr>
            <a:r>
              <a:rPr dirty="0" sz="1000" spc="-40">
                <a:latin typeface="Arial"/>
                <a:cs typeface="Arial"/>
              </a:rPr>
              <a:t>Three </a:t>
            </a:r>
            <a:r>
              <a:rPr dirty="0" sz="1000" spc="-50">
                <a:latin typeface="Arial"/>
                <a:cs typeface="Arial"/>
              </a:rPr>
              <a:t>domains: </a:t>
            </a:r>
            <a:r>
              <a:rPr dirty="0" sz="1000" spc="-45">
                <a:latin typeface="Arial"/>
                <a:cs typeface="Arial"/>
              </a:rPr>
              <a:t>Amazon, </a:t>
            </a:r>
            <a:r>
              <a:rPr dirty="0" sz="1000" spc="-25">
                <a:latin typeface="Arial"/>
                <a:cs typeface="Arial"/>
              </a:rPr>
              <a:t>Dslr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60">
                <a:latin typeface="Arial"/>
                <a:cs typeface="Arial"/>
              </a:rPr>
              <a:t>Webcam  6 </a:t>
            </a:r>
            <a:r>
              <a:rPr dirty="0" sz="1000" spc="-35">
                <a:latin typeface="Arial"/>
                <a:cs typeface="Arial"/>
              </a:rPr>
              <a:t>Domain </a:t>
            </a:r>
            <a:r>
              <a:rPr dirty="0" sz="1000" spc="-20">
                <a:latin typeface="Arial"/>
                <a:cs typeface="Arial"/>
              </a:rPr>
              <a:t>Adaptation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Task: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→</a:t>
            </a:r>
            <a:r>
              <a:rPr dirty="0" sz="1000" spc="45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W,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→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D,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→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D,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→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A,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→</a:t>
            </a:r>
            <a:r>
              <a:rPr dirty="0" sz="1000" spc="45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A,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→</a:t>
            </a:r>
            <a:r>
              <a:rPr dirty="0" sz="1000" spc="45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4860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Datasets: 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ImageNet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Face-blurred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183" y="605129"/>
            <a:ext cx="3693160" cy="2098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17027" y="2786740"/>
            <a:ext cx="157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</a:rPr>
              <a:t>Figure: </a:t>
            </a:r>
            <a:r>
              <a:rPr dirty="0" sz="1000" spc="-55">
                <a:latin typeface="Arial"/>
                <a:cs typeface="Arial"/>
              </a:rPr>
              <a:t>Example </a:t>
            </a:r>
            <a:r>
              <a:rPr dirty="0" sz="1000" spc="-20">
                <a:latin typeface="Arial"/>
                <a:cs typeface="Arial"/>
              </a:rPr>
              <a:t>of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ImageNet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4116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Datasets:</a:t>
            </a: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Office31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732" y="899337"/>
            <a:ext cx="24384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58937" y="2326556"/>
            <a:ext cx="12909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</a:rPr>
              <a:t>Figure: </a:t>
            </a:r>
            <a:r>
              <a:rPr dirty="0" sz="1000" spc="-50">
                <a:latin typeface="Arial"/>
                <a:cs typeface="Arial"/>
              </a:rPr>
              <a:t>Amazon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domain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7023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280" y="97558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9743" y="97493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173" y="947495"/>
            <a:ext cx="735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</a:t>
            </a:r>
            <a:r>
              <a:rPr dirty="0" sz="1100" spc="2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1100" spc="-2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280" y="1453261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9743" y="145259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173" y="1425167"/>
            <a:ext cx="552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Concepts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280" y="1930933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9743" y="193027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173" y="1902839"/>
            <a:ext cx="735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3333B2"/>
                </a:solidFill>
                <a:latin typeface="Arial"/>
                <a:cs typeface="Arial"/>
                <a:hlinkClick r:id="rId7" action="ppaction://hlinksldjump"/>
              </a:rPr>
              <a:t>Ex</a:t>
            </a:r>
            <a:r>
              <a:rPr dirty="0" sz="1100" spc="-30">
                <a:solidFill>
                  <a:srgbClr val="3333B2"/>
                </a:solidFill>
                <a:latin typeface="Arial"/>
                <a:cs typeface="Arial"/>
                <a:hlinkClick r:id="rId7" action="ppaction://hlinksldjump"/>
              </a:rPr>
              <a:t>p</a:t>
            </a:r>
            <a:r>
              <a:rPr dirty="0" sz="1100" spc="-50">
                <a:solidFill>
                  <a:srgbClr val="3333B2"/>
                </a:solidFill>
                <a:latin typeface="Arial"/>
                <a:cs typeface="Arial"/>
                <a:hlinkClick r:id="rId7" action="ppaction://hlinksldjump"/>
              </a:rPr>
              <a:t>eriments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280" y="2408605"/>
            <a:ext cx="160096" cy="16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9743" y="240794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AEAF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173" y="2380499"/>
            <a:ext cx="1392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Results and</a:t>
            </a:r>
            <a:r>
              <a:rPr dirty="0" sz="1100" spc="-90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100" spc="-70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Discussions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4116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Datasets:</a:t>
            </a: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Office31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732" y="899337"/>
            <a:ext cx="237363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66925" y="2326556"/>
            <a:ext cx="10744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</a:rPr>
              <a:t>Figure: </a:t>
            </a:r>
            <a:r>
              <a:rPr dirty="0" sz="1000" spc="-25">
                <a:latin typeface="Arial"/>
                <a:cs typeface="Arial"/>
              </a:rPr>
              <a:t>Dslr</a:t>
            </a:r>
            <a:r>
              <a:rPr dirty="0" sz="1000" spc="8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domain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4116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Datasets:</a:t>
            </a: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Office31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732" y="899337"/>
            <a:ext cx="237363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44256" y="2326556"/>
            <a:ext cx="13195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</a:rPr>
              <a:t>Figure: </a:t>
            </a:r>
            <a:r>
              <a:rPr dirty="0" sz="1000" spc="-60">
                <a:latin typeface="Arial"/>
                <a:cs typeface="Arial"/>
              </a:rPr>
              <a:t>Webcam</a:t>
            </a:r>
            <a:r>
              <a:rPr dirty="0" sz="1000" spc="9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domain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912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Setups:</a:t>
            </a:r>
            <a:r>
              <a:rPr dirty="0" spc="170"/>
              <a:t> </a:t>
            </a:r>
            <a:r>
              <a:rPr dirty="0" spc="-25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06316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932" y="979714"/>
            <a:ext cx="3320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Arial"/>
                <a:cs typeface="Arial"/>
              </a:rPr>
              <a:t>Create </a:t>
            </a:r>
            <a:r>
              <a:rPr dirty="0" sz="1100" spc="-35">
                <a:latin typeface="Arial"/>
                <a:cs typeface="Arial"/>
              </a:rPr>
              <a:t>two modified </a:t>
            </a:r>
            <a:r>
              <a:rPr dirty="0" sz="1100" spc="-60">
                <a:latin typeface="Arial"/>
                <a:cs typeface="Arial"/>
              </a:rPr>
              <a:t>datasets </a:t>
            </a:r>
            <a:r>
              <a:rPr dirty="0" sz="1100" spc="-55">
                <a:latin typeface="Arial"/>
                <a:cs typeface="Arial"/>
              </a:rPr>
              <a:t>plus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original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imageNet: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108" y="1214434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4352" y="1201514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108" y="1366275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4352" y="1353342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034" y="1168874"/>
            <a:ext cx="242887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Arial"/>
                <a:cs typeface="Arial"/>
              </a:rPr>
              <a:t>Dataset </a:t>
            </a:r>
            <a:r>
              <a:rPr dirty="0" sz="1000">
                <a:latin typeface="Arial"/>
                <a:cs typeface="Arial"/>
              </a:rPr>
              <a:t>with </a:t>
            </a:r>
            <a:r>
              <a:rPr dirty="0" sz="1000" spc="-60">
                <a:latin typeface="Arial"/>
                <a:cs typeface="Arial"/>
              </a:rPr>
              <a:t>selected </a:t>
            </a:r>
            <a:r>
              <a:rPr dirty="0" sz="1000" spc="-75">
                <a:latin typeface="Arial"/>
                <a:cs typeface="Arial"/>
              </a:rPr>
              <a:t>masked </a:t>
            </a:r>
            <a:r>
              <a:rPr dirty="0" sz="1000" spc="-85">
                <a:latin typeface="Arial"/>
                <a:cs typeface="Arial"/>
              </a:rPr>
              <a:t>classes </a:t>
            </a:r>
            <a:r>
              <a:rPr dirty="0" sz="1000" spc="-45">
                <a:latin typeface="Arial"/>
                <a:cs typeface="Arial"/>
              </a:rPr>
              <a:t>labels.  </a:t>
            </a:r>
            <a:r>
              <a:rPr dirty="0" sz="1000" spc="-35">
                <a:latin typeface="Arial"/>
                <a:cs typeface="Arial"/>
              </a:rPr>
              <a:t>Dataset </a:t>
            </a:r>
            <a:r>
              <a:rPr dirty="0" sz="1000">
                <a:latin typeface="Arial"/>
                <a:cs typeface="Arial"/>
              </a:rPr>
              <a:t>with </a:t>
            </a:r>
            <a:r>
              <a:rPr dirty="0" sz="1000" spc="-40">
                <a:latin typeface="Arial"/>
                <a:cs typeface="Arial"/>
              </a:rPr>
              <a:t>randomly </a:t>
            </a:r>
            <a:r>
              <a:rPr dirty="0" sz="1000" spc="-75">
                <a:latin typeface="Arial"/>
                <a:cs typeface="Arial"/>
              </a:rPr>
              <a:t>masked </a:t>
            </a:r>
            <a:r>
              <a:rPr dirty="0" sz="1000" spc="-85">
                <a:latin typeface="Arial"/>
                <a:cs typeface="Arial"/>
              </a:rPr>
              <a:t>classes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labels.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089" y="160216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1089" y="1984273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2932" y="1518715"/>
            <a:ext cx="3759835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556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Arial"/>
                <a:cs typeface="Arial"/>
              </a:rPr>
              <a:t>Trained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Alex-net </a:t>
            </a:r>
            <a:r>
              <a:rPr dirty="0" sz="1100" spc="-65">
                <a:latin typeface="Arial"/>
                <a:cs typeface="Arial"/>
              </a:rPr>
              <a:t>models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three </a:t>
            </a:r>
            <a:r>
              <a:rPr dirty="0" sz="1100" spc="-60">
                <a:latin typeface="Arial"/>
                <a:cs typeface="Arial"/>
              </a:rPr>
              <a:t>datasets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45">
                <a:latin typeface="Arial"/>
                <a:cs typeface="Arial"/>
              </a:rPr>
              <a:t>pretrained  </a:t>
            </a:r>
            <a:r>
              <a:rPr dirty="0" sz="1100" spc="-55">
                <a:latin typeface="Arial"/>
                <a:cs typeface="Arial"/>
              </a:rPr>
              <a:t>models.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pre-traiend </a:t>
            </a:r>
            <a:r>
              <a:rPr dirty="0" sz="1100" spc="-65">
                <a:latin typeface="Arial"/>
                <a:cs typeface="Arial"/>
              </a:rPr>
              <a:t>models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40">
                <a:latin typeface="Arial"/>
                <a:cs typeface="Arial"/>
              </a:rPr>
              <a:t>feature extractors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5">
                <a:latin typeface="Arial"/>
                <a:cs typeface="Arial"/>
              </a:rPr>
              <a:t>fine-tune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60">
                <a:latin typeface="Arial"/>
                <a:cs typeface="Arial"/>
              </a:rPr>
              <a:t>source-only, </a:t>
            </a:r>
            <a:r>
              <a:rPr dirty="0" sz="1100" spc="-25">
                <a:latin typeface="Arial"/>
                <a:cs typeface="Arial"/>
              </a:rPr>
              <a:t>DANN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60">
                <a:latin typeface="Arial"/>
                <a:cs typeface="Arial"/>
              </a:rPr>
              <a:t>Pseudo-label </a:t>
            </a:r>
            <a:r>
              <a:rPr dirty="0" sz="1100" spc="-65">
                <a:latin typeface="Arial"/>
                <a:cs typeface="Arial"/>
              </a:rPr>
              <a:t>models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55">
                <a:latin typeface="Arial"/>
                <a:cs typeface="Arial"/>
              </a:rPr>
              <a:t>six </a:t>
            </a:r>
            <a:r>
              <a:rPr dirty="0" sz="1100" spc="-50">
                <a:latin typeface="Arial"/>
                <a:cs typeface="Arial"/>
              </a:rPr>
              <a:t>domain  </a:t>
            </a:r>
            <a:r>
              <a:rPr dirty="0" sz="1100" spc="-30">
                <a:latin typeface="Arial"/>
                <a:cs typeface="Arial"/>
              </a:rPr>
              <a:t>adaptation </a:t>
            </a:r>
            <a:r>
              <a:rPr dirty="0" sz="1100" spc="-60">
                <a:latin typeface="Arial"/>
                <a:cs typeface="Arial"/>
              </a:rPr>
              <a:t>tasks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Office31.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145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Setups: </a:t>
            </a:r>
            <a:r>
              <a:rPr dirty="0" spc="-30"/>
              <a:t>Pretraind</a:t>
            </a:r>
            <a:r>
              <a:rPr dirty="0" spc="-10"/>
              <a:t> </a:t>
            </a:r>
            <a:r>
              <a:rPr dirty="0" spc="-75"/>
              <a:t>models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0196" y="894392"/>
          <a:ext cx="4284345" cy="52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/>
                <a:gridCol w="547369"/>
                <a:gridCol w="897255"/>
                <a:gridCol w="987424"/>
                <a:gridCol w="1012825"/>
              </a:tblGrid>
              <a:tr h="131029">
                <a:tc>
                  <a:txBody>
                    <a:bodyPr/>
                    <a:lstStyle/>
                    <a:p>
                      <a:pPr algn="ctr" marL="8890">
                        <a:lnSpc>
                          <a:spcPts val="875"/>
                        </a:lnSpc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Data-sets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75"/>
                        </a:lnSpc>
                      </a:pPr>
                      <a:r>
                        <a:rPr dirty="0" sz="800" spc="-50">
                          <a:latin typeface="Arial"/>
                          <a:cs typeface="Arial"/>
                        </a:rPr>
                        <a:t>No.classes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7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No.masked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65">
                          <a:latin typeface="Arial"/>
                          <a:cs typeface="Arial"/>
                        </a:rPr>
                        <a:t>classes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75"/>
                        </a:lnSpc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No. Training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images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875"/>
                        </a:lnSpc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No.validation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images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8541">
                <a:tc>
                  <a:txBody>
                    <a:bodyPr/>
                    <a:lstStyle/>
                    <a:p>
                      <a:pPr algn="ctr" marL="8890">
                        <a:lnSpc>
                          <a:spcPts val="875"/>
                        </a:lnSpc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Original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7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1000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75"/>
                        </a:lnSpc>
                      </a:pPr>
                      <a:r>
                        <a:rPr dirty="0" sz="80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7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1281066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87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49997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7290">
                <a:tc>
                  <a:txBody>
                    <a:bodyPr/>
                    <a:lstStyle/>
                    <a:p>
                      <a:pPr algn="ctr" marL="8890">
                        <a:lnSpc>
                          <a:spcPts val="86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Masked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958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1226767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86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47897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29788">
                <a:tc>
                  <a:txBody>
                    <a:bodyPr/>
                    <a:lstStyle/>
                    <a:p>
                      <a:pPr algn="ctr" marL="8890">
                        <a:lnSpc>
                          <a:spcPts val="86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Masked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Random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958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1227158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86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47897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55421" y="1470411"/>
            <a:ext cx="30975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Arial"/>
                <a:cs typeface="Arial"/>
              </a:rPr>
              <a:t>Table: </a:t>
            </a:r>
            <a:r>
              <a:rPr dirty="0" sz="1000" spc="-40">
                <a:latin typeface="Arial"/>
                <a:cs typeface="Arial"/>
              </a:rPr>
              <a:t>Three </a:t>
            </a:r>
            <a:r>
              <a:rPr dirty="0" sz="1000" spc="-50">
                <a:latin typeface="Arial"/>
                <a:cs typeface="Arial"/>
              </a:rPr>
              <a:t>datasets </a:t>
            </a:r>
            <a:r>
              <a:rPr dirty="0" sz="1000" spc="-80">
                <a:latin typeface="Arial"/>
                <a:cs typeface="Arial"/>
              </a:rPr>
              <a:t>used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15">
                <a:latin typeface="Arial"/>
                <a:cs typeface="Arial"/>
              </a:rPr>
              <a:t>training </a:t>
            </a:r>
            <a:r>
              <a:rPr dirty="0" sz="1000" spc="-30">
                <a:latin typeface="Arial"/>
                <a:cs typeface="Arial"/>
              </a:rPr>
              <a:t>pretraining</a:t>
            </a:r>
            <a:r>
              <a:rPr dirty="0" sz="1000" spc="19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401" y="2105418"/>
          <a:ext cx="429387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633730"/>
                <a:gridCol w="522605"/>
                <a:gridCol w="542289"/>
                <a:gridCol w="675639"/>
                <a:gridCol w="1339850"/>
              </a:tblGrid>
              <a:tr h="137711">
                <a:tc>
                  <a:txBody>
                    <a:bodyPr/>
                    <a:lstStyle/>
                    <a:p>
                      <a:pPr algn="ctr" marL="8890">
                        <a:lnSpc>
                          <a:spcPts val="865"/>
                        </a:lnSpc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No.Epochs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5"/>
                        </a:lnSpc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learning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rate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5"/>
                        </a:lnSpc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Optimizer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5"/>
                        </a:lnSpc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Batch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60">
                          <a:latin typeface="Arial"/>
                          <a:cs typeface="Arial"/>
                        </a:rPr>
                        <a:t>size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5"/>
                        </a:lnSpc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Weight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65">
                          <a:latin typeface="Arial"/>
                          <a:cs typeface="Arial"/>
                        </a:rPr>
                        <a:t>decay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LR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scheduler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711">
                <a:tc>
                  <a:txBody>
                    <a:bodyPr/>
                    <a:lstStyle/>
                    <a:p>
                      <a:pPr algn="ctr" marL="8890">
                        <a:lnSpc>
                          <a:spcPts val="935"/>
                        </a:lnSpc>
                      </a:pPr>
                      <a:r>
                        <a:rPr dirty="0" sz="800" spc="-50">
                          <a:latin typeface="Arial"/>
                          <a:cs typeface="Arial"/>
                        </a:rPr>
                        <a:t>100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dirty="0" sz="800" spc="-40">
                          <a:latin typeface="Arial"/>
                          <a:cs typeface="Arial"/>
                        </a:rPr>
                        <a:t>0.01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dirty="0" sz="800" spc="-65">
                          <a:latin typeface="Arial"/>
                          <a:cs typeface="Arial"/>
                        </a:rPr>
                        <a:t>SGD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dirty="0" sz="800" spc="-50">
                          <a:latin typeface="Arial"/>
                          <a:cs typeface="Arial"/>
                        </a:rPr>
                        <a:t>256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0.0005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dirty="0" sz="800" spc="-45">
                          <a:latin typeface="Arial"/>
                          <a:cs typeface="Arial"/>
                        </a:rPr>
                        <a:t>Every 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30 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epochs </a:t>
                      </a:r>
                      <a:r>
                        <a:rPr dirty="0" sz="800" spc="-65">
                          <a:latin typeface="Arial"/>
                          <a:cs typeface="Arial"/>
                        </a:rPr>
                        <a:t>decay 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0.1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45578" y="2440145"/>
            <a:ext cx="311721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775" marR="5080" indent="-9271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Arial"/>
                <a:cs typeface="Arial"/>
              </a:rPr>
              <a:t>Table: </a:t>
            </a:r>
            <a:r>
              <a:rPr dirty="0" sz="1000" spc="-50">
                <a:latin typeface="Arial"/>
                <a:cs typeface="Arial"/>
              </a:rPr>
              <a:t>Hyperparameters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25">
                <a:latin typeface="Arial"/>
                <a:cs typeface="Arial"/>
              </a:rPr>
              <a:t>setting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35">
                <a:latin typeface="Arial"/>
                <a:cs typeface="Arial"/>
              </a:rPr>
              <a:t>pre-trained </a:t>
            </a:r>
            <a:r>
              <a:rPr dirty="0" sz="1000" spc="-50">
                <a:latin typeface="Arial"/>
                <a:cs typeface="Arial"/>
              </a:rPr>
              <a:t>models.  </a:t>
            </a:r>
            <a:r>
              <a:rPr dirty="0" sz="1000" spc="-30">
                <a:latin typeface="Arial"/>
                <a:cs typeface="Arial"/>
              </a:rPr>
              <a:t>Note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-80">
                <a:latin typeface="Arial"/>
                <a:cs typeface="Arial"/>
              </a:rPr>
              <a:t>SGD </a:t>
            </a:r>
            <a:r>
              <a:rPr dirty="0" sz="1000" spc="-55">
                <a:latin typeface="Arial"/>
                <a:cs typeface="Arial"/>
              </a:rPr>
              <a:t>stands </a:t>
            </a:r>
            <a:r>
              <a:rPr dirty="0" sz="1000" spc="-20">
                <a:latin typeface="Arial"/>
                <a:cs typeface="Arial"/>
              </a:rPr>
              <a:t>for </a:t>
            </a:r>
            <a:r>
              <a:rPr dirty="0" sz="1000" spc="-35">
                <a:latin typeface="Arial"/>
                <a:cs typeface="Arial"/>
              </a:rPr>
              <a:t>Stochastic </a:t>
            </a:r>
            <a:r>
              <a:rPr dirty="0" sz="1000" spc="-45">
                <a:latin typeface="Arial"/>
                <a:cs typeface="Arial"/>
              </a:rPr>
              <a:t>Gradient</a:t>
            </a:r>
            <a:r>
              <a:rPr dirty="0" sz="1000" spc="16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Descent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928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Setups:</a:t>
            </a:r>
            <a:r>
              <a:rPr dirty="0" spc="180"/>
              <a:t> </a:t>
            </a:r>
            <a:r>
              <a:rPr dirty="0" spc="-35"/>
              <a:t>Fine-tuning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8856" y="603707"/>
          <a:ext cx="3813175" cy="195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0830"/>
                <a:gridCol w="824230"/>
                <a:gridCol w="536575"/>
                <a:gridCol w="883285"/>
              </a:tblGrid>
              <a:tr h="189788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35">
                          <a:latin typeface="Arial"/>
                          <a:cs typeface="Arial"/>
                        </a:rPr>
                        <a:t>Model</a:t>
                      </a:r>
                      <a:r>
                        <a:rPr dirty="0" sz="11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types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Arial"/>
                          <a:cs typeface="Arial"/>
                        </a:rPr>
                        <a:t>Source-only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 spc="-25">
                          <a:latin typeface="Arial"/>
                          <a:cs typeface="Arial"/>
                        </a:rPr>
                        <a:t>DANN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 spc="-60">
                          <a:latin typeface="Arial"/>
                          <a:cs typeface="Arial"/>
                        </a:rPr>
                        <a:t>Pseudo-label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788">
                <a:tc rowSpan="2">
                  <a:txBody>
                    <a:bodyPr/>
                    <a:lstStyle/>
                    <a:p>
                      <a:pPr marL="237490">
                        <a:lnSpc>
                          <a:spcPts val="1290"/>
                        </a:lnSpc>
                      </a:pPr>
                      <a:r>
                        <a:rPr dirty="0" sz="1100" spc="-45">
                          <a:latin typeface="Arial"/>
                          <a:cs typeface="Arial"/>
                        </a:rPr>
                        <a:t>Number 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Epochs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30">
                          <a:latin typeface="Arial"/>
                          <a:cs typeface="Arial"/>
                        </a:rPr>
                        <a:t>Iterations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1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epoch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1000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139">
                <a:tc rowSpan="2">
                  <a:txBody>
                    <a:bodyPr/>
                    <a:lstStyle/>
                    <a:p>
                      <a:pPr marL="111125">
                        <a:lnSpc>
                          <a:spcPts val="1190"/>
                        </a:lnSpc>
                      </a:pPr>
                      <a:r>
                        <a:rPr dirty="0" sz="1100" spc="-95">
                          <a:latin typeface="Arial"/>
                          <a:cs typeface="Arial"/>
                        </a:rPr>
                        <a:t>FC  </a:t>
                      </a:r>
                      <a:r>
                        <a:rPr dirty="0" sz="1100" spc="-75">
                          <a:latin typeface="Arial"/>
                          <a:cs typeface="Arial"/>
                        </a:rPr>
                        <a:t>layers  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Learning</a:t>
                      </a:r>
                      <a:r>
                        <a:rPr dirty="0" sz="1100" spc="-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rate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55">
                          <a:latin typeface="Arial"/>
                          <a:cs typeface="Arial"/>
                        </a:rPr>
                        <a:t>Backbone  Learning</a:t>
                      </a:r>
                      <a:r>
                        <a:rPr dirty="0" sz="1100" spc="-1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rate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60">
                          <a:latin typeface="Arial"/>
                          <a:cs typeface="Arial"/>
                        </a:rPr>
                        <a:t>0.0001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Arial"/>
                          <a:cs typeface="Arial"/>
                        </a:rPr>
                        <a:t>0.01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dirty="0" sz="1100" spc="-60">
                          <a:latin typeface="Arial"/>
                          <a:cs typeface="Arial"/>
                        </a:rPr>
                        <a:t>0.00001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dirty="0" sz="1100" spc="-55">
                          <a:latin typeface="Arial"/>
                          <a:cs typeface="Arial"/>
                        </a:rPr>
                        <a:t>0.001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30">
                          <a:latin typeface="Arial"/>
                          <a:cs typeface="Arial"/>
                        </a:rPr>
                        <a:t>Optimizer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42570">
                        <a:lnSpc>
                          <a:spcPts val="1190"/>
                        </a:lnSpc>
                      </a:pPr>
                      <a:r>
                        <a:rPr dirty="0" sz="1100" spc="-90">
                          <a:latin typeface="Arial"/>
                          <a:cs typeface="Arial"/>
                        </a:rPr>
                        <a:t>SGD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45">
                          <a:latin typeface="Arial"/>
                          <a:cs typeface="Arial"/>
                        </a:rPr>
                        <a:t>momentum 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0.9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25">
                          <a:latin typeface="Arial"/>
                          <a:cs typeface="Arial"/>
                        </a:rPr>
                        <a:t>Batch</a:t>
                      </a:r>
                      <a:r>
                        <a:rPr dirty="0" sz="11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Size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139">
                <a:tc rowSpan="3">
                  <a:txBody>
                    <a:bodyPr/>
                    <a:lstStyle/>
                    <a:p>
                      <a:pPr marL="203835">
                        <a:lnSpc>
                          <a:spcPts val="1190"/>
                        </a:lnSpc>
                      </a:pPr>
                      <a:r>
                        <a:rPr dirty="0" sz="1100" spc="10" i="1">
                          <a:latin typeface="Arial"/>
                          <a:cs typeface="Arial"/>
                        </a:rPr>
                        <a:t>γ 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(learning</a:t>
                      </a:r>
                      <a:r>
                        <a:rPr dirty="0" sz="110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gamma)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75565" marR="67945" indent="175260">
                        <a:lnSpc>
                          <a:spcPct val="102699"/>
                        </a:lnSpc>
                      </a:pPr>
                      <a:r>
                        <a:rPr dirty="0" sz="1100" spc="-15" i="1">
                          <a:latin typeface="Arial"/>
                          <a:cs typeface="Arial"/>
                        </a:rPr>
                        <a:t>β 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(learning 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decay)  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Learning Rate</a:t>
                      </a:r>
                      <a:r>
                        <a:rPr dirty="0" sz="1100" spc="-1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Scheduler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60">
                          <a:latin typeface="Arial"/>
                          <a:cs typeface="Arial"/>
                        </a:rPr>
                        <a:t>0.0003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Arial"/>
                          <a:cs typeface="Arial"/>
                        </a:rPr>
                        <a:t>0.001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07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dirty="0" sz="1100" spc="-55">
                          <a:latin typeface="Arial"/>
                          <a:cs typeface="Arial"/>
                        </a:rPr>
                        <a:t>0.75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18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35305">
                        <a:lnSpc>
                          <a:spcPts val="1150"/>
                        </a:lnSpc>
                      </a:pPr>
                      <a:r>
                        <a:rPr dirty="0" sz="1100" spc="-60" i="1">
                          <a:latin typeface="Arial"/>
                          <a:cs typeface="Arial"/>
                        </a:rPr>
                        <a:t>LR</a:t>
                      </a:r>
                      <a:r>
                        <a:rPr dirty="0" sz="1100" spc="2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204" i="1">
                          <a:latin typeface="Arial"/>
                          <a:cs typeface="Arial"/>
                        </a:rPr>
                        <a:t>×</a:t>
                      </a:r>
                      <a:r>
                        <a:rPr dirty="0" sz="1100" spc="-7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(1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204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10" i="1">
                          <a:latin typeface="Arial"/>
                          <a:cs typeface="Arial"/>
                        </a:rPr>
                        <a:t>γ</a:t>
                      </a:r>
                      <a:r>
                        <a:rPr dirty="0" sz="11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204" i="1">
                          <a:latin typeface="Arial"/>
                          <a:cs typeface="Arial"/>
                        </a:rPr>
                        <a:t>×</a:t>
                      </a:r>
                      <a:r>
                        <a:rPr dirty="0" sz="1100" spc="-7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6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00" spc="60">
                          <a:latin typeface="Arial"/>
                          <a:cs typeface="Arial"/>
                        </a:rPr>
                        <a:t>)</a:t>
                      </a:r>
                      <a:r>
                        <a:rPr dirty="0" baseline="27777" sz="1200" spc="89" i="1">
                          <a:latin typeface="Menlo"/>
                          <a:cs typeface="Menlo"/>
                        </a:rPr>
                        <a:t>−</a:t>
                      </a:r>
                      <a:r>
                        <a:rPr dirty="0" baseline="27777" sz="1200" spc="89" i="1">
                          <a:latin typeface="Arial"/>
                          <a:cs typeface="Arial"/>
                        </a:rPr>
                        <a:t>β</a:t>
                      </a:r>
                      <a:endParaRPr baseline="27777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35">
                          <a:latin typeface="Arial"/>
                          <a:cs typeface="Arial"/>
                        </a:rPr>
                        <a:t>Weight</a:t>
                      </a:r>
                      <a:r>
                        <a:rPr dirty="0" sz="11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5">
                          <a:latin typeface="Arial"/>
                          <a:cs typeface="Arial"/>
                        </a:rPr>
                        <a:t>Decay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60">
                          <a:latin typeface="Arial"/>
                          <a:cs typeface="Arial"/>
                        </a:rPr>
                        <a:t>0.0005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Arial"/>
                          <a:cs typeface="Arial"/>
                        </a:rPr>
                        <a:t>0.001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21499" y="2618059"/>
            <a:ext cx="316484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3535" marR="5080" indent="-33147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Arial"/>
                <a:cs typeface="Arial"/>
              </a:rPr>
              <a:t>Table: </a:t>
            </a:r>
            <a:r>
              <a:rPr dirty="0" sz="1000" spc="-45">
                <a:latin typeface="Arial"/>
                <a:cs typeface="Arial"/>
              </a:rPr>
              <a:t>Hyper-parameters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25">
                <a:latin typeface="Arial"/>
                <a:cs typeface="Arial"/>
              </a:rPr>
              <a:t>setting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Fine-tuning </a:t>
            </a:r>
            <a:r>
              <a:rPr dirty="0" sz="1000" spc="-45">
                <a:latin typeface="Arial"/>
                <a:cs typeface="Arial"/>
              </a:rPr>
              <a:t>Models  </a:t>
            </a:r>
            <a:r>
              <a:rPr dirty="0" sz="1000" spc="-30">
                <a:latin typeface="Arial"/>
                <a:cs typeface="Arial"/>
              </a:rPr>
              <a:t>Note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-45" i="1">
                <a:latin typeface="Arial"/>
                <a:cs typeface="Arial"/>
              </a:rPr>
              <a:t>p </a:t>
            </a:r>
            <a:r>
              <a:rPr dirty="0" sz="1000" spc="-55">
                <a:latin typeface="Arial"/>
                <a:cs typeface="Arial"/>
              </a:rPr>
              <a:t>is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15">
                <a:latin typeface="Arial"/>
                <a:cs typeface="Arial"/>
              </a:rPr>
              <a:t>training </a:t>
            </a:r>
            <a:r>
              <a:rPr dirty="0" sz="1000" spc="-75">
                <a:latin typeface="Arial"/>
                <a:cs typeface="Arial"/>
              </a:rPr>
              <a:t>process </a:t>
            </a:r>
            <a:r>
              <a:rPr dirty="0" sz="1000" spc="-20">
                <a:latin typeface="Arial"/>
                <a:cs typeface="Arial"/>
              </a:rPr>
              <a:t>from </a:t>
            </a:r>
            <a:r>
              <a:rPr dirty="0" sz="1000" spc="-60">
                <a:latin typeface="Arial"/>
                <a:cs typeface="Arial"/>
              </a:rPr>
              <a:t>0 </a:t>
            </a:r>
            <a:r>
              <a:rPr dirty="0" sz="1000" spc="10">
                <a:latin typeface="Arial"/>
                <a:cs typeface="Arial"/>
              </a:rPr>
              <a:t>to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9615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Results: 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Pretraind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76" y="718469"/>
            <a:ext cx="3542029" cy="177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</a:rPr>
              <a:t>Figure: </a:t>
            </a:r>
            <a:r>
              <a:rPr dirty="0" sz="1000" spc="-25">
                <a:solidFill>
                  <a:srgbClr val="000000"/>
                </a:solidFill>
              </a:rPr>
              <a:t>Validation </a:t>
            </a:r>
            <a:r>
              <a:rPr dirty="0" sz="1000" spc="-80">
                <a:solidFill>
                  <a:srgbClr val="000000"/>
                </a:solidFill>
              </a:rPr>
              <a:t>Loss </a:t>
            </a:r>
            <a:r>
              <a:rPr dirty="0" sz="1000" spc="-55">
                <a:solidFill>
                  <a:srgbClr val="000000"/>
                </a:solidFill>
              </a:rPr>
              <a:t>and </a:t>
            </a:r>
            <a:r>
              <a:rPr dirty="0" sz="1000" spc="-40">
                <a:solidFill>
                  <a:srgbClr val="000000"/>
                </a:solidFill>
              </a:rPr>
              <a:t>Top-1 </a:t>
            </a:r>
            <a:r>
              <a:rPr dirty="0" sz="1000" spc="-45">
                <a:solidFill>
                  <a:srgbClr val="000000"/>
                </a:solidFill>
              </a:rPr>
              <a:t>Accuracy </a:t>
            </a:r>
            <a:r>
              <a:rPr dirty="0" sz="1000" spc="-20">
                <a:solidFill>
                  <a:srgbClr val="000000"/>
                </a:solidFill>
              </a:rPr>
              <a:t>of </a:t>
            </a:r>
            <a:r>
              <a:rPr dirty="0" sz="1000" spc="-30">
                <a:solidFill>
                  <a:srgbClr val="000000"/>
                </a:solidFill>
              </a:rPr>
              <a:t>Pre-trained</a:t>
            </a:r>
            <a:r>
              <a:rPr dirty="0" sz="1000" spc="105">
                <a:solidFill>
                  <a:srgbClr val="000000"/>
                </a:solidFill>
              </a:rPr>
              <a:t> </a:t>
            </a:r>
            <a:r>
              <a:rPr dirty="0" sz="1000" spc="-45">
                <a:solidFill>
                  <a:srgbClr val="000000"/>
                </a:solidFill>
              </a:rPr>
              <a:t>Models</a:t>
            </a:r>
            <a:endParaRPr sz="1000"/>
          </a:p>
        </p:txBody>
      </p:sp>
      <p:sp>
        <p:nvSpPr>
          <p:cNvPr id="5" name="object 5"/>
          <p:cNvSpPr/>
          <p:nvPr/>
        </p:nvSpPr>
        <p:spPr>
          <a:xfrm>
            <a:off x="138544" y="1130973"/>
            <a:ext cx="4330933" cy="1804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8815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Results:Pretraind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074" y="1213261"/>
            <a:ext cx="2501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Arial"/>
                <a:cs typeface="Arial"/>
              </a:rPr>
              <a:t>Table: </a:t>
            </a:r>
            <a:r>
              <a:rPr dirty="0" sz="1000" spc="-55">
                <a:latin typeface="Arial"/>
                <a:cs typeface="Arial"/>
              </a:rPr>
              <a:t>Results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30">
                <a:latin typeface="Arial"/>
                <a:cs typeface="Arial"/>
              </a:rPr>
              <a:t>Pre-trained</a:t>
            </a:r>
            <a:r>
              <a:rPr dirty="0" sz="1000" spc="-17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Models(Alex-net)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2975" y="1625784"/>
          <a:ext cx="4300855" cy="55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045"/>
                <a:gridCol w="1057909"/>
                <a:gridCol w="1057910"/>
                <a:gridCol w="549275"/>
              </a:tblGrid>
              <a:tr h="139727"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dirty="0" sz="850" spc="-20">
                          <a:latin typeface="Arial"/>
                          <a:cs typeface="Arial"/>
                        </a:rPr>
                        <a:t>Data-set </a:t>
                      </a:r>
                      <a:r>
                        <a:rPr dirty="0" sz="850" spc="-40"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850" spc="-25">
                          <a:latin typeface="Arial"/>
                          <a:cs typeface="Arial"/>
                        </a:rPr>
                        <a:t>which </a:t>
                      </a:r>
                      <a:r>
                        <a:rPr dirty="0" sz="850" spc="-20">
                          <a:latin typeface="Arial"/>
                          <a:cs typeface="Arial"/>
                        </a:rPr>
                        <a:t>Model</a:t>
                      </a:r>
                      <a:r>
                        <a:rPr dirty="0" sz="85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0">
                          <a:latin typeface="Arial"/>
                          <a:cs typeface="Arial"/>
                        </a:rPr>
                        <a:t>trained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dirty="0" sz="850" spc="-30">
                          <a:latin typeface="Arial"/>
                          <a:cs typeface="Arial"/>
                        </a:rPr>
                        <a:t>Best Top </a:t>
                      </a:r>
                      <a:r>
                        <a:rPr dirty="0" sz="850" spc="-4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5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40">
                          <a:latin typeface="Arial"/>
                          <a:cs typeface="Arial"/>
                        </a:rPr>
                        <a:t>accuracy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dirty="0" sz="850" spc="-30">
                          <a:latin typeface="Arial"/>
                          <a:cs typeface="Arial"/>
                        </a:rPr>
                        <a:t>Best Top </a:t>
                      </a:r>
                      <a:r>
                        <a:rPr dirty="0" sz="850" spc="-4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40">
                          <a:latin typeface="Arial"/>
                          <a:cs typeface="Arial"/>
                        </a:rPr>
                        <a:t>accuracy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dirty="0" sz="850" spc="-35">
                          <a:latin typeface="Arial"/>
                          <a:cs typeface="Arial"/>
                        </a:rPr>
                        <a:t>Test</a:t>
                      </a:r>
                      <a:r>
                        <a:rPr dirty="0" sz="85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65">
                          <a:latin typeface="Arial"/>
                          <a:cs typeface="Arial"/>
                        </a:rPr>
                        <a:t>Loss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064"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dirty="0" sz="850" spc="-15">
                          <a:latin typeface="Arial"/>
                          <a:cs typeface="Arial"/>
                        </a:rPr>
                        <a:t>Original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dirty="0" sz="850" spc="-35">
                          <a:latin typeface="Arial"/>
                          <a:cs typeface="Arial"/>
                        </a:rPr>
                        <a:t>55.18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dirty="0" sz="850" spc="-35">
                          <a:latin typeface="Arial"/>
                          <a:cs typeface="Arial"/>
                        </a:rPr>
                        <a:t>78.27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dirty="0" sz="850" spc="-35">
                          <a:latin typeface="Arial"/>
                          <a:cs typeface="Arial"/>
                        </a:rPr>
                        <a:t>1.949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5730">
                <a:tc>
                  <a:txBody>
                    <a:bodyPr/>
                    <a:lstStyle/>
                    <a:p>
                      <a:pPr algn="ctr">
                        <a:lnSpc>
                          <a:spcPts val="925"/>
                        </a:lnSpc>
                      </a:pPr>
                      <a:r>
                        <a:rPr dirty="0" sz="850" spc="-45">
                          <a:latin typeface="Arial"/>
                          <a:cs typeface="Arial"/>
                        </a:rPr>
                        <a:t>Masked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25"/>
                        </a:lnSpc>
                      </a:pPr>
                      <a:r>
                        <a:rPr dirty="0" sz="850" spc="-35">
                          <a:latin typeface="Arial"/>
                          <a:cs typeface="Arial"/>
                        </a:rPr>
                        <a:t>55.11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25"/>
                        </a:lnSpc>
                      </a:pPr>
                      <a:r>
                        <a:rPr dirty="0" sz="850" spc="-35">
                          <a:latin typeface="Arial"/>
                          <a:cs typeface="Arial"/>
                        </a:rPr>
                        <a:t>78.93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25"/>
                        </a:lnSpc>
                      </a:pPr>
                      <a:r>
                        <a:rPr dirty="0" sz="850" spc="-35">
                          <a:latin typeface="Arial"/>
                          <a:cs typeface="Arial"/>
                        </a:rPr>
                        <a:t>1.917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8394">
                <a:tc>
                  <a:txBody>
                    <a:bodyPr/>
                    <a:lstStyle/>
                    <a:p>
                      <a:pPr algn="ctr">
                        <a:lnSpc>
                          <a:spcPts val="925"/>
                        </a:lnSpc>
                      </a:pPr>
                      <a:r>
                        <a:rPr dirty="0" sz="850" spc="-45">
                          <a:latin typeface="Arial"/>
                          <a:cs typeface="Arial"/>
                        </a:rPr>
                        <a:t>Random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25"/>
                        </a:lnSpc>
                      </a:pPr>
                      <a:r>
                        <a:rPr dirty="0" sz="850" spc="-35">
                          <a:latin typeface="Arial"/>
                          <a:cs typeface="Arial"/>
                        </a:rPr>
                        <a:t>55.72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25"/>
                        </a:lnSpc>
                      </a:pPr>
                      <a:r>
                        <a:rPr dirty="0" sz="850" spc="-35">
                          <a:latin typeface="Arial"/>
                          <a:cs typeface="Arial"/>
                        </a:rPr>
                        <a:t>78.41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25"/>
                        </a:lnSpc>
                      </a:pPr>
                      <a:r>
                        <a:rPr dirty="0" sz="850" spc="-35">
                          <a:latin typeface="Arial"/>
                          <a:cs typeface="Arial"/>
                        </a:rPr>
                        <a:t>1.945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543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5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950" y="531982"/>
            <a:ext cx="342328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24915" marR="5080" indent="-121285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Arial"/>
                <a:cs typeface="Arial"/>
              </a:rPr>
              <a:t>Table: </a:t>
            </a:r>
            <a:r>
              <a:rPr dirty="0" sz="1000" spc="-55">
                <a:latin typeface="Arial"/>
                <a:cs typeface="Arial"/>
              </a:rPr>
              <a:t>Summary </a:t>
            </a:r>
            <a:r>
              <a:rPr dirty="0" sz="1000" spc="-20">
                <a:latin typeface="Arial"/>
                <a:cs typeface="Arial"/>
              </a:rPr>
              <a:t>of </a:t>
            </a:r>
            <a:r>
              <a:rPr dirty="0" sz="1000" spc="-45">
                <a:latin typeface="Arial"/>
                <a:cs typeface="Arial"/>
              </a:rPr>
              <a:t>domain </a:t>
            </a:r>
            <a:r>
              <a:rPr dirty="0" sz="1000" spc="-25">
                <a:latin typeface="Arial"/>
                <a:cs typeface="Arial"/>
              </a:rPr>
              <a:t>adaptation </a:t>
            </a:r>
            <a:r>
              <a:rPr dirty="0" sz="1000" spc="-55">
                <a:latin typeface="Arial"/>
                <a:cs typeface="Arial"/>
              </a:rPr>
              <a:t>Results </a:t>
            </a:r>
            <a:r>
              <a:rPr dirty="0" sz="1000" spc="-5">
                <a:latin typeface="Arial"/>
                <a:cs typeface="Arial"/>
              </a:rPr>
              <a:t>(% </a:t>
            </a:r>
            <a:r>
              <a:rPr dirty="0" sz="1000" spc="-35">
                <a:latin typeface="Arial"/>
                <a:cs typeface="Arial"/>
              </a:rPr>
              <a:t>Accuracy) </a:t>
            </a:r>
            <a:r>
              <a:rPr dirty="0" sz="1000" spc="-55">
                <a:latin typeface="Arial"/>
                <a:cs typeface="Arial"/>
              </a:rPr>
              <a:t>on  </a:t>
            </a:r>
            <a:r>
              <a:rPr dirty="0" sz="1000" spc="-25">
                <a:latin typeface="Arial"/>
                <a:cs typeface="Arial"/>
              </a:rPr>
              <a:t>Office31(Alex-net)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6331" y="1096329"/>
          <a:ext cx="4306570" cy="892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570"/>
                <a:gridCol w="561975"/>
                <a:gridCol w="362585"/>
                <a:gridCol w="389889"/>
                <a:gridCol w="362585"/>
                <a:gridCol w="401319"/>
                <a:gridCol w="389889"/>
                <a:gridCol w="401320"/>
                <a:gridCol w="297179"/>
              </a:tblGrid>
              <a:tr h="112767"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25">
                          <a:latin typeface="Arial"/>
                          <a:cs typeface="Arial"/>
                        </a:rPr>
                        <a:t>Dataset </a:t>
                      </a:r>
                      <a:r>
                        <a:rPr dirty="0" sz="700" spc="-1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700" spc="-30">
                          <a:latin typeface="Arial"/>
                          <a:cs typeface="Arial"/>
                        </a:rPr>
                        <a:t>pretrained</a:t>
                      </a:r>
                      <a:r>
                        <a:rPr dirty="0" sz="7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35">
                          <a:latin typeface="Arial"/>
                          <a:cs typeface="Arial"/>
                        </a:rPr>
                        <a:t>model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25">
                          <a:latin typeface="Arial"/>
                          <a:cs typeface="Arial"/>
                        </a:rPr>
                        <a:t>Model</a:t>
                      </a:r>
                      <a:r>
                        <a:rPr dirty="0" sz="7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40">
                          <a:latin typeface="Arial"/>
                          <a:cs typeface="Arial"/>
                        </a:rPr>
                        <a:t>Type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755"/>
                        </a:lnSpc>
                      </a:pPr>
                      <a:r>
                        <a:rPr dirty="0" sz="700" spc="-5" i="1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700" spc="-10" i="1"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7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i="1">
                          <a:latin typeface="Arial"/>
                          <a:cs typeface="Arial"/>
                        </a:rPr>
                        <a:t>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755"/>
                        </a:lnSpc>
                      </a:pPr>
                      <a:r>
                        <a:rPr dirty="0" sz="700" spc="-5" i="1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700" spc="-10" i="1"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700" spc="-5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 i="1">
                          <a:latin typeface="Arial"/>
                          <a:cs typeface="Arial"/>
                        </a:rPr>
                        <a:t>W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ts val="755"/>
                        </a:lnSpc>
                      </a:pPr>
                      <a:r>
                        <a:rPr dirty="0" sz="700" spc="-5" i="1">
                          <a:latin typeface="Arial"/>
                          <a:cs typeface="Arial"/>
                        </a:rPr>
                        <a:t>D </a:t>
                      </a:r>
                      <a:r>
                        <a:rPr dirty="0" sz="700" spc="-10" i="1"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700" spc="-4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i="1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755"/>
                        </a:lnSpc>
                      </a:pPr>
                      <a:r>
                        <a:rPr dirty="0" sz="700" spc="-5" i="1">
                          <a:latin typeface="Arial"/>
                          <a:cs typeface="Arial"/>
                        </a:rPr>
                        <a:t>D </a:t>
                      </a:r>
                      <a:r>
                        <a:rPr dirty="0" sz="700" spc="-10" i="1"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7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10" i="1">
                          <a:latin typeface="Arial"/>
                          <a:cs typeface="Arial"/>
                        </a:rPr>
                        <a:t>W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10" i="1">
                          <a:latin typeface="Arial"/>
                          <a:cs typeface="Arial"/>
                        </a:rPr>
                        <a:t>W →</a:t>
                      </a:r>
                      <a:r>
                        <a:rPr dirty="0" sz="700" spc="-12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i="1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10" i="1">
                          <a:latin typeface="Arial"/>
                          <a:cs typeface="Arial"/>
                        </a:rPr>
                        <a:t>W →</a:t>
                      </a:r>
                      <a:r>
                        <a:rPr dirty="0" sz="700" spc="-12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i="1">
                          <a:latin typeface="Arial"/>
                          <a:cs typeface="Arial"/>
                        </a:rPr>
                        <a:t>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20">
                          <a:latin typeface="Arial"/>
                          <a:cs typeface="Arial"/>
                        </a:rPr>
                        <a:t>Avg.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613"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20">
                          <a:latin typeface="Arial"/>
                          <a:cs typeface="Arial"/>
                        </a:rPr>
                        <a:t>Original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Source-only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44.4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45">
                          <a:latin typeface="Arial"/>
                          <a:cs typeface="Arial"/>
                        </a:rPr>
                        <a:t>43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75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29.7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84.8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31.3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90.2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53.9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9545"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45">
                          <a:latin typeface="Arial"/>
                          <a:cs typeface="Arial"/>
                        </a:rPr>
                        <a:t>Masked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Source-only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43.8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41.4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75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30.8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83.5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28.9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91.8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53.36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11690"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45">
                          <a:latin typeface="Arial"/>
                          <a:cs typeface="Arial"/>
                        </a:rPr>
                        <a:t>Random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Source-only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46.2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44.8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75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30.2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81.3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29.7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90.4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53.77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613"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45">
                          <a:latin typeface="Arial"/>
                          <a:cs typeface="Arial"/>
                        </a:rPr>
                        <a:t>Masked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15">
                          <a:latin typeface="Arial"/>
                          <a:cs typeface="Arial"/>
                        </a:rPr>
                        <a:t>DANN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49.8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52.2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75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35.5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94.5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38.4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98.6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61.5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11694"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45">
                          <a:latin typeface="Arial"/>
                          <a:cs typeface="Arial"/>
                        </a:rPr>
                        <a:t>Random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15">
                          <a:latin typeface="Arial"/>
                          <a:cs typeface="Arial"/>
                        </a:rPr>
                        <a:t>DANN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50.6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55.5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75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36.4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93.6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42.3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98.8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62.86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609"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45">
                          <a:latin typeface="Arial"/>
                          <a:cs typeface="Arial"/>
                        </a:rPr>
                        <a:t>Masked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40">
                          <a:latin typeface="Arial"/>
                          <a:cs typeface="Arial"/>
                        </a:rPr>
                        <a:t>Pseudo-label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41.96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44.65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75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28.8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90.18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31.55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97.38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55.75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11698"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45">
                          <a:latin typeface="Arial"/>
                          <a:cs typeface="Arial"/>
                        </a:rPr>
                        <a:t>Random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40">
                          <a:latin typeface="Arial"/>
                          <a:cs typeface="Arial"/>
                        </a:rPr>
                        <a:t>Pseudo-label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43.77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43.52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ts val="75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32.44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91.07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32.62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95.78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56.53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4886" y="2227597"/>
            <a:ext cx="38392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Arial"/>
                <a:cs typeface="Arial"/>
              </a:rPr>
              <a:t>Table:</a:t>
            </a:r>
            <a:r>
              <a:rPr dirty="0" sz="1000" spc="5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Summary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of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domain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adaptation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Results(%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Accuracy)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Epoch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6500" y="2640131"/>
          <a:ext cx="4306570" cy="564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8555"/>
                <a:gridCol w="539115"/>
                <a:gridCol w="365125"/>
                <a:gridCol w="392430"/>
                <a:gridCol w="365125"/>
                <a:gridCol w="403860"/>
                <a:gridCol w="392430"/>
                <a:gridCol w="403860"/>
                <a:gridCol w="299085"/>
              </a:tblGrid>
              <a:tr h="113444">
                <a:tc>
                  <a:txBody>
                    <a:bodyPr/>
                    <a:lstStyle/>
                    <a:p>
                      <a:pPr marL="48260">
                        <a:lnSpc>
                          <a:spcPts val="760"/>
                        </a:lnSpc>
                      </a:pPr>
                      <a:r>
                        <a:rPr dirty="0" sz="700" spc="-25">
                          <a:latin typeface="Arial"/>
                          <a:cs typeface="Arial"/>
                        </a:rPr>
                        <a:t>Dataset </a:t>
                      </a:r>
                      <a:r>
                        <a:rPr dirty="0" sz="700" spc="-1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700" spc="-25">
                          <a:latin typeface="Arial"/>
                          <a:cs typeface="Arial"/>
                        </a:rPr>
                        <a:t>pretrained</a:t>
                      </a:r>
                      <a:r>
                        <a:rPr dirty="0" sz="7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35">
                          <a:latin typeface="Arial"/>
                          <a:cs typeface="Arial"/>
                        </a:rPr>
                        <a:t>model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760"/>
                        </a:lnSpc>
                      </a:pPr>
                      <a:r>
                        <a:rPr dirty="0" sz="700" spc="-20">
                          <a:latin typeface="Arial"/>
                          <a:cs typeface="Arial"/>
                        </a:rPr>
                        <a:t>Model</a:t>
                      </a:r>
                      <a:r>
                        <a:rPr dirty="0" sz="7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35">
                          <a:latin typeface="Arial"/>
                          <a:cs typeface="Arial"/>
                        </a:rPr>
                        <a:t>Type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760"/>
                        </a:lnSpc>
                      </a:pPr>
                      <a:r>
                        <a:rPr dirty="0" sz="700" spc="-5" i="1">
                          <a:latin typeface="Arial"/>
                          <a:cs typeface="Arial"/>
                        </a:rPr>
                        <a:t>A →</a:t>
                      </a:r>
                      <a:r>
                        <a:rPr dirty="0" sz="700" spc="-4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i="1">
                          <a:latin typeface="Arial"/>
                          <a:cs typeface="Arial"/>
                        </a:rPr>
                        <a:t>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760"/>
                        </a:lnSpc>
                      </a:pPr>
                      <a:r>
                        <a:rPr dirty="0" sz="700" spc="-5" i="1">
                          <a:latin typeface="Arial"/>
                          <a:cs typeface="Arial"/>
                        </a:rPr>
                        <a:t>A →</a:t>
                      </a:r>
                      <a:r>
                        <a:rPr dirty="0" sz="700" spc="-4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i="1">
                          <a:latin typeface="Arial"/>
                          <a:cs typeface="Arial"/>
                        </a:rPr>
                        <a:t>W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760"/>
                        </a:lnSpc>
                      </a:pPr>
                      <a:r>
                        <a:rPr dirty="0" sz="700" spc="-5" i="1">
                          <a:latin typeface="Arial"/>
                          <a:cs typeface="Arial"/>
                        </a:rPr>
                        <a:t>D →</a:t>
                      </a:r>
                      <a:r>
                        <a:rPr dirty="0" sz="7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i="1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760"/>
                        </a:lnSpc>
                      </a:pPr>
                      <a:r>
                        <a:rPr dirty="0" sz="700" spc="-5" i="1">
                          <a:latin typeface="Arial"/>
                          <a:cs typeface="Arial"/>
                        </a:rPr>
                        <a:t>D →</a:t>
                      </a:r>
                      <a:r>
                        <a:rPr dirty="0" sz="700" spc="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i="1">
                          <a:latin typeface="Arial"/>
                          <a:cs typeface="Arial"/>
                        </a:rPr>
                        <a:t>W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760"/>
                        </a:lnSpc>
                      </a:pPr>
                      <a:r>
                        <a:rPr dirty="0" sz="700" spc="-5" i="1">
                          <a:latin typeface="Arial"/>
                          <a:cs typeface="Arial"/>
                        </a:rPr>
                        <a:t>W →</a:t>
                      </a:r>
                      <a:r>
                        <a:rPr dirty="0" sz="700" spc="-13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i="1">
                          <a:latin typeface="Arial"/>
                          <a:cs typeface="Arial"/>
                        </a:rPr>
                        <a:t>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760"/>
                        </a:lnSpc>
                      </a:pPr>
                      <a:r>
                        <a:rPr dirty="0" sz="700" spc="-5" i="1">
                          <a:latin typeface="Arial"/>
                          <a:cs typeface="Arial"/>
                        </a:rPr>
                        <a:t>W →</a:t>
                      </a:r>
                      <a:r>
                        <a:rPr dirty="0" sz="700" spc="-13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-5" i="1">
                          <a:latin typeface="Arial"/>
                          <a:cs typeface="Arial"/>
                        </a:rPr>
                        <a:t>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760"/>
                        </a:lnSpc>
                      </a:pPr>
                      <a:r>
                        <a:rPr dirty="0" sz="700" spc="-20">
                          <a:latin typeface="Arial"/>
                          <a:cs typeface="Arial"/>
                        </a:rPr>
                        <a:t>Avg.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659">
                <a:tc>
                  <a:txBody>
                    <a:bodyPr/>
                    <a:lstStyle/>
                    <a:p>
                      <a:pPr algn="ctr">
                        <a:lnSpc>
                          <a:spcPts val="760"/>
                        </a:lnSpc>
                      </a:pPr>
                      <a:r>
                        <a:rPr dirty="0" sz="700" spc="-45">
                          <a:latin typeface="Arial"/>
                          <a:cs typeface="Arial"/>
                        </a:rPr>
                        <a:t>Masked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40">
                          <a:latin typeface="Arial"/>
                          <a:cs typeface="Arial"/>
                        </a:rPr>
                        <a:t>Random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76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Source-only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Source-only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76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35.7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34.1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76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34.1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35.5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76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27.4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27.2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76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74.6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73.7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76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22.1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25.8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76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84.3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79.5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76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46.53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45.96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3659">
                <a:tc>
                  <a:txBody>
                    <a:bodyPr/>
                    <a:lstStyle/>
                    <a:p>
                      <a:pPr algn="ctr">
                        <a:lnSpc>
                          <a:spcPts val="760"/>
                        </a:lnSpc>
                      </a:pPr>
                      <a:r>
                        <a:rPr dirty="0" sz="700" spc="-45">
                          <a:latin typeface="Arial"/>
                          <a:cs typeface="Arial"/>
                        </a:rPr>
                        <a:t>Masked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40">
                          <a:latin typeface="Arial"/>
                          <a:cs typeface="Arial"/>
                        </a:rPr>
                        <a:t>Random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760"/>
                        </a:lnSpc>
                      </a:pPr>
                      <a:r>
                        <a:rPr dirty="0" sz="700" spc="-15">
                          <a:latin typeface="Arial"/>
                          <a:cs typeface="Arial"/>
                        </a:rPr>
                        <a:t>DANN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15">
                          <a:latin typeface="Arial"/>
                          <a:cs typeface="Arial"/>
                        </a:rPr>
                        <a:t>DANN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76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47.2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46.8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76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47.3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48.1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76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30.4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30.9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76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89.1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89.6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76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31.4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35.2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76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97.0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98.4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760"/>
                        </a:lnSpc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57.06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-35">
                          <a:latin typeface="Arial"/>
                          <a:cs typeface="Arial"/>
                        </a:rPr>
                        <a:t>58.17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815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Dicussions: </a:t>
            </a:r>
            <a:r>
              <a:rPr dirty="0" spc="-45"/>
              <a:t>Pretrained</a:t>
            </a:r>
            <a:r>
              <a:rPr dirty="0" spc="60"/>
              <a:t> </a:t>
            </a:r>
            <a:r>
              <a:rPr dirty="0" spc="-60"/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13498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089" y="151709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089" y="189919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59079" marR="137795">
              <a:lnSpc>
                <a:spcPct val="102699"/>
              </a:lnSpc>
              <a:spcBef>
                <a:spcPts val="55"/>
              </a:spcBef>
            </a:pPr>
            <a:r>
              <a:rPr dirty="0" spc="-35"/>
              <a:t>Pre-trained </a:t>
            </a:r>
            <a:r>
              <a:rPr dirty="0" spc="-65"/>
              <a:t>models </a:t>
            </a:r>
            <a:r>
              <a:rPr dirty="0" spc="-20"/>
              <a:t>of </a:t>
            </a:r>
            <a:r>
              <a:rPr dirty="0" spc="-35"/>
              <a:t>Alex-net </a:t>
            </a:r>
            <a:r>
              <a:rPr dirty="0" spc="-80"/>
              <a:t>converges </a:t>
            </a:r>
            <a:r>
              <a:rPr dirty="0"/>
              <a:t>at </a:t>
            </a:r>
            <a:r>
              <a:rPr dirty="0" spc="-70"/>
              <a:t>100 </a:t>
            </a:r>
            <a:r>
              <a:rPr dirty="0" spc="-75"/>
              <a:t>epochs </a:t>
            </a:r>
            <a:r>
              <a:rPr dirty="0"/>
              <a:t>with </a:t>
            </a:r>
            <a:r>
              <a:rPr dirty="0" spc="-20"/>
              <a:t>top-1  </a:t>
            </a:r>
            <a:r>
              <a:rPr dirty="0" spc="-60"/>
              <a:t>accuracy </a:t>
            </a:r>
            <a:r>
              <a:rPr dirty="0" spc="-20"/>
              <a:t>of </a:t>
            </a:r>
            <a:r>
              <a:rPr dirty="0" spc="-55"/>
              <a:t>around </a:t>
            </a:r>
            <a:r>
              <a:rPr dirty="0" spc="-70"/>
              <a:t>55 </a:t>
            </a:r>
            <a:r>
              <a:rPr dirty="0" spc="235"/>
              <a:t>± </a:t>
            </a:r>
            <a:r>
              <a:rPr dirty="0" spc="-55"/>
              <a:t>0.5% </a:t>
            </a:r>
            <a:r>
              <a:rPr dirty="0" spc="-65"/>
              <a:t>and </a:t>
            </a:r>
            <a:r>
              <a:rPr dirty="0" spc="-25"/>
              <a:t>test </a:t>
            </a:r>
            <a:r>
              <a:rPr dirty="0" spc="-80"/>
              <a:t>loss </a:t>
            </a:r>
            <a:r>
              <a:rPr dirty="0" spc="-20"/>
              <a:t>of </a:t>
            </a:r>
            <a:r>
              <a:rPr dirty="0" spc="-55"/>
              <a:t>1.94 </a:t>
            </a:r>
            <a:r>
              <a:rPr dirty="0" spc="235"/>
              <a:t>± </a:t>
            </a:r>
            <a:r>
              <a:rPr dirty="0" spc="-55"/>
              <a:t>0.05</a:t>
            </a:r>
            <a:r>
              <a:rPr dirty="0" spc="55"/>
              <a:t> </a:t>
            </a:r>
            <a:r>
              <a:rPr dirty="0" spc="-40"/>
              <a:t>%.</a:t>
            </a:r>
          </a:p>
          <a:p>
            <a:pPr marL="259079" marR="106680">
              <a:lnSpc>
                <a:spcPct val="102600"/>
              </a:lnSpc>
              <a:spcBef>
                <a:spcPts val="300"/>
              </a:spcBef>
            </a:pPr>
            <a:r>
              <a:rPr dirty="0" spc="-35"/>
              <a:t>Our </a:t>
            </a:r>
            <a:r>
              <a:rPr dirty="0" spc="-50"/>
              <a:t>results </a:t>
            </a:r>
            <a:r>
              <a:rPr dirty="0" spc="-80"/>
              <a:t>are </a:t>
            </a:r>
            <a:r>
              <a:rPr dirty="0"/>
              <a:t>still </a:t>
            </a:r>
            <a:r>
              <a:rPr dirty="0" spc="-50"/>
              <a:t>behind </a:t>
            </a:r>
            <a:r>
              <a:rPr dirty="0" spc="5"/>
              <a:t>that </a:t>
            </a:r>
            <a:r>
              <a:rPr dirty="0" spc="-20"/>
              <a:t>of </a:t>
            </a:r>
            <a:r>
              <a:rPr dirty="0" spc="-30"/>
              <a:t>the </a:t>
            </a:r>
            <a:r>
              <a:rPr dirty="0" spc="-35"/>
              <a:t>original </a:t>
            </a:r>
            <a:r>
              <a:rPr dirty="0" spc="-50"/>
              <a:t>paper, </a:t>
            </a:r>
            <a:r>
              <a:rPr dirty="0" spc="-40"/>
              <a:t>which </a:t>
            </a:r>
            <a:r>
              <a:rPr dirty="0" spc="-90"/>
              <a:t>has </a:t>
            </a:r>
            <a:r>
              <a:rPr dirty="0" spc="-30"/>
              <a:t>the  </a:t>
            </a:r>
            <a:r>
              <a:rPr dirty="0" spc="-20"/>
              <a:t>top-1 </a:t>
            </a:r>
            <a:r>
              <a:rPr dirty="0" spc="-60"/>
              <a:t>accuracy </a:t>
            </a:r>
            <a:r>
              <a:rPr dirty="0" spc="-20"/>
              <a:t>of </a:t>
            </a:r>
            <a:r>
              <a:rPr dirty="0" spc="-55"/>
              <a:t>63.7</a:t>
            </a:r>
            <a:r>
              <a:rPr dirty="0" spc="70"/>
              <a:t> </a:t>
            </a:r>
            <a:r>
              <a:rPr dirty="0" spc="-40"/>
              <a:t>%.</a:t>
            </a:r>
          </a:p>
          <a:p>
            <a:pPr marL="259079" marR="5080">
              <a:lnSpc>
                <a:spcPct val="102600"/>
              </a:lnSpc>
              <a:spcBef>
                <a:spcPts val="300"/>
              </a:spcBef>
            </a:pPr>
            <a:r>
              <a:rPr dirty="0" spc="-45"/>
              <a:t>No </a:t>
            </a:r>
            <a:r>
              <a:rPr dirty="0" spc="-55"/>
              <a:t>very </a:t>
            </a:r>
            <a:r>
              <a:rPr dirty="0" spc="-35"/>
              <a:t>substantial </a:t>
            </a:r>
            <a:r>
              <a:rPr dirty="0" spc="-60"/>
              <a:t>accuracy </a:t>
            </a:r>
            <a:r>
              <a:rPr dirty="0" spc="-50"/>
              <a:t>difference </a:t>
            </a:r>
            <a:r>
              <a:rPr dirty="0" spc="-70"/>
              <a:t>between </a:t>
            </a:r>
            <a:r>
              <a:rPr dirty="0" spc="-30"/>
              <a:t>the </a:t>
            </a:r>
            <a:r>
              <a:rPr dirty="0" spc="-45"/>
              <a:t>pretrained </a:t>
            </a:r>
            <a:r>
              <a:rPr dirty="0" spc="-50"/>
              <a:t>model  </a:t>
            </a:r>
            <a:r>
              <a:rPr dirty="0"/>
              <a:t>with </a:t>
            </a:r>
            <a:r>
              <a:rPr dirty="0" spc="-70"/>
              <a:t>1000 </a:t>
            </a:r>
            <a:r>
              <a:rPr dirty="0" spc="-95"/>
              <a:t>classes </a:t>
            </a:r>
            <a:r>
              <a:rPr dirty="0" spc="-65"/>
              <a:t>and </a:t>
            </a:r>
            <a:r>
              <a:rPr dirty="0" spc="-30"/>
              <a:t>the </a:t>
            </a:r>
            <a:r>
              <a:rPr dirty="0" spc="-45"/>
              <a:t>pretrained </a:t>
            </a:r>
            <a:r>
              <a:rPr dirty="0" spc="-65"/>
              <a:t>models </a:t>
            </a:r>
            <a:r>
              <a:rPr dirty="0" spc="-50"/>
              <a:t>(Random </a:t>
            </a:r>
            <a:r>
              <a:rPr dirty="0" spc="-65"/>
              <a:t>and </a:t>
            </a:r>
            <a:r>
              <a:rPr dirty="0" spc="-70"/>
              <a:t>Masked  </a:t>
            </a:r>
            <a:r>
              <a:rPr dirty="0" spc="-40"/>
              <a:t>Datasets) </a:t>
            </a:r>
            <a:r>
              <a:rPr dirty="0"/>
              <a:t>with </a:t>
            </a:r>
            <a:r>
              <a:rPr dirty="0" spc="-65"/>
              <a:t>fewer </a:t>
            </a:r>
            <a:r>
              <a:rPr dirty="0" spc="-85"/>
              <a:t>classes.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561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5"/>
              <a:t>Discussions: </a:t>
            </a:r>
            <a:r>
              <a:rPr dirty="0" spc="-50"/>
              <a:t>Domain</a:t>
            </a:r>
            <a:r>
              <a:rPr dirty="0" spc="30"/>
              <a:t> </a:t>
            </a:r>
            <a:r>
              <a:rPr dirty="0" spc="-20"/>
              <a:t>Apdatation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2716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089" y="130928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089" y="169138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224556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932" y="843723"/>
            <a:ext cx="4053204" cy="18542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1275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domain </a:t>
            </a:r>
            <a:r>
              <a:rPr dirty="0" sz="1100" spc="-30">
                <a:latin typeface="Arial"/>
                <a:cs typeface="Arial"/>
              </a:rPr>
              <a:t>adaptation </a:t>
            </a:r>
            <a:r>
              <a:rPr dirty="0" sz="1100" spc="-60">
                <a:latin typeface="Arial"/>
                <a:cs typeface="Arial"/>
              </a:rPr>
              <a:t>tasks </a:t>
            </a:r>
            <a:r>
              <a:rPr dirty="0" sz="1100" spc="-40">
                <a:latin typeface="Arial"/>
                <a:cs typeface="Arial"/>
              </a:rPr>
              <a:t>perform </a:t>
            </a:r>
            <a:r>
              <a:rPr dirty="0" sz="1100" spc="-20">
                <a:latin typeface="Arial"/>
                <a:cs typeface="Arial"/>
              </a:rPr>
              <a:t>better 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pretrained </a:t>
            </a:r>
            <a:r>
              <a:rPr dirty="0" sz="1100" spc="-55">
                <a:latin typeface="Arial"/>
                <a:cs typeface="Arial"/>
              </a:rPr>
              <a:t>model  </a:t>
            </a:r>
            <a:r>
              <a:rPr dirty="0" sz="1100" spc="-30">
                <a:latin typeface="Arial"/>
                <a:cs typeface="Arial"/>
              </a:rPr>
              <a:t>trained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random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dataset.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accuracy </a:t>
            </a:r>
            <a:r>
              <a:rPr dirty="0" sz="1100" spc="-50">
                <a:latin typeface="Arial"/>
                <a:cs typeface="Arial"/>
              </a:rPr>
              <a:t>difference </a:t>
            </a:r>
            <a:r>
              <a:rPr dirty="0" sz="1100" spc="-70">
                <a:latin typeface="Arial"/>
                <a:cs typeface="Arial"/>
              </a:rPr>
              <a:t>between </a:t>
            </a:r>
            <a:r>
              <a:rPr dirty="0" sz="1100" spc="-60">
                <a:latin typeface="Arial"/>
                <a:cs typeface="Arial"/>
              </a:rPr>
              <a:t>domains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45">
                <a:latin typeface="Arial"/>
                <a:cs typeface="Arial"/>
              </a:rPr>
              <a:t>three </a:t>
            </a:r>
            <a:r>
              <a:rPr dirty="0" sz="1100" spc="-55">
                <a:latin typeface="Arial"/>
                <a:cs typeface="Arial"/>
              </a:rPr>
              <a:t>methods </a:t>
            </a:r>
            <a:r>
              <a:rPr dirty="0" sz="1100" spc="-90">
                <a:latin typeface="Arial"/>
                <a:cs typeface="Arial"/>
              </a:rPr>
              <a:t>does </a:t>
            </a:r>
            <a:r>
              <a:rPr dirty="0" sz="1100" spc="-10">
                <a:latin typeface="Arial"/>
                <a:cs typeface="Arial"/>
              </a:rPr>
              <a:t>not  </a:t>
            </a:r>
            <a:r>
              <a:rPr dirty="0" sz="1100" spc="-60">
                <a:latin typeface="Arial"/>
                <a:cs typeface="Arial"/>
              </a:rPr>
              <a:t>give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45">
                <a:latin typeface="Arial"/>
                <a:cs typeface="Arial"/>
              </a:rPr>
              <a:t>consistent</a:t>
            </a:r>
            <a:r>
              <a:rPr dirty="0" sz="1100" spc="-1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pattern.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75">
                <a:latin typeface="Arial"/>
                <a:cs typeface="Arial"/>
              </a:rPr>
              <a:t>These </a:t>
            </a:r>
            <a:r>
              <a:rPr dirty="0" sz="1100" spc="-50">
                <a:latin typeface="Arial"/>
                <a:cs typeface="Arial"/>
              </a:rPr>
              <a:t>domain </a:t>
            </a:r>
            <a:r>
              <a:rPr dirty="0" sz="1100" spc="-30">
                <a:latin typeface="Arial"/>
                <a:cs typeface="Arial"/>
              </a:rPr>
              <a:t>adaptation </a:t>
            </a:r>
            <a:r>
              <a:rPr dirty="0" sz="1100" spc="-60">
                <a:latin typeface="Arial"/>
                <a:cs typeface="Arial"/>
              </a:rPr>
              <a:t>tasks </a:t>
            </a:r>
            <a:r>
              <a:rPr dirty="0" sz="1100" spc="-70">
                <a:latin typeface="Arial"/>
                <a:cs typeface="Arial"/>
              </a:rPr>
              <a:t>experience </a:t>
            </a:r>
            <a:r>
              <a:rPr dirty="0" sz="1100" spc="-90">
                <a:latin typeface="Arial"/>
                <a:cs typeface="Arial"/>
              </a:rPr>
              <a:t>a decrease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60">
                <a:latin typeface="Arial"/>
                <a:cs typeface="Arial"/>
              </a:rPr>
              <a:t>accuracy </a:t>
            </a:r>
            <a:r>
              <a:rPr dirty="0" sz="1100" spc="-20">
                <a:latin typeface="Arial"/>
                <a:cs typeface="Arial"/>
              </a:rPr>
              <a:t>in  </a:t>
            </a:r>
            <a:r>
              <a:rPr dirty="0" sz="1100">
                <a:latin typeface="Arial"/>
                <a:cs typeface="Arial"/>
              </a:rPr>
              <a:t>at </a:t>
            </a:r>
            <a:r>
              <a:rPr dirty="0" sz="1100" spc="-50">
                <a:latin typeface="Arial"/>
                <a:cs typeface="Arial"/>
              </a:rPr>
              <a:t>least </a:t>
            </a:r>
            <a:r>
              <a:rPr dirty="0" sz="1100" spc="-85">
                <a:latin typeface="Arial"/>
                <a:cs typeface="Arial"/>
              </a:rPr>
              <a:t>one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three </a:t>
            </a:r>
            <a:r>
              <a:rPr dirty="0" sz="1100" spc="-55">
                <a:latin typeface="Arial"/>
                <a:cs typeface="Arial"/>
              </a:rPr>
              <a:t>methods </a:t>
            </a:r>
            <a:r>
              <a:rPr dirty="0" sz="1100" spc="-70">
                <a:latin typeface="Arial"/>
                <a:cs typeface="Arial"/>
              </a:rPr>
              <a:t>when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dataset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0">
                <a:latin typeface="Arial"/>
                <a:cs typeface="Arial"/>
              </a:rPr>
              <a:t>pre-trained </a:t>
            </a:r>
            <a:r>
              <a:rPr dirty="0" sz="1100" spc="-65">
                <a:latin typeface="Arial"/>
                <a:cs typeface="Arial"/>
              </a:rPr>
              <a:t>models  </a:t>
            </a:r>
            <a:r>
              <a:rPr dirty="0" sz="1100" spc="-90">
                <a:latin typeface="Arial"/>
                <a:cs typeface="Arial"/>
              </a:rPr>
              <a:t>used </a:t>
            </a:r>
            <a:r>
              <a:rPr dirty="0" sz="1100" spc="-85">
                <a:latin typeface="Arial"/>
                <a:cs typeface="Arial"/>
              </a:rPr>
              <a:t>changes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70">
                <a:latin typeface="Arial"/>
                <a:cs typeface="Arial"/>
              </a:rPr>
              <a:t>Masked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Random.</a:t>
            </a:r>
            <a:endParaRPr sz="1100">
              <a:latin typeface="Arial"/>
              <a:cs typeface="Arial"/>
            </a:endParaRPr>
          </a:p>
          <a:p>
            <a:pPr algn="just" marL="12700" marR="251460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latin typeface="Arial"/>
                <a:cs typeface="Arial"/>
              </a:rPr>
              <a:t>Masking </a:t>
            </a:r>
            <a:r>
              <a:rPr dirty="0" sz="1100" spc="-95">
                <a:latin typeface="Arial"/>
                <a:cs typeface="Arial"/>
              </a:rPr>
              <a:t>some classes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pretrained </a:t>
            </a:r>
            <a:r>
              <a:rPr dirty="0" sz="1100" spc="-50">
                <a:latin typeface="Arial"/>
                <a:cs typeface="Arial"/>
              </a:rPr>
              <a:t>model’s </a:t>
            </a:r>
            <a:r>
              <a:rPr dirty="0" sz="1100" spc="-45">
                <a:latin typeface="Arial"/>
                <a:cs typeface="Arial"/>
              </a:rPr>
              <a:t>dataset </a:t>
            </a:r>
            <a:r>
              <a:rPr dirty="0" sz="1100" spc="-90">
                <a:latin typeface="Arial"/>
                <a:cs typeface="Arial"/>
              </a:rPr>
              <a:t>does </a:t>
            </a:r>
            <a:r>
              <a:rPr dirty="0" sz="1100" spc="-10">
                <a:latin typeface="Arial"/>
                <a:cs typeface="Arial"/>
              </a:rPr>
              <a:t>not  </a:t>
            </a:r>
            <a:r>
              <a:rPr dirty="0" sz="1100" spc="-50">
                <a:latin typeface="Arial"/>
                <a:cs typeface="Arial"/>
              </a:rPr>
              <a:t>prevent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learning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relevant </a:t>
            </a:r>
            <a:r>
              <a:rPr dirty="0" sz="1100" spc="-55">
                <a:latin typeface="Arial"/>
                <a:cs typeface="Arial"/>
              </a:rPr>
              <a:t>features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pretrained dataset  </a:t>
            </a:r>
            <a:r>
              <a:rPr dirty="0" sz="1100" spc="-65">
                <a:latin typeface="Arial"/>
                <a:cs typeface="Arial"/>
              </a:rPr>
              <a:t>associated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Office31.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557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Timeline </a:t>
            </a:r>
            <a:r>
              <a:rPr dirty="0" spc="-20"/>
              <a:t>of </a:t>
            </a:r>
            <a:r>
              <a:rPr dirty="0" spc="-35"/>
              <a:t>the</a:t>
            </a:r>
            <a:r>
              <a:rPr dirty="0" spc="225"/>
              <a:t> </a:t>
            </a:r>
            <a:r>
              <a:rPr dirty="0" spc="-25"/>
              <a:t>Project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25746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089" y="146749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089" y="184960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205963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932" y="1130234"/>
            <a:ext cx="4074795" cy="1038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0">
                <a:latin typeface="Arial"/>
                <a:cs typeface="Arial"/>
              </a:rPr>
              <a:t>Familiar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0">
                <a:latin typeface="Arial"/>
                <a:cs typeface="Arial"/>
              </a:rPr>
              <a:t>research </a:t>
            </a:r>
            <a:r>
              <a:rPr dirty="0" sz="1100" spc="-20">
                <a:latin typeface="Arial"/>
                <a:cs typeface="Arial"/>
              </a:rPr>
              <a:t>topic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55">
                <a:latin typeface="Arial"/>
                <a:cs typeface="Arial"/>
              </a:rPr>
              <a:t>learn </a:t>
            </a:r>
            <a:r>
              <a:rPr dirty="0" sz="1100" spc="-65">
                <a:latin typeface="Arial"/>
                <a:cs typeface="Arial"/>
              </a:rPr>
              <a:t>how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45">
                <a:latin typeface="Arial"/>
                <a:cs typeface="Arial"/>
              </a:rPr>
              <a:t>HPC. </a:t>
            </a:r>
            <a:r>
              <a:rPr dirty="0" sz="1100" spc="-5">
                <a:latin typeface="Arial"/>
                <a:cs typeface="Arial"/>
              </a:rPr>
              <a:t>(2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weeks)</a:t>
            </a:r>
            <a:endParaRPr sz="1100">
              <a:latin typeface="Arial"/>
              <a:cs typeface="Arial"/>
            </a:endParaRPr>
          </a:p>
          <a:p>
            <a:pPr marL="12700" marR="138430">
              <a:lnSpc>
                <a:spcPct val="102600"/>
              </a:lnSpc>
              <a:spcBef>
                <a:spcPts val="300"/>
              </a:spcBef>
            </a:pPr>
            <a:r>
              <a:rPr dirty="0" sz="1100" spc="-25">
                <a:latin typeface="Arial"/>
                <a:cs typeface="Arial"/>
              </a:rPr>
              <a:t>Literature </a:t>
            </a:r>
            <a:r>
              <a:rPr dirty="0" sz="1100" spc="-60">
                <a:latin typeface="Arial"/>
                <a:cs typeface="Arial"/>
              </a:rPr>
              <a:t>Reading, </a:t>
            </a:r>
            <a:r>
              <a:rPr dirty="0" sz="1100" spc="-65">
                <a:latin typeface="Arial"/>
                <a:cs typeface="Arial"/>
              </a:rPr>
              <a:t>Design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experiment, Implement </a:t>
            </a:r>
            <a:r>
              <a:rPr dirty="0" sz="1100" spc="-65">
                <a:latin typeface="Arial"/>
                <a:cs typeface="Arial"/>
              </a:rPr>
              <a:t>and Run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35">
                <a:latin typeface="Arial"/>
                <a:cs typeface="Arial"/>
              </a:rPr>
              <a:t>Models.(4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weeks)</a:t>
            </a:r>
            <a:endParaRPr sz="1100">
              <a:latin typeface="Arial"/>
              <a:cs typeface="Arial"/>
            </a:endParaRPr>
          </a:p>
          <a:p>
            <a:pPr marL="12700" marR="219075">
              <a:lnSpc>
                <a:spcPct val="125299"/>
              </a:lnSpc>
            </a:pPr>
            <a:r>
              <a:rPr dirty="0" sz="1100" spc="-60">
                <a:latin typeface="Arial"/>
                <a:cs typeface="Arial"/>
              </a:rPr>
              <a:t>Refine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experiments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5">
                <a:latin typeface="Arial"/>
                <a:cs typeface="Arial"/>
              </a:rPr>
              <a:t>obtain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final </a:t>
            </a:r>
            <a:r>
              <a:rPr dirty="0" sz="1100" spc="-50">
                <a:latin typeface="Arial"/>
                <a:cs typeface="Arial"/>
              </a:rPr>
              <a:t>model </a:t>
            </a:r>
            <a:r>
              <a:rPr dirty="0" sz="1100" spc="-45">
                <a:latin typeface="Arial"/>
                <a:cs typeface="Arial"/>
              </a:rPr>
              <a:t>results. </a:t>
            </a:r>
            <a:r>
              <a:rPr dirty="0" sz="1100" spc="-5">
                <a:latin typeface="Arial"/>
                <a:cs typeface="Arial"/>
              </a:rPr>
              <a:t>(1 </a:t>
            </a:r>
            <a:r>
              <a:rPr dirty="0" sz="1100" spc="-60">
                <a:latin typeface="Arial"/>
                <a:cs typeface="Arial"/>
              </a:rPr>
              <a:t>week)  </a:t>
            </a:r>
            <a:r>
              <a:rPr dirty="0" sz="1100" spc="-45">
                <a:latin typeface="Arial"/>
                <a:cs typeface="Arial"/>
              </a:rPr>
              <a:t>Report </a:t>
            </a:r>
            <a:r>
              <a:rPr dirty="0" sz="1100" spc="-10">
                <a:latin typeface="Arial"/>
                <a:cs typeface="Arial"/>
              </a:rPr>
              <a:t>writing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45">
                <a:latin typeface="Arial"/>
                <a:cs typeface="Arial"/>
              </a:rPr>
              <a:t>preparation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presentation </a:t>
            </a:r>
            <a:r>
              <a:rPr dirty="0" sz="1100" spc="-5">
                <a:latin typeface="Arial"/>
                <a:cs typeface="Arial"/>
              </a:rPr>
              <a:t>(1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week)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3825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Dicussions: </a:t>
            </a:r>
            <a:r>
              <a:rPr dirty="0" spc="-50"/>
              <a:t>Domain</a:t>
            </a:r>
            <a:r>
              <a:rPr dirty="0" spc="65"/>
              <a:t> </a:t>
            </a:r>
            <a:r>
              <a:rPr dirty="0" spc="-25"/>
              <a:t>Adpatation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24131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089" y="162341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089" y="217760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5844" y="904047"/>
            <a:ext cx="4357370" cy="15538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70" b="1">
                <a:latin typeface="Arial"/>
                <a:cs typeface="Arial"/>
              </a:rPr>
              <a:t>Possible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explanations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quality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pretrained </a:t>
            </a:r>
            <a:r>
              <a:rPr dirty="0" sz="1100" spc="-55">
                <a:latin typeface="Arial"/>
                <a:cs typeface="Arial"/>
              </a:rPr>
              <a:t>models, </a:t>
            </a:r>
            <a:r>
              <a:rPr dirty="0" sz="1100" spc="-25">
                <a:latin typeface="Arial"/>
                <a:cs typeface="Arial"/>
              </a:rPr>
              <a:t>DANN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60">
                <a:latin typeface="Arial"/>
                <a:cs typeface="Arial"/>
              </a:rPr>
              <a:t>Pseudo-label </a:t>
            </a:r>
            <a:r>
              <a:rPr dirty="0" sz="1100" spc="-65">
                <a:latin typeface="Arial"/>
                <a:cs typeface="Arial"/>
              </a:rPr>
              <a:t>models  </a:t>
            </a:r>
            <a:r>
              <a:rPr dirty="0" sz="1100" spc="-50">
                <a:latin typeface="Arial"/>
                <a:cs typeface="Arial"/>
              </a:rPr>
              <a:t>underperforms.</a:t>
            </a:r>
            <a:endParaRPr sz="1100">
              <a:latin typeface="Arial"/>
              <a:cs typeface="Arial"/>
            </a:endParaRPr>
          </a:p>
          <a:p>
            <a:pPr marL="289560" marR="56515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latin typeface="Arial"/>
                <a:cs typeface="Arial"/>
              </a:rPr>
              <a:t>Masking </a:t>
            </a:r>
            <a:r>
              <a:rPr dirty="0" sz="1100" spc="-35">
                <a:latin typeface="Arial"/>
                <a:cs typeface="Arial"/>
              </a:rPr>
              <a:t>effect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pretrained </a:t>
            </a:r>
            <a:r>
              <a:rPr dirty="0" sz="1100" spc="-65">
                <a:latin typeface="Arial"/>
                <a:cs typeface="Arial"/>
              </a:rPr>
              <a:t>models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25">
                <a:latin typeface="Arial"/>
                <a:cs typeface="Arial"/>
              </a:rPr>
              <a:t>DA </a:t>
            </a:r>
            <a:r>
              <a:rPr dirty="0" sz="1100" spc="-60">
                <a:latin typeface="Arial"/>
                <a:cs typeface="Arial"/>
              </a:rPr>
              <a:t>tasks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40">
                <a:latin typeface="Arial"/>
                <a:cs typeface="Arial"/>
              </a:rPr>
              <a:t>only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35">
                <a:latin typeface="Arial"/>
                <a:cs typeface="Arial"/>
              </a:rPr>
              <a:t>reliably  </a:t>
            </a:r>
            <a:r>
              <a:rPr dirty="0" sz="1100" spc="-45">
                <a:latin typeface="Arial"/>
                <a:cs typeface="Arial"/>
              </a:rPr>
              <a:t>estimated </a:t>
            </a:r>
            <a:r>
              <a:rPr dirty="0" sz="1100" spc="-30">
                <a:latin typeface="Arial"/>
                <a:cs typeface="Arial"/>
              </a:rPr>
              <a:t>through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5">
                <a:latin typeface="Arial"/>
                <a:cs typeface="Arial"/>
              </a:rPr>
              <a:t>considerably </a:t>
            </a:r>
            <a:r>
              <a:rPr dirty="0" sz="1100" spc="-60">
                <a:latin typeface="Arial"/>
                <a:cs typeface="Arial"/>
              </a:rPr>
              <a:t>large </a:t>
            </a:r>
            <a:r>
              <a:rPr dirty="0" sz="1100" spc="-50">
                <a:latin typeface="Arial"/>
                <a:cs typeface="Arial"/>
              </a:rPr>
              <a:t>number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60">
                <a:latin typeface="Arial"/>
                <a:cs typeface="Arial"/>
              </a:rPr>
              <a:t>repeated  </a:t>
            </a:r>
            <a:r>
              <a:rPr dirty="0" sz="1100" spc="-50">
                <a:latin typeface="Arial"/>
                <a:cs typeface="Arial"/>
              </a:rPr>
              <a:t>experiments.</a:t>
            </a:r>
            <a:endParaRPr sz="1100">
              <a:latin typeface="Arial"/>
              <a:cs typeface="Arial"/>
            </a:endParaRPr>
          </a:p>
          <a:p>
            <a:pPr marL="289560" marR="7620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Arial"/>
                <a:cs typeface="Arial"/>
              </a:rPr>
              <a:t>Omit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fail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75">
                <a:latin typeface="Arial"/>
                <a:cs typeface="Arial"/>
              </a:rPr>
              <a:t>mask </a:t>
            </a:r>
            <a:r>
              <a:rPr dirty="0" sz="1100" spc="-95">
                <a:latin typeface="Arial"/>
                <a:cs typeface="Arial"/>
              </a:rPr>
              <a:t>some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20">
                <a:latin typeface="Arial"/>
                <a:cs typeface="Arial"/>
              </a:rPr>
              <a:t>all </a:t>
            </a:r>
            <a:r>
              <a:rPr dirty="0" sz="1100" spc="-45">
                <a:latin typeface="Arial"/>
                <a:cs typeface="Arial"/>
              </a:rPr>
              <a:t>relevant </a:t>
            </a:r>
            <a:r>
              <a:rPr dirty="0" sz="1100" spc="-85">
                <a:latin typeface="Arial"/>
                <a:cs typeface="Arial"/>
              </a:rPr>
              <a:t>class </a:t>
            </a:r>
            <a:r>
              <a:rPr dirty="0" sz="1100" spc="-60">
                <a:latin typeface="Arial"/>
                <a:cs typeface="Arial"/>
              </a:rPr>
              <a:t>labels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pretrained  dataset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45">
                <a:latin typeface="Arial"/>
                <a:cs typeface="Arial"/>
              </a:rPr>
              <a:t>related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60">
                <a:latin typeface="Arial"/>
                <a:cs typeface="Arial"/>
              </a:rPr>
              <a:t>categories </a:t>
            </a:r>
            <a:r>
              <a:rPr dirty="0" sz="1100" spc="-20">
                <a:latin typeface="Arial"/>
                <a:cs typeface="Arial"/>
              </a:rPr>
              <a:t>in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Office31.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7660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Limitation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dirty="0" sz="14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129090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089" y="184509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2932" y="1207463"/>
            <a:ext cx="4079875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Arial"/>
                <a:cs typeface="Arial"/>
              </a:rPr>
              <a:t>Limited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65">
                <a:latin typeface="Arial"/>
                <a:cs typeface="Arial"/>
              </a:rPr>
              <a:t>explore </a:t>
            </a:r>
            <a:r>
              <a:rPr dirty="0" sz="1100" spc="-85">
                <a:latin typeface="Arial"/>
                <a:cs typeface="Arial"/>
              </a:rPr>
              <a:t>one </a:t>
            </a:r>
            <a:r>
              <a:rPr dirty="0" sz="1100" spc="-45">
                <a:latin typeface="Arial"/>
                <a:cs typeface="Arial"/>
              </a:rPr>
              <a:t>Neural Network </a:t>
            </a:r>
            <a:r>
              <a:rPr dirty="0" sz="1100" spc="-35">
                <a:latin typeface="Arial"/>
                <a:cs typeface="Arial"/>
              </a:rPr>
              <a:t>architecture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5">
                <a:latin typeface="Arial"/>
                <a:cs typeface="Arial"/>
              </a:rPr>
              <a:t>Alexnet, </a:t>
            </a:r>
            <a:r>
              <a:rPr dirty="0" sz="1100" spc="-85">
                <a:latin typeface="Arial"/>
                <a:cs typeface="Arial"/>
              </a:rPr>
              <a:t>one  </a:t>
            </a:r>
            <a:r>
              <a:rPr dirty="0" sz="1100" spc="-30">
                <a:latin typeface="Arial"/>
                <a:cs typeface="Arial"/>
              </a:rPr>
              <a:t>relatively </a:t>
            </a:r>
            <a:r>
              <a:rPr dirty="0" sz="1100" spc="-50">
                <a:latin typeface="Arial"/>
                <a:cs typeface="Arial"/>
              </a:rPr>
              <a:t>small domain </a:t>
            </a:r>
            <a:r>
              <a:rPr dirty="0" sz="1100" spc="-30">
                <a:latin typeface="Arial"/>
                <a:cs typeface="Arial"/>
              </a:rPr>
              <a:t>adaptation </a:t>
            </a:r>
            <a:r>
              <a:rPr dirty="0" sz="1100" spc="-45">
                <a:latin typeface="Arial"/>
                <a:cs typeface="Arial"/>
              </a:rPr>
              <a:t>dataset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Office31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5">
                <a:latin typeface="Arial"/>
                <a:cs typeface="Arial"/>
              </a:rPr>
              <a:t>two </a:t>
            </a:r>
            <a:r>
              <a:rPr dirty="0" sz="1100" spc="-25">
                <a:latin typeface="Arial"/>
                <a:cs typeface="Arial"/>
              </a:rPr>
              <a:t>DANN 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95">
                <a:latin typeface="Arial"/>
                <a:cs typeface="Arial"/>
              </a:rPr>
              <a:t>SSL </a:t>
            </a:r>
            <a:r>
              <a:rPr dirty="0" sz="1100" spc="-55">
                <a:latin typeface="Arial"/>
                <a:cs typeface="Arial"/>
              </a:rPr>
              <a:t>methods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30">
                <a:latin typeface="Arial"/>
                <a:cs typeface="Arial"/>
              </a:rPr>
              <a:t>pretraining</a:t>
            </a:r>
            <a:r>
              <a:rPr dirty="0" sz="1100" spc="-15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effect.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60">
                <a:latin typeface="Arial"/>
                <a:cs typeface="Arial"/>
              </a:rPr>
              <a:t>Explore </a:t>
            </a:r>
            <a:r>
              <a:rPr dirty="0" sz="1100" spc="-70">
                <a:latin typeface="Arial"/>
                <a:cs typeface="Arial"/>
              </a:rPr>
              <a:t>more </a:t>
            </a:r>
            <a:r>
              <a:rPr dirty="0" sz="1100" spc="-45">
                <a:latin typeface="Arial"/>
                <a:cs typeface="Arial"/>
              </a:rPr>
              <a:t>architectures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45">
                <a:latin typeface="Arial"/>
                <a:cs typeface="Arial"/>
              </a:rPr>
              <a:t>pretrained </a:t>
            </a:r>
            <a:r>
              <a:rPr dirty="0" sz="1100" spc="-55">
                <a:latin typeface="Arial"/>
                <a:cs typeface="Arial"/>
              </a:rPr>
              <a:t>models, </a:t>
            </a:r>
            <a:r>
              <a:rPr dirty="0" sz="1100" spc="-40">
                <a:latin typeface="Arial"/>
                <a:cs typeface="Arial"/>
              </a:rPr>
              <a:t>evaluation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0">
                <a:latin typeface="Arial"/>
                <a:cs typeface="Arial"/>
              </a:rPr>
              <a:t>results  </a:t>
            </a:r>
            <a:r>
              <a:rPr dirty="0" sz="1100" spc="-60">
                <a:latin typeface="Arial"/>
                <a:cs typeface="Arial"/>
              </a:rPr>
              <a:t>on various </a:t>
            </a:r>
            <a:r>
              <a:rPr dirty="0" sz="1100" spc="-50">
                <a:latin typeface="Arial"/>
                <a:cs typeface="Arial"/>
              </a:rPr>
              <a:t>domain </a:t>
            </a:r>
            <a:r>
              <a:rPr dirty="0" sz="1100" spc="-30">
                <a:latin typeface="Arial"/>
                <a:cs typeface="Arial"/>
              </a:rPr>
              <a:t>adaptation </a:t>
            </a:r>
            <a:r>
              <a:rPr dirty="0" sz="1100" spc="-55">
                <a:latin typeface="Arial"/>
                <a:cs typeface="Arial"/>
              </a:rPr>
              <a:t>benchmark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datasets.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325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Acknowledgements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39735"/>
            <a:ext cx="4355465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I </a:t>
            </a:r>
            <a:r>
              <a:rPr dirty="0" sz="1100" spc="-50">
                <a:latin typeface="Arial"/>
                <a:cs typeface="Arial"/>
              </a:rPr>
              <a:t>would </a:t>
            </a:r>
            <a:r>
              <a:rPr dirty="0" sz="1100" spc="-40">
                <a:latin typeface="Arial"/>
                <a:cs typeface="Arial"/>
              </a:rPr>
              <a:t>like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95">
                <a:latin typeface="Arial"/>
                <a:cs typeface="Arial"/>
              </a:rPr>
              <a:t>express </a:t>
            </a:r>
            <a:r>
              <a:rPr dirty="0" sz="1100" spc="-50">
                <a:latin typeface="Arial"/>
                <a:cs typeface="Arial"/>
              </a:rPr>
              <a:t>my </a:t>
            </a:r>
            <a:r>
              <a:rPr dirty="0" sz="1100" spc="-90">
                <a:latin typeface="Arial"/>
                <a:cs typeface="Arial"/>
              </a:rPr>
              <a:t>deep </a:t>
            </a:r>
            <a:r>
              <a:rPr dirty="0" sz="1100" spc="-25">
                <a:latin typeface="Arial"/>
                <a:cs typeface="Arial"/>
              </a:rPr>
              <a:t>gratitude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Dr </a:t>
            </a:r>
            <a:r>
              <a:rPr dirty="0" sz="1100" spc="-30">
                <a:latin typeface="Arial"/>
                <a:cs typeface="Arial"/>
              </a:rPr>
              <a:t>Mingming </a:t>
            </a:r>
            <a:r>
              <a:rPr dirty="0" sz="1100" spc="-70">
                <a:latin typeface="Arial"/>
                <a:cs typeface="Arial"/>
              </a:rPr>
              <a:t>Gong, </a:t>
            </a:r>
            <a:r>
              <a:rPr dirty="0" sz="1100" spc="-50">
                <a:latin typeface="Arial"/>
                <a:cs typeface="Arial"/>
              </a:rPr>
              <a:t>my  </a:t>
            </a:r>
            <a:r>
              <a:rPr dirty="0" sz="1100" spc="-55">
                <a:latin typeface="Arial"/>
                <a:cs typeface="Arial"/>
              </a:rPr>
              <a:t>supervisor, who </a:t>
            </a:r>
            <a:r>
              <a:rPr dirty="0" sz="1100" spc="-25">
                <a:latin typeface="Arial"/>
                <a:cs typeface="Arial"/>
              </a:rPr>
              <a:t>kindly </a:t>
            </a:r>
            <a:r>
              <a:rPr dirty="0" sz="1100" spc="-50">
                <a:latin typeface="Arial"/>
                <a:cs typeface="Arial"/>
              </a:rPr>
              <a:t>provided </a:t>
            </a:r>
            <a:r>
              <a:rPr dirty="0" sz="1100" spc="-70">
                <a:latin typeface="Arial"/>
                <a:cs typeface="Arial"/>
              </a:rPr>
              <a:t>immerse </a:t>
            </a:r>
            <a:r>
              <a:rPr dirty="0" sz="1100" spc="-55">
                <a:latin typeface="Arial"/>
                <a:cs typeface="Arial"/>
              </a:rPr>
              <a:t>help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20">
                <a:latin typeface="Arial"/>
                <a:cs typeface="Arial"/>
              </a:rPr>
              <a:t>timely </a:t>
            </a:r>
            <a:r>
              <a:rPr dirty="0" sz="1100" spc="-60">
                <a:latin typeface="Arial"/>
                <a:cs typeface="Arial"/>
              </a:rPr>
              <a:t>guidance over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80">
                <a:latin typeface="Arial"/>
                <a:cs typeface="Arial"/>
              </a:rPr>
              <a:t>8-weeks </a:t>
            </a:r>
            <a:r>
              <a:rPr dirty="0" sz="1100" spc="-70">
                <a:latin typeface="Arial"/>
                <a:cs typeface="Arial"/>
              </a:rPr>
              <a:t>summer </a:t>
            </a:r>
            <a:r>
              <a:rPr dirty="0" sz="1100" spc="-75">
                <a:latin typeface="Arial"/>
                <a:cs typeface="Arial"/>
              </a:rPr>
              <a:t>course </a:t>
            </a:r>
            <a:r>
              <a:rPr dirty="0" sz="1100" spc="-20">
                <a:latin typeface="Arial"/>
                <a:cs typeface="Arial"/>
              </a:rPr>
              <a:t>of this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12700" marR="64769">
              <a:lnSpc>
                <a:spcPct val="102600"/>
              </a:lnSpc>
            </a:pPr>
            <a:r>
              <a:rPr dirty="0" sz="1100" spc="-25">
                <a:latin typeface="Arial"/>
                <a:cs typeface="Arial"/>
              </a:rPr>
              <a:t>This </a:t>
            </a:r>
            <a:r>
              <a:rPr dirty="0" sz="1100" spc="-30">
                <a:latin typeface="Arial"/>
                <a:cs typeface="Arial"/>
              </a:rPr>
              <a:t>project </a:t>
            </a:r>
            <a:r>
              <a:rPr dirty="0" sz="1100" spc="-105">
                <a:latin typeface="Arial"/>
                <a:cs typeface="Arial"/>
              </a:rPr>
              <a:t>was </a:t>
            </a:r>
            <a:r>
              <a:rPr dirty="0" sz="1100" spc="-50">
                <a:latin typeface="Arial"/>
                <a:cs typeface="Arial"/>
              </a:rPr>
              <a:t>undertaken </a:t>
            </a:r>
            <a:r>
              <a:rPr dirty="0" sz="1100" spc="-60">
                <a:latin typeface="Arial"/>
                <a:cs typeface="Arial"/>
              </a:rPr>
              <a:t>using </a:t>
            </a:r>
            <a:r>
              <a:rPr dirty="0" sz="1100" spc="-50">
                <a:latin typeface="Arial"/>
                <a:cs typeface="Arial"/>
              </a:rPr>
              <a:t>Spartan </a:t>
            </a:r>
            <a:r>
              <a:rPr dirty="0" sz="1100" spc="-20">
                <a:latin typeface="Arial"/>
                <a:cs typeface="Arial"/>
              </a:rPr>
              <a:t>platform of </a:t>
            </a:r>
            <a:r>
              <a:rPr dirty="0" sz="1100" spc="-35">
                <a:latin typeface="Arial"/>
                <a:cs typeface="Arial"/>
              </a:rPr>
              <a:t>High </a:t>
            </a:r>
            <a:r>
              <a:rPr dirty="0" sz="1100" spc="-60">
                <a:latin typeface="Arial"/>
                <a:cs typeface="Arial"/>
              </a:rPr>
              <a:t>Performance  </a:t>
            </a:r>
            <a:r>
              <a:rPr dirty="0" sz="1100" spc="-45">
                <a:latin typeface="Arial"/>
                <a:cs typeface="Arial"/>
              </a:rPr>
              <a:t>Computing </a:t>
            </a:r>
            <a:r>
              <a:rPr dirty="0" sz="1100">
                <a:latin typeface="Arial"/>
                <a:cs typeface="Arial"/>
              </a:rPr>
              <a:t>at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university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0">
                <a:latin typeface="Arial"/>
                <a:cs typeface="Arial"/>
              </a:rPr>
              <a:t>Melbourne, </a:t>
            </a:r>
            <a:r>
              <a:rPr dirty="0" sz="1100" spc="-5">
                <a:latin typeface="Arial"/>
                <a:cs typeface="Arial"/>
              </a:rPr>
              <a:t>I </a:t>
            </a:r>
            <a:r>
              <a:rPr dirty="0" sz="1100" spc="-70">
                <a:latin typeface="Arial"/>
                <a:cs typeface="Arial"/>
              </a:rPr>
              <a:t>am </a:t>
            </a:r>
            <a:r>
              <a:rPr dirty="0" sz="1100" spc="-25">
                <a:latin typeface="Arial"/>
                <a:cs typeface="Arial"/>
              </a:rPr>
              <a:t>grateful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University 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Melbourne </a:t>
            </a:r>
            <a:r>
              <a:rPr dirty="0" sz="1100" spc="-40">
                <a:latin typeface="Arial"/>
                <a:cs typeface="Arial"/>
              </a:rPr>
              <a:t>providing </a:t>
            </a:r>
            <a:r>
              <a:rPr dirty="0" sz="1100" spc="-75">
                <a:latin typeface="Arial"/>
                <a:cs typeface="Arial"/>
              </a:rPr>
              <a:t>such </a:t>
            </a:r>
            <a:r>
              <a:rPr dirty="0" sz="1100" spc="-80">
                <a:latin typeface="Arial"/>
                <a:cs typeface="Arial"/>
              </a:rPr>
              <a:t>resources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40">
                <a:latin typeface="Arial"/>
                <a:cs typeface="Arial"/>
              </a:rPr>
              <a:t>fellow </a:t>
            </a:r>
            <a:r>
              <a:rPr dirty="0" sz="1100" spc="-80">
                <a:latin typeface="Arial"/>
                <a:cs typeface="Arial"/>
              </a:rPr>
              <a:t>researchers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50">
                <a:latin typeface="Arial"/>
                <a:cs typeface="Arial"/>
              </a:rPr>
              <a:t>students  </a:t>
            </a:r>
            <a:r>
              <a:rPr dirty="0" sz="1100" spc="-40">
                <a:latin typeface="Arial"/>
                <a:cs typeface="Arial"/>
              </a:rPr>
              <a:t>like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me.</a:t>
            </a:r>
            <a:endParaRPr sz="1100">
              <a:latin typeface="Arial"/>
              <a:cs typeface="Arial"/>
            </a:endParaRPr>
          </a:p>
          <a:p>
            <a:pPr marL="12700" marR="156210">
              <a:lnSpc>
                <a:spcPct val="102600"/>
              </a:lnSpc>
            </a:pPr>
            <a:r>
              <a:rPr dirty="0" sz="1100" spc="-40">
                <a:latin typeface="Arial"/>
                <a:cs typeface="Arial"/>
              </a:rPr>
              <a:t>Also, </a:t>
            </a:r>
            <a:r>
              <a:rPr dirty="0" sz="1100" spc="-5">
                <a:latin typeface="Arial"/>
                <a:cs typeface="Arial"/>
              </a:rPr>
              <a:t>I </a:t>
            </a:r>
            <a:r>
              <a:rPr dirty="0" sz="1100" spc="-50">
                <a:latin typeface="Arial"/>
                <a:cs typeface="Arial"/>
              </a:rPr>
              <a:t>would </a:t>
            </a:r>
            <a:r>
              <a:rPr dirty="0" sz="1100" spc="-40">
                <a:latin typeface="Arial"/>
                <a:cs typeface="Arial"/>
              </a:rPr>
              <a:t>like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5">
                <a:latin typeface="Arial"/>
                <a:cs typeface="Arial"/>
              </a:rPr>
              <a:t>thank Dongting for </a:t>
            </a:r>
            <a:r>
              <a:rPr dirty="0" sz="1100" spc="-40">
                <a:latin typeface="Arial"/>
                <a:cs typeface="Arial"/>
              </a:rPr>
              <a:t>providing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help </a:t>
            </a:r>
            <a:r>
              <a:rPr dirty="0" sz="1100" spc="-7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I </a:t>
            </a:r>
            <a:r>
              <a:rPr dirty="0" sz="1100" spc="-65">
                <a:latin typeface="Arial"/>
                <a:cs typeface="Arial"/>
              </a:rPr>
              <a:t>faced  </a:t>
            </a:r>
            <a:r>
              <a:rPr dirty="0" sz="1100" spc="-40">
                <a:latin typeface="Arial"/>
                <a:cs typeface="Arial"/>
              </a:rPr>
              <a:t>technical </a:t>
            </a:r>
            <a:r>
              <a:rPr dirty="0" sz="1100" spc="-25">
                <a:latin typeface="Arial"/>
                <a:cs typeface="Arial"/>
              </a:rPr>
              <a:t>difficulties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60">
                <a:latin typeface="Arial"/>
                <a:cs typeface="Arial"/>
              </a:rPr>
              <a:t>using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HPC.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569" y="1218538"/>
            <a:ext cx="1090295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35">
                <a:solidFill>
                  <a:srgbClr val="000000"/>
                </a:solidFill>
              </a:rPr>
              <a:t>The</a:t>
            </a:r>
            <a:r>
              <a:rPr dirty="0" sz="2450" spc="15">
                <a:solidFill>
                  <a:srgbClr val="000000"/>
                </a:solidFill>
              </a:rPr>
              <a:t> </a:t>
            </a:r>
            <a:r>
              <a:rPr dirty="0" sz="2450" spc="-195">
                <a:solidFill>
                  <a:srgbClr val="000000"/>
                </a:solidFill>
              </a:rPr>
              <a:t>End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21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176504" y="621771"/>
            <a:ext cx="101219" cy="1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6504" y="621771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9156" y="64075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809" y="65972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1809" y="67238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9156" y="69135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9156" y="70401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9156" y="71666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9156" y="72931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3440" y="688195"/>
            <a:ext cx="31635" cy="44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2419" y="62177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6504" y="1565178"/>
            <a:ext cx="101219" cy="1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6504" y="1565178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9156" y="158415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1809" y="160313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1809" y="161578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9156" y="163476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9156" y="164741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9156" y="166007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9156" y="167272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3440" y="1631601"/>
            <a:ext cx="31635" cy="44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2419" y="1565178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6504" y="1992368"/>
            <a:ext cx="101219" cy="139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6504" y="1992368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9156" y="2011346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1809" y="203032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1809" y="204297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9156" y="206195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9156" y="207460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9156" y="208726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9156" y="209991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3440" y="2058791"/>
            <a:ext cx="31635" cy="44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2419" y="1992368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6504" y="2591617"/>
            <a:ext cx="101219" cy="1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6504" y="2591617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9156" y="2610596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1809" y="262957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1809" y="264222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9156" y="266120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9156" y="267385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9156" y="268651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89156" y="269916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33440" y="2658041"/>
            <a:ext cx="31635" cy="4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52419" y="2591617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76456" y="590726"/>
            <a:ext cx="4220845" cy="25057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60">
                <a:solidFill>
                  <a:srgbClr val="3333B2"/>
                </a:solidFill>
                <a:latin typeface="Arial"/>
                <a:cs typeface="Arial"/>
              </a:rPr>
              <a:t>Shubham, </a:t>
            </a:r>
            <a:r>
              <a:rPr dirty="0" sz="1100" spc="-15">
                <a:solidFill>
                  <a:srgbClr val="3333B2"/>
                </a:solidFill>
                <a:latin typeface="Arial"/>
                <a:cs typeface="Arial"/>
              </a:rPr>
              <a:t>J., </a:t>
            </a:r>
            <a:r>
              <a:rPr dirty="0" sz="1100" spc="-55">
                <a:solidFill>
                  <a:srgbClr val="3333B2"/>
                </a:solidFill>
                <a:latin typeface="Arial"/>
                <a:cs typeface="Arial"/>
              </a:rPr>
              <a:t>2017. </a:t>
            </a:r>
            <a:r>
              <a:rPr dirty="0" sz="1100" spc="-80">
                <a:solidFill>
                  <a:srgbClr val="3333B2"/>
                </a:solidFill>
                <a:latin typeface="Arial"/>
                <a:cs typeface="Arial"/>
              </a:rPr>
              <a:t>Pseudo </a:t>
            </a:r>
            <a:r>
              <a:rPr dirty="0" sz="1100" spc="-45">
                <a:solidFill>
                  <a:srgbClr val="3333B2"/>
                </a:solidFill>
                <a:latin typeface="Arial"/>
                <a:cs typeface="Arial"/>
              </a:rPr>
              <a:t>Labeling </a:t>
            </a:r>
            <a:r>
              <a:rPr dirty="0" sz="1100" spc="-10">
                <a:solidFill>
                  <a:srgbClr val="3333B2"/>
                </a:solidFill>
                <a:latin typeface="Arial"/>
                <a:cs typeface="Arial"/>
              </a:rPr>
              <a:t>— </a:t>
            </a:r>
            <a:r>
              <a:rPr dirty="0" sz="1100" spc="-75">
                <a:solidFill>
                  <a:srgbClr val="3333B2"/>
                </a:solidFill>
                <a:latin typeface="Arial"/>
                <a:cs typeface="Arial"/>
              </a:rPr>
              <a:t>Semi </a:t>
            </a:r>
            <a:r>
              <a:rPr dirty="0" sz="1100" spc="-70">
                <a:solidFill>
                  <a:srgbClr val="3333B2"/>
                </a:solidFill>
                <a:latin typeface="Arial"/>
                <a:cs typeface="Arial"/>
              </a:rPr>
              <a:t>Supervised</a:t>
            </a:r>
            <a:r>
              <a:rPr dirty="0" sz="1100" spc="-14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Learning.</a:t>
            </a:r>
            <a:endParaRPr sz="1100">
              <a:latin typeface="Arial"/>
              <a:cs typeface="Arial"/>
            </a:endParaRPr>
          </a:p>
          <a:p>
            <a:pPr marL="208279" marR="1124585">
              <a:lnSpc>
                <a:spcPct val="102600"/>
              </a:lnSpc>
            </a:pPr>
            <a:r>
              <a:rPr dirty="0" sz="1100" spc="-30">
                <a:solidFill>
                  <a:srgbClr val="3333B2"/>
                </a:solidFill>
                <a:latin typeface="Arial"/>
                <a:cs typeface="Arial"/>
              </a:rPr>
              <a:t>Analytics </a:t>
            </a:r>
            <a:r>
              <a:rPr dirty="0" sz="1100" spc="-40">
                <a:solidFill>
                  <a:srgbClr val="3333B2"/>
                </a:solidFill>
                <a:latin typeface="Arial"/>
                <a:cs typeface="Arial"/>
              </a:rPr>
              <a:t>Vidhya. </a:t>
            </a:r>
            <a:r>
              <a:rPr dirty="0" sz="1100" spc="-45">
                <a:solidFill>
                  <a:srgbClr val="3333B2"/>
                </a:solidFill>
                <a:latin typeface="Arial"/>
                <a:cs typeface="Arial"/>
              </a:rPr>
              <a:t>Available </a:t>
            </a:r>
            <a:r>
              <a:rPr dirty="0" sz="1100" spc="-5">
                <a:solidFill>
                  <a:srgbClr val="3333B2"/>
                </a:solidFill>
                <a:latin typeface="Arial"/>
                <a:cs typeface="Arial"/>
              </a:rPr>
              <a:t>at:  </a:t>
            </a:r>
            <a:r>
              <a:rPr dirty="0" sz="1100" spc="-10">
                <a:solidFill>
                  <a:srgbClr val="3333B2"/>
                </a:solidFill>
                <a:latin typeface="Arial"/>
                <a:cs typeface="Arial"/>
                <a:hlinkClick r:id="rId6"/>
              </a:rPr>
              <a:t>https://www.analyticsvidh</a:t>
            </a:r>
            <a:r>
              <a:rPr dirty="0" sz="1100" spc="-45">
                <a:solidFill>
                  <a:srgbClr val="3333B2"/>
                </a:solidFill>
                <a:latin typeface="Arial"/>
                <a:cs typeface="Arial"/>
                <a:hlinkClick r:id="rId6"/>
              </a:rPr>
              <a:t>y</a:t>
            </a:r>
            <a:r>
              <a:rPr dirty="0" sz="1100" spc="5">
                <a:solidFill>
                  <a:srgbClr val="3333B2"/>
                </a:solidFill>
                <a:latin typeface="Arial"/>
                <a:cs typeface="Arial"/>
                <a:hlinkClick r:id="rId6"/>
              </a:rPr>
              <a:t>a.com/blog/2017/09/</a:t>
            </a:r>
            <a:endParaRPr sz="1100">
              <a:latin typeface="Arial"/>
              <a:cs typeface="Arial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solidFill>
                  <a:srgbClr val="3333B2"/>
                </a:solidFill>
                <a:latin typeface="Arial"/>
                <a:cs typeface="Arial"/>
              </a:rPr>
              <a:t>pseudo-labelling-semi-supervised-learning-technique/ </a:t>
            </a:r>
            <a:r>
              <a:rPr dirty="0" sz="1100" spc="-80">
                <a:solidFill>
                  <a:srgbClr val="3333B2"/>
                </a:solidFill>
                <a:latin typeface="Arial"/>
                <a:cs typeface="Arial"/>
              </a:rPr>
              <a:t>[Accessed</a:t>
            </a:r>
            <a:r>
              <a:rPr dirty="0" sz="1100" spc="-13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70">
                <a:solidFill>
                  <a:srgbClr val="3333B2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dirty="0" sz="1100" spc="-65">
                <a:solidFill>
                  <a:srgbClr val="3333B2"/>
                </a:solidFill>
                <a:latin typeface="Arial"/>
                <a:cs typeface="Arial"/>
              </a:rPr>
              <a:t>February</a:t>
            </a:r>
            <a:r>
              <a:rPr dirty="0" sz="1100" spc="5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Arial"/>
                <a:cs typeface="Arial"/>
              </a:rPr>
              <a:t>2022].</a:t>
            </a:r>
            <a:endParaRPr sz="1100">
              <a:latin typeface="Arial"/>
              <a:cs typeface="Arial"/>
            </a:endParaRPr>
          </a:p>
          <a:p>
            <a:pPr marL="208279" marR="488950" indent="-196215">
              <a:lnSpc>
                <a:spcPct val="102699"/>
              </a:lnSpc>
              <a:spcBef>
                <a:spcPts val="655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Arial"/>
                <a:cs typeface="Arial"/>
              </a:rPr>
              <a:t>Michal </a:t>
            </a:r>
            <a:r>
              <a:rPr dirty="0" sz="1100" spc="-45">
                <a:solidFill>
                  <a:srgbClr val="3333B2"/>
                </a:solidFill>
                <a:latin typeface="Arial"/>
                <a:cs typeface="Arial"/>
              </a:rPr>
              <a:t>Kucer </a:t>
            </a:r>
            <a:r>
              <a:rPr dirty="0" sz="1100" spc="-65">
                <a:solidFill>
                  <a:srgbClr val="3333B2"/>
                </a:solidFill>
                <a:latin typeface="Arial"/>
                <a:cs typeface="Arial"/>
              </a:rPr>
              <a:t>and </a:t>
            </a:r>
            <a:r>
              <a:rPr dirty="0" sz="1100" spc="-55">
                <a:solidFill>
                  <a:srgbClr val="3333B2"/>
                </a:solidFill>
                <a:latin typeface="Arial"/>
                <a:cs typeface="Arial"/>
              </a:rPr>
              <a:t>Diane </a:t>
            </a:r>
            <a:r>
              <a:rPr dirty="0" sz="1100" spc="-65">
                <a:solidFill>
                  <a:srgbClr val="3333B2"/>
                </a:solidFill>
                <a:latin typeface="Arial"/>
                <a:cs typeface="Arial"/>
              </a:rPr>
              <a:t>Oyen. </a:t>
            </a:r>
            <a:r>
              <a:rPr dirty="0" sz="1100" spc="-25">
                <a:solidFill>
                  <a:srgbClr val="3333B2"/>
                </a:solidFill>
                <a:latin typeface="Arial"/>
                <a:cs typeface="Arial"/>
              </a:rPr>
              <a:t>“Transfer </a:t>
            </a: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learning </a:t>
            </a:r>
            <a:r>
              <a:rPr dirty="0" sz="1100">
                <a:solidFill>
                  <a:srgbClr val="3333B2"/>
                </a:solidFill>
                <a:latin typeface="Arial"/>
                <a:cs typeface="Arial"/>
              </a:rPr>
              <a:t>with </a:t>
            </a:r>
            <a:r>
              <a:rPr dirty="0" sz="1100" spc="-65">
                <a:solidFill>
                  <a:srgbClr val="3333B2"/>
                </a:solidFill>
                <a:latin typeface="Arial"/>
                <a:cs typeface="Arial"/>
              </a:rPr>
              <a:t>fewer </a:t>
            </a:r>
            <a:r>
              <a:rPr dirty="0" sz="1100" spc="-65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ImageNet </a:t>
            </a:r>
            <a:r>
              <a:rPr dirty="0" sz="1100" spc="-55">
                <a:solidFill>
                  <a:srgbClr val="3333B2"/>
                </a:solidFill>
                <a:latin typeface="Arial"/>
                <a:cs typeface="Arial"/>
              </a:rPr>
              <a:t>classes”.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</a:rPr>
              <a:t>In:</a:t>
            </a:r>
            <a:r>
              <a:rPr dirty="0" sz="1100" spc="-125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Arial"/>
                <a:cs typeface="Arial"/>
              </a:rPr>
              <a:t>(2021).</a:t>
            </a:r>
            <a:endParaRPr sz="1100">
              <a:latin typeface="Arial"/>
              <a:cs typeface="Arial"/>
            </a:endParaRPr>
          </a:p>
          <a:p>
            <a:pPr marL="208279" marR="38735" indent="-196215">
              <a:lnSpc>
                <a:spcPct val="102600"/>
              </a:lnSpc>
              <a:spcBef>
                <a:spcPts val="650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Arial"/>
                <a:cs typeface="Arial"/>
              </a:rPr>
              <a:t>Yabin Zhang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</a:rPr>
              <a:t>et </a:t>
            </a:r>
            <a:r>
              <a:rPr dirty="0" sz="1100" spc="-30">
                <a:solidFill>
                  <a:srgbClr val="3333B2"/>
                </a:solidFill>
                <a:latin typeface="Arial"/>
                <a:cs typeface="Arial"/>
              </a:rPr>
              <a:t>al. </a:t>
            </a: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“Semi-supervised </a:t>
            </a:r>
            <a:r>
              <a:rPr dirty="0" sz="1100" spc="-65">
                <a:solidFill>
                  <a:srgbClr val="3333B2"/>
                </a:solidFill>
                <a:latin typeface="Arial"/>
                <a:cs typeface="Arial"/>
              </a:rPr>
              <a:t>models </a:t>
            </a:r>
            <a:r>
              <a:rPr dirty="0" sz="1100" spc="-80">
                <a:solidFill>
                  <a:srgbClr val="3333B2"/>
                </a:solidFill>
                <a:latin typeface="Arial"/>
                <a:cs typeface="Arial"/>
              </a:rPr>
              <a:t>are </a:t>
            </a:r>
            <a:r>
              <a:rPr dirty="0" sz="1100" spc="-40">
                <a:solidFill>
                  <a:srgbClr val="3333B2"/>
                </a:solidFill>
                <a:latin typeface="Arial"/>
                <a:cs typeface="Arial"/>
              </a:rPr>
              <a:t>strong </a:t>
            </a:r>
            <a:r>
              <a:rPr dirty="0" sz="1100" spc="-65">
                <a:solidFill>
                  <a:srgbClr val="3333B2"/>
                </a:solidFill>
                <a:latin typeface="Arial"/>
                <a:cs typeface="Arial"/>
              </a:rPr>
              <a:t>unsupervised  </a:t>
            </a: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domain </a:t>
            </a:r>
            <a:r>
              <a:rPr dirty="0" sz="1100" spc="-30">
                <a:solidFill>
                  <a:srgbClr val="3333B2"/>
                </a:solidFill>
                <a:latin typeface="Arial"/>
                <a:cs typeface="Arial"/>
              </a:rPr>
              <a:t>adaptation </a:t>
            </a:r>
            <a:r>
              <a:rPr dirty="0" sz="1100" spc="-40">
                <a:solidFill>
                  <a:srgbClr val="3333B2"/>
                </a:solidFill>
                <a:latin typeface="Arial"/>
                <a:cs typeface="Arial"/>
              </a:rPr>
              <a:t>learners”.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</a:rPr>
              <a:t>In: </a:t>
            </a: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arXiv </a:t>
            </a:r>
            <a:r>
              <a:rPr dirty="0" sz="1100" spc="-30">
                <a:solidFill>
                  <a:srgbClr val="3333B2"/>
                </a:solidFill>
                <a:latin typeface="Arial"/>
                <a:cs typeface="Arial"/>
              </a:rPr>
              <a:t>preprint </a:t>
            </a: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arXiv:2106.00417 </a:t>
            </a: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Arial"/>
                <a:cs typeface="Arial"/>
              </a:rPr>
              <a:t>(2021).</a:t>
            </a:r>
            <a:endParaRPr sz="1100">
              <a:latin typeface="Arial"/>
              <a:cs typeface="Arial"/>
            </a:endParaRPr>
          </a:p>
          <a:p>
            <a:pPr marL="208279" marR="5080" indent="-196215">
              <a:lnSpc>
                <a:spcPct val="102600"/>
              </a:lnSpc>
              <a:spcBef>
                <a:spcPts val="655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Arial"/>
                <a:cs typeface="Arial"/>
              </a:rPr>
              <a:t>Alex </a:t>
            </a:r>
            <a:r>
              <a:rPr dirty="0" sz="1100" spc="-55">
                <a:solidFill>
                  <a:srgbClr val="3333B2"/>
                </a:solidFill>
                <a:latin typeface="Arial"/>
                <a:cs typeface="Arial"/>
              </a:rPr>
              <a:t>Krizhevsky, </a:t>
            </a:r>
            <a:r>
              <a:rPr dirty="0" sz="1100" spc="-40">
                <a:solidFill>
                  <a:srgbClr val="3333B2"/>
                </a:solidFill>
                <a:latin typeface="Arial"/>
                <a:cs typeface="Arial"/>
              </a:rPr>
              <a:t>Ilya </a:t>
            </a:r>
            <a:r>
              <a:rPr dirty="0" sz="1100" spc="-60">
                <a:solidFill>
                  <a:srgbClr val="3333B2"/>
                </a:solidFill>
                <a:latin typeface="Arial"/>
                <a:cs typeface="Arial"/>
              </a:rPr>
              <a:t>Sutskever, </a:t>
            </a:r>
            <a:r>
              <a:rPr dirty="0" sz="1100" spc="-65">
                <a:solidFill>
                  <a:srgbClr val="3333B2"/>
                </a:solidFill>
                <a:latin typeface="Arial"/>
                <a:cs typeface="Arial"/>
              </a:rPr>
              <a:t>and Geoffrey </a:t>
            </a:r>
            <a:r>
              <a:rPr dirty="0" sz="1100" spc="-85">
                <a:solidFill>
                  <a:srgbClr val="3333B2"/>
                </a:solidFill>
                <a:latin typeface="Arial"/>
                <a:cs typeface="Arial"/>
              </a:rPr>
              <a:t>E </a:t>
            </a:r>
            <a:r>
              <a:rPr dirty="0" sz="1100" spc="-15">
                <a:solidFill>
                  <a:srgbClr val="3333B2"/>
                </a:solidFill>
                <a:latin typeface="Arial"/>
                <a:cs typeface="Arial"/>
              </a:rPr>
              <a:t>Hinton. </a:t>
            </a:r>
            <a:r>
              <a:rPr dirty="0" sz="1100" spc="-30">
                <a:solidFill>
                  <a:srgbClr val="3333B2"/>
                </a:solidFill>
                <a:latin typeface="Arial"/>
                <a:cs typeface="Arial"/>
              </a:rPr>
              <a:t>“Imagenet  </a:t>
            </a:r>
            <a:r>
              <a:rPr dirty="0" sz="1100" spc="-40">
                <a:solidFill>
                  <a:srgbClr val="3333B2"/>
                </a:solidFill>
                <a:latin typeface="Arial"/>
                <a:cs typeface="Arial"/>
              </a:rPr>
              <a:t>classification </a:t>
            </a:r>
            <a:r>
              <a:rPr dirty="0" sz="1100">
                <a:solidFill>
                  <a:srgbClr val="3333B2"/>
                </a:solidFill>
                <a:latin typeface="Arial"/>
                <a:cs typeface="Arial"/>
              </a:rPr>
              <a:t>with </a:t>
            </a:r>
            <a:r>
              <a:rPr dirty="0" sz="1100" spc="-90">
                <a:solidFill>
                  <a:srgbClr val="3333B2"/>
                </a:solidFill>
                <a:latin typeface="Arial"/>
                <a:cs typeface="Arial"/>
              </a:rPr>
              <a:t>deep </a:t>
            </a: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convolutional </a:t>
            </a: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neural </a:t>
            </a:r>
            <a:r>
              <a:rPr dirty="0" sz="1100" spc="-30">
                <a:solidFill>
                  <a:srgbClr val="3333B2"/>
                </a:solidFill>
                <a:latin typeface="Arial"/>
                <a:cs typeface="Arial"/>
              </a:rPr>
              <a:t>networks”.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</a:rPr>
              <a:t>In: </a:t>
            </a:r>
            <a:r>
              <a:rPr dirty="0" sz="1100" spc="-75">
                <a:solidFill>
                  <a:srgbClr val="3333B2"/>
                </a:solidFill>
                <a:latin typeface="Arial"/>
                <a:cs typeface="Arial"/>
              </a:rPr>
              <a:t>Advances 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</a:rPr>
              <a:t>in </a:t>
            </a: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neural </a:t>
            </a:r>
            <a:r>
              <a:rPr dirty="0" sz="1100" spc="-25">
                <a:solidFill>
                  <a:srgbClr val="3333B2"/>
                </a:solidFill>
                <a:latin typeface="Arial"/>
                <a:cs typeface="Arial"/>
              </a:rPr>
              <a:t>information </a:t>
            </a:r>
            <a:r>
              <a:rPr dirty="0" sz="1100" spc="-70">
                <a:solidFill>
                  <a:srgbClr val="3333B2"/>
                </a:solidFill>
                <a:latin typeface="Arial"/>
                <a:cs typeface="Arial"/>
              </a:rPr>
              <a:t>processing </a:t>
            </a:r>
            <a:r>
              <a:rPr dirty="0" sz="1100" spc="-80">
                <a:solidFill>
                  <a:srgbClr val="3333B2"/>
                </a:solidFill>
                <a:latin typeface="Arial"/>
                <a:cs typeface="Arial"/>
              </a:rPr>
              <a:t>systems </a:t>
            </a:r>
            <a:r>
              <a:rPr dirty="0" sz="1100" spc="-70">
                <a:solidFill>
                  <a:srgbClr val="3333B2"/>
                </a:solidFill>
                <a:latin typeface="Arial"/>
                <a:cs typeface="Arial"/>
              </a:rPr>
              <a:t>25</a:t>
            </a:r>
            <a:r>
              <a:rPr dirty="0" sz="1100" spc="-14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Arial"/>
                <a:cs typeface="Arial"/>
              </a:rPr>
              <a:t>(2012).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21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176504" y="870716"/>
            <a:ext cx="101219" cy="139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6504" y="870717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9156" y="88969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809" y="90867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1809" y="92132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9156" y="94030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9156" y="95295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9156" y="96560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9156" y="97826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3440" y="937140"/>
            <a:ext cx="31635" cy="44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2419" y="870717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6504" y="1462270"/>
            <a:ext cx="101219" cy="139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6504" y="1462270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9156" y="148124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1809" y="150022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1809" y="151287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9156" y="153185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9156" y="154451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9156" y="155716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9156" y="156981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3440" y="1528693"/>
            <a:ext cx="31635" cy="4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2419" y="146227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6504" y="2053836"/>
            <a:ext cx="101219" cy="13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6504" y="2053836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9156" y="207281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1809" y="209179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1809" y="210444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9156" y="212342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9156" y="213607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9156" y="214872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9156" y="216138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3440" y="2120259"/>
            <a:ext cx="31635" cy="442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2419" y="205383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6456" y="839672"/>
            <a:ext cx="4302760" cy="18910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8279" marR="95250" indent="-196215">
              <a:lnSpc>
                <a:spcPct val="102600"/>
              </a:lnSpc>
              <a:spcBef>
                <a:spcPts val="55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70">
                <a:solidFill>
                  <a:srgbClr val="3333B2"/>
                </a:solidFill>
                <a:latin typeface="Arial"/>
                <a:cs typeface="Arial"/>
              </a:rPr>
              <a:t>Yaroslav </a:t>
            </a:r>
            <a:r>
              <a:rPr dirty="0" sz="1100" spc="-65">
                <a:solidFill>
                  <a:srgbClr val="3333B2"/>
                </a:solidFill>
                <a:latin typeface="Arial"/>
                <a:cs typeface="Arial"/>
              </a:rPr>
              <a:t>Ganin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</a:rPr>
              <a:t>et </a:t>
            </a:r>
            <a:r>
              <a:rPr dirty="0" sz="1100" spc="-30">
                <a:solidFill>
                  <a:srgbClr val="3333B2"/>
                </a:solidFill>
                <a:latin typeface="Arial"/>
                <a:cs typeface="Arial"/>
              </a:rPr>
              <a:t>al. </a:t>
            </a:r>
            <a:r>
              <a:rPr dirty="0" sz="1100" spc="-40">
                <a:solidFill>
                  <a:srgbClr val="3333B2"/>
                </a:solidFill>
                <a:latin typeface="Arial"/>
                <a:cs typeface="Arial"/>
              </a:rPr>
              <a:t>“Domain-adversarial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</a:rPr>
              <a:t>training of </a:t>
            </a: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neural  </a:t>
            </a:r>
            <a:r>
              <a:rPr dirty="0" sz="1100" spc="-30">
                <a:solidFill>
                  <a:srgbClr val="3333B2"/>
                </a:solidFill>
                <a:latin typeface="Arial"/>
                <a:cs typeface="Arial"/>
              </a:rPr>
              <a:t>networks”.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</a:rPr>
              <a:t>In: </a:t>
            </a:r>
            <a:r>
              <a:rPr dirty="0" sz="1100" spc="-40">
                <a:solidFill>
                  <a:srgbClr val="3333B2"/>
                </a:solidFill>
                <a:latin typeface="Arial"/>
                <a:cs typeface="Arial"/>
              </a:rPr>
              <a:t>The </a:t>
            </a:r>
            <a:r>
              <a:rPr dirty="0" sz="1100" spc="-30">
                <a:solidFill>
                  <a:srgbClr val="3333B2"/>
                </a:solidFill>
                <a:latin typeface="Arial"/>
                <a:cs typeface="Arial"/>
              </a:rPr>
              <a:t>journal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</a:rPr>
              <a:t>of </a:t>
            </a:r>
            <a:r>
              <a:rPr dirty="0" sz="1100" spc="-60">
                <a:solidFill>
                  <a:srgbClr val="3333B2"/>
                </a:solidFill>
                <a:latin typeface="Arial"/>
                <a:cs typeface="Arial"/>
              </a:rPr>
              <a:t>machine </a:t>
            </a: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learning </a:t>
            </a:r>
            <a:r>
              <a:rPr dirty="0" sz="1100" spc="-80">
                <a:solidFill>
                  <a:srgbClr val="3333B2"/>
                </a:solidFill>
                <a:latin typeface="Arial"/>
                <a:cs typeface="Arial"/>
              </a:rPr>
              <a:t>research </a:t>
            </a:r>
            <a:r>
              <a:rPr dirty="0" sz="1100" spc="-55">
                <a:solidFill>
                  <a:srgbClr val="3333B2"/>
                </a:solidFill>
                <a:latin typeface="Arial"/>
                <a:cs typeface="Arial"/>
              </a:rPr>
              <a:t>17.1 </a:t>
            </a:r>
            <a:r>
              <a:rPr dirty="0" sz="1100" spc="-25">
                <a:solidFill>
                  <a:srgbClr val="3333B2"/>
                </a:solidFill>
                <a:latin typeface="Arial"/>
                <a:cs typeface="Arial"/>
              </a:rPr>
              <a:t>(2016), </a:t>
            </a:r>
            <a:r>
              <a:rPr dirty="0" sz="1100" spc="-25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pp.</a:t>
            </a:r>
            <a:r>
              <a:rPr dirty="0" sz="1100" spc="5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60">
                <a:solidFill>
                  <a:srgbClr val="3333B2"/>
                </a:solidFill>
                <a:latin typeface="Arial"/>
                <a:cs typeface="Arial"/>
              </a:rPr>
              <a:t>2096–2030.</a:t>
            </a:r>
            <a:endParaRPr sz="1100">
              <a:latin typeface="Arial"/>
              <a:cs typeface="Arial"/>
            </a:endParaRPr>
          </a:p>
          <a:p>
            <a:pPr algn="just" marL="208279" marR="5080" indent="-196215">
              <a:lnSpc>
                <a:spcPct val="102600"/>
              </a:lnSpc>
              <a:spcBef>
                <a:spcPts val="595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Arial"/>
                <a:cs typeface="Arial"/>
              </a:rPr>
              <a:t>Jia </a:t>
            </a:r>
            <a:r>
              <a:rPr dirty="0" sz="1100" spc="-65">
                <a:solidFill>
                  <a:srgbClr val="3333B2"/>
                </a:solidFill>
                <a:latin typeface="Arial"/>
                <a:cs typeface="Arial"/>
              </a:rPr>
              <a:t>Deng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</a:rPr>
              <a:t>et </a:t>
            </a:r>
            <a:r>
              <a:rPr dirty="0" sz="1100" spc="-30">
                <a:solidFill>
                  <a:srgbClr val="3333B2"/>
                </a:solidFill>
                <a:latin typeface="Arial"/>
                <a:cs typeface="Arial"/>
              </a:rPr>
              <a:t>al. </a:t>
            </a:r>
            <a:r>
              <a:rPr dirty="0" sz="1100" spc="-25">
                <a:solidFill>
                  <a:srgbClr val="3333B2"/>
                </a:solidFill>
                <a:latin typeface="Arial"/>
                <a:cs typeface="Arial"/>
              </a:rPr>
              <a:t>“Imagenet: </a:t>
            </a:r>
            <a:r>
              <a:rPr dirty="0" sz="1100" spc="-10">
                <a:solidFill>
                  <a:srgbClr val="3333B2"/>
                </a:solidFill>
                <a:latin typeface="Arial"/>
                <a:cs typeface="Arial"/>
              </a:rPr>
              <a:t>A </a:t>
            </a:r>
            <a:r>
              <a:rPr dirty="0" sz="1100" spc="-65">
                <a:solidFill>
                  <a:srgbClr val="3333B2"/>
                </a:solidFill>
                <a:latin typeface="Arial"/>
                <a:cs typeface="Arial"/>
              </a:rPr>
              <a:t>large-scale </a:t>
            </a:r>
            <a:r>
              <a:rPr dirty="0" sz="1100" spc="-45">
                <a:solidFill>
                  <a:srgbClr val="3333B2"/>
                </a:solidFill>
                <a:latin typeface="Arial"/>
                <a:cs typeface="Arial"/>
              </a:rPr>
              <a:t>hierarchical </a:t>
            </a:r>
            <a:r>
              <a:rPr dirty="0" sz="1100" spc="-65">
                <a:solidFill>
                  <a:srgbClr val="3333B2"/>
                </a:solidFill>
                <a:latin typeface="Arial"/>
                <a:cs typeface="Arial"/>
              </a:rPr>
              <a:t>image </a:t>
            </a:r>
            <a:r>
              <a:rPr dirty="0" sz="1100" spc="-40">
                <a:solidFill>
                  <a:srgbClr val="3333B2"/>
                </a:solidFill>
                <a:latin typeface="Arial"/>
                <a:cs typeface="Arial"/>
              </a:rPr>
              <a:t>database”. 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</a:rPr>
              <a:t>In: </a:t>
            </a:r>
            <a:r>
              <a:rPr dirty="0" sz="1100" spc="-70">
                <a:solidFill>
                  <a:srgbClr val="3333B2"/>
                </a:solidFill>
                <a:latin typeface="Arial"/>
                <a:cs typeface="Arial"/>
              </a:rPr>
              <a:t>2009 </a:t>
            </a:r>
            <a:r>
              <a:rPr dirty="0" sz="1100" spc="-65">
                <a:solidFill>
                  <a:srgbClr val="3333B2"/>
                </a:solidFill>
                <a:latin typeface="Arial"/>
                <a:cs typeface="Arial"/>
              </a:rPr>
              <a:t>IEEE conference </a:t>
            </a:r>
            <a:r>
              <a:rPr dirty="0" sz="1100" spc="-60">
                <a:solidFill>
                  <a:srgbClr val="3333B2"/>
                </a:solidFill>
                <a:latin typeface="Arial"/>
                <a:cs typeface="Arial"/>
              </a:rPr>
              <a:t>on </a:t>
            </a:r>
            <a:r>
              <a:rPr dirty="0" sz="1100" spc="-40">
                <a:solidFill>
                  <a:srgbClr val="3333B2"/>
                </a:solidFill>
                <a:latin typeface="Arial"/>
                <a:cs typeface="Arial"/>
              </a:rPr>
              <a:t>computer </a:t>
            </a:r>
            <a:r>
              <a:rPr dirty="0" sz="1100" spc="-45">
                <a:solidFill>
                  <a:srgbClr val="3333B2"/>
                </a:solidFill>
                <a:latin typeface="Arial"/>
                <a:cs typeface="Arial"/>
              </a:rPr>
              <a:t>vision </a:t>
            </a:r>
            <a:r>
              <a:rPr dirty="0" sz="1100" spc="-65">
                <a:solidFill>
                  <a:srgbClr val="3333B2"/>
                </a:solidFill>
                <a:latin typeface="Arial"/>
                <a:cs typeface="Arial"/>
              </a:rPr>
              <a:t>and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</a:rPr>
              <a:t>pattern </a:t>
            </a: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recognition.  </a:t>
            </a:r>
            <a:r>
              <a:rPr dirty="0" sz="1100" spc="-80">
                <a:solidFill>
                  <a:srgbClr val="3333B2"/>
                </a:solidFill>
                <a:latin typeface="Arial"/>
                <a:cs typeface="Arial"/>
              </a:rPr>
              <a:t>Ieee. </a:t>
            </a:r>
            <a:r>
              <a:rPr dirty="0" sz="1100" spc="-55">
                <a:solidFill>
                  <a:srgbClr val="3333B2"/>
                </a:solidFill>
                <a:latin typeface="Arial"/>
                <a:cs typeface="Arial"/>
              </a:rPr>
              <a:t>2009, </a:t>
            </a: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pp.</a:t>
            </a:r>
            <a:r>
              <a:rPr dirty="0" sz="1100" spc="-18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60">
                <a:solidFill>
                  <a:srgbClr val="3333B2"/>
                </a:solidFill>
                <a:latin typeface="Arial"/>
                <a:cs typeface="Arial"/>
              </a:rPr>
              <a:t>248–255.</a:t>
            </a:r>
            <a:endParaRPr sz="1100">
              <a:latin typeface="Arial"/>
              <a:cs typeface="Arial"/>
            </a:endParaRPr>
          </a:p>
          <a:p>
            <a:pPr marL="208279" marR="314325" indent="-196215">
              <a:lnSpc>
                <a:spcPct val="102600"/>
              </a:lnSpc>
              <a:spcBef>
                <a:spcPts val="595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Arial"/>
                <a:cs typeface="Arial"/>
              </a:rPr>
              <a:t>Dong-Hyun </a:t>
            </a:r>
            <a:r>
              <a:rPr dirty="0" sz="1100" spc="-95">
                <a:solidFill>
                  <a:srgbClr val="3333B2"/>
                </a:solidFill>
                <a:latin typeface="Arial"/>
                <a:cs typeface="Arial"/>
              </a:rPr>
              <a:t>Lee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</a:rPr>
              <a:t>et </a:t>
            </a:r>
            <a:r>
              <a:rPr dirty="0" sz="1100" spc="-30">
                <a:solidFill>
                  <a:srgbClr val="3333B2"/>
                </a:solidFill>
                <a:latin typeface="Arial"/>
                <a:cs typeface="Arial"/>
              </a:rPr>
              <a:t>al. </a:t>
            </a:r>
            <a:r>
              <a:rPr dirty="0" sz="1100" spc="-40">
                <a:solidFill>
                  <a:srgbClr val="3333B2"/>
                </a:solidFill>
                <a:latin typeface="Arial"/>
                <a:cs typeface="Arial"/>
              </a:rPr>
              <a:t>“Pseudo-label: The </a:t>
            </a:r>
            <a:r>
              <a:rPr dirty="0" sz="1100" spc="-55">
                <a:solidFill>
                  <a:srgbClr val="3333B2"/>
                </a:solidFill>
                <a:latin typeface="Arial"/>
                <a:cs typeface="Arial"/>
              </a:rPr>
              <a:t>simple </a:t>
            </a:r>
            <a:r>
              <a:rPr dirty="0" sz="1100" spc="-65">
                <a:solidFill>
                  <a:srgbClr val="3333B2"/>
                </a:solidFill>
                <a:latin typeface="Arial"/>
                <a:cs typeface="Arial"/>
              </a:rPr>
              <a:t>and </a:t>
            </a:r>
            <a:r>
              <a:rPr dirty="0" sz="1100" spc="-30">
                <a:solidFill>
                  <a:srgbClr val="3333B2"/>
                </a:solidFill>
                <a:latin typeface="Arial"/>
                <a:cs typeface="Arial"/>
              </a:rPr>
              <a:t>efficient  </a:t>
            </a:r>
            <a:r>
              <a:rPr dirty="0" sz="1100" spc="-65">
                <a:solidFill>
                  <a:srgbClr val="3333B2"/>
                </a:solidFill>
                <a:latin typeface="Arial"/>
                <a:cs typeface="Arial"/>
              </a:rPr>
              <a:t>semi-supervised </a:t>
            </a: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learning </a:t>
            </a:r>
            <a:r>
              <a:rPr dirty="0" sz="1100" spc="-40">
                <a:solidFill>
                  <a:srgbClr val="3333B2"/>
                </a:solidFill>
                <a:latin typeface="Arial"/>
                <a:cs typeface="Arial"/>
              </a:rPr>
              <a:t>method </a:t>
            </a:r>
            <a:r>
              <a:rPr dirty="0" sz="1100" spc="-25">
                <a:solidFill>
                  <a:srgbClr val="3333B2"/>
                </a:solidFill>
                <a:latin typeface="Arial"/>
                <a:cs typeface="Arial"/>
              </a:rPr>
              <a:t>for </a:t>
            </a:r>
            <a:r>
              <a:rPr dirty="0" sz="1100" spc="-90">
                <a:solidFill>
                  <a:srgbClr val="3333B2"/>
                </a:solidFill>
                <a:latin typeface="Arial"/>
                <a:cs typeface="Arial"/>
              </a:rPr>
              <a:t>deep </a:t>
            </a: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neural </a:t>
            </a:r>
            <a:r>
              <a:rPr dirty="0" sz="1100" spc="-30">
                <a:solidFill>
                  <a:srgbClr val="3333B2"/>
                </a:solidFill>
                <a:latin typeface="Arial"/>
                <a:cs typeface="Arial"/>
              </a:rPr>
              <a:t>networks”.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</a:rPr>
              <a:t>In:  </a:t>
            </a:r>
            <a:r>
              <a:rPr dirty="0" sz="1100" spc="-60">
                <a:solidFill>
                  <a:srgbClr val="3333B2"/>
                </a:solidFill>
                <a:latin typeface="Arial"/>
                <a:cs typeface="Arial"/>
              </a:rPr>
              <a:t>Workshop on </a:t>
            </a:r>
            <a:r>
              <a:rPr dirty="0" sz="1100" spc="-70">
                <a:solidFill>
                  <a:srgbClr val="3333B2"/>
                </a:solidFill>
                <a:latin typeface="Arial"/>
                <a:cs typeface="Arial"/>
              </a:rPr>
              <a:t>challenges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</a:rPr>
              <a:t>in </a:t>
            </a:r>
            <a:r>
              <a:rPr dirty="0" sz="1100" spc="-50">
                <a:solidFill>
                  <a:srgbClr val="3333B2"/>
                </a:solidFill>
                <a:latin typeface="Arial"/>
                <a:cs typeface="Arial"/>
              </a:rPr>
              <a:t>representation </a:t>
            </a:r>
            <a:r>
              <a:rPr dirty="0" sz="1100" spc="-45">
                <a:solidFill>
                  <a:srgbClr val="3333B2"/>
                </a:solidFill>
                <a:latin typeface="Arial"/>
                <a:cs typeface="Arial"/>
              </a:rPr>
              <a:t>learning, </a:t>
            </a:r>
            <a:r>
              <a:rPr dirty="0" sz="1100" spc="-20">
                <a:solidFill>
                  <a:srgbClr val="3333B2"/>
                </a:solidFill>
                <a:latin typeface="Arial"/>
                <a:cs typeface="Arial"/>
              </a:rPr>
              <a:t>ICML. </a:t>
            </a:r>
            <a:r>
              <a:rPr dirty="0" sz="1100" spc="-25">
                <a:solidFill>
                  <a:srgbClr val="3333B2"/>
                </a:solidFill>
                <a:latin typeface="Arial"/>
                <a:cs typeface="Arial"/>
              </a:rPr>
              <a:t>Vol. </a:t>
            </a:r>
            <a:r>
              <a:rPr dirty="0" sz="1100" spc="-35">
                <a:solidFill>
                  <a:srgbClr val="3333B2"/>
                </a:solidFill>
                <a:latin typeface="Arial"/>
                <a:cs typeface="Arial"/>
              </a:rPr>
              <a:t>3.  2. </a:t>
            </a:r>
            <a:r>
              <a:rPr dirty="0" sz="1100" spc="-55">
                <a:solidFill>
                  <a:srgbClr val="3333B2"/>
                </a:solidFill>
                <a:latin typeface="Arial"/>
                <a:cs typeface="Arial"/>
              </a:rPr>
              <a:t>2013, </a:t>
            </a:r>
            <a:r>
              <a:rPr dirty="0" sz="1100" spc="-30">
                <a:solidFill>
                  <a:srgbClr val="3333B2"/>
                </a:solidFill>
                <a:latin typeface="Arial"/>
                <a:cs typeface="Arial"/>
              </a:rPr>
              <a:t>p.</a:t>
            </a:r>
            <a:r>
              <a:rPr dirty="0" sz="110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Arial"/>
                <a:cs typeface="Arial"/>
              </a:rPr>
              <a:t>896.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916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Context </a:t>
            </a:r>
            <a:r>
              <a:rPr dirty="0" spc="-20"/>
              <a:t>of </a:t>
            </a:r>
            <a:r>
              <a:rPr dirty="0" spc="-45"/>
              <a:t>our</a:t>
            </a:r>
            <a:r>
              <a:rPr dirty="0" spc="235"/>
              <a:t> </a:t>
            </a:r>
            <a:r>
              <a:rPr dirty="0" spc="-55"/>
              <a:t>exeriment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28649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089" y="166861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089" y="187864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2932" y="1203056"/>
            <a:ext cx="3740150" cy="9563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397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Arial"/>
                <a:cs typeface="Arial"/>
              </a:rPr>
              <a:t>Pretrained </a:t>
            </a:r>
            <a:r>
              <a:rPr dirty="0" sz="1100" spc="-50">
                <a:latin typeface="Arial"/>
                <a:cs typeface="Arial"/>
              </a:rPr>
              <a:t>Models </a:t>
            </a:r>
            <a:r>
              <a:rPr dirty="0" sz="1100" spc="-55">
                <a:latin typeface="Arial"/>
                <a:cs typeface="Arial"/>
              </a:rPr>
              <a:t>weights help </a:t>
            </a:r>
            <a:r>
              <a:rPr dirty="0" sz="1100" spc="-50">
                <a:latin typeface="Arial"/>
                <a:cs typeface="Arial"/>
              </a:rPr>
              <a:t>improve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performance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25">
                <a:latin typeface="Arial"/>
                <a:cs typeface="Arial"/>
              </a:rPr>
              <a:t>NN  </a:t>
            </a:r>
            <a:r>
              <a:rPr dirty="0" sz="1100" spc="-55">
                <a:latin typeface="Arial"/>
                <a:cs typeface="Arial"/>
              </a:rPr>
              <a:t>models.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0">
                <a:latin typeface="Arial"/>
                <a:cs typeface="Arial"/>
              </a:rPr>
              <a:t>Usually </a:t>
            </a:r>
            <a:r>
              <a:rPr dirty="0" sz="1100" spc="-40">
                <a:latin typeface="Arial"/>
                <a:cs typeface="Arial"/>
              </a:rPr>
              <a:t>pre-trained </a:t>
            </a:r>
            <a:r>
              <a:rPr dirty="0" sz="1100" spc="-50">
                <a:latin typeface="Arial"/>
                <a:cs typeface="Arial"/>
              </a:rPr>
              <a:t>Models </a:t>
            </a:r>
            <a:r>
              <a:rPr dirty="0" sz="1100" spc="-30">
                <a:latin typeface="Arial"/>
                <a:cs typeface="Arial"/>
              </a:rPr>
              <a:t>trained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larger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dataset.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Arial"/>
                <a:cs typeface="Arial"/>
              </a:rPr>
              <a:t>In </a:t>
            </a:r>
            <a:r>
              <a:rPr dirty="0" sz="1100" spc="-40">
                <a:latin typeface="Arial"/>
                <a:cs typeface="Arial"/>
              </a:rPr>
              <a:t>computer vision, </a:t>
            </a:r>
            <a:r>
              <a:rPr dirty="0" sz="1100" spc="-50">
                <a:latin typeface="Arial"/>
                <a:cs typeface="Arial"/>
              </a:rPr>
              <a:t>ImageNet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0">
                <a:latin typeface="Arial"/>
                <a:cs typeface="Arial"/>
              </a:rPr>
              <a:t>good candidate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45">
                <a:latin typeface="Arial"/>
                <a:cs typeface="Arial"/>
              </a:rPr>
              <a:t>pretrained  </a:t>
            </a:r>
            <a:r>
              <a:rPr dirty="0" sz="1100" spc="-65">
                <a:latin typeface="Arial"/>
                <a:cs typeface="Arial"/>
              </a:rPr>
              <a:t>models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train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89166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Context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14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exeriment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135973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089" y="174184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2932" y="1276285"/>
            <a:ext cx="4042410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45">
                <a:latin typeface="Arial"/>
                <a:cs typeface="Arial"/>
              </a:rPr>
              <a:t>Domain </a:t>
            </a:r>
            <a:r>
              <a:rPr dirty="0" sz="1100" spc="-20">
                <a:latin typeface="Arial"/>
                <a:cs typeface="Arial"/>
              </a:rPr>
              <a:t>Adaptation: </a:t>
            </a:r>
            <a:r>
              <a:rPr dirty="0" sz="1100" spc="-35">
                <a:latin typeface="Arial"/>
                <a:cs typeface="Arial"/>
              </a:rPr>
              <a:t>Aaim </a:t>
            </a:r>
            <a:r>
              <a:rPr dirty="0" sz="1100">
                <a:latin typeface="Arial"/>
                <a:cs typeface="Arial"/>
              </a:rPr>
              <a:t>at </a:t>
            </a:r>
            <a:r>
              <a:rPr dirty="0" sz="1100" spc="-50">
                <a:latin typeface="Arial"/>
                <a:cs typeface="Arial"/>
              </a:rPr>
              <a:t>learning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75">
                <a:latin typeface="Arial"/>
                <a:cs typeface="Arial"/>
              </a:rPr>
              <a:t>source </a:t>
            </a:r>
            <a:r>
              <a:rPr dirty="0" sz="1100" spc="-50">
                <a:latin typeface="Arial"/>
                <a:cs typeface="Arial"/>
              </a:rPr>
              <a:t>domain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50">
                <a:latin typeface="Arial"/>
                <a:cs typeface="Arial"/>
              </a:rPr>
              <a:t>model 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45">
                <a:latin typeface="Arial"/>
                <a:cs typeface="Arial"/>
              </a:rPr>
              <a:t>another </a:t>
            </a:r>
            <a:r>
              <a:rPr dirty="0" sz="1100" spc="-25">
                <a:latin typeface="Arial"/>
                <a:cs typeface="Arial"/>
              </a:rPr>
              <a:t>target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domain.</a:t>
            </a:r>
            <a:endParaRPr sz="1100">
              <a:latin typeface="Arial"/>
              <a:cs typeface="Arial"/>
            </a:endParaRPr>
          </a:p>
          <a:p>
            <a:pPr marL="12700" marR="8255">
              <a:lnSpc>
                <a:spcPct val="102699"/>
              </a:lnSpc>
              <a:spcBef>
                <a:spcPts val="295"/>
              </a:spcBef>
            </a:pPr>
            <a:r>
              <a:rPr dirty="0" sz="1100" spc="-65">
                <a:latin typeface="Arial"/>
                <a:cs typeface="Arial"/>
              </a:rPr>
              <a:t>Unsupervised </a:t>
            </a:r>
            <a:r>
              <a:rPr dirty="0" sz="1100" spc="-45">
                <a:latin typeface="Arial"/>
                <a:cs typeface="Arial"/>
              </a:rPr>
              <a:t>Domain </a:t>
            </a:r>
            <a:r>
              <a:rPr dirty="0" sz="1100" spc="-30">
                <a:latin typeface="Arial"/>
                <a:cs typeface="Arial"/>
              </a:rPr>
              <a:t>adaptation: </a:t>
            </a:r>
            <a:r>
              <a:rPr dirty="0" sz="1100" spc="-70">
                <a:latin typeface="Arial"/>
                <a:cs typeface="Arial"/>
              </a:rPr>
              <a:t>Learned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75">
                <a:latin typeface="Arial"/>
                <a:cs typeface="Arial"/>
              </a:rPr>
              <a:t>source </a:t>
            </a:r>
            <a:r>
              <a:rPr dirty="0" sz="1100" spc="-60">
                <a:latin typeface="Arial"/>
                <a:cs typeface="Arial"/>
              </a:rPr>
              <a:t>domains </a:t>
            </a:r>
            <a:r>
              <a:rPr dirty="0" sz="1100">
                <a:latin typeface="Arial"/>
                <a:cs typeface="Arial"/>
              </a:rPr>
              <a:t>with  </a:t>
            </a:r>
            <a:r>
              <a:rPr dirty="0" sz="1100" spc="-55">
                <a:latin typeface="Arial"/>
                <a:cs typeface="Arial"/>
              </a:rPr>
              <a:t>labeled </a:t>
            </a:r>
            <a:r>
              <a:rPr dirty="0" sz="1100" spc="-35">
                <a:latin typeface="Arial"/>
                <a:cs typeface="Arial"/>
              </a:rPr>
              <a:t>data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5">
                <a:latin typeface="Arial"/>
                <a:cs typeface="Arial"/>
              </a:rPr>
              <a:t>target </a:t>
            </a:r>
            <a:r>
              <a:rPr dirty="0" sz="1100" spc="-60">
                <a:latin typeface="Arial"/>
                <a:cs typeface="Arial"/>
              </a:rPr>
              <a:t>domains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55">
                <a:latin typeface="Arial"/>
                <a:cs typeface="Arial"/>
              </a:rPr>
              <a:t>unlabeled </a:t>
            </a:r>
            <a:r>
              <a:rPr dirty="0" sz="1100" spc="-35">
                <a:latin typeface="Arial"/>
                <a:cs typeface="Arial"/>
              </a:rPr>
              <a:t>data</a:t>
            </a:r>
            <a:r>
              <a:rPr dirty="0" sz="1100" spc="-10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only.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356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/>
              <a:t>Related</a:t>
            </a:r>
            <a:r>
              <a:rPr dirty="0" spc="10"/>
              <a:t> </a:t>
            </a:r>
            <a:r>
              <a:rPr dirty="0" spc="-45"/>
              <a:t>Work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22208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089" y="177626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2932" y="1138629"/>
            <a:ext cx="3977640" cy="10902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165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0">
                <a:latin typeface="Arial"/>
                <a:cs typeface="Arial"/>
              </a:rPr>
              <a:t>recent </a:t>
            </a:r>
            <a:r>
              <a:rPr dirty="0" sz="1100" spc="-40">
                <a:latin typeface="Arial"/>
                <a:cs typeface="Arial"/>
              </a:rPr>
              <a:t>study </a:t>
            </a:r>
            <a:r>
              <a:rPr dirty="0" sz="1100" spc="-20">
                <a:latin typeface="Arial"/>
                <a:cs typeface="Arial"/>
                <a:hlinkClick r:id="rId4" action="ppaction://hlinksldjump"/>
              </a:rPr>
              <a:t>[2] </a:t>
            </a:r>
            <a:r>
              <a:rPr dirty="0" sz="1100" spc="-95">
                <a:latin typeface="Arial"/>
                <a:cs typeface="Arial"/>
              </a:rPr>
              <a:t>shows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50">
                <a:latin typeface="Arial"/>
                <a:cs typeface="Arial"/>
              </a:rPr>
              <a:t>removing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20">
                <a:latin typeface="Arial"/>
                <a:cs typeface="Arial"/>
              </a:rPr>
              <a:t>portion of </a:t>
            </a:r>
            <a:r>
              <a:rPr dirty="0" sz="1100" spc="-100">
                <a:latin typeface="Arial"/>
                <a:cs typeface="Arial"/>
              </a:rPr>
              <a:t>classes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45">
                <a:latin typeface="Arial"/>
                <a:cs typeface="Arial"/>
              </a:rPr>
              <a:t>pretrained </a:t>
            </a:r>
            <a:r>
              <a:rPr dirty="0" sz="1100" spc="-55">
                <a:latin typeface="Arial"/>
                <a:cs typeface="Arial"/>
              </a:rPr>
              <a:t>model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ImageNet </a:t>
            </a:r>
            <a:r>
              <a:rPr dirty="0" sz="1100" spc="-40">
                <a:latin typeface="Arial"/>
                <a:cs typeface="Arial"/>
              </a:rPr>
              <a:t>dataset, </a:t>
            </a:r>
            <a:r>
              <a:rPr dirty="0" sz="1100" spc="-50">
                <a:latin typeface="Arial"/>
                <a:cs typeface="Arial"/>
              </a:rPr>
              <a:t>up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70">
                <a:latin typeface="Arial"/>
                <a:cs typeface="Arial"/>
              </a:rPr>
              <a:t>20 </a:t>
            </a:r>
            <a:r>
              <a:rPr dirty="0" sz="1100" spc="-40">
                <a:latin typeface="Arial"/>
                <a:cs typeface="Arial"/>
              </a:rPr>
              <a:t>%,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>
                <a:latin typeface="Arial"/>
                <a:cs typeface="Arial"/>
              </a:rPr>
              <a:t>still  </a:t>
            </a:r>
            <a:r>
              <a:rPr dirty="0" sz="1100" spc="-70">
                <a:latin typeface="Arial"/>
                <a:cs typeface="Arial"/>
              </a:rPr>
              <a:t>achieve </a:t>
            </a:r>
            <a:r>
              <a:rPr dirty="0" sz="1100" spc="-60">
                <a:latin typeface="Arial"/>
                <a:cs typeface="Arial"/>
              </a:rPr>
              <a:t>comparable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90">
                <a:latin typeface="Arial"/>
                <a:cs typeface="Arial"/>
              </a:rPr>
              <a:t>even </a:t>
            </a:r>
            <a:r>
              <a:rPr dirty="0" sz="1100" spc="-20">
                <a:latin typeface="Arial"/>
                <a:cs typeface="Arial"/>
              </a:rPr>
              <a:t>better </a:t>
            </a:r>
            <a:r>
              <a:rPr dirty="0" sz="1100" spc="-55">
                <a:latin typeface="Arial"/>
                <a:cs typeface="Arial"/>
              </a:rPr>
              <a:t>performance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5">
                <a:latin typeface="Arial"/>
                <a:cs typeface="Arial"/>
              </a:rPr>
              <a:t>transfer</a:t>
            </a:r>
            <a:r>
              <a:rPr dirty="0" sz="1100" spc="-14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learning.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60">
                <a:latin typeface="Arial"/>
                <a:cs typeface="Arial"/>
              </a:rPr>
              <a:t>resea</a:t>
            </a:r>
            <a:r>
              <a:rPr dirty="0" sz="1100" spc="-60">
                <a:latin typeface="Arial"/>
                <a:cs typeface="Arial"/>
                <a:hlinkClick r:id="rId4" action="ppaction://hlinksldjump"/>
              </a:rPr>
              <a:t>rch[3]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70">
                <a:latin typeface="Arial"/>
                <a:cs typeface="Arial"/>
              </a:rPr>
              <a:t>2021 </a:t>
            </a:r>
            <a:r>
              <a:rPr dirty="0" sz="1100" spc="-80">
                <a:latin typeface="Arial"/>
                <a:cs typeface="Arial"/>
              </a:rPr>
              <a:t>suggests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95">
                <a:latin typeface="Arial"/>
                <a:cs typeface="Arial"/>
              </a:rPr>
              <a:t>SSL </a:t>
            </a:r>
            <a:r>
              <a:rPr dirty="0" sz="1100" spc="-55">
                <a:latin typeface="Arial"/>
                <a:cs typeface="Arial"/>
              </a:rPr>
              <a:t>methods </a:t>
            </a:r>
            <a:r>
              <a:rPr dirty="0" sz="1100" spc="-30">
                <a:latin typeface="Arial"/>
                <a:cs typeface="Arial"/>
              </a:rPr>
              <a:t>outperform  </a:t>
            </a:r>
            <a:r>
              <a:rPr dirty="0" sz="1100" spc="-40">
                <a:latin typeface="Arial"/>
                <a:cs typeface="Arial"/>
              </a:rPr>
              <a:t>existing </a:t>
            </a:r>
            <a:r>
              <a:rPr dirty="0" sz="1100" spc="-30">
                <a:latin typeface="Arial"/>
                <a:cs typeface="Arial"/>
              </a:rPr>
              <a:t>UDA </a:t>
            </a:r>
            <a:r>
              <a:rPr dirty="0" sz="1100" spc="-55">
                <a:latin typeface="Arial"/>
                <a:cs typeface="Arial"/>
              </a:rPr>
              <a:t>methods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30">
                <a:latin typeface="Arial"/>
                <a:cs typeface="Arial"/>
              </a:rPr>
              <a:t>the UDA </a:t>
            </a:r>
            <a:r>
              <a:rPr dirty="0" sz="1100" spc="-55">
                <a:latin typeface="Arial"/>
                <a:cs typeface="Arial"/>
              </a:rPr>
              <a:t>benchmark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50">
                <a:latin typeface="Arial"/>
                <a:cs typeface="Arial"/>
              </a:rPr>
              <a:t>therefore </a:t>
            </a:r>
            <a:r>
              <a:rPr dirty="0" sz="1100" spc="-55">
                <a:latin typeface="Arial"/>
                <a:cs typeface="Arial"/>
              </a:rPr>
              <a:t>should 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45">
                <a:latin typeface="Arial"/>
                <a:cs typeface="Arial"/>
              </a:rPr>
              <a:t>promoted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75">
                <a:latin typeface="Arial"/>
                <a:cs typeface="Arial"/>
              </a:rPr>
              <a:t>baselines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future.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923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Intended </a:t>
            </a:r>
            <a:r>
              <a:rPr dirty="0" spc="-65"/>
              <a:t>goal </a:t>
            </a:r>
            <a:r>
              <a:rPr dirty="0" spc="-20"/>
              <a:t>of </a:t>
            </a:r>
            <a:r>
              <a:rPr dirty="0" spc="-35"/>
              <a:t>the</a:t>
            </a:r>
            <a:r>
              <a:rPr dirty="0" spc="-250"/>
              <a:t> </a:t>
            </a:r>
            <a:r>
              <a:rPr dirty="0" spc="-35"/>
              <a:t>project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29090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089" y="167302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2915" rIns="0" bIns="0" rtlCol="0" vert="horz">
            <a:spAutoFit/>
          </a:bodyPr>
          <a:lstStyle/>
          <a:p>
            <a:pPr marL="259079" marR="40005">
              <a:lnSpc>
                <a:spcPct val="102600"/>
              </a:lnSpc>
              <a:spcBef>
                <a:spcPts val="55"/>
              </a:spcBef>
            </a:pPr>
            <a:r>
              <a:rPr dirty="0" spc="-45"/>
              <a:t>Investigate </a:t>
            </a:r>
            <a:r>
              <a:rPr dirty="0" spc="-65"/>
              <a:t>how </a:t>
            </a:r>
            <a:r>
              <a:rPr dirty="0" spc="-50"/>
              <a:t>ImageNet </a:t>
            </a:r>
            <a:r>
              <a:rPr dirty="0" spc="-35"/>
              <a:t>pretraining </a:t>
            </a:r>
            <a:r>
              <a:rPr dirty="0" spc="-30"/>
              <a:t>affect the </a:t>
            </a:r>
            <a:r>
              <a:rPr dirty="0" spc="-65"/>
              <a:t>unsupervised </a:t>
            </a:r>
            <a:r>
              <a:rPr dirty="0" spc="-50"/>
              <a:t>domain  </a:t>
            </a:r>
            <a:r>
              <a:rPr dirty="0" spc="-30"/>
              <a:t>adaptation</a:t>
            </a:r>
            <a:r>
              <a:rPr dirty="0" spc="50"/>
              <a:t> </a:t>
            </a:r>
            <a:r>
              <a:rPr dirty="0" spc="-45"/>
              <a:t>methods.</a:t>
            </a:r>
          </a:p>
          <a:p>
            <a:pPr marL="259079" marR="5080">
              <a:lnSpc>
                <a:spcPct val="102600"/>
              </a:lnSpc>
              <a:spcBef>
                <a:spcPts val="300"/>
              </a:spcBef>
            </a:pPr>
            <a:r>
              <a:rPr dirty="0" spc="-35"/>
              <a:t>Particularly, </a:t>
            </a:r>
            <a:r>
              <a:rPr dirty="0" spc="-30"/>
              <a:t>look </a:t>
            </a:r>
            <a:r>
              <a:rPr dirty="0" spc="-5"/>
              <a:t>into </a:t>
            </a:r>
            <a:r>
              <a:rPr dirty="0" spc="-20"/>
              <a:t>muting </a:t>
            </a:r>
            <a:r>
              <a:rPr dirty="0" spc="-95"/>
              <a:t>some </a:t>
            </a:r>
            <a:r>
              <a:rPr dirty="0" spc="-85"/>
              <a:t>chosen </a:t>
            </a:r>
            <a:r>
              <a:rPr dirty="0" spc="-50"/>
              <a:t>ImageNet </a:t>
            </a:r>
            <a:r>
              <a:rPr dirty="0" spc="-85"/>
              <a:t>class </a:t>
            </a:r>
            <a:r>
              <a:rPr dirty="0" spc="-60"/>
              <a:t>labels </a:t>
            </a:r>
            <a:r>
              <a:rPr dirty="0" spc="-20"/>
              <a:t>of  </a:t>
            </a:r>
            <a:r>
              <a:rPr dirty="0" spc="-100"/>
              <a:t>same </a:t>
            </a:r>
            <a:r>
              <a:rPr dirty="0" spc="-50"/>
              <a:t>or </a:t>
            </a:r>
            <a:r>
              <a:rPr dirty="0" spc="-40"/>
              <a:t>similar </a:t>
            </a:r>
            <a:r>
              <a:rPr dirty="0" spc="-55"/>
              <a:t>types </a:t>
            </a:r>
            <a:r>
              <a:rPr dirty="0" spc="-20"/>
              <a:t>in </a:t>
            </a:r>
            <a:r>
              <a:rPr dirty="0" spc="-30"/>
              <a:t>the UDA </a:t>
            </a:r>
            <a:r>
              <a:rPr dirty="0" spc="-55"/>
              <a:t>benchmark </a:t>
            </a:r>
            <a:r>
              <a:rPr dirty="0" spc="-60"/>
              <a:t>datasets </a:t>
            </a:r>
            <a:r>
              <a:rPr dirty="0" spc="-70"/>
              <a:t>when </a:t>
            </a:r>
            <a:r>
              <a:rPr dirty="0" spc="-30"/>
              <a:t>obtaining  the </a:t>
            </a:r>
            <a:r>
              <a:rPr dirty="0" spc="-40"/>
              <a:t>pre-trained</a:t>
            </a:r>
            <a:r>
              <a:rPr dirty="0" spc="-140"/>
              <a:t> </a:t>
            </a:r>
            <a:r>
              <a:rPr dirty="0" spc="-45"/>
              <a:t>model.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182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/>
              <a:t>Concept:</a:t>
            </a:r>
            <a:r>
              <a:rPr dirty="0" spc="185"/>
              <a:t> </a:t>
            </a:r>
            <a:r>
              <a:rPr dirty="0" spc="-45"/>
              <a:t>Alexnet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26053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089" y="147057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089" y="168060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189063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932" y="1133320"/>
            <a:ext cx="3846829" cy="1038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60680">
              <a:lnSpc>
                <a:spcPct val="125299"/>
              </a:lnSpc>
              <a:spcBef>
                <a:spcPts val="100"/>
              </a:spcBef>
            </a:pPr>
            <a:r>
              <a:rPr dirty="0" sz="1100" spc="-35">
                <a:latin typeface="Arial"/>
                <a:cs typeface="Arial"/>
              </a:rPr>
              <a:t>Alex-net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35">
                <a:latin typeface="Arial"/>
                <a:cs typeface="Arial"/>
              </a:rPr>
              <a:t>architecture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0">
                <a:latin typeface="Arial"/>
                <a:cs typeface="Arial"/>
              </a:rPr>
              <a:t>Convolutional </a:t>
            </a:r>
            <a:r>
              <a:rPr dirty="0" sz="1100" spc="-45">
                <a:latin typeface="Arial"/>
                <a:cs typeface="Arial"/>
              </a:rPr>
              <a:t>Neural Network  </a:t>
            </a:r>
            <a:r>
              <a:rPr dirty="0" sz="1100" spc="-65">
                <a:latin typeface="Arial"/>
                <a:cs typeface="Arial"/>
              </a:rPr>
              <a:t>Proposed by </a:t>
            </a:r>
            <a:r>
              <a:rPr dirty="0" sz="1100" spc="-45">
                <a:latin typeface="Arial"/>
                <a:cs typeface="Arial"/>
              </a:rPr>
              <a:t>Alex </a:t>
            </a:r>
            <a:r>
              <a:rPr dirty="0" sz="1100" spc="-50">
                <a:latin typeface="Arial"/>
                <a:cs typeface="Arial"/>
              </a:rPr>
              <a:t>Krizhevsky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paper </a:t>
            </a:r>
            <a:r>
              <a:rPr dirty="0" sz="1100" spc="-20">
                <a:latin typeface="Arial"/>
                <a:cs typeface="Arial"/>
                <a:hlinkClick r:id="rId3" action="ppaction://hlinksldjump"/>
              </a:rPr>
              <a:t>[4]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14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2012.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60">
                <a:latin typeface="Arial"/>
                <a:cs typeface="Arial"/>
              </a:rPr>
              <a:t>Achieved </a:t>
            </a:r>
            <a:r>
              <a:rPr dirty="0" sz="1100" spc="-20">
                <a:latin typeface="Arial"/>
                <a:cs typeface="Arial"/>
              </a:rPr>
              <a:t>top-5 </a:t>
            </a:r>
            <a:r>
              <a:rPr dirty="0" sz="1100" spc="-45">
                <a:latin typeface="Arial"/>
                <a:cs typeface="Arial"/>
              </a:rPr>
              <a:t>error </a:t>
            </a:r>
            <a:r>
              <a:rPr dirty="0" sz="1100" spc="-35">
                <a:latin typeface="Arial"/>
                <a:cs typeface="Arial"/>
              </a:rPr>
              <a:t>rate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5">
                <a:latin typeface="Arial"/>
                <a:cs typeface="Arial"/>
              </a:rPr>
              <a:t>15.3 </a:t>
            </a:r>
            <a:r>
              <a:rPr dirty="0" sz="1100" spc="-70">
                <a:latin typeface="Arial"/>
                <a:cs typeface="Arial"/>
              </a:rPr>
              <a:t>% </a:t>
            </a:r>
            <a:r>
              <a:rPr dirty="0" sz="1100" spc="-20">
                <a:latin typeface="Arial"/>
                <a:cs typeface="Arial"/>
              </a:rPr>
              <a:t>in</a:t>
            </a:r>
            <a:r>
              <a:rPr dirty="0" sz="1100" spc="26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2012.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60">
                <a:latin typeface="Arial"/>
                <a:cs typeface="Arial"/>
              </a:rPr>
              <a:t>Consist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70">
                <a:latin typeface="Arial"/>
                <a:cs typeface="Arial"/>
              </a:rPr>
              <a:t>8 </a:t>
            </a:r>
            <a:r>
              <a:rPr dirty="0" sz="1100" spc="-35">
                <a:latin typeface="Arial"/>
                <a:cs typeface="Arial"/>
              </a:rPr>
              <a:t>convolutional </a:t>
            </a:r>
            <a:r>
              <a:rPr dirty="0" sz="1100" spc="-75">
                <a:latin typeface="Arial"/>
                <a:cs typeface="Arial"/>
              </a:rPr>
              <a:t>layers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70">
                <a:latin typeface="Arial"/>
                <a:cs typeface="Arial"/>
              </a:rPr>
              <a:t>3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>
                <a:latin typeface="Arial"/>
                <a:cs typeface="Arial"/>
              </a:rPr>
              <a:t>full </a:t>
            </a:r>
            <a:r>
              <a:rPr dirty="0" sz="1100" spc="-60">
                <a:latin typeface="Arial"/>
                <a:cs typeface="Arial"/>
              </a:rPr>
              <a:t>connected </a:t>
            </a:r>
            <a:r>
              <a:rPr dirty="0" sz="1100" spc="-65">
                <a:latin typeface="Arial"/>
                <a:cs typeface="Arial"/>
              </a:rPr>
              <a:t>layers. </a:t>
            </a:r>
            <a:r>
              <a:rPr dirty="0" sz="1100" spc="-30">
                <a:latin typeface="Arial"/>
                <a:cs typeface="Arial"/>
              </a:rPr>
              <a:t>In  </a:t>
            </a:r>
            <a:r>
              <a:rPr dirty="0" sz="1100" spc="5">
                <a:latin typeface="Arial"/>
                <a:cs typeface="Arial"/>
              </a:rPr>
              <a:t>total, </a:t>
            </a:r>
            <a:r>
              <a:rPr dirty="0" sz="1100" spc="-30">
                <a:latin typeface="Arial"/>
                <a:cs typeface="Arial"/>
              </a:rPr>
              <a:t>about </a:t>
            </a:r>
            <a:r>
              <a:rPr dirty="0" sz="1100" spc="-35">
                <a:latin typeface="Arial"/>
                <a:cs typeface="Arial"/>
              </a:rPr>
              <a:t>61M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parameters.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3182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Concept:</a:t>
            </a:r>
            <a:r>
              <a:rPr dirty="0" sz="1400" spc="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363" y="981062"/>
            <a:ext cx="3586480" cy="1102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79106" y="2215240"/>
            <a:ext cx="22510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</a:rPr>
              <a:t>Figure: </a:t>
            </a:r>
            <a:r>
              <a:rPr dirty="0" sz="1000" spc="-35">
                <a:latin typeface="Arial"/>
                <a:cs typeface="Arial"/>
                <a:hlinkClick r:id="rId3" action="ppaction://hlinksldjump"/>
              </a:rPr>
              <a:t>[4]Graphical </a:t>
            </a:r>
            <a:r>
              <a:rPr dirty="0" sz="1000" spc="-10">
                <a:latin typeface="Arial"/>
                <a:cs typeface="Arial"/>
              </a:rPr>
              <a:t>illustration </a:t>
            </a:r>
            <a:r>
              <a:rPr dirty="0" sz="1000" spc="-20">
                <a:latin typeface="Arial"/>
                <a:cs typeface="Arial"/>
              </a:rPr>
              <a:t>of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Alexnet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Junzhi </a:t>
            </a:r>
            <a:r>
              <a:rPr dirty="0"/>
              <a:t>Ning</a:t>
            </a:r>
            <a:r>
              <a:rPr dirty="0" spc="65"/>
              <a:t> </a:t>
            </a:r>
            <a:r>
              <a:rPr dirty="0" spc="30"/>
              <a:t>(UOM)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51784"/>
            <a:ext cx="151257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Rethinking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ImageNet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Pretraining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in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February </a:t>
            </a:r>
            <a:r>
              <a:rPr dirty="0" spc="-10"/>
              <a:t>24,</a:t>
            </a:r>
            <a:r>
              <a:rPr dirty="0" spc="-80"/>
              <a:t> </a:t>
            </a:r>
            <a:r>
              <a:rPr dirty="0" spc="-20"/>
              <a:t>2022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95"/>
              <a:t> </a:t>
            </a:r>
            <a:r>
              <a:rPr dirty="0" spc="150"/>
              <a:t>/</a:t>
            </a:r>
            <a:r>
              <a:rPr dirty="0" spc="-90"/>
              <a:t> </a:t>
            </a:r>
            <a:r>
              <a:rPr dirty="0" spc="-20"/>
              <a:t>35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Junzhi Ning</dc:creator>
  <dc:title>=Rethinking ImageNet Pretraining in Domain Adaptation</dc:title>
  <dcterms:created xsi:type="dcterms:W3CDTF">2022-02-24T08:05:09Z</dcterms:created>
  <dcterms:modified xsi:type="dcterms:W3CDTF">2022-02-24T08:05:09Z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2022-02-24T00:00:00Z</vt:filetime>
  </property>
</Properties>
</file>