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03" r:id="rId10"/>
    <p:sldId id="304" r:id="rId11"/>
    <p:sldId id="305" r:id="rId12"/>
    <p:sldId id="306" r:id="rId13"/>
    <p:sldId id="307" r:id="rId14"/>
    <p:sldId id="30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7324D8-10BC-44A4-AE96-9F90FD80862A}" v="721" dt="2022-02-19T18:59:54.8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mailto:Justin.odonnell1@SNHU.edu"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600" dirty="0">
                <a:solidFill>
                  <a:schemeClr val="tx1"/>
                </a:solidFill>
              </a:rPr>
              <a:t>CS-250 Agile Presentation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Justin R. O’Donnell</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4494">
              <a:schemeClr val="accent4"/>
            </a:gs>
            <a:gs pos="100000">
              <a:schemeClr val="accent1">
                <a:lumMod val="5000"/>
                <a:lumOff val="95000"/>
              </a:schemeClr>
            </a:gs>
            <a:gs pos="9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C5E771-1FB5-46B4-AF41-58DB3982DEA9}"/>
              </a:ext>
            </a:extLst>
          </p:cNvPr>
          <p:cNvSpPr>
            <a:spLocks noGrp="1"/>
          </p:cNvSpPr>
          <p:nvPr>
            <p:ph type="ctrTitle"/>
          </p:nvPr>
        </p:nvSpPr>
        <p:spPr/>
        <p:txBody>
          <a:bodyPr/>
          <a:lstStyle/>
          <a:p>
            <a:pPr algn="ctr"/>
            <a:r>
              <a:rPr lang="en-US" dirty="0"/>
              <a:t>Questions? </a:t>
            </a:r>
          </a:p>
        </p:txBody>
      </p:sp>
    </p:spTree>
    <p:extLst>
      <p:ext uri="{BB962C8B-B14F-4D97-AF65-F5344CB8AC3E}">
        <p14:creationId xmlns:p14="http://schemas.microsoft.com/office/powerpoint/2010/main" val="2257803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CB532-43DA-464F-9DFC-D30ECF595604}"/>
              </a:ext>
            </a:extLst>
          </p:cNvPr>
          <p:cNvSpPr>
            <a:spLocks noGrp="1"/>
          </p:cNvSpPr>
          <p:nvPr>
            <p:ph type="title"/>
          </p:nvPr>
        </p:nvSpPr>
        <p:spPr/>
        <p:txBody>
          <a:bodyPr/>
          <a:lstStyle/>
          <a:p>
            <a:pPr algn="ctr"/>
            <a:r>
              <a:rPr lang="en-US" dirty="0"/>
              <a:t>Thank you all! </a:t>
            </a:r>
          </a:p>
        </p:txBody>
      </p:sp>
      <p:sp>
        <p:nvSpPr>
          <p:cNvPr id="3" name="Content Placeholder 2">
            <a:extLst>
              <a:ext uri="{FF2B5EF4-FFF2-40B4-BE49-F238E27FC236}">
                <a16:creationId xmlns:a16="http://schemas.microsoft.com/office/drawing/2014/main" id="{C2C0A5A9-1A55-4C33-952D-6E9E53E0586D}"/>
              </a:ext>
            </a:extLst>
          </p:cNvPr>
          <p:cNvSpPr>
            <a:spLocks noGrp="1"/>
          </p:cNvSpPr>
          <p:nvPr>
            <p:ph idx="1"/>
          </p:nvPr>
        </p:nvSpPr>
        <p:spPr/>
        <p:txBody>
          <a:bodyPr>
            <a:normAutofit/>
          </a:bodyPr>
          <a:lstStyle/>
          <a:p>
            <a:pPr algn="ctr"/>
            <a:r>
              <a:rPr lang="en-US" sz="4400" dirty="0"/>
              <a:t>For any additional information please feel free to contact me at </a:t>
            </a:r>
            <a:r>
              <a:rPr lang="en-US" sz="4400" dirty="0">
                <a:hlinkClick r:id="rId3"/>
              </a:rPr>
              <a:t>Justin.odonnell1@SNHU.edu</a:t>
            </a:r>
            <a:r>
              <a:rPr lang="en-US" sz="4400" dirty="0"/>
              <a:t> or call me at ext. 531</a:t>
            </a:r>
          </a:p>
        </p:txBody>
      </p:sp>
    </p:spTree>
    <p:extLst>
      <p:ext uri="{BB962C8B-B14F-4D97-AF65-F5344CB8AC3E}">
        <p14:creationId xmlns:p14="http://schemas.microsoft.com/office/powerpoint/2010/main" val="40819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CB7F-A647-4F61-B4CA-1B3573AE2E7A}"/>
              </a:ext>
            </a:extLst>
          </p:cNvPr>
          <p:cNvSpPr>
            <a:spLocks noGrp="1"/>
          </p:cNvSpPr>
          <p:nvPr>
            <p:ph type="title"/>
          </p:nvPr>
        </p:nvSpPr>
        <p:spPr/>
        <p:txBody>
          <a:bodyPr/>
          <a:lstStyle/>
          <a:p>
            <a:pPr algn="ctr"/>
            <a:r>
              <a:rPr lang="en-US" dirty="0"/>
              <a:t>Agenda </a:t>
            </a:r>
          </a:p>
        </p:txBody>
      </p:sp>
      <p:sp>
        <p:nvSpPr>
          <p:cNvPr id="3" name="Content Placeholder 2">
            <a:extLst>
              <a:ext uri="{FF2B5EF4-FFF2-40B4-BE49-F238E27FC236}">
                <a16:creationId xmlns:a16="http://schemas.microsoft.com/office/drawing/2014/main" id="{3A3B706A-7188-4EB6-85A4-F864294111C9}"/>
              </a:ext>
            </a:extLst>
          </p:cNvPr>
          <p:cNvSpPr>
            <a:spLocks noGrp="1"/>
          </p:cNvSpPr>
          <p:nvPr>
            <p:ph idx="1"/>
          </p:nvPr>
        </p:nvSpPr>
        <p:spPr/>
        <p:txBody>
          <a:bodyPr/>
          <a:lstStyle/>
          <a:p>
            <a:r>
              <a:rPr lang="en-US" dirty="0"/>
              <a:t>1) Scrum Team Roles</a:t>
            </a:r>
          </a:p>
          <a:p>
            <a:r>
              <a:rPr lang="en-US" dirty="0"/>
              <a:t>2) SDLC and the agile approach</a:t>
            </a:r>
          </a:p>
          <a:p>
            <a:r>
              <a:rPr lang="en-US" dirty="0"/>
              <a:t>3) Waterfall VS. Agile</a:t>
            </a:r>
          </a:p>
          <a:p>
            <a:r>
              <a:rPr lang="en-US" dirty="0"/>
              <a:t>4) Choosing an approach </a:t>
            </a:r>
          </a:p>
          <a:p>
            <a:r>
              <a:rPr lang="en-US" dirty="0"/>
              <a:t>5) Summary and recommended actions. </a:t>
            </a:r>
          </a:p>
        </p:txBody>
      </p:sp>
    </p:spTree>
    <p:extLst>
      <p:ext uri="{BB962C8B-B14F-4D97-AF65-F5344CB8AC3E}">
        <p14:creationId xmlns:p14="http://schemas.microsoft.com/office/powerpoint/2010/main" val="535710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25">
          <a:fgClr>
            <a:srgbClr val="FFC00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B790-2C8A-42B7-ABBF-F128CA80CE2B}"/>
              </a:ext>
            </a:extLst>
          </p:cNvPr>
          <p:cNvSpPr>
            <a:spLocks noGrp="1"/>
          </p:cNvSpPr>
          <p:nvPr>
            <p:ph type="title"/>
          </p:nvPr>
        </p:nvSpPr>
        <p:spPr/>
        <p:txBody>
          <a:bodyPr/>
          <a:lstStyle/>
          <a:p>
            <a:r>
              <a:rPr lang="en-US" dirty="0"/>
              <a:t>Team Roles Within Agile</a:t>
            </a:r>
          </a:p>
        </p:txBody>
      </p:sp>
      <p:sp>
        <p:nvSpPr>
          <p:cNvPr id="3" name="Content Placeholder 2">
            <a:extLst>
              <a:ext uri="{FF2B5EF4-FFF2-40B4-BE49-F238E27FC236}">
                <a16:creationId xmlns:a16="http://schemas.microsoft.com/office/drawing/2014/main" id="{9897FEEA-64DB-498D-8D17-7A67ACB5E849}"/>
              </a:ext>
            </a:extLst>
          </p:cNvPr>
          <p:cNvSpPr>
            <a:spLocks noGrp="1"/>
          </p:cNvSpPr>
          <p:nvPr>
            <p:ph idx="1"/>
          </p:nvPr>
        </p:nvSpPr>
        <p:spPr/>
        <p:txBody>
          <a:bodyPr>
            <a:normAutofit lnSpcReduction="10000"/>
          </a:bodyPr>
          <a:lstStyle/>
          <a:p>
            <a:pPr>
              <a:buFont typeface="Arial" panose="020B0604020202020204" pitchFamily="34" charset="0"/>
              <a:buChar char="•"/>
            </a:pPr>
            <a:r>
              <a:rPr lang="en-US" b="1" u="sng" dirty="0"/>
              <a:t>Scrum Master</a:t>
            </a:r>
            <a:r>
              <a:rPr lang="en-US" dirty="0"/>
              <a:t>- Ensures that the scrum format is followed and aids in communications within the team and larger entities. The scrum master plays a vital role in keeping the team focused and driven. </a:t>
            </a:r>
          </a:p>
          <a:p>
            <a:pPr>
              <a:buFont typeface="Arial" panose="020B0604020202020204" pitchFamily="34" charset="0"/>
              <a:buChar char="•"/>
            </a:pPr>
            <a:r>
              <a:rPr lang="en-US" b="1" u="sng" dirty="0"/>
              <a:t>Product Owner</a:t>
            </a:r>
            <a:r>
              <a:rPr lang="en-US" dirty="0"/>
              <a:t>- represents the client and their needs to the development team. A key responsibility of the product owner is to prioritize actions to be taken as well as manage backlogs.</a:t>
            </a:r>
          </a:p>
          <a:p>
            <a:pPr>
              <a:buFont typeface="Arial" panose="020B0604020202020204" pitchFamily="34" charset="0"/>
              <a:buChar char="•"/>
            </a:pPr>
            <a:r>
              <a:rPr lang="en-US" b="1" u="sng" dirty="0"/>
              <a:t>Developer</a:t>
            </a:r>
            <a:r>
              <a:rPr lang="en-US" dirty="0"/>
              <a:t>- responsible for much of the software development lifecycle. They create plans for each sprint and provide deliverables throughout the entire process. </a:t>
            </a:r>
          </a:p>
          <a:p>
            <a:pPr>
              <a:buFont typeface="Arial" panose="020B0604020202020204" pitchFamily="34" charset="0"/>
              <a:buChar char="•"/>
            </a:pPr>
            <a:r>
              <a:rPr lang="en-US" b="1" u="sng" dirty="0"/>
              <a:t>Tester</a:t>
            </a:r>
            <a:r>
              <a:rPr lang="en-US" dirty="0"/>
              <a:t>- Develops the software and ensures that the requirements outlined by the client are met. They keep extensive logs on any bugs they encounter. Testers also provide vital feedback on a project’s functionality. </a:t>
            </a:r>
            <a:endParaRPr lang="en-US" b="1" u="sng" dirty="0"/>
          </a:p>
        </p:txBody>
      </p:sp>
    </p:spTree>
    <p:extLst>
      <p:ext uri="{BB962C8B-B14F-4D97-AF65-F5344CB8AC3E}">
        <p14:creationId xmlns:p14="http://schemas.microsoft.com/office/powerpoint/2010/main" val="612831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A0EBC-E8A6-4D2D-877E-FBE9CB64DE2E}"/>
              </a:ext>
            </a:extLst>
          </p:cNvPr>
          <p:cNvSpPr>
            <a:spLocks noGrp="1"/>
          </p:cNvSpPr>
          <p:nvPr>
            <p:ph type="title"/>
          </p:nvPr>
        </p:nvSpPr>
        <p:spPr/>
        <p:txBody>
          <a:bodyPr/>
          <a:lstStyle/>
          <a:p>
            <a:r>
              <a:rPr lang="en-US" dirty="0"/>
              <a:t>Software Development Lifecycle and the Agile Process </a:t>
            </a:r>
          </a:p>
        </p:txBody>
      </p:sp>
      <p:sp>
        <p:nvSpPr>
          <p:cNvPr id="3" name="Content Placeholder 2">
            <a:extLst>
              <a:ext uri="{FF2B5EF4-FFF2-40B4-BE49-F238E27FC236}">
                <a16:creationId xmlns:a16="http://schemas.microsoft.com/office/drawing/2014/main" id="{D68BACDD-476F-4A79-BF69-42AE9E629005}"/>
              </a:ext>
            </a:extLst>
          </p:cNvPr>
          <p:cNvSpPr>
            <a:spLocks noGrp="1"/>
          </p:cNvSpPr>
          <p:nvPr>
            <p:ph idx="1"/>
          </p:nvPr>
        </p:nvSpPr>
        <p:spPr/>
        <p:txBody>
          <a:bodyPr>
            <a:normAutofit lnSpcReduction="10000"/>
          </a:bodyPr>
          <a:lstStyle/>
          <a:p>
            <a:pPr marL="457200" indent="-457200">
              <a:buFont typeface="+mj-lt"/>
              <a:buAutoNum type="arabicParenR"/>
            </a:pPr>
            <a:r>
              <a:rPr lang="en-US" dirty="0"/>
              <a:t>The Client, Scrum master, and product owner conduct a meeting to gather client’s requirements and vision.</a:t>
            </a:r>
          </a:p>
          <a:p>
            <a:pPr marL="457200" indent="-457200">
              <a:buFont typeface="+mj-lt"/>
              <a:buAutoNum type="arabicParenR"/>
            </a:pPr>
            <a:r>
              <a:rPr lang="en-US" dirty="0"/>
              <a:t>Scrum Master then meets with Scrum team to discuss project and how to tackle it .</a:t>
            </a:r>
          </a:p>
          <a:p>
            <a:pPr marL="457200" indent="-457200">
              <a:buFont typeface="+mj-lt"/>
              <a:buAutoNum type="arabicParenR"/>
            </a:pPr>
            <a:r>
              <a:rPr lang="en-US" dirty="0"/>
              <a:t>The team works in various meetings to complete each portion of design. During this sprints are set up to complete each task.</a:t>
            </a:r>
          </a:p>
          <a:p>
            <a:pPr marL="457200" indent="-457200">
              <a:buFont typeface="+mj-lt"/>
              <a:buAutoNum type="arabicParenR"/>
            </a:pPr>
            <a:r>
              <a:rPr lang="en-US" dirty="0"/>
              <a:t>Testers and developers work together to implement testing and debugging of their code. </a:t>
            </a:r>
          </a:p>
          <a:p>
            <a:pPr marL="457200" indent="-457200">
              <a:buFont typeface="+mj-lt"/>
              <a:buAutoNum type="arabicParenR"/>
            </a:pPr>
            <a:r>
              <a:rPr lang="en-US" dirty="0"/>
              <a:t>The product is then released, throughout this process the client is constantly updated.</a:t>
            </a:r>
          </a:p>
          <a:p>
            <a:pPr marL="457200" indent="-457200">
              <a:buFont typeface="+mj-lt"/>
              <a:buAutoNum type="arabicParenR"/>
            </a:pPr>
            <a:r>
              <a:rPr lang="en-US" dirty="0"/>
              <a:t>Upon completion, the product has a maintenance structure set to keep it up to date and running. </a:t>
            </a:r>
          </a:p>
        </p:txBody>
      </p:sp>
    </p:spTree>
    <p:extLst>
      <p:ext uri="{BB962C8B-B14F-4D97-AF65-F5344CB8AC3E}">
        <p14:creationId xmlns:p14="http://schemas.microsoft.com/office/powerpoint/2010/main" val="3170501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BA828-A84C-4280-8A69-019BB34B1BF3}"/>
              </a:ext>
            </a:extLst>
          </p:cNvPr>
          <p:cNvSpPr>
            <a:spLocks noGrp="1"/>
          </p:cNvSpPr>
          <p:nvPr>
            <p:ph type="title"/>
          </p:nvPr>
        </p:nvSpPr>
        <p:spPr/>
        <p:txBody>
          <a:bodyPr/>
          <a:lstStyle/>
          <a:p>
            <a:r>
              <a:rPr kumimoji="0" lang="en-US" sz="4700" b="0" i="0" u="none" strike="noStrike" kern="1200" cap="none" spc="-50" normalizeH="0" baseline="0" noProof="0" dirty="0">
                <a:ln>
                  <a:noFill/>
                </a:ln>
                <a:solidFill>
                  <a:prstClr val="black">
                    <a:lumMod val="75000"/>
                    <a:lumOff val="25000"/>
                  </a:prstClr>
                </a:solidFill>
                <a:effectLst/>
                <a:uLnTx/>
                <a:uFillTx/>
                <a:latin typeface="Bookman Old Style" panose="020F0302020204030204"/>
                <a:ea typeface="+mj-ea"/>
                <a:cs typeface="+mj-cs"/>
              </a:rPr>
              <a:t>Software Development Lifecycle and the Agile Process Cont.</a:t>
            </a:r>
            <a:endParaRPr lang="en-US" dirty="0"/>
          </a:p>
        </p:txBody>
      </p:sp>
      <p:sp>
        <p:nvSpPr>
          <p:cNvPr id="3" name="Content Placeholder 2">
            <a:extLst>
              <a:ext uri="{FF2B5EF4-FFF2-40B4-BE49-F238E27FC236}">
                <a16:creationId xmlns:a16="http://schemas.microsoft.com/office/drawing/2014/main" id="{42823294-55BC-48F4-B018-C85D430922B6}"/>
              </a:ext>
            </a:extLst>
          </p:cNvPr>
          <p:cNvSpPr>
            <a:spLocks noGrp="1"/>
          </p:cNvSpPr>
          <p:nvPr>
            <p:ph idx="1"/>
          </p:nvPr>
        </p:nvSpPr>
        <p:spPr/>
        <p:txBody>
          <a:bodyPr>
            <a:normAutofit fontScale="92500"/>
          </a:bodyPr>
          <a:lstStyle/>
          <a:p>
            <a:pPr>
              <a:buFont typeface="Arial" panose="020B0604020202020204" pitchFamily="34" charset="0"/>
              <a:buChar char="•"/>
            </a:pPr>
            <a:r>
              <a:rPr lang="en-US" dirty="0"/>
              <a:t>Throughout the entire process, tasks are constantly prioritized, shifted, and updated. This is done through Scrum meetings. There is an extensive project backlog kept that is always being re evaluated. </a:t>
            </a:r>
          </a:p>
          <a:p>
            <a:pPr>
              <a:buFont typeface="Arial" panose="020B0604020202020204" pitchFamily="34" charset="0"/>
              <a:buChar char="•"/>
            </a:pPr>
            <a:r>
              <a:rPr lang="en-US" dirty="0"/>
              <a:t>Scrum meetings are held daily in order to keep the team informed and moving. These can last anywhere from ten to fifteen minutes. </a:t>
            </a:r>
          </a:p>
          <a:p>
            <a:pPr>
              <a:buFont typeface="Arial" panose="020B0604020202020204" pitchFamily="34" charset="0"/>
              <a:buChar char="•"/>
            </a:pPr>
            <a:r>
              <a:rPr lang="en-US" dirty="0"/>
              <a:t>Often, product users are brought into the process to get their feedback. Developers use this feedback to continue with design. </a:t>
            </a:r>
          </a:p>
          <a:p>
            <a:pPr>
              <a:buFont typeface="Arial" panose="020B0604020202020204" pitchFamily="34" charset="0"/>
              <a:buChar char="•"/>
            </a:pPr>
            <a:r>
              <a:rPr lang="en-US" dirty="0"/>
              <a:t>Developers and testers work together to keep a log of any bugs in the system and fix them. </a:t>
            </a:r>
          </a:p>
          <a:p>
            <a:pPr>
              <a:buFont typeface="Arial" panose="020B0604020202020204" pitchFamily="34" charset="0"/>
              <a:buChar char="•"/>
            </a:pPr>
            <a:r>
              <a:rPr lang="en-US" dirty="0"/>
              <a:t>The product owner plays a major role in communicating with the client. Once the product is released the product owner keeps contact with the client to communicate feedback to the team for maintenance. </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58147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4317-A47F-4C1E-9374-C398919F1060}"/>
              </a:ext>
            </a:extLst>
          </p:cNvPr>
          <p:cNvSpPr>
            <a:spLocks noGrp="1"/>
          </p:cNvSpPr>
          <p:nvPr>
            <p:ph type="title"/>
          </p:nvPr>
        </p:nvSpPr>
        <p:spPr/>
        <p:txBody>
          <a:bodyPr/>
          <a:lstStyle/>
          <a:p>
            <a:r>
              <a:rPr lang="en-US" dirty="0"/>
              <a:t>Waterfall vs. Agile Key Take-aways </a:t>
            </a:r>
          </a:p>
        </p:txBody>
      </p:sp>
      <p:sp>
        <p:nvSpPr>
          <p:cNvPr id="3" name="Content Placeholder 2">
            <a:extLst>
              <a:ext uri="{FF2B5EF4-FFF2-40B4-BE49-F238E27FC236}">
                <a16:creationId xmlns:a16="http://schemas.microsoft.com/office/drawing/2014/main" id="{83BC3FA2-205D-443D-9329-2D61EDB1C272}"/>
              </a:ext>
            </a:extLst>
          </p:cNvPr>
          <p:cNvSpPr>
            <a:spLocks noGrp="1"/>
          </p:cNvSpPr>
          <p:nvPr>
            <p:ph idx="1"/>
          </p:nvPr>
        </p:nvSpPr>
        <p:spPr/>
        <p:txBody>
          <a:bodyPr>
            <a:normAutofit fontScale="92500"/>
          </a:bodyPr>
          <a:lstStyle/>
          <a:p>
            <a:pPr>
              <a:buFont typeface="Arial" panose="020B0604020202020204" pitchFamily="34" charset="0"/>
              <a:buChar char="•"/>
            </a:pPr>
            <a:r>
              <a:rPr lang="en-US" dirty="0"/>
              <a:t>In waterfall methodology, there is a fixed structure to follow. This gives a solid background for the end goal. However, working software is not developed until the end of the project's lifecycle and this model does not fair well in the face of adversity. This project would have run into complications if using the waterfall method because of the everchanging nature of the SNHU travel job and the modern business world. </a:t>
            </a:r>
          </a:p>
          <a:p>
            <a:pPr>
              <a:buFont typeface="Arial" panose="020B0604020202020204" pitchFamily="34" charset="0"/>
              <a:buChar char="•"/>
            </a:pPr>
            <a:r>
              <a:rPr lang="en-US" dirty="0"/>
              <a:t>The communication and cross functionality of the Scrum team allowed us to gather feedback from multiple sources. Because of this we were able to adapt to the customers changing requirements. The waterfall method, because it is fixed and linear, would have stalled out during these changes. If using the waterfall method, there would have been delays to product roll out.  </a:t>
            </a:r>
          </a:p>
          <a:p>
            <a:pPr>
              <a:buFont typeface="Arial" panose="020B0604020202020204" pitchFamily="34" charset="0"/>
              <a:buChar char="•"/>
            </a:pPr>
            <a:r>
              <a:rPr lang="en-US" dirty="0"/>
              <a:t>The Agile approach allows teams to be adaptable and ready for change. This method also allows our company to maximize our resources and deliver a product more efficiently than the waterfall method. </a:t>
            </a:r>
          </a:p>
        </p:txBody>
      </p:sp>
    </p:spTree>
    <p:extLst>
      <p:ext uri="{BB962C8B-B14F-4D97-AF65-F5344CB8AC3E}">
        <p14:creationId xmlns:p14="http://schemas.microsoft.com/office/powerpoint/2010/main" val="3080939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4494">
              <a:schemeClr val="accent4"/>
            </a:gs>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A6E55-1E6D-4473-8733-8E3207AB891C}"/>
              </a:ext>
            </a:extLst>
          </p:cNvPr>
          <p:cNvSpPr>
            <a:spLocks noGrp="1"/>
          </p:cNvSpPr>
          <p:nvPr>
            <p:ph type="title"/>
          </p:nvPr>
        </p:nvSpPr>
        <p:spPr/>
        <p:txBody>
          <a:bodyPr/>
          <a:lstStyle/>
          <a:p>
            <a:r>
              <a:rPr lang="en-US" dirty="0"/>
              <a:t>Choosing Waterfall or Agile? </a:t>
            </a:r>
          </a:p>
        </p:txBody>
      </p:sp>
      <p:sp>
        <p:nvSpPr>
          <p:cNvPr id="3" name="Content Placeholder 2">
            <a:extLst>
              <a:ext uri="{FF2B5EF4-FFF2-40B4-BE49-F238E27FC236}">
                <a16:creationId xmlns:a16="http://schemas.microsoft.com/office/drawing/2014/main" id="{801A4434-D67B-49F9-8FFD-037E3822976A}"/>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When choosing a methodology some factors need to be considered. Is the client going to be heavily involved?  How large is this project? What is the level of communication required? </a:t>
            </a:r>
          </a:p>
          <a:p>
            <a:pPr>
              <a:buFont typeface="Arial" panose="020B0604020202020204" pitchFamily="34" charset="0"/>
              <a:buChar char="•"/>
            </a:pPr>
            <a:r>
              <a:rPr lang="en-US" dirty="0"/>
              <a:t>Waterfall is useful only if working on a project that has previously proofed out and performed. </a:t>
            </a:r>
          </a:p>
          <a:p>
            <a:pPr>
              <a:buFont typeface="Arial" panose="020B0604020202020204" pitchFamily="34" charset="0"/>
              <a:buChar char="•"/>
            </a:pPr>
            <a:r>
              <a:rPr lang="en-US" dirty="0"/>
              <a:t>Agile is far more effective at tackling projects, there will always be room for change and communication. </a:t>
            </a:r>
          </a:p>
          <a:p>
            <a:pPr>
              <a:buFont typeface="Arial" panose="020B0604020202020204" pitchFamily="34" charset="0"/>
              <a:buChar char="•"/>
            </a:pPr>
            <a:r>
              <a:rPr lang="en-US" dirty="0"/>
              <a:t>Waterfall does not produce any form of working product until the end of the lifecycle. </a:t>
            </a:r>
          </a:p>
          <a:p>
            <a:pPr>
              <a:buFont typeface="Arial" panose="020B0604020202020204" pitchFamily="34" charset="0"/>
              <a:buChar char="•"/>
            </a:pPr>
            <a:r>
              <a:rPr lang="en-US" dirty="0"/>
              <a:t>Agile allows us to constantly deliver parts of a working product, this leads to customer satisfaction. </a:t>
            </a:r>
          </a:p>
          <a:p>
            <a:pPr>
              <a:buFont typeface="Arial" panose="020B0604020202020204" pitchFamily="34" charset="0"/>
              <a:buChar char="•"/>
            </a:pPr>
            <a:r>
              <a:rPr lang="en-US" dirty="0"/>
              <a:t>The Agile process also offers continuous maintenance to the customer, in turn, leading to more work for the company. </a:t>
            </a:r>
          </a:p>
          <a:p>
            <a:pPr>
              <a:buFont typeface="Arial" panose="020B0604020202020204" pitchFamily="34" charset="0"/>
              <a:buChar char="•"/>
            </a:pPr>
            <a:r>
              <a:rPr lang="en-US" dirty="0"/>
              <a:t>Most of the leading companies, such as Amazon, Stryker Med, and Apple have moved to an Agile based workplace. </a:t>
            </a:r>
          </a:p>
        </p:txBody>
      </p:sp>
    </p:spTree>
    <p:extLst>
      <p:ext uri="{BB962C8B-B14F-4D97-AF65-F5344CB8AC3E}">
        <p14:creationId xmlns:p14="http://schemas.microsoft.com/office/powerpoint/2010/main" val="2187582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D855B-2C56-4F06-AF72-91D4553168F0}"/>
              </a:ext>
            </a:extLst>
          </p:cNvPr>
          <p:cNvSpPr>
            <a:spLocks noGrp="1"/>
          </p:cNvSpPr>
          <p:nvPr>
            <p:ph type="title"/>
          </p:nvPr>
        </p:nvSpPr>
        <p:spPr/>
        <p:txBody>
          <a:bodyPr/>
          <a:lstStyle/>
          <a:p>
            <a:pPr algn="ctr"/>
            <a:r>
              <a:rPr lang="en-US" dirty="0"/>
              <a:t>Bottom Line? </a:t>
            </a:r>
          </a:p>
        </p:txBody>
      </p:sp>
      <p:sp>
        <p:nvSpPr>
          <p:cNvPr id="3" name="Content Placeholder 2">
            <a:extLst>
              <a:ext uri="{FF2B5EF4-FFF2-40B4-BE49-F238E27FC236}">
                <a16:creationId xmlns:a16="http://schemas.microsoft.com/office/drawing/2014/main" id="{74A0F972-4A00-47A8-9DA6-1E21621DA427}"/>
              </a:ext>
            </a:extLst>
          </p:cNvPr>
          <p:cNvSpPr>
            <a:spLocks noGrp="1"/>
          </p:cNvSpPr>
          <p:nvPr>
            <p:ph idx="1"/>
          </p:nvPr>
        </p:nvSpPr>
        <p:spPr/>
        <p:txBody>
          <a:bodyPr>
            <a:normAutofit/>
          </a:bodyPr>
          <a:lstStyle/>
          <a:p>
            <a:pPr algn="ctr"/>
            <a:r>
              <a:rPr lang="en-US" sz="4000" dirty="0"/>
              <a:t>To ensure that our company is ready for the everchanging workplace and remain competitive, Agile methodology should be adopted! </a:t>
            </a:r>
          </a:p>
        </p:txBody>
      </p:sp>
    </p:spTree>
    <p:extLst>
      <p:ext uri="{BB962C8B-B14F-4D97-AF65-F5344CB8AC3E}">
        <p14:creationId xmlns:p14="http://schemas.microsoft.com/office/powerpoint/2010/main" val="817246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526B-D167-4399-B341-0DEA7602D7AC}"/>
              </a:ext>
            </a:extLst>
          </p:cNvPr>
          <p:cNvSpPr>
            <a:spLocks noGrp="1"/>
          </p:cNvSpPr>
          <p:nvPr>
            <p:ph type="title"/>
          </p:nvPr>
        </p:nvSpPr>
        <p:spPr/>
        <p:txBody>
          <a:bodyPr/>
          <a:lstStyle/>
          <a:p>
            <a:r>
              <a:rPr lang="en-US" dirty="0"/>
              <a:t>Recommended Actions</a:t>
            </a:r>
          </a:p>
        </p:txBody>
      </p:sp>
      <p:sp>
        <p:nvSpPr>
          <p:cNvPr id="3" name="Content Placeholder 2">
            <a:extLst>
              <a:ext uri="{FF2B5EF4-FFF2-40B4-BE49-F238E27FC236}">
                <a16:creationId xmlns:a16="http://schemas.microsoft.com/office/drawing/2014/main" id="{F91B63B6-43ED-40C0-B130-D2A3BED570AA}"/>
              </a:ext>
            </a:extLst>
          </p:cNvPr>
          <p:cNvSpPr>
            <a:spLocks noGrp="1"/>
          </p:cNvSpPr>
          <p:nvPr>
            <p:ph idx="1"/>
          </p:nvPr>
        </p:nvSpPr>
        <p:spPr/>
        <p:txBody>
          <a:bodyPr/>
          <a:lstStyle/>
          <a:p>
            <a:pPr>
              <a:buFont typeface="Courier New" panose="02070309020205020404" pitchFamily="49" charset="0"/>
              <a:buChar char="o"/>
            </a:pPr>
            <a:r>
              <a:rPr lang="en-US" dirty="0"/>
              <a:t>Allow teams to adopt the Agile process on a trial basis, I guarantee you will see an increase in communication and results. </a:t>
            </a:r>
          </a:p>
          <a:p>
            <a:pPr>
              <a:buFont typeface="Courier New" panose="02070309020205020404" pitchFamily="49" charset="0"/>
              <a:buChar char="o"/>
            </a:pPr>
            <a:r>
              <a:rPr lang="en-US" dirty="0"/>
              <a:t>Send team leadership to Scrum training. Having SMEs on this methodology will aid in a smooth transition. </a:t>
            </a:r>
          </a:p>
          <a:p>
            <a:pPr>
              <a:buFont typeface="Courier New" panose="02070309020205020404" pitchFamily="49" charset="0"/>
              <a:buChar char="o"/>
            </a:pPr>
            <a:r>
              <a:rPr lang="en-US" dirty="0"/>
              <a:t>Provide funding to transition to an Agile based workplace. </a:t>
            </a:r>
          </a:p>
          <a:p>
            <a:pPr marL="0" indent="0">
              <a:buNone/>
            </a:pPr>
            <a:endParaRPr lang="en-US" dirty="0"/>
          </a:p>
        </p:txBody>
      </p:sp>
    </p:spTree>
    <p:extLst>
      <p:ext uri="{BB962C8B-B14F-4D97-AF65-F5344CB8AC3E}">
        <p14:creationId xmlns:p14="http://schemas.microsoft.com/office/powerpoint/2010/main" val="48675860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{3C3E87ED-CE4F-4671-B66B-2372CAF1942E}tf22712842_win32</Template>
  <TotalTime>47</TotalTime>
  <Words>879</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Calibri</vt:lpstr>
      <vt:lpstr>Courier New</vt:lpstr>
      <vt:lpstr>Franklin Gothic Book</vt:lpstr>
      <vt:lpstr>1_RetrospectVTI</vt:lpstr>
      <vt:lpstr>CS-250 Agile Presentation</vt:lpstr>
      <vt:lpstr>Agenda </vt:lpstr>
      <vt:lpstr>Team Roles Within Agile</vt:lpstr>
      <vt:lpstr>Software Development Lifecycle and the Agile Process </vt:lpstr>
      <vt:lpstr>Software Development Lifecycle and the Agile Process Cont.</vt:lpstr>
      <vt:lpstr>Waterfall vs. Agile Key Take-aways </vt:lpstr>
      <vt:lpstr>Choosing Waterfall or Agile? </vt:lpstr>
      <vt:lpstr>Bottom Line? </vt:lpstr>
      <vt:lpstr>Recommended Actions</vt:lpstr>
      <vt:lpstr>Questions? </vt:lpstr>
      <vt:lpstr>Thank you all!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CS-250 Agile Presentation</dc:title>
  <dc:creator>ODonnell, Justin</dc:creator>
  <cp:lastModifiedBy>ODonnell, Justin</cp:lastModifiedBy>
  <cp:revision>3</cp:revision>
  <dcterms:created xsi:type="dcterms:W3CDTF">2022-02-18T21:03:11Z</dcterms:created>
  <dcterms:modified xsi:type="dcterms:W3CDTF">2022-02-27T21:37:20Z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