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59" r:id="rId5"/>
    <p:sldId id="282" r:id="rId6"/>
    <p:sldId id="277" r:id="rId7"/>
    <p:sldId id="283" r:id="rId8"/>
    <p:sldId id="264" r:id="rId9"/>
    <p:sldId id="265" r:id="rId10"/>
    <p:sldId id="269" r:id="rId11"/>
    <p:sldId id="270" r:id="rId12"/>
    <p:sldId id="285" r:id="rId13"/>
    <p:sldId id="272" r:id="rId14"/>
    <p:sldId id="267" r:id="rId15"/>
    <p:sldId id="268" r:id="rId16"/>
    <p:sldId id="284" r:id="rId17"/>
    <p:sldId id="276" r:id="rId18"/>
    <p:sldId id="281" r:id="rId19"/>
    <p:sldId id="286" r:id="rId20"/>
    <p:sldId id="287" r:id="rId21"/>
    <p:sldId id="280" r:id="rId22"/>
    <p:sldId id="288" r:id="rId23"/>
    <p:sldId id="289" r:id="rId24"/>
    <p:sldId id="290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FE2DB"/>
    <a:srgbClr val="E1E4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422E4-C7AD-4FD1-BB27-0E63B052A5FE}" type="datetimeFigureOut">
              <a:rPr lang="pt-BR" smtClean="0"/>
              <a:t>14/08/2019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037BC-7793-4B17-B44C-B4780442F5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810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037BC-7793-4B17-B44C-B4780442F54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88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t.wikipedia.org/wiki/IBM_P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D870D-2685-480B-BA20-C5AE2C56F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8530" y="1829832"/>
            <a:ext cx="8791575" cy="2387600"/>
          </a:xfrm>
        </p:spPr>
        <p:txBody>
          <a:bodyPr>
            <a:normAutofit/>
          </a:bodyPr>
          <a:lstStyle/>
          <a:p>
            <a:r>
              <a:rPr lang="pt-BR" sz="8800" dirty="0"/>
              <a:t>BARRAMENTOS</a:t>
            </a:r>
          </a:p>
        </p:txBody>
      </p:sp>
    </p:spTree>
    <p:extLst>
      <p:ext uri="{BB962C8B-B14F-4D97-AF65-F5344CB8AC3E}">
        <p14:creationId xmlns:p14="http://schemas.microsoft.com/office/powerpoint/2010/main" val="340693040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E2F50-DECB-4CC7-8D0A-36C5A0C6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67158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Barramentos AMR, CNR e ACR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16C5D-82F7-475A-922D-AB9F9960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slot </a:t>
            </a:r>
            <a:r>
              <a:rPr lang="pt-BR" b="1" dirty="0"/>
              <a:t>AMR</a:t>
            </a:r>
            <a:r>
              <a:rPr lang="pt-BR" dirty="0"/>
              <a:t> foi desenvolvido para ser usado especialmente para funções de modem e áudio. Seu projeto foi liderado pela </a:t>
            </a:r>
            <a:r>
              <a:rPr lang="pt-BR" dirty="0">
                <a:hlinkClick r:id="rId2"/>
              </a:rPr>
              <a:t>Intel</a:t>
            </a:r>
            <a:r>
              <a:rPr lang="pt-BR" dirty="0"/>
              <a:t>. Para ser usado, o chipset da </a:t>
            </a:r>
            <a:r>
              <a:rPr lang="pt-BR" dirty="0" err="1"/>
              <a:t>placa-mãe</a:t>
            </a:r>
            <a:r>
              <a:rPr lang="pt-BR" dirty="0"/>
              <a:t> precisava contar com os circuitos AC'97 e MC'97 (áudio e modem, respectivamente). Se comparado aos padrões vistos até agora, o slot AMR era muito pequeno.</a:t>
            </a:r>
          </a:p>
        </p:txBody>
      </p:sp>
    </p:spTree>
    <p:extLst>
      <p:ext uri="{BB962C8B-B14F-4D97-AF65-F5344CB8AC3E}">
        <p14:creationId xmlns:p14="http://schemas.microsoft.com/office/powerpoint/2010/main" val="395800674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DB598-E628-483E-B368-30FEF366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1564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Barramentos AMR, CNR e ACR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63A7E-40F3-47B3-B608-86C03C92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padrão </a:t>
            </a:r>
            <a:r>
              <a:rPr lang="pt-BR" b="1" dirty="0"/>
              <a:t>CNR</a:t>
            </a:r>
            <a:r>
              <a:rPr lang="pt-BR" dirty="0"/>
              <a:t>, por sua vez, surgiu praticamente como um substituto do AMR e também teve a Intel como principal nome no seu desenvolvimento. Ambos eram, na verdade, muito parecidos, inclusive nos slots. O principal diferencial do CNR era o suporte a recursos de rede, além dos de áudio e modem.</a:t>
            </a:r>
          </a:p>
        </p:txBody>
      </p:sp>
    </p:spTree>
    <p:extLst>
      <p:ext uri="{BB962C8B-B14F-4D97-AF65-F5344CB8AC3E}">
        <p14:creationId xmlns:p14="http://schemas.microsoft.com/office/powerpoint/2010/main" val="113447373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DB598-E628-483E-B368-30FEF366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1564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Barramentos AMR, CNR e ACR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63A7E-40F3-47B3-B608-86C03C92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O padrão </a:t>
            </a:r>
            <a:r>
              <a:rPr lang="pt-BR" b="1" dirty="0"/>
              <a:t>ACR</a:t>
            </a:r>
            <a:r>
              <a:rPr lang="pt-BR" dirty="0"/>
              <a:t>, teve foco principal nas comunicações de rede e USB. Esse tipo foi por algum tempo comum de ser encontrado em </a:t>
            </a:r>
            <a:r>
              <a:rPr lang="pt-BR" dirty="0" err="1"/>
              <a:t>placas-mãe</a:t>
            </a:r>
            <a:r>
              <a:rPr lang="pt-BR" dirty="0"/>
              <a:t> da Asus e seu slot é extremamente parecido com um encaixe PCI, com a diferença de ser posicionado de forma contrária na </a:t>
            </a:r>
            <a:r>
              <a:rPr lang="pt-BR" dirty="0" err="1"/>
              <a:t>placa-mãe</a:t>
            </a:r>
            <a:r>
              <a:rPr lang="pt-BR" dirty="0"/>
              <a:t>, ou seja, é uma espécie de “PCI invertido”.</a:t>
            </a:r>
          </a:p>
        </p:txBody>
      </p:sp>
    </p:spTree>
    <p:extLst>
      <p:ext uri="{BB962C8B-B14F-4D97-AF65-F5344CB8AC3E}">
        <p14:creationId xmlns:p14="http://schemas.microsoft.com/office/powerpoint/2010/main" val="147185662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0E75D0-1212-417B-A57B-D7AD2A98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Slot de Barramentos AMR, CNR e ACR</a:t>
            </a:r>
            <a:br>
              <a:rPr lang="pt-BR" dirty="0"/>
            </a:b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CACC8EF-5A32-409F-87F6-01E75A11E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211" r="9096"/>
          <a:stretch/>
        </p:blipFill>
        <p:spPr>
          <a:xfrm>
            <a:off x="7432048" y="1570182"/>
            <a:ext cx="3553933" cy="2119629"/>
          </a:xfrm>
        </p:spPr>
      </p:pic>
      <p:pic>
        <p:nvPicPr>
          <p:cNvPr id="4100" name="Picture 4" descr="slot_html_674ccd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313" y="3777361"/>
            <a:ext cx="3552668" cy="232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/>
          <p:cNvGrpSpPr/>
          <p:nvPr/>
        </p:nvGrpSpPr>
        <p:grpSpPr>
          <a:xfrm>
            <a:off x="1141413" y="1570182"/>
            <a:ext cx="6229205" cy="4535055"/>
            <a:chOff x="1141413" y="1570182"/>
            <a:chExt cx="6229205" cy="4535055"/>
          </a:xfrm>
        </p:grpSpPr>
        <p:pic>
          <p:nvPicPr>
            <p:cNvPr id="4098" name="Picture 2" descr="Resultado de imagem para slots amr cnr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84" b="27247"/>
            <a:stretch/>
          </p:blipFill>
          <p:spPr bwMode="auto">
            <a:xfrm>
              <a:off x="1141413" y="1570182"/>
              <a:ext cx="6229205" cy="45350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tângulo 2"/>
            <p:cNvSpPr/>
            <p:nvPr/>
          </p:nvSpPr>
          <p:spPr>
            <a:xfrm>
              <a:off x="2373549" y="1570182"/>
              <a:ext cx="2169268" cy="60881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/>
            <p:cNvSpPr/>
            <p:nvPr/>
          </p:nvSpPr>
          <p:spPr>
            <a:xfrm>
              <a:off x="2334638" y="2178995"/>
              <a:ext cx="1994171" cy="340468"/>
            </a:xfrm>
            <a:prstGeom prst="rect">
              <a:avLst/>
            </a:prstGeom>
            <a:solidFill>
              <a:srgbClr val="DFE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6746085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D0CE9-C16E-4919-A255-5F54BA8B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Slot de barramento AGP</a:t>
            </a:r>
            <a:br>
              <a:rPr lang="pt-BR" dirty="0"/>
            </a:br>
            <a:r>
              <a:rPr lang="pt-BR" sz="2400" dirty="0"/>
              <a:t>(</a:t>
            </a:r>
            <a:r>
              <a:rPr lang="pt-BR" sz="2400" dirty="0" err="1"/>
              <a:t>Accelerated</a:t>
            </a:r>
            <a:r>
              <a:rPr lang="pt-BR" sz="2400" dirty="0"/>
              <a:t> </a:t>
            </a:r>
            <a:r>
              <a:rPr lang="pt-BR" sz="2400" dirty="0" err="1"/>
              <a:t>Graphics</a:t>
            </a:r>
            <a:r>
              <a:rPr lang="pt-BR" sz="2400" dirty="0"/>
              <a:t> </a:t>
            </a:r>
            <a:r>
              <a:rPr lang="pt-BR" sz="2400" dirty="0" err="1"/>
              <a:t>Port</a:t>
            </a:r>
            <a:r>
              <a:rPr lang="pt-BR" sz="2400" dirty="0"/>
              <a:t>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50251A-73AD-467A-8FF9-ADBDFF41E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Se antes os computadores se limitavam a exibir caracteres em telas escuras, hoje, eles são capazes de exibir e criar imagens em altíssima qualidade. Mas, isso tem um preço: quanto mais evoluída é uma aplicação gráfica, em geral, mais dados ela consome. Para lidar com o volume crescente de dados gerados pelos chips gráficos (GPU), a Intel anunciou em meados de 1996 o padrão AGP, cujo slot funcionava exclusivamente com placas de vídeo.</a:t>
            </a:r>
          </a:p>
          <a:p>
            <a:pPr algn="just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8F1057-1A98-41BE-B48C-CF45A637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314" y="4760913"/>
            <a:ext cx="5892194" cy="176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6576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B55A2-99F8-44B9-9B55-E7D88582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70918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Slot de barramento PCI Express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4C3AE-0F9B-4232-8387-6C10930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872" y="1510203"/>
            <a:ext cx="9905999" cy="22674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O padrão PCI Express (ou </a:t>
            </a:r>
            <a:r>
              <a:rPr lang="pt-BR" i="1" dirty="0" err="1"/>
              <a:t>PCIe</a:t>
            </a:r>
            <a:r>
              <a:rPr lang="pt-BR" dirty="0"/>
              <a:t> ou, ainda, </a:t>
            </a:r>
            <a:r>
              <a:rPr lang="pt-BR" i="1" dirty="0"/>
              <a:t>PCI-EX</a:t>
            </a:r>
            <a:r>
              <a:rPr lang="pt-BR" dirty="0"/>
              <a:t>) foi concebido pela Intel em 2002 / 2003 e se destaca por substituir, ao mesmo tempo, os barramentos PCI e AGP. Ao contrário das demais, o </a:t>
            </a:r>
            <a:r>
              <a:rPr lang="pt-BR" dirty="0" err="1"/>
              <a:t>PCIe</a:t>
            </a:r>
            <a:r>
              <a:rPr lang="pt-BR" dirty="0"/>
              <a:t> é usado até hoje.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5FE292-41B5-4C7E-9D77-6FCF04AFC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885" y="3382660"/>
            <a:ext cx="5866227" cy="313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3774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B55A2-99F8-44B9-9B55-E7D88582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709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Barramento interno para mídias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74C3AE-0F9B-4232-8387-6C109303E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2279651"/>
            <a:ext cx="3238329" cy="39952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Barramento IDE</a:t>
            </a:r>
          </a:p>
          <a:p>
            <a:pPr marL="0" indent="0" algn="just">
              <a:buNone/>
            </a:pPr>
            <a:r>
              <a:rPr lang="pt-BR" dirty="0"/>
              <a:t>(Lançado nos anos 80)</a:t>
            </a:r>
            <a:br>
              <a:rPr lang="pt-BR" dirty="0"/>
            </a:br>
            <a:r>
              <a:rPr lang="pt-BR" dirty="0"/>
              <a:t>O Barramento IDE aceita HD, CD, DVD e disquete.</a:t>
            </a:r>
            <a:br>
              <a:rPr lang="pt-BR" dirty="0"/>
            </a:br>
            <a:r>
              <a:rPr lang="pt-BR" dirty="0"/>
              <a:t>Velocidade: 133 Mb/s.</a:t>
            </a:r>
          </a:p>
          <a:p>
            <a:pPr algn="just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4009937" y="2290764"/>
            <a:ext cx="33242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Barramento SCSI</a:t>
            </a:r>
          </a:p>
          <a:p>
            <a:pPr algn="just"/>
            <a:r>
              <a:rPr lang="pt-BR" sz="2400" dirty="0"/>
              <a:t>(Lançado nos anos 90)</a:t>
            </a:r>
            <a:br>
              <a:rPr lang="pt-BR" sz="2400" dirty="0"/>
            </a:br>
            <a:r>
              <a:rPr lang="pt-BR" sz="2400" dirty="0"/>
              <a:t>O Barramento SCSI aceita HD, CD, DVD, disquete e impressora.</a:t>
            </a:r>
            <a:br>
              <a:rPr lang="pt-BR" sz="2400" dirty="0"/>
            </a:br>
            <a:r>
              <a:rPr lang="pt-BR" sz="2400" dirty="0"/>
              <a:t>Velocidade: 320 Mb/s.</a:t>
            </a:r>
          </a:p>
        </p:txBody>
      </p:sp>
      <p:sp>
        <p:nvSpPr>
          <p:cNvPr id="5" name="Retângulo 4"/>
          <p:cNvSpPr/>
          <p:nvPr/>
        </p:nvSpPr>
        <p:spPr>
          <a:xfrm>
            <a:off x="7915583" y="2290764"/>
            <a:ext cx="40195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Barramento SATA</a:t>
            </a:r>
          </a:p>
          <a:p>
            <a:pPr algn="just"/>
            <a:r>
              <a:rPr lang="pt-BR" sz="2400" dirty="0"/>
              <a:t>(Lançado no ano 2003)</a:t>
            </a:r>
            <a:br>
              <a:rPr lang="pt-BR" sz="2400" dirty="0"/>
            </a:br>
            <a:r>
              <a:rPr lang="pt-BR" sz="2400" dirty="0"/>
              <a:t>O Barramento SATA aceita HD, CD, DVD, Blu-ray e SSD.</a:t>
            </a:r>
            <a:br>
              <a:rPr lang="pt-BR" sz="2400" dirty="0"/>
            </a:br>
            <a:r>
              <a:rPr lang="pt-BR" sz="2400" dirty="0"/>
              <a:t>Velocidade: 150 Mb/s a 600 Mb/s.</a:t>
            </a:r>
          </a:p>
        </p:txBody>
      </p:sp>
    </p:spTree>
    <p:extLst>
      <p:ext uri="{BB962C8B-B14F-4D97-AF65-F5344CB8AC3E}">
        <p14:creationId xmlns:p14="http://schemas.microsoft.com/office/powerpoint/2010/main" val="324426277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760F-1877-4746-B369-03BA3AAC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6799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Barramento externo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74F389-E900-4699-8DD3-A5526795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09599"/>
            <a:ext cx="9905999" cy="3541714"/>
          </a:xfrm>
        </p:spPr>
        <p:txBody>
          <a:bodyPr/>
          <a:lstStyle/>
          <a:p>
            <a:pPr algn="just"/>
            <a:r>
              <a:rPr lang="pt-BR" dirty="0"/>
              <a:t>Barramentos externos referem-se às portas de comunicação.</a:t>
            </a:r>
          </a:p>
          <a:p>
            <a:pPr algn="just"/>
            <a:r>
              <a:rPr lang="pt-BR" dirty="0"/>
              <a:t>Exemplo de portas de comunicação: Porta Serial, porta USB, porta paralela, etc.</a:t>
            </a:r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6" y="3880456"/>
            <a:ext cx="2729894" cy="27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Portal us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99" y="3880456"/>
            <a:ext cx="2729894" cy="27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Porta paralel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62" y="3880456"/>
            <a:ext cx="3483459" cy="272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84512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1725E-F65C-41AF-842C-DC044EF1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Barramento serial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1AE97-1BC9-46DB-A2C3-6750B491F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92030"/>
            <a:ext cx="6055801" cy="35991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Lançado nos anos 80, a porta serial possui o formato de macho (mouse e teclado) e fêmea (monitor VGA, XVGA, XGA), com 9 pinos.</a:t>
            </a:r>
          </a:p>
          <a:p>
            <a:pPr marL="0" indent="0" algn="just">
              <a:buNone/>
            </a:pPr>
            <a:r>
              <a:rPr lang="pt-BR" dirty="0"/>
              <a:t>Também chamada de RS-232, a porta serial também possui um conector denominado DB9.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1FE7599-C8A1-42E6-A0E8-D35A58F02977}"/>
              </a:ext>
            </a:extLst>
          </p:cNvPr>
          <p:cNvSpPr/>
          <p:nvPr/>
        </p:nvSpPr>
        <p:spPr>
          <a:xfrm>
            <a:off x="3048000" y="2413338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>
                <a:solidFill>
                  <a:srgbClr val="222222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endParaRPr lang="pt-BR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2050" name="Picture 2" descr="Resultado de imagem para Porta serial macho e feme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83" y="2192030"/>
            <a:ext cx="3656628" cy="365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5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1725E-F65C-41AF-842C-DC044EF1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Barramento Paralelo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1AE97-1BC9-46DB-A2C3-6750B491F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92030"/>
            <a:ext cx="6055801" cy="35991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Lançado também nos anos 80, a porta paralela possui 25 pinos e aceita impressora e scanner. O nome técnico para essa porta é LPT1 e o nome de seu conector é DB25.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1FE7599-C8A1-42E6-A0E8-D35A58F02977}"/>
              </a:ext>
            </a:extLst>
          </p:cNvPr>
          <p:cNvSpPr/>
          <p:nvPr/>
        </p:nvSpPr>
        <p:spPr>
          <a:xfrm>
            <a:off x="3048000" y="2413338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>
                <a:solidFill>
                  <a:srgbClr val="222222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endParaRPr lang="pt-BR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074" name="Picture 2" descr="Imagem relaciona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91" t="21949" b="20262"/>
          <a:stretch/>
        </p:blipFill>
        <p:spPr bwMode="auto">
          <a:xfrm>
            <a:off x="7197213" y="2192030"/>
            <a:ext cx="3923071" cy="344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81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8D8358D-12E0-4A75-A623-34E50BF7D3EB}"/>
              </a:ext>
            </a:extLst>
          </p:cNvPr>
          <p:cNvSpPr txBox="1"/>
          <p:nvPr/>
        </p:nvSpPr>
        <p:spPr>
          <a:xfrm>
            <a:off x="3142084" y="836712"/>
            <a:ext cx="81003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Universidade do Estado da Bahia – UNEB</a:t>
            </a:r>
          </a:p>
          <a:p>
            <a:r>
              <a:rPr lang="pt-BR" sz="2400" dirty="0"/>
              <a:t>Bacharelado em Sistemas de Informação – 2º Semestre</a:t>
            </a:r>
          </a:p>
          <a:p>
            <a:r>
              <a:rPr lang="pt-BR" sz="2400" dirty="0"/>
              <a:t>Disciplina – Arquitetura de Computadores</a:t>
            </a:r>
          </a:p>
          <a:p>
            <a:r>
              <a:rPr lang="pt-BR" sz="2400" dirty="0"/>
              <a:t>Docente – </a:t>
            </a:r>
            <a:r>
              <a:rPr lang="pt-BR" sz="2400" dirty="0" err="1"/>
              <a:t>Julio</a:t>
            </a:r>
            <a:r>
              <a:rPr lang="pt-BR" sz="2400" dirty="0"/>
              <a:t> Oliveira</a:t>
            </a:r>
          </a:p>
          <a:p>
            <a:r>
              <a:rPr lang="pt-BR" sz="2400" dirty="0"/>
              <a:t>Discentes – Gabriel S. da Cruz, </a:t>
            </a:r>
            <a:r>
              <a:rPr lang="pt-BR" sz="2400" dirty="0" err="1"/>
              <a:t>Gessica</a:t>
            </a:r>
            <a:r>
              <a:rPr lang="pt-BR" sz="2400" dirty="0"/>
              <a:t> Marques, Ítalo Macedo, João Paulo dos Santos, Jorge Nunes, Paulo Lopes, Raisson Almeida e Wriel Alves.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0E59A6-472F-42CF-B228-BC2F2CDEA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48"/>
          <a:stretch/>
        </p:blipFill>
        <p:spPr>
          <a:xfrm>
            <a:off x="1000317" y="980994"/>
            <a:ext cx="1728192" cy="201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8982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1725E-F65C-41AF-842C-DC044EF17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Barramento PS/2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1AE97-1BC9-46DB-A2C3-6750B491F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086" y="2097088"/>
            <a:ext cx="5692007" cy="41202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Lançado nos anos 90, a porta PS/2 possui o formato redondo que possui um guia e seis pinos em volta dele (geralmente nas cores verde e roxo), e aceita mouse e teclado. O nome de seu conector é </a:t>
            </a:r>
            <a:r>
              <a:rPr lang="pt-BR" dirty="0" err="1"/>
              <a:t>Mini-din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r>
              <a:rPr lang="pt-BR" dirty="0"/>
              <a:t>Existe também um </a:t>
            </a:r>
            <a:r>
              <a:rPr lang="pt-BR" dirty="0" err="1"/>
              <a:t>Mini-din</a:t>
            </a:r>
            <a:r>
              <a:rPr lang="pt-BR" dirty="0"/>
              <a:t> que possui 4 pinos ao seu redor. O seu nome é S/Vídeo.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1FE7599-C8A1-42E6-A0E8-D35A58F02977}"/>
              </a:ext>
            </a:extLst>
          </p:cNvPr>
          <p:cNvSpPr/>
          <p:nvPr/>
        </p:nvSpPr>
        <p:spPr>
          <a:xfrm>
            <a:off x="3048000" y="2413338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pt-BR" sz="2000" dirty="0">
                <a:solidFill>
                  <a:srgbClr val="222222"/>
                </a:solidFill>
                <a:latin typeface="Verdana" panose="020B0604030504040204" pitchFamily="34" charset="0"/>
              </a:rPr>
              <a:t>.</a:t>
            </a:r>
          </a:p>
          <a:p>
            <a:pPr algn="just"/>
            <a:endParaRPr lang="pt-BR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961821" y="2192030"/>
            <a:ext cx="4513215" cy="3274705"/>
            <a:chOff x="961821" y="2192030"/>
            <a:chExt cx="4513215" cy="3274705"/>
          </a:xfrm>
        </p:grpSpPr>
        <p:pic>
          <p:nvPicPr>
            <p:cNvPr id="4098" name="Picture 2" descr="Resultado de imagem para Barramento PS/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821" y="2192030"/>
              <a:ext cx="4513215" cy="3274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tângulo 4"/>
            <p:cNvSpPr/>
            <p:nvPr/>
          </p:nvSpPr>
          <p:spPr>
            <a:xfrm>
              <a:off x="4159045" y="5240594"/>
              <a:ext cx="1315991" cy="2261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56703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760F-1877-4746-B369-03BA3AAC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4602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Barramento USB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74F389-E900-4699-8DD3-A5526795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8" y="1434904"/>
            <a:ext cx="10103514" cy="54230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Lançado em 2002, a porta USB aceita todos os dispositivos, tais como mouse, teclado, </a:t>
            </a:r>
            <a:r>
              <a:rPr lang="pt-BR" dirty="0" err="1"/>
              <a:t>pendrive</a:t>
            </a:r>
            <a:r>
              <a:rPr lang="pt-BR" dirty="0"/>
              <a:t>, impressora, TV, etc. A porta USB aceita até 127 conexões simultâneas e possui tipos e versões.</a:t>
            </a:r>
          </a:p>
          <a:p>
            <a:pPr algn="just"/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43898" y="3298237"/>
            <a:ext cx="9389807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rgbClr val="FFFFFF"/>
                </a:solidFill>
              </a:rPr>
              <a:t>As versões relacionadas à sua velocidade:</a:t>
            </a:r>
          </a:p>
          <a:p>
            <a:pPr algn="just"/>
            <a:endParaRPr lang="pt-BR" sz="2400" dirty="0">
              <a:solidFill>
                <a:srgbClr val="FFFFFF"/>
              </a:solidFill>
            </a:endParaRPr>
          </a:p>
          <a:p>
            <a:pPr algn="just"/>
            <a:r>
              <a:rPr lang="pt-BR" sz="2400" dirty="0">
                <a:solidFill>
                  <a:srgbClr val="FFFFFF"/>
                </a:solidFill>
              </a:rPr>
              <a:t>Porta USB 1.0 possui velocidade de 12 Mb/s;</a:t>
            </a:r>
          </a:p>
          <a:p>
            <a:pPr algn="just"/>
            <a:r>
              <a:rPr lang="pt-BR" sz="2400" dirty="0">
                <a:solidFill>
                  <a:srgbClr val="FFFFFF"/>
                </a:solidFill>
              </a:rPr>
              <a:t>Porta USB 2.0 possui velocidade de 480 Mb/s;</a:t>
            </a:r>
          </a:p>
          <a:p>
            <a:pPr algn="just"/>
            <a:r>
              <a:rPr lang="pt-BR" sz="2400" dirty="0">
                <a:solidFill>
                  <a:srgbClr val="FFFFFF"/>
                </a:solidFill>
              </a:rPr>
              <a:t>Porta USB 3.0 possui velocidade de 4,8 Gb/s;</a:t>
            </a:r>
          </a:p>
          <a:p>
            <a:pPr algn="just"/>
            <a:r>
              <a:rPr lang="pt-BR" sz="2400" dirty="0">
                <a:solidFill>
                  <a:srgbClr val="FFFFFF"/>
                </a:solidFill>
              </a:rPr>
              <a:t>Porta USB 3.1 possui velocidade de 5,0 Gb/s;</a:t>
            </a:r>
          </a:p>
        </p:txBody>
      </p:sp>
    </p:spTree>
    <p:extLst>
      <p:ext uri="{BB962C8B-B14F-4D97-AF65-F5344CB8AC3E}">
        <p14:creationId xmlns:p14="http://schemas.microsoft.com/office/powerpoint/2010/main" val="3663855209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760F-1877-4746-B369-03BA3AAC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4602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Tipos de porta USB</a:t>
            </a:r>
          </a:p>
        </p:txBody>
      </p:sp>
      <p:sp>
        <p:nvSpPr>
          <p:cNvPr id="5" name="Retângulo 4"/>
          <p:cNvSpPr/>
          <p:nvPr/>
        </p:nvSpPr>
        <p:spPr>
          <a:xfrm>
            <a:off x="943897" y="1496191"/>
            <a:ext cx="10103514" cy="4154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FFFF"/>
                </a:solidFill>
              </a:rPr>
              <a:t>USB-A:</a:t>
            </a:r>
            <a:r>
              <a:rPr lang="pt-BR" sz="2400" dirty="0">
                <a:solidFill>
                  <a:srgbClr val="FFFFFF"/>
                </a:solidFill>
              </a:rPr>
              <a:t> Tem plana e retangular, padrão encontrado na extremidade de quase todos os cabos USB.</a:t>
            </a:r>
          </a:p>
          <a:p>
            <a:r>
              <a:rPr lang="pt-BR" sz="2400" b="1" dirty="0">
                <a:solidFill>
                  <a:srgbClr val="FFFFFF"/>
                </a:solidFill>
              </a:rPr>
              <a:t>USB-B:</a:t>
            </a:r>
            <a:r>
              <a:rPr lang="pt-BR" sz="2400" dirty="0">
                <a:solidFill>
                  <a:srgbClr val="FFFFFF"/>
                </a:solidFill>
              </a:rPr>
              <a:t> É um conector quase quadrado, usado principalmente para impressoras e outros dispositivos que se conectam ao computador. </a:t>
            </a:r>
          </a:p>
          <a:p>
            <a:r>
              <a:rPr lang="pt-BR" sz="2400" b="1" dirty="0" err="1">
                <a:solidFill>
                  <a:srgbClr val="FFFFFF"/>
                </a:solidFill>
              </a:rPr>
              <a:t>Mini-A</a:t>
            </a:r>
            <a:r>
              <a:rPr lang="pt-BR" sz="2400" dirty="0">
                <a:solidFill>
                  <a:srgbClr val="FFFFFF"/>
                </a:solidFill>
              </a:rPr>
              <a:t>: Conector menor que era padrão para celulares antes do </a:t>
            </a:r>
            <a:r>
              <a:rPr lang="pt-BR" sz="2400" dirty="0" err="1">
                <a:solidFill>
                  <a:srgbClr val="FFFFFF"/>
                </a:solidFill>
              </a:rPr>
              <a:t>micro-USB</a:t>
            </a:r>
            <a:r>
              <a:rPr lang="pt-BR" sz="2400" dirty="0">
                <a:solidFill>
                  <a:srgbClr val="FFFFFF"/>
                </a:solidFill>
              </a:rPr>
              <a:t>. </a:t>
            </a:r>
          </a:p>
          <a:p>
            <a:r>
              <a:rPr lang="pt-BR" sz="2400" b="1" dirty="0" err="1">
                <a:solidFill>
                  <a:srgbClr val="FFFFFF"/>
                </a:solidFill>
              </a:rPr>
              <a:t>Micro-USB</a:t>
            </a:r>
            <a:r>
              <a:rPr lang="pt-BR" sz="2400" b="1" dirty="0">
                <a:solidFill>
                  <a:srgbClr val="FFFFFF"/>
                </a:solidFill>
              </a:rPr>
              <a:t>:</a:t>
            </a:r>
            <a:r>
              <a:rPr lang="pt-BR" sz="2400" dirty="0">
                <a:solidFill>
                  <a:srgbClr val="FFFFFF"/>
                </a:solidFill>
              </a:rPr>
              <a:t> O padrão atual para smartphones e alguns outros dispositivos móveis, que é ainda menor que o </a:t>
            </a:r>
            <a:r>
              <a:rPr lang="pt-BR" sz="2400" dirty="0" err="1">
                <a:solidFill>
                  <a:srgbClr val="FFFFFF"/>
                </a:solidFill>
              </a:rPr>
              <a:t>mini-USB</a:t>
            </a:r>
            <a:r>
              <a:rPr lang="pt-BR" sz="2400" dirty="0">
                <a:solidFill>
                  <a:srgbClr val="FFFFFF"/>
                </a:solidFill>
              </a:rPr>
              <a:t>. </a:t>
            </a:r>
          </a:p>
          <a:p>
            <a:r>
              <a:rPr lang="pt-BR" sz="2400" b="1" dirty="0">
                <a:solidFill>
                  <a:srgbClr val="FFFFFF"/>
                </a:solidFill>
              </a:rPr>
              <a:t>USB </a:t>
            </a:r>
            <a:r>
              <a:rPr lang="pt-BR" sz="2400" b="1" dirty="0" err="1">
                <a:solidFill>
                  <a:srgbClr val="FFFFFF"/>
                </a:solidFill>
              </a:rPr>
              <a:t>Type</a:t>
            </a:r>
            <a:r>
              <a:rPr lang="pt-BR" sz="2400" b="1" dirty="0">
                <a:solidFill>
                  <a:srgbClr val="FFFFFF"/>
                </a:solidFill>
              </a:rPr>
              <a:t>-C:</a:t>
            </a:r>
            <a:r>
              <a:rPr lang="pt-BR" sz="2400" dirty="0">
                <a:solidFill>
                  <a:srgbClr val="FFFFFF"/>
                </a:solidFill>
              </a:rPr>
              <a:t> O mais novo padrão USB, é um cabo reversível que promete taxas de transferência mais altas e mais potência do que os tipos USB anteriores. </a:t>
            </a:r>
          </a:p>
          <a:p>
            <a:r>
              <a:rPr lang="pt-BR" sz="2400" b="1" dirty="0" err="1">
                <a:solidFill>
                  <a:srgbClr val="FFFFFF"/>
                </a:solidFill>
              </a:rPr>
              <a:t>Lightning</a:t>
            </a:r>
            <a:r>
              <a:rPr lang="pt-BR" sz="2400" b="1" dirty="0">
                <a:solidFill>
                  <a:srgbClr val="FFFFFF"/>
                </a:solidFill>
              </a:rPr>
              <a:t>:</a:t>
            </a:r>
            <a:r>
              <a:rPr lang="pt-BR" sz="2400" dirty="0">
                <a:solidFill>
                  <a:srgbClr val="FFFFFF"/>
                </a:solidFill>
              </a:rPr>
              <a:t>  Este não é um verdadeiro padrão USB, mas é o conector da Apple para iPhone, </a:t>
            </a:r>
            <a:r>
              <a:rPr lang="pt-BR" sz="2400" dirty="0" err="1">
                <a:solidFill>
                  <a:srgbClr val="FFFFFF"/>
                </a:solidFill>
              </a:rPr>
              <a:t>iPad</a:t>
            </a:r>
            <a:r>
              <a:rPr lang="pt-BR" sz="2400" dirty="0">
                <a:solidFill>
                  <a:srgbClr val="FFFFFF"/>
                </a:solidFill>
              </a:rPr>
              <a:t>, </a:t>
            </a:r>
            <a:r>
              <a:rPr lang="pt-BR" sz="2400" dirty="0" err="1">
                <a:solidFill>
                  <a:srgbClr val="FFFFFF"/>
                </a:solidFill>
              </a:rPr>
              <a:t>AirPods</a:t>
            </a:r>
            <a:r>
              <a:rPr lang="pt-BR" sz="2400" dirty="0">
                <a:solidFill>
                  <a:srgbClr val="FFFFFF"/>
                </a:solidFill>
              </a:rPr>
              <a:t> e muito mais.</a:t>
            </a:r>
          </a:p>
        </p:txBody>
      </p:sp>
    </p:spTree>
    <p:extLst>
      <p:ext uri="{BB962C8B-B14F-4D97-AF65-F5344CB8AC3E}">
        <p14:creationId xmlns:p14="http://schemas.microsoft.com/office/powerpoint/2010/main" val="130959318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760F-1877-4746-B369-03BA3AAC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4602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Barramento USB</a:t>
            </a:r>
          </a:p>
        </p:txBody>
      </p:sp>
      <p:pic>
        <p:nvPicPr>
          <p:cNvPr id="5122" name="Picture 2" descr="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21" y="2074607"/>
            <a:ext cx="10179381" cy="288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8457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8D4E9-CFC4-48AB-9DA8-34E45112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6000" cy="1293096"/>
          </a:xfrm>
        </p:spPr>
        <p:txBody>
          <a:bodyPr/>
          <a:lstStyle/>
          <a:p>
            <a:pPr algn="ctr"/>
            <a:r>
              <a:rPr lang="pt-BR" dirty="0"/>
              <a:t>Barramento </a:t>
            </a:r>
            <a:r>
              <a:rPr lang="pt-BR" dirty="0" err="1"/>
              <a:t>hdmi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F4FA3B-7358-43E1-83B5-1840BAF4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3898" y="2037324"/>
            <a:ext cx="5322170" cy="4648612"/>
          </a:xfrm>
        </p:spPr>
        <p:txBody>
          <a:bodyPr>
            <a:noAutofit/>
          </a:bodyPr>
          <a:lstStyle/>
          <a:p>
            <a:r>
              <a:rPr lang="pt-BR" sz="2400" cap="none" dirty="0"/>
              <a:t>Lançado no ano 2004, a porta </a:t>
            </a:r>
            <a:r>
              <a:rPr lang="pt-BR" sz="2400" cap="none" dirty="0" err="1"/>
              <a:t>hdmi</a:t>
            </a:r>
            <a:r>
              <a:rPr lang="pt-BR" sz="2400" cap="none" dirty="0"/>
              <a:t> é usada para transmissão de áudio e vídeo. No início, o HDMI teve dois tipos de conectores: o HDMI tipo A e o HDMI tipo B, com 19 e 29 pinos, respectivamente. O conector tipo A é, de longe, o mais implementado pela indústria. O tipo B não chegou a ser adotado.</a:t>
            </a:r>
          </a:p>
        </p:txBody>
      </p:sp>
      <p:grpSp>
        <p:nvGrpSpPr>
          <p:cNvPr id="5" name="Agrupar 4"/>
          <p:cNvGrpSpPr/>
          <p:nvPr/>
        </p:nvGrpSpPr>
        <p:grpSpPr>
          <a:xfrm>
            <a:off x="6384054" y="2047156"/>
            <a:ext cx="4663357" cy="3499722"/>
            <a:chOff x="3637935" y="3059878"/>
            <a:chExt cx="4663357" cy="3499722"/>
          </a:xfrm>
        </p:grpSpPr>
        <p:pic>
          <p:nvPicPr>
            <p:cNvPr id="6146" name="Picture 2" descr="Resultado de imagem para Barramento hdmi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7935" y="3059878"/>
              <a:ext cx="4663357" cy="3499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tângulo 3"/>
            <p:cNvSpPr/>
            <p:nvPr/>
          </p:nvSpPr>
          <p:spPr>
            <a:xfrm>
              <a:off x="3785420" y="4768645"/>
              <a:ext cx="993058" cy="4424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4054849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8D4E9-CFC4-48AB-9DA8-34E45112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-419099"/>
            <a:ext cx="9906000" cy="2852737"/>
          </a:xfrm>
        </p:spPr>
        <p:txBody>
          <a:bodyPr/>
          <a:lstStyle/>
          <a:p>
            <a:pPr algn="ctr"/>
            <a:r>
              <a:rPr lang="pt-BR" dirty="0"/>
              <a:t>Referências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F4FA3B-7358-43E1-83B5-1840BAF4E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2257937"/>
            <a:ext cx="9906000" cy="1374776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</a:rPr>
              <a:t>https://www.cursosdeinformaticabasica.com.br/o-que-sao-barramentos/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</a:rPr>
              <a:t>https://www.tecmundo.com.br/hardware/1736-o-que-e-barramento-.htm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</a:rPr>
              <a:t>https://canaltech.com.br/hardware/O-que-e-um-barramento/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</a:rPr>
              <a:t>https://americnet.wordpress.com/2010/03/18/tipos-de-barramentos-do-computador/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</a:rPr>
              <a:t>http://jkolb.com.br/barramentos-amr-cnr-e-acr/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/>
                </a:solidFill>
              </a:rPr>
              <a:t>https://www.infowester.com/hdmi.php</a:t>
            </a:r>
          </a:p>
        </p:txBody>
      </p:sp>
    </p:spTree>
    <p:extLst>
      <p:ext uri="{BB962C8B-B14F-4D97-AF65-F5344CB8AC3E}">
        <p14:creationId xmlns:p14="http://schemas.microsoft.com/office/powerpoint/2010/main" val="47280390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D3B89F-7259-4D00-937D-CC3CD13A8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787794"/>
            <a:ext cx="9906000" cy="5594534"/>
          </a:xfrm>
        </p:spPr>
        <p:txBody>
          <a:bodyPr>
            <a:noAutofit/>
          </a:bodyPr>
          <a:lstStyle/>
          <a:p>
            <a:pPr algn="just"/>
            <a:r>
              <a:rPr lang="pt-BR" sz="2400" cap="none" dirty="0"/>
              <a:t>Todos componentes de um computador, como processadores, memórias, placas de vídeo e diversos outros, são conectados à </a:t>
            </a:r>
            <a:r>
              <a:rPr lang="pt-BR" sz="2400" cap="none" dirty="0" err="1"/>
              <a:t>placa-mãe</a:t>
            </a:r>
            <a:r>
              <a:rPr lang="pt-BR" sz="2400" cap="none" dirty="0"/>
              <a:t> a partir do que chamamos de barramento. Sem entrar em termos técnicos, ele é o encaixe de que cada peça precisa para funcionar corretamente.</a:t>
            </a:r>
          </a:p>
          <a:p>
            <a:pPr algn="just"/>
            <a:endParaRPr lang="pt-BR" sz="2400" cap="none" dirty="0"/>
          </a:p>
          <a:p>
            <a:pPr algn="just"/>
            <a:r>
              <a:rPr lang="pt-BR" sz="2400" cap="none" dirty="0"/>
              <a:t>Os barramentos podem ser chamados também de: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cap="none" dirty="0"/>
              <a:t>Interfaces;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cap="none" dirty="0"/>
              <a:t>Portas;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cap="none" dirty="0"/>
              <a:t>Conectores;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cap="none" dirty="0"/>
              <a:t>Slots.</a:t>
            </a:r>
          </a:p>
        </p:txBody>
      </p:sp>
    </p:spTree>
    <p:extLst>
      <p:ext uri="{BB962C8B-B14F-4D97-AF65-F5344CB8AC3E}">
        <p14:creationId xmlns:p14="http://schemas.microsoft.com/office/powerpoint/2010/main" val="140216692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D2DBCB-3592-41FA-A3AB-7864EB46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78" y="2351136"/>
            <a:ext cx="9444110" cy="4060966"/>
          </a:xfrm>
          <a:prstGeom prst="rect">
            <a:avLst/>
          </a:prstGeom>
        </p:spPr>
      </p:pic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D1A9536-45EA-4F99-89C4-0EB02CC875B3}"/>
              </a:ext>
            </a:extLst>
          </p:cNvPr>
          <p:cNvSpPr txBox="1">
            <a:spLocks/>
          </p:cNvSpPr>
          <p:nvPr/>
        </p:nvSpPr>
        <p:spPr>
          <a:xfrm>
            <a:off x="1487478" y="780830"/>
            <a:ext cx="9444110" cy="41709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dirty="0"/>
              <a:t>Para entender os barramentos, imagine trilhas individuais conectando cada componente do PC, com trilhas de memória, trilhas de vídeo, de HDs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269153313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D1A9536-45EA-4F99-89C4-0EB02CC875B3}"/>
              </a:ext>
            </a:extLst>
          </p:cNvPr>
          <p:cNvSpPr txBox="1">
            <a:spLocks/>
          </p:cNvSpPr>
          <p:nvPr/>
        </p:nvSpPr>
        <p:spPr>
          <a:xfrm>
            <a:off x="1448047" y="2170544"/>
            <a:ext cx="9444110" cy="2937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Há dois tipos de barramento no computador, os externo e interno, também conhecido como “BUS”.</a:t>
            </a:r>
          </a:p>
          <a:p>
            <a:pPr algn="just"/>
            <a:r>
              <a:rPr lang="pt-BR" dirty="0"/>
              <a:t>Eles são responsáveis pela conexão dos dispositivos externos aos chips sets da placa mãe para serem processados, estes dispositivos externos são encaixados em SLOTS e cada barramento tem o seu slot de encaixe especifico.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487478" y="997527"/>
            <a:ext cx="9365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TIPOS DE BARRAMENTO DO COMPUTADOR</a:t>
            </a:r>
          </a:p>
        </p:txBody>
      </p:sp>
    </p:spTree>
    <p:extLst>
      <p:ext uri="{BB962C8B-B14F-4D97-AF65-F5344CB8AC3E}">
        <p14:creationId xmlns:p14="http://schemas.microsoft.com/office/powerpoint/2010/main" val="40884186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760F-1877-4746-B369-03BA3AAC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6799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Barramento interno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74F389-E900-4699-8DD3-A5526795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Barramentos internos são aqueles que ficam situados dentro da </a:t>
            </a:r>
            <a:r>
              <a:rPr lang="pt-BR" dirty="0" err="1"/>
              <a:t>placa-mãe</a:t>
            </a:r>
            <a:r>
              <a:rPr lang="pt-BR" dirty="0"/>
              <a:t>. São os barramentos para placas e mídias.</a:t>
            </a:r>
          </a:p>
          <a:p>
            <a:r>
              <a:rPr lang="pt-BR" dirty="0"/>
              <a:t>Exemplo de placas: placa de vídeo, placa de som, placa de rede, placa de modem, etc.(ISA - 1980, PCI - 1990, ACP - 1998, PCI Express - 2003.)</a:t>
            </a:r>
          </a:p>
          <a:p>
            <a:r>
              <a:rPr lang="pt-BR" dirty="0"/>
              <a:t>Exemplo de mídias: HD, CD, DVD, SSD, Pen drive, Fita Magnética, disquete, etc. (IDE – 1980, SCSI - 1990, SATA - 2003)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474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D1A9536-45EA-4F99-89C4-0EB02CC875B3}"/>
              </a:ext>
            </a:extLst>
          </p:cNvPr>
          <p:cNvSpPr txBox="1">
            <a:spLocks/>
          </p:cNvSpPr>
          <p:nvPr/>
        </p:nvSpPr>
        <p:spPr>
          <a:xfrm>
            <a:off x="1448047" y="2170544"/>
            <a:ext cx="9444110" cy="29371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62864"/>
              </p:ext>
            </p:extLst>
          </p:nvPr>
        </p:nvGraphicFramePr>
        <p:xfrm>
          <a:off x="1210174" y="1221726"/>
          <a:ext cx="10067427" cy="4868648"/>
        </p:xfrm>
        <a:graphic>
          <a:graphicData uri="http://schemas.openxmlformats.org/drawingml/2006/table">
            <a:tbl>
              <a:tblPr/>
              <a:tblGrid>
                <a:gridCol w="2940843">
                  <a:extLst>
                    <a:ext uri="{9D8B030D-6E8A-4147-A177-3AD203B41FA5}">
                      <a16:colId xmlns:a16="http://schemas.microsoft.com/office/drawing/2014/main" val="2146616256"/>
                    </a:ext>
                  </a:extLst>
                </a:gridCol>
                <a:gridCol w="3752731">
                  <a:extLst>
                    <a:ext uri="{9D8B030D-6E8A-4147-A177-3AD203B41FA5}">
                      <a16:colId xmlns:a16="http://schemas.microsoft.com/office/drawing/2014/main" val="2927618106"/>
                    </a:ext>
                  </a:extLst>
                </a:gridCol>
                <a:gridCol w="3373853">
                  <a:extLst>
                    <a:ext uri="{9D8B030D-6E8A-4147-A177-3AD203B41FA5}">
                      <a16:colId xmlns:a16="http://schemas.microsoft.com/office/drawing/2014/main" val="4206315888"/>
                    </a:ext>
                  </a:extLst>
                </a:gridCol>
              </a:tblGrid>
              <a:tr h="275466">
                <a:tc>
                  <a:txBody>
                    <a:bodyPr/>
                    <a:lstStyle/>
                    <a:p>
                      <a:r>
                        <a:rPr lang="pt-BR" sz="2200" dirty="0"/>
                        <a:t>Tipos de Barramento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Conexão do Barramento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Dispositivo</a:t>
                      </a:r>
                    </a:p>
                    <a:p>
                      <a:endParaRPr lang="pt-BR" sz="2200" dirty="0"/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0638946"/>
                  </a:ext>
                </a:extLst>
              </a:tr>
              <a:tr h="275466">
                <a:tc>
                  <a:txBody>
                    <a:bodyPr/>
                    <a:lstStyle/>
                    <a:p>
                      <a:r>
                        <a:rPr lang="pt-BR" sz="2200" dirty="0"/>
                        <a:t>Barramento local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CPU e Chip Set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Processador e Chip Set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301886"/>
                  </a:ext>
                </a:extLst>
              </a:tr>
              <a:tr h="393524">
                <a:tc>
                  <a:txBody>
                    <a:bodyPr/>
                    <a:lstStyle/>
                    <a:p>
                      <a:pPr algn="l"/>
                      <a:r>
                        <a:rPr lang="pt-BR" sz="2200" dirty="0">
                          <a:effectLst/>
                        </a:rPr>
                        <a:t>Barramento da memória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SLOT de memória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Memória RAM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616250"/>
                  </a:ext>
                </a:extLst>
              </a:tr>
              <a:tr h="275466">
                <a:tc>
                  <a:txBody>
                    <a:bodyPr/>
                    <a:lstStyle/>
                    <a:p>
                      <a:r>
                        <a:rPr lang="pt-BR" sz="2200" dirty="0"/>
                        <a:t>Barramento ISA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SLOT Preto 16 bits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Dispositivos antigos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021870"/>
                  </a:ext>
                </a:extLst>
              </a:tr>
              <a:tr h="275466">
                <a:tc>
                  <a:txBody>
                    <a:bodyPr/>
                    <a:lstStyle/>
                    <a:p>
                      <a:r>
                        <a:rPr lang="pt-BR" sz="2200" dirty="0"/>
                        <a:t>Barramento PCI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SLOT Branco 32 bits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Dispositivos atuais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883950"/>
                  </a:ext>
                </a:extLst>
              </a:tr>
              <a:tr h="275466">
                <a:tc>
                  <a:txBody>
                    <a:bodyPr/>
                    <a:lstStyle/>
                    <a:p>
                      <a:r>
                        <a:rPr lang="pt-BR" sz="2200" dirty="0"/>
                        <a:t>Barramento AGP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SLOT AGP 1x 4x 8x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Placa de vídeo antiga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077787"/>
                  </a:ext>
                </a:extLst>
              </a:tr>
              <a:tr h="275466">
                <a:tc>
                  <a:txBody>
                    <a:bodyPr/>
                    <a:lstStyle/>
                    <a:p>
                      <a:r>
                        <a:rPr lang="pt-BR" sz="2200" dirty="0"/>
                        <a:t>Barramento AMR/CNR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SLOT Marrom pequeno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Modem </a:t>
                      </a:r>
                      <a:r>
                        <a:rPr lang="pt-BR" sz="2200" dirty="0" err="1"/>
                        <a:t>on</a:t>
                      </a:r>
                      <a:r>
                        <a:rPr lang="pt-BR" sz="2200" dirty="0"/>
                        <a:t> </a:t>
                      </a:r>
                      <a:r>
                        <a:rPr lang="pt-BR" sz="2200" dirty="0" err="1"/>
                        <a:t>board</a:t>
                      </a:r>
                      <a:endParaRPr lang="pt-BR" sz="2200" dirty="0"/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917552"/>
                  </a:ext>
                </a:extLst>
              </a:tr>
              <a:tr h="275466">
                <a:tc>
                  <a:txBody>
                    <a:bodyPr/>
                    <a:lstStyle/>
                    <a:p>
                      <a:r>
                        <a:rPr lang="pt-BR" sz="2200" dirty="0"/>
                        <a:t>Barramento PCI Express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SLOT Laranja ou Azul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Placa de vídeo atual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099512"/>
                  </a:ext>
                </a:extLst>
              </a:tr>
              <a:tr h="275466">
                <a:tc>
                  <a:txBody>
                    <a:bodyPr/>
                    <a:lstStyle/>
                    <a:p>
                      <a:r>
                        <a:rPr lang="pt-BR" sz="2200" dirty="0"/>
                        <a:t>Barramento IDE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Conector Azul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HD e Leitores de CD ROM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093290"/>
                  </a:ext>
                </a:extLst>
              </a:tr>
              <a:tr h="275466">
                <a:tc>
                  <a:txBody>
                    <a:bodyPr/>
                    <a:lstStyle/>
                    <a:p>
                      <a:r>
                        <a:rPr lang="pt-BR" sz="2200" dirty="0"/>
                        <a:t>Barramento USB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Conector externo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Pen drive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362882"/>
                  </a:ext>
                </a:extLst>
              </a:tr>
              <a:tr h="275466">
                <a:tc>
                  <a:txBody>
                    <a:bodyPr/>
                    <a:lstStyle/>
                    <a:p>
                      <a:r>
                        <a:rPr lang="pt-BR" sz="2200" dirty="0"/>
                        <a:t>Barramento SCSI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Própria placa SCSI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/>
                        <a:t>HD SCSI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119611"/>
                  </a:ext>
                </a:extLst>
              </a:tr>
              <a:tr h="393524">
                <a:tc>
                  <a:txBody>
                    <a:bodyPr/>
                    <a:lstStyle/>
                    <a:p>
                      <a:r>
                        <a:rPr lang="pt-BR" sz="2200" dirty="0"/>
                        <a:t>Barramento VLB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Extensão do Barramento ISA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200" dirty="0" err="1"/>
                        <a:t>Super</a:t>
                      </a:r>
                      <a:r>
                        <a:rPr lang="pt-BR" sz="2200" dirty="0"/>
                        <a:t> placa de vídeo</a:t>
                      </a:r>
                    </a:p>
                  </a:txBody>
                  <a:tcPr marL="39352" marR="39352" marT="19676" marB="1967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846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0447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BEFB3-A31E-4C00-8FA3-B67F7A8D2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274" y="424179"/>
            <a:ext cx="9754771" cy="124817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Slot de Barramento ISA</a:t>
            </a:r>
            <a:br>
              <a:rPr lang="pt-BR" dirty="0"/>
            </a:br>
            <a:r>
              <a:rPr lang="pt-BR" sz="2400" dirty="0"/>
              <a:t>(</a:t>
            </a:r>
            <a:r>
              <a:rPr lang="pt-BR" sz="2400" dirty="0" err="1"/>
              <a:t>Industry</a:t>
            </a:r>
            <a:r>
              <a:rPr lang="pt-BR" sz="2400" dirty="0"/>
              <a:t> Standard </a:t>
            </a:r>
            <a:r>
              <a:rPr lang="pt-BR" sz="2400" dirty="0" err="1"/>
              <a:t>Architecture</a:t>
            </a:r>
            <a:r>
              <a:rPr lang="pt-BR" sz="2400" dirty="0"/>
              <a:t>)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AE0B96-BB53-44D9-A342-7465B073E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774" y="1514621"/>
            <a:ext cx="9905999" cy="3541714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O barramento ISA é um padrão não mais utilizado, sendo encontrado apenas em computadores antigos. Seu aparecimento se deu na época do </a:t>
            </a:r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IBM PC</a:t>
            </a:r>
            <a:r>
              <a:rPr lang="pt-BR" dirty="0"/>
              <a:t>. A sua primeira versão trabalhava com transferência de 8 bits por vez e </a:t>
            </a:r>
            <a:r>
              <a:rPr lang="pt-BR" dirty="0" err="1"/>
              <a:t>clock</a:t>
            </a:r>
            <a:r>
              <a:rPr lang="pt-BR" dirty="0"/>
              <a:t> de 8,33 MHz (na verdade, antes do surgimento do IBM PC-XT, essa valor era de 4,77 MHz).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CEFAF2A-EA1A-411E-ACAE-F0250F906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430" y="3870582"/>
            <a:ext cx="5086685" cy="25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9816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01A7F-2486-44A3-B58D-963FAC35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79" y="20573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Slot de Barramento PCI</a:t>
            </a:r>
            <a:br>
              <a:rPr lang="it-IT" sz="4000" dirty="0"/>
            </a:br>
            <a:r>
              <a:rPr lang="it-IT" sz="2400" dirty="0"/>
              <a:t>(Peripheral Component Interconnect)</a:t>
            </a:r>
            <a:endParaRPr lang="pt-BR" sz="240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75A6EA-38F8-4881-88AA-4D023D21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722" y="1483218"/>
            <a:ext cx="9905999" cy="4208085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O barramento PCI surgiu no início de 1990 pelas mãos da Intel. Suas principais características eram a capacidade de transferir dados a 32 bits e </a:t>
            </a:r>
            <a:r>
              <a:rPr lang="pt-BR" dirty="0" err="1"/>
              <a:t>clock</a:t>
            </a:r>
            <a:r>
              <a:rPr lang="pt-BR" dirty="0"/>
              <a:t> de 33 MHz, especificações que tornaram o padrão capaz de transmitir dados a uma taxa de até 132 MB/s. Os slots PCI eram menores que os slots ISA, assim como os seus dispositivos, obviamente.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DC51DCF-6C13-481D-9EC2-3533B6BA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883" y="3846831"/>
            <a:ext cx="4951411" cy="275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7829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857</TotalTime>
  <Words>1105</Words>
  <Application>Microsoft Office PowerPoint</Application>
  <PresentationFormat>Widescreen</PresentationFormat>
  <Paragraphs>119</Paragraphs>
  <Slides>25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Tw Cen MT</vt:lpstr>
      <vt:lpstr>Verdana</vt:lpstr>
      <vt:lpstr>Circuito</vt:lpstr>
      <vt:lpstr>BARRAMENTOS</vt:lpstr>
      <vt:lpstr>Apresentação do PowerPoint</vt:lpstr>
      <vt:lpstr>Apresentação do PowerPoint</vt:lpstr>
      <vt:lpstr>Apresentação do PowerPoint</vt:lpstr>
      <vt:lpstr>Apresentação do PowerPoint</vt:lpstr>
      <vt:lpstr>Barramento interno </vt:lpstr>
      <vt:lpstr>Apresentação do PowerPoint</vt:lpstr>
      <vt:lpstr>Slot de Barramento ISA (Industry Standard Architecture)</vt:lpstr>
      <vt:lpstr>Slot de Barramento PCI (Peripheral Component Interconnect)</vt:lpstr>
      <vt:lpstr>Barramentos AMR, CNR e ACR </vt:lpstr>
      <vt:lpstr>Barramentos AMR, CNR e ACR </vt:lpstr>
      <vt:lpstr>Barramentos AMR, CNR e ACR </vt:lpstr>
      <vt:lpstr>Slot de Barramentos AMR, CNR e ACR </vt:lpstr>
      <vt:lpstr>Slot de barramento AGP (Accelerated Graphics Port) </vt:lpstr>
      <vt:lpstr>Slot de barramento PCI Express  </vt:lpstr>
      <vt:lpstr>Barramento interno para mídias</vt:lpstr>
      <vt:lpstr>Barramento externo </vt:lpstr>
      <vt:lpstr>Barramento serial</vt:lpstr>
      <vt:lpstr>Barramento Paralelo</vt:lpstr>
      <vt:lpstr>Barramento PS/2</vt:lpstr>
      <vt:lpstr>Barramento USB</vt:lpstr>
      <vt:lpstr>Tipos de porta USB</vt:lpstr>
      <vt:lpstr>Barramento USB</vt:lpstr>
      <vt:lpstr>Barramento hdmi 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BARRAMENTOS</dc:title>
  <dc:creator>Paulinho Lopes</dc:creator>
  <cp:lastModifiedBy>Paulinho Lopes</cp:lastModifiedBy>
  <cp:revision>50</cp:revision>
  <dcterms:created xsi:type="dcterms:W3CDTF">2019-07-29T20:44:05Z</dcterms:created>
  <dcterms:modified xsi:type="dcterms:W3CDTF">2019-08-14T11:58:25Z</dcterms:modified>
</cp:coreProperties>
</file>