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72" r:id="rId2"/>
    <p:sldId id="523" r:id="rId3"/>
    <p:sldId id="490" r:id="rId4"/>
    <p:sldId id="525" r:id="rId5"/>
    <p:sldId id="526" r:id="rId6"/>
    <p:sldId id="527" r:id="rId7"/>
    <p:sldId id="533" r:id="rId8"/>
    <p:sldId id="529" r:id="rId9"/>
    <p:sldId id="530" r:id="rId10"/>
    <p:sldId id="531" r:id="rId11"/>
    <p:sldId id="535" r:id="rId12"/>
    <p:sldId id="534" r:id="rId13"/>
    <p:sldId id="536" r:id="rId14"/>
    <p:sldId id="532" r:id="rId15"/>
    <p:sldId id="537" r:id="rId16"/>
    <p:sldId id="538" r:id="rId17"/>
    <p:sldId id="539" r:id="rId18"/>
    <p:sldId id="540" r:id="rId19"/>
    <p:sldId id="541" r:id="rId20"/>
    <p:sldId id="542" r:id="rId21"/>
    <p:sldId id="543" r:id="rId22"/>
    <p:sldId id="544" r:id="rId23"/>
    <p:sldId id="546" r:id="rId24"/>
    <p:sldId id="545" r:id="rId25"/>
    <p:sldId id="548" r:id="rId26"/>
    <p:sldId id="549" r:id="rId27"/>
    <p:sldId id="547" r:id="rId28"/>
    <p:sldId id="421" r:id="rId29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o" initials="J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66"/>
    <a:srgbClr val="000000"/>
    <a:srgbClr val="800080"/>
    <a:srgbClr val="FF33CC"/>
    <a:srgbClr val="AB69A6"/>
    <a:srgbClr val="B173AD"/>
    <a:srgbClr val="B43E63"/>
    <a:srgbClr val="DF91E7"/>
    <a:srgbClr val="002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AFFF7-2659-4042-86F2-0D784B48AB00}" v="49" dt="2018-11-14T21:42:18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/>
              <a:t>Clique para editar os estilos do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D952E3E-BFBA-4F1A-BC09-DB3B92F257D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82496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4F4F715-2C22-49C8-A495-103373FBF038}" type="slidenum">
              <a:rPr lang="pt-BR" altLang="pt-BR" smtClean="0"/>
              <a:pPr>
                <a:spcBef>
                  <a:spcPct val="0"/>
                </a:spcBef>
              </a:pPr>
              <a:t>1</a:t>
            </a:fld>
            <a:endParaRPr lang="pt-BR" altLang="pt-BR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05470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10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93787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11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8221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12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71880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13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29693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14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7296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15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36582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16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6053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17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219169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18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028387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19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49448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7AB49A0-9F47-42FD-B561-9B774B390ADE}" type="slidenum">
              <a:rPr lang="pt-BR" altLang="pt-BR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lang="pt-BR" altLang="pt-BR" smtClean="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000440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20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016751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21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980486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22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464081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23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47221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24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006702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25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29229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26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690223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27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9028782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28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7727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3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20037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4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85134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5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1600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6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7024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7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53637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8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52802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9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0612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4"/>
          <p:cNvGrpSpPr>
            <a:grpSpLocks/>
          </p:cNvGrpSpPr>
          <p:nvPr userDrawn="1"/>
        </p:nvGrpSpPr>
        <p:grpSpPr bwMode="auto">
          <a:xfrm>
            <a:off x="0" y="0"/>
            <a:ext cx="12192000" cy="1295400"/>
            <a:chOff x="0" y="0"/>
            <a:chExt cx="5760" cy="934"/>
          </a:xfrm>
        </p:grpSpPr>
        <p:sp>
          <p:nvSpPr>
            <p:cNvPr id="4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864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pt-BR" altLang="pt-BR" sz="2400"/>
            </a:p>
          </p:txBody>
        </p:sp>
        <p:graphicFrame>
          <p:nvGraphicFramePr>
            <p:cNvPr id="5" name="Object 20"/>
            <p:cNvGraphicFramePr>
              <a:graphicFrameLocks noChangeAspect="1"/>
            </p:cNvGraphicFramePr>
            <p:nvPr userDrawn="1"/>
          </p:nvGraphicFramePr>
          <p:xfrm>
            <a:off x="0" y="672"/>
            <a:ext cx="5760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3" name="Photo Editor Photo" r:id="rId3" imgW="7430537" imgH="361809" progId="MSPhotoEd.3">
                    <p:embed/>
                  </p:oleObj>
                </mc:Choice>
                <mc:Fallback>
                  <p:oleObj name="Photo Editor Photo" r:id="rId3" imgW="7430537" imgH="361809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672"/>
                          <a:ext cx="5760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23"/>
            <p:cNvGraphicFramePr>
              <a:graphicFrameLocks noChangeAspect="1"/>
            </p:cNvGraphicFramePr>
            <p:nvPr userDrawn="1"/>
          </p:nvGraphicFramePr>
          <p:xfrm>
            <a:off x="0" y="144"/>
            <a:ext cx="5760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4" name="Photo Editor Photo" r:id="rId5" imgW="7430537" imgH="647619" progId="MSPhotoEd.3">
                    <p:embed/>
                  </p:oleObj>
                </mc:Choice>
                <mc:Fallback>
                  <p:oleObj name="Photo Editor Photo" r:id="rId5" imgW="7430537" imgH="647619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4"/>
                          <a:ext cx="5760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ectangle 25"/>
          <p:cNvSpPr>
            <a:spLocks noChangeArrowheads="1"/>
          </p:cNvSpPr>
          <p:nvPr userDrawn="1"/>
        </p:nvSpPr>
        <p:spPr bwMode="auto">
          <a:xfrm>
            <a:off x="5283200" y="4114800"/>
            <a:ext cx="6908800" cy="228600"/>
          </a:xfrm>
          <a:prstGeom prst="rect">
            <a:avLst/>
          </a:prstGeom>
          <a:gradFill rotWithShape="0">
            <a:gsLst>
              <a:gs pos="0">
                <a:srgbClr val="7B6E50"/>
              </a:gs>
              <a:gs pos="50000">
                <a:srgbClr val="DBC58F"/>
              </a:gs>
              <a:gs pos="100000">
                <a:srgbClr val="7B6E5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BC58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pt-BR" altLang="pt-BR" sz="24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90800"/>
            <a:ext cx="10363200" cy="11430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pPr lvl="0"/>
            <a:r>
              <a:rPr lang="pt-BR" altLang="pt-BR" noProof="0"/>
              <a:t>Clique para editar o estilo do título mestre</a:t>
            </a:r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 algn="ctr">
              <a:lnSpc>
                <a:spcPct val="100000"/>
              </a:lnSpc>
              <a:defRPr sz="1400"/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  <p:sp>
        <p:nvSpPr>
          <p:cNvPr id="9" name="Rectangle 15"/>
          <p:cNvSpPr>
            <a:spLocks noGrp="1" noChangeArrowheads="1"/>
          </p:cNvSpPr>
          <p:nvPr>
            <p:ph type="dt" sz="half" idx="11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98BEAB74-063A-4FF6-A0A6-DD074C599BD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5767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</p:spTree>
    <p:extLst>
      <p:ext uri="{BB962C8B-B14F-4D97-AF65-F5344CB8AC3E}">
        <p14:creationId xmlns:p14="http://schemas.microsoft.com/office/powerpoint/2010/main" val="236259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40800" y="1295400"/>
            <a:ext cx="2743200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11200" y="1295400"/>
            <a:ext cx="8026400" cy="48006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</p:spTree>
    <p:extLst>
      <p:ext uri="{BB962C8B-B14F-4D97-AF65-F5344CB8AC3E}">
        <p14:creationId xmlns:p14="http://schemas.microsoft.com/office/powerpoint/2010/main" val="350401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</p:spTree>
    <p:extLst>
      <p:ext uri="{BB962C8B-B14F-4D97-AF65-F5344CB8AC3E}">
        <p14:creationId xmlns:p14="http://schemas.microsoft.com/office/powerpoint/2010/main" val="371877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</p:spTree>
    <p:extLst>
      <p:ext uri="{BB962C8B-B14F-4D97-AF65-F5344CB8AC3E}">
        <p14:creationId xmlns:p14="http://schemas.microsoft.com/office/powerpoint/2010/main" val="259065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4400" y="2057400"/>
            <a:ext cx="508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08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</p:spTree>
    <p:extLst>
      <p:ext uri="{BB962C8B-B14F-4D97-AF65-F5344CB8AC3E}">
        <p14:creationId xmlns:p14="http://schemas.microsoft.com/office/powerpoint/2010/main" val="399371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</p:spTree>
    <p:extLst>
      <p:ext uri="{BB962C8B-B14F-4D97-AF65-F5344CB8AC3E}">
        <p14:creationId xmlns:p14="http://schemas.microsoft.com/office/powerpoint/2010/main" val="65295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</p:spTree>
    <p:extLst>
      <p:ext uri="{BB962C8B-B14F-4D97-AF65-F5344CB8AC3E}">
        <p14:creationId xmlns:p14="http://schemas.microsoft.com/office/powerpoint/2010/main" val="385293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</p:spTree>
    <p:extLst>
      <p:ext uri="{BB962C8B-B14F-4D97-AF65-F5344CB8AC3E}">
        <p14:creationId xmlns:p14="http://schemas.microsoft.com/office/powerpoint/2010/main" val="342715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</p:spTree>
    <p:extLst>
      <p:ext uri="{BB962C8B-B14F-4D97-AF65-F5344CB8AC3E}">
        <p14:creationId xmlns:p14="http://schemas.microsoft.com/office/powerpoint/2010/main" val="22655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</p:spTree>
    <p:extLst>
      <p:ext uri="{BB962C8B-B14F-4D97-AF65-F5344CB8AC3E}">
        <p14:creationId xmlns:p14="http://schemas.microsoft.com/office/powerpoint/2010/main" val="356548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oleObject" Target="../embeddings/oleObject3.bin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20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057400"/>
            <a:ext cx="10363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7" name="Rectangle 8"/>
          <p:cNvSpPr>
            <a:spLocks noChangeArrowheads="1"/>
          </p:cNvSpPr>
          <p:nvPr userDrawn="1"/>
        </p:nvSpPr>
        <p:spPr bwMode="auto">
          <a:xfrm>
            <a:off x="0" y="0"/>
            <a:ext cx="12192000" cy="13716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pt-BR" altLang="pt-BR" sz="2400"/>
          </a:p>
        </p:txBody>
      </p:sp>
      <p:graphicFrame>
        <p:nvGraphicFramePr>
          <p:cNvPr id="1028" name="Object 9"/>
          <p:cNvGraphicFramePr>
            <a:graphicFrameLocks noChangeAspect="1"/>
          </p:cNvGraphicFramePr>
          <p:nvPr userDrawn="1"/>
        </p:nvGraphicFramePr>
        <p:xfrm>
          <a:off x="11480800" y="1371600"/>
          <a:ext cx="7112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Photo Editor Photo" r:id="rId14" imgW="447856" imgH="4982270" progId="MSPhotoEd.3">
                  <p:embed/>
                </p:oleObj>
              </mc:Choice>
              <mc:Fallback>
                <p:oleObj name="Photo Editor Photo" r:id="rId14" imgW="447856" imgH="4982270" progId="MSPhotoEd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0800" y="1371600"/>
                        <a:ext cx="7112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11"/>
          <p:cNvGraphicFramePr>
            <a:graphicFrameLocks noChangeAspect="1"/>
          </p:cNvGraphicFramePr>
          <p:nvPr userDrawn="1"/>
        </p:nvGraphicFramePr>
        <p:xfrm>
          <a:off x="0" y="6442076"/>
          <a:ext cx="121920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Photo Editor Photo" r:id="rId16" imgW="7430537" imgH="361809" progId="MSPhotoEd.3">
                  <p:embed/>
                </p:oleObj>
              </mc:Choice>
              <mc:Fallback>
                <p:oleObj name="Photo Editor Photo" r:id="rId16" imgW="7430537" imgH="361809" progId="MSPhotoEd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442076"/>
                        <a:ext cx="121920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15"/>
          <p:cNvGraphicFramePr>
            <a:graphicFrameLocks noChangeAspect="1"/>
          </p:cNvGraphicFramePr>
          <p:nvPr userDrawn="1"/>
        </p:nvGraphicFramePr>
        <p:xfrm>
          <a:off x="0" y="228600"/>
          <a:ext cx="1219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Photo Editor Photo" r:id="rId18" imgW="7430537" imgH="647619" progId="MSPhotoEd.3">
                  <p:embed/>
                </p:oleObj>
              </mc:Choice>
              <mc:Fallback>
                <p:oleObj name="Photo Editor Photo" r:id="rId18" imgW="7430537" imgH="647619" progId="MSPhotoEd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"/>
                        <a:ext cx="12192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1" name="Group 20"/>
          <p:cNvGrpSpPr>
            <a:grpSpLocks/>
          </p:cNvGrpSpPr>
          <p:nvPr userDrawn="1"/>
        </p:nvGrpSpPr>
        <p:grpSpPr bwMode="auto">
          <a:xfrm>
            <a:off x="1" y="1219200"/>
            <a:ext cx="596900" cy="5257800"/>
            <a:chOff x="0" y="768"/>
            <a:chExt cx="282" cy="3312"/>
          </a:xfrm>
        </p:grpSpPr>
        <p:graphicFrame>
          <p:nvGraphicFramePr>
            <p:cNvPr id="1036" name="Object 10"/>
            <p:cNvGraphicFramePr>
              <a:graphicFrameLocks noChangeAspect="1"/>
            </p:cNvGraphicFramePr>
            <p:nvPr userDrawn="1"/>
          </p:nvGraphicFramePr>
          <p:xfrm>
            <a:off x="0" y="864"/>
            <a:ext cx="282" cy="3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" name="Photo Editor Photo" r:id="rId20" imgW="447856" imgH="4982270" progId="MSPhotoEd.3">
                    <p:embed/>
                  </p:oleObj>
                </mc:Choice>
                <mc:Fallback>
                  <p:oleObj name="Photo Editor Photo" r:id="rId20" imgW="447856" imgH="4982270" progId="MSPhotoEd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64"/>
                          <a:ext cx="282" cy="3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7" name="Line 16"/>
            <p:cNvSpPr>
              <a:spLocks noChangeShapeType="1"/>
            </p:cNvSpPr>
            <p:nvPr userDrawn="1"/>
          </p:nvSpPr>
          <p:spPr bwMode="auto">
            <a:xfrm>
              <a:off x="48" y="768"/>
              <a:ext cx="0" cy="336"/>
            </a:xfrm>
            <a:prstGeom prst="line">
              <a:avLst/>
            </a:prstGeom>
            <a:noFill/>
            <a:ln w="13335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2400"/>
            </a:p>
          </p:txBody>
        </p:sp>
      </p:grpSp>
      <p:sp>
        <p:nvSpPr>
          <p:cNvPr id="1041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6867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0000"/>
              </a:lnSpc>
              <a:defRPr sz="1200">
                <a:solidFill>
                  <a:srgbClr val="000066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  <p:sp>
        <p:nvSpPr>
          <p:cNvPr id="1033" name="Rectangle 22"/>
          <p:cNvSpPr>
            <a:spLocks noChangeArrowheads="1"/>
          </p:cNvSpPr>
          <p:nvPr userDrawn="1"/>
        </p:nvSpPr>
        <p:spPr bwMode="auto">
          <a:xfrm>
            <a:off x="165100" y="1311275"/>
            <a:ext cx="11836400" cy="533400"/>
          </a:xfrm>
          <a:prstGeom prst="rect">
            <a:avLst/>
          </a:prstGeom>
          <a:gradFill rotWithShape="0">
            <a:gsLst>
              <a:gs pos="0">
                <a:srgbClr val="7B6E50"/>
              </a:gs>
              <a:gs pos="50000">
                <a:srgbClr val="DBC58F"/>
              </a:gs>
              <a:gs pos="100000">
                <a:srgbClr val="7B6E5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pt-BR" altLang="pt-BR" sz="2400"/>
          </a:p>
        </p:txBody>
      </p:sp>
      <p:sp>
        <p:nvSpPr>
          <p:cNvPr id="103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1295400"/>
            <a:ext cx="1097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35" name="Rectangle 26"/>
          <p:cNvSpPr>
            <a:spLocks noChangeArrowheads="1"/>
          </p:cNvSpPr>
          <p:nvPr userDrawn="1"/>
        </p:nvSpPr>
        <p:spPr bwMode="auto">
          <a:xfrm>
            <a:off x="812800" y="6503989"/>
            <a:ext cx="158889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pt-BR" altLang="pt-BR" sz="1200">
                <a:solidFill>
                  <a:srgbClr val="000066"/>
                </a:solidFill>
                <a:latin typeface="Arial Narrow" pitchFamily="34" charset="0"/>
              </a:rPr>
              <a:t>Dissertação de Mestrado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315" y="2636912"/>
            <a:ext cx="8893620" cy="1080120"/>
          </a:xfrm>
        </p:spPr>
        <p:txBody>
          <a:bodyPr/>
          <a:lstStyle/>
          <a:p>
            <a:pPr algn="ctr"/>
            <a:r>
              <a:rPr lang="pt-BR" altLang="pt-BR" dirty="0" smtClean="0"/>
              <a:t>TECNOLOGIA SERVLET</a:t>
            </a:r>
            <a:endParaRPr lang="pt-BR" altLang="pt-BR" sz="3000" u="sng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343276" y="4653136"/>
            <a:ext cx="7324725" cy="1752600"/>
          </a:xfrm>
          <a:solidFill>
            <a:schemeClr val="hlink"/>
          </a:solidFill>
          <a:ln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0" indent="0" algn="ctr" eaLnBrk="1" hangingPunct="1">
              <a:spcAft>
                <a:spcPts val="600"/>
              </a:spcAft>
              <a:buNone/>
            </a:pPr>
            <a:r>
              <a:rPr lang="pt-BR" altLang="pt-BR" sz="2800" b="1" dirty="0">
                <a:solidFill>
                  <a:schemeClr val="tx1"/>
                </a:solidFill>
              </a:rPr>
              <a:t>Por: </a:t>
            </a:r>
            <a:r>
              <a:rPr lang="en-US" altLang="pt-BR" sz="2800" b="1" dirty="0">
                <a:solidFill>
                  <a:schemeClr val="tx1"/>
                </a:solidFill>
              </a:rPr>
              <a:t>Julio Oliveira da Silva</a:t>
            </a:r>
            <a:endParaRPr lang="pt-BR" altLang="pt-BR" sz="2800" b="1" dirty="0">
              <a:solidFill>
                <a:schemeClr val="tx1"/>
              </a:solidFill>
            </a:endParaRPr>
          </a:p>
          <a:p>
            <a:pPr marL="0" indent="0" algn="ctr" eaLnBrk="1" hangingPunct="1">
              <a:buNone/>
            </a:pPr>
            <a:r>
              <a:rPr lang="en-US" altLang="pt-BR" sz="1800" dirty="0">
                <a:solidFill>
                  <a:schemeClr val="tx1"/>
                </a:solidFill>
              </a:rPr>
              <a:t>E-mail: julioios@hotmail.com</a:t>
            </a:r>
          </a:p>
          <a:p>
            <a:pPr marL="0" indent="0" algn="ctr" eaLnBrk="1" hangingPunct="1">
              <a:buNone/>
            </a:pPr>
            <a:endParaRPr lang="en-US" altLang="pt-BR" sz="1800" dirty="0">
              <a:solidFill>
                <a:schemeClr val="tx1"/>
              </a:solidFill>
            </a:endParaRPr>
          </a:p>
          <a:p>
            <a:pPr marL="0" indent="0" algn="ctr" eaLnBrk="1" hangingPunct="1">
              <a:buNone/>
            </a:pPr>
            <a:r>
              <a:rPr lang="pt-BR" altLang="pt-BR" sz="1800" dirty="0">
                <a:solidFill>
                  <a:schemeClr val="tx1"/>
                </a:solidFill>
              </a:rPr>
              <a:t>22/07/2019</a:t>
            </a:r>
            <a:endParaRPr lang="pt-BR" altLang="pt-BR" sz="1800" dirty="0">
              <a:solidFill>
                <a:schemeClr val="tx1"/>
              </a:solidFill>
              <a:ea typeface="Tahoma"/>
              <a:cs typeface="Tahoma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12192000" cy="130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ângulo 16"/>
          <p:cNvSpPr/>
          <p:nvPr/>
        </p:nvSpPr>
        <p:spPr>
          <a:xfrm>
            <a:off x="5158756" y="4009932"/>
            <a:ext cx="5509244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dirty="0"/>
              <a:t>Sistemas de Informação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0" y="1700808"/>
            <a:ext cx="9144000" cy="111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Tahoma" pitchFamily="34" charset="0"/>
              </a:defRPr>
            </a:lvl9pPr>
          </a:lstStyle>
          <a:p>
            <a:pPr indent="-611505" algn="ctr"/>
            <a:r>
              <a:rPr lang="pt-BR" altLang="pt-BR" b="0" kern="0" dirty="0">
                <a:solidFill>
                  <a:schemeClr val="tx1"/>
                </a:solidFill>
              </a:rPr>
              <a:t>DISCP: SIN036 </a:t>
            </a:r>
            <a:r>
              <a:rPr lang="pt-BR" altLang="pt-BR" b="0" kern="0" dirty="0">
                <a:solidFill>
                  <a:schemeClr val="tx1"/>
                </a:solidFill>
              </a:rPr>
              <a:t>– LAB. </a:t>
            </a:r>
            <a:r>
              <a:rPr lang="pt-BR" altLang="pt-BR" b="0" kern="0" dirty="0">
                <a:solidFill>
                  <a:schemeClr val="tx1"/>
                </a:solidFill>
              </a:rPr>
              <a:t>DE APLICAÇÕES WEB</a:t>
            </a:r>
            <a:r>
              <a:rPr lang="pt-BR" altLang="pt-BR" b="0" kern="0" dirty="0">
                <a:solidFill>
                  <a:schemeClr val="tx1"/>
                </a:solidFill>
                <a:ea typeface="Tahoma"/>
                <a:cs typeface="Tahoma"/>
              </a:rPr>
              <a:t/>
            </a:r>
            <a:br>
              <a:rPr lang="pt-BR" altLang="pt-BR" b="0" kern="0" dirty="0">
                <a:solidFill>
                  <a:schemeClr val="tx1"/>
                </a:solidFill>
                <a:ea typeface="Tahoma"/>
                <a:cs typeface="Tahoma"/>
              </a:rPr>
            </a:br>
            <a:endParaRPr lang="pt-BR" altLang="pt-BR" kern="0" dirty="0">
              <a:solidFill>
                <a:schemeClr val="tx1"/>
              </a:solidFill>
              <a:ea typeface="Tahoma"/>
              <a:cs typeface="Tahoma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r="33535"/>
          <a:stretch/>
        </p:blipFill>
        <p:spPr>
          <a:xfrm>
            <a:off x="559167" y="207583"/>
            <a:ext cx="5351440" cy="99892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/>
          <a:srcRect l="34516"/>
          <a:stretch/>
        </p:blipFill>
        <p:spPr>
          <a:xfrm>
            <a:off x="5778631" y="207582"/>
            <a:ext cx="5855617" cy="99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2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490193" y="404813"/>
            <a:ext cx="11085921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2. SERVLETS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11066693" y="6449669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dirty="0"/>
              <a:pPr>
                <a:defRPr/>
              </a:pPr>
              <a:t>10</a:t>
            </a:fld>
            <a:endParaRPr lang="pt-BR" altLang="pt-BR" b="1" dirty="0"/>
          </a:p>
        </p:txBody>
      </p:sp>
      <p:sp>
        <p:nvSpPr>
          <p:cNvPr id="16" name="Rectangle 19"/>
          <p:cNvSpPr txBox="1">
            <a:spLocks noChangeArrowheads="1"/>
          </p:cNvSpPr>
          <p:nvPr/>
        </p:nvSpPr>
        <p:spPr bwMode="auto">
          <a:xfrm>
            <a:off x="490193" y="908720"/>
            <a:ext cx="11085921" cy="558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de cantos arredondados 5">
            <a:extLst>
              <a:ext uri="{FF2B5EF4-FFF2-40B4-BE49-F238E27FC236}">
                <a16:creationId xmlns:a16="http://schemas.microsoft.com/office/drawing/2014/main" xmlns="" id="{A99E4EF3-69D7-418D-9A21-2A1D7D5929C0}"/>
              </a:ext>
            </a:extLst>
          </p:cNvPr>
          <p:cNvSpPr/>
          <p:nvPr/>
        </p:nvSpPr>
        <p:spPr>
          <a:xfrm>
            <a:off x="2743200" y="5119731"/>
            <a:ext cx="9448800" cy="173826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t-BR" dirty="0" smtClean="0"/>
              <a:t>O método </a:t>
            </a:r>
            <a:r>
              <a:rPr lang="pt-BR" dirty="0"/>
              <a:t>recebe dois objetos que representam, respectivamente, a </a:t>
            </a:r>
            <a:r>
              <a:rPr lang="pt-BR" b="1" u="sng" dirty="0">
                <a:solidFill>
                  <a:srgbClr val="FF0000"/>
                </a:solidFill>
              </a:rPr>
              <a:t>requisição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feita </a:t>
            </a:r>
            <a:r>
              <a:rPr lang="pt-BR" dirty="0" smtClean="0"/>
              <a:t>pelo usuário </a:t>
            </a:r>
            <a:r>
              <a:rPr lang="pt-BR" dirty="0"/>
              <a:t>e a </a:t>
            </a:r>
            <a:r>
              <a:rPr lang="pt-BR" b="1" u="sng" dirty="0">
                <a:solidFill>
                  <a:srgbClr val="FF0000"/>
                </a:solidFill>
              </a:rPr>
              <a:t>resposta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que será exibida no final. </a:t>
            </a:r>
            <a:r>
              <a:rPr lang="pt-BR" dirty="0" smtClean="0"/>
              <a:t>Esses </a:t>
            </a:r>
            <a:r>
              <a:rPr lang="pt-BR" dirty="0"/>
              <a:t>objetos </a:t>
            </a:r>
            <a:r>
              <a:rPr lang="pt-BR" dirty="0" smtClean="0"/>
              <a:t>serão usados para obter informações </a:t>
            </a:r>
            <a:r>
              <a:rPr lang="pt-BR" dirty="0"/>
              <a:t>sobre a requisição e para construir a resposta final para o usuário.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xmlns="" id="{577FB7F4-2FA3-4B9B-ADE9-A18B33A3C309}"/>
              </a:ext>
            </a:extLst>
          </p:cNvPr>
          <p:cNvCxnSpPr/>
          <p:nvPr/>
        </p:nvCxnSpPr>
        <p:spPr>
          <a:xfrm flipV="1">
            <a:off x="4345757" y="1338606"/>
            <a:ext cx="3761295" cy="3978112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xmlns="" id="{577FB7F4-2FA3-4B9B-ADE9-A18B33A3C309}"/>
              </a:ext>
            </a:extLst>
          </p:cNvPr>
          <p:cNvCxnSpPr/>
          <p:nvPr/>
        </p:nvCxnSpPr>
        <p:spPr>
          <a:xfrm flipV="1">
            <a:off x="8597245" y="1407103"/>
            <a:ext cx="2677213" cy="390961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47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490193" y="404813"/>
            <a:ext cx="11085921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2. SERVLETS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11066693" y="6449669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dirty="0"/>
              <a:pPr>
                <a:defRPr/>
              </a:pPr>
              <a:t>11</a:t>
            </a:fld>
            <a:endParaRPr lang="pt-BR" altLang="pt-BR" b="1" dirty="0"/>
          </a:p>
        </p:txBody>
      </p:sp>
      <p:sp>
        <p:nvSpPr>
          <p:cNvPr id="16" name="Rectangle 19"/>
          <p:cNvSpPr txBox="1">
            <a:spLocks noChangeArrowheads="1"/>
          </p:cNvSpPr>
          <p:nvPr/>
        </p:nvSpPr>
        <p:spPr bwMode="auto">
          <a:xfrm>
            <a:off x="490193" y="908720"/>
            <a:ext cx="11085921" cy="558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de cantos arredondados 5">
            <a:extLst>
              <a:ext uri="{FF2B5EF4-FFF2-40B4-BE49-F238E27FC236}">
                <a16:creationId xmlns:a16="http://schemas.microsoft.com/office/drawing/2014/main" xmlns="" id="{A99E4EF3-69D7-418D-9A21-2A1D7D5929C0}"/>
              </a:ext>
            </a:extLst>
          </p:cNvPr>
          <p:cNvSpPr/>
          <p:nvPr/>
        </p:nvSpPr>
        <p:spPr>
          <a:xfrm>
            <a:off x="2743200" y="5119731"/>
            <a:ext cx="9448800" cy="173826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t-BR" dirty="0" smtClean="0"/>
              <a:t>O método </a:t>
            </a:r>
            <a:r>
              <a:rPr lang="pt-BR" dirty="0"/>
              <a:t>recebe dois objetos que representam, respectivamente, a </a:t>
            </a:r>
            <a:r>
              <a:rPr lang="pt-BR" b="1" u="sng" dirty="0">
                <a:solidFill>
                  <a:srgbClr val="FF0000"/>
                </a:solidFill>
              </a:rPr>
              <a:t>requisição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feita </a:t>
            </a:r>
            <a:r>
              <a:rPr lang="pt-BR" dirty="0" smtClean="0"/>
              <a:t>pelo usuário </a:t>
            </a:r>
            <a:r>
              <a:rPr lang="pt-BR" dirty="0"/>
              <a:t>e a </a:t>
            </a:r>
            <a:r>
              <a:rPr lang="pt-BR" b="1" u="sng" dirty="0">
                <a:solidFill>
                  <a:srgbClr val="FF0000"/>
                </a:solidFill>
              </a:rPr>
              <a:t>resposta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que será exibida no final. </a:t>
            </a:r>
            <a:r>
              <a:rPr lang="pt-BR" dirty="0" smtClean="0"/>
              <a:t>Esses </a:t>
            </a:r>
            <a:r>
              <a:rPr lang="pt-BR" dirty="0"/>
              <a:t>objetos </a:t>
            </a:r>
            <a:r>
              <a:rPr lang="pt-BR" dirty="0" smtClean="0"/>
              <a:t>serão usados para obter informações </a:t>
            </a:r>
            <a:r>
              <a:rPr lang="pt-BR" dirty="0"/>
              <a:t>sobre a requisição e para construir a resposta final para o usuário.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xmlns="" id="{577FB7F4-2FA3-4B9B-ADE9-A18B33A3C309}"/>
              </a:ext>
            </a:extLst>
          </p:cNvPr>
          <p:cNvCxnSpPr/>
          <p:nvPr/>
        </p:nvCxnSpPr>
        <p:spPr>
          <a:xfrm flipV="1">
            <a:off x="4345757" y="1338606"/>
            <a:ext cx="3761295" cy="3978112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xmlns="" id="{577FB7F4-2FA3-4B9B-ADE9-A18B33A3C309}"/>
              </a:ext>
            </a:extLst>
          </p:cNvPr>
          <p:cNvCxnSpPr/>
          <p:nvPr/>
        </p:nvCxnSpPr>
        <p:spPr>
          <a:xfrm flipV="1">
            <a:off x="8597245" y="1407103"/>
            <a:ext cx="2677213" cy="390961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6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490193" y="404813"/>
            <a:ext cx="11085921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2. SERVLETS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11066693" y="6449669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dirty="0"/>
              <a:pPr>
                <a:defRPr/>
              </a:pPr>
              <a:t>12</a:t>
            </a:fld>
            <a:endParaRPr lang="pt-BR" altLang="pt-BR" b="1" dirty="0"/>
          </a:p>
        </p:txBody>
      </p:sp>
      <p:sp>
        <p:nvSpPr>
          <p:cNvPr id="16" name="Rectangle 19"/>
          <p:cNvSpPr txBox="1">
            <a:spLocks noChangeArrowheads="1"/>
          </p:cNvSpPr>
          <p:nvPr/>
        </p:nvSpPr>
        <p:spPr bwMode="auto">
          <a:xfrm>
            <a:off x="490193" y="908720"/>
            <a:ext cx="11085921" cy="558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de cantos arredondados 5">
            <a:extLst>
              <a:ext uri="{FF2B5EF4-FFF2-40B4-BE49-F238E27FC236}">
                <a16:creationId xmlns:a16="http://schemas.microsoft.com/office/drawing/2014/main" xmlns="" id="{A99E4EF3-69D7-418D-9A21-2A1D7D5929C0}"/>
              </a:ext>
            </a:extLst>
          </p:cNvPr>
          <p:cNvSpPr/>
          <p:nvPr/>
        </p:nvSpPr>
        <p:spPr>
          <a:xfrm>
            <a:off x="2743200" y="5434553"/>
            <a:ext cx="9448800" cy="142344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t-BR" dirty="0"/>
              <a:t>É possível obter um objeto que represente a saída a ser enviada ao usuário através do </a:t>
            </a:r>
            <a:r>
              <a:rPr lang="pt-BR" dirty="0" smtClean="0"/>
              <a:t>método </a:t>
            </a:r>
            <a:r>
              <a:rPr lang="pt-BR" b="1" u="sng" dirty="0" err="1" smtClean="0">
                <a:solidFill>
                  <a:srgbClr val="FF0000"/>
                </a:solidFill>
              </a:rPr>
              <a:t>getWriter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/>
              <a:t>da variável </a:t>
            </a:r>
            <a:r>
              <a:rPr lang="pt-BR" b="1" u="sng" dirty="0">
                <a:solidFill>
                  <a:srgbClr val="FF0000"/>
                </a:solidFill>
              </a:rPr>
              <a:t>response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. E, a partir disso, utilizar um </a:t>
            </a:r>
            <a:r>
              <a:rPr lang="pt-BR" b="1" u="sng" dirty="0" err="1">
                <a:solidFill>
                  <a:srgbClr val="FF0000"/>
                </a:solidFill>
              </a:rPr>
              <a:t>PrintWriter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para imprimir algo na</a:t>
            </a:r>
          </a:p>
          <a:p>
            <a:r>
              <a:rPr lang="pt-BR" dirty="0"/>
              <a:t>resposta do cliente: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xmlns="" id="{577FB7F4-2FA3-4B9B-ADE9-A18B33A3C309}"/>
              </a:ext>
            </a:extLst>
          </p:cNvPr>
          <p:cNvCxnSpPr/>
          <p:nvPr/>
        </p:nvCxnSpPr>
        <p:spPr>
          <a:xfrm flipH="1" flipV="1">
            <a:off x="4392892" y="2337847"/>
            <a:ext cx="2743199" cy="3168349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4534293" y="2026763"/>
            <a:ext cx="1112363" cy="433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019932" y="908720"/>
            <a:ext cx="1112363" cy="505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4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490193" y="404813"/>
            <a:ext cx="11085921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2. SERVLETS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11066693" y="6449669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dirty="0"/>
              <a:pPr>
                <a:defRPr/>
              </a:pPr>
              <a:t>13</a:t>
            </a:fld>
            <a:endParaRPr lang="pt-BR" altLang="pt-BR" b="1" dirty="0"/>
          </a:p>
        </p:txBody>
      </p:sp>
      <p:sp>
        <p:nvSpPr>
          <p:cNvPr id="16" name="Rectangle 19"/>
          <p:cNvSpPr txBox="1">
            <a:spLocks noChangeArrowheads="1"/>
          </p:cNvSpPr>
          <p:nvPr/>
        </p:nvSpPr>
        <p:spPr bwMode="auto">
          <a:xfrm>
            <a:off x="490193" y="908720"/>
            <a:ext cx="11085921" cy="558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784"/>
            <a:ext cx="12192000" cy="6858000"/>
          </a:xfrm>
          <a:prstGeom prst="rect">
            <a:avLst/>
          </a:prstGeom>
        </p:spPr>
      </p:pic>
      <p:sp>
        <p:nvSpPr>
          <p:cNvPr id="6" name="Retângulo de cantos arredondados 5">
            <a:extLst>
              <a:ext uri="{FF2B5EF4-FFF2-40B4-BE49-F238E27FC236}">
                <a16:creationId xmlns:a16="http://schemas.microsoft.com/office/drawing/2014/main" xmlns="" id="{A99E4EF3-69D7-418D-9A21-2A1D7D5929C0}"/>
              </a:ext>
            </a:extLst>
          </p:cNvPr>
          <p:cNvSpPr/>
          <p:nvPr/>
        </p:nvSpPr>
        <p:spPr>
          <a:xfrm>
            <a:off x="2705926" y="30154"/>
            <a:ext cx="9486074" cy="138574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t-BR" dirty="0" smtClean="0"/>
              <a:t>Note </a:t>
            </a:r>
            <a:r>
              <a:rPr lang="pt-BR" dirty="0"/>
              <a:t>como seria muito fácil escrever outros códigos Java mais poderosos para gerar </a:t>
            </a:r>
            <a:r>
              <a:rPr lang="pt-BR" dirty="0" smtClean="0"/>
              <a:t>as </a:t>
            </a:r>
            <a:r>
              <a:rPr lang="pt-BR" dirty="0" err="1" smtClean="0"/>
              <a:t>Strings</a:t>
            </a:r>
            <a:r>
              <a:rPr lang="pt-BR" dirty="0" smtClean="0"/>
              <a:t> </a:t>
            </a:r>
            <a:r>
              <a:rPr lang="pt-BR" dirty="0"/>
              <a:t>do HTML baseadas em informações dinâmicas vindas, por exemplo, de um banco de dados.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xmlns="" id="{577FB7F4-2FA3-4B9B-ADE9-A18B33A3C309}"/>
              </a:ext>
            </a:extLst>
          </p:cNvPr>
          <p:cNvCxnSpPr/>
          <p:nvPr/>
        </p:nvCxnSpPr>
        <p:spPr>
          <a:xfrm flipH="1">
            <a:off x="5674936" y="1415894"/>
            <a:ext cx="1234911" cy="3457764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2055043" y="4873658"/>
            <a:ext cx="9879291" cy="6504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87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490193" y="404813"/>
            <a:ext cx="11085921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2. SERVLETS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11066693" y="6449669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dirty="0"/>
              <a:pPr>
                <a:defRPr/>
              </a:pPr>
              <a:t>14</a:t>
            </a:fld>
            <a:endParaRPr lang="pt-BR" altLang="pt-BR" b="1" dirty="0"/>
          </a:p>
        </p:txBody>
      </p:sp>
      <p:sp>
        <p:nvSpPr>
          <p:cNvPr id="16" name="Rectangle 19"/>
          <p:cNvSpPr txBox="1">
            <a:spLocks noChangeArrowheads="1"/>
          </p:cNvSpPr>
          <p:nvPr/>
        </p:nvSpPr>
        <p:spPr bwMode="auto">
          <a:xfrm>
            <a:off x="490193" y="908720"/>
            <a:ext cx="11085921" cy="558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7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490193" y="404813"/>
            <a:ext cx="11085921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>
                <a:solidFill>
                  <a:schemeClr val="tx1"/>
                </a:solidFill>
              </a:rPr>
              <a:t>2.1 MAPEANDO UMA </a:t>
            </a:r>
            <a:r>
              <a:rPr lang="pt-BR" altLang="pt-BR" sz="3200" dirty="0" smtClean="0">
                <a:solidFill>
                  <a:schemeClr val="tx1"/>
                </a:solidFill>
              </a:rPr>
              <a:t>SERVLET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11066693" y="6449669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dirty="0"/>
              <a:pPr>
                <a:defRPr/>
              </a:pPr>
              <a:t>15</a:t>
            </a:fld>
            <a:endParaRPr lang="pt-BR" altLang="pt-BR" b="1" dirty="0"/>
          </a:p>
        </p:txBody>
      </p:sp>
      <p:sp>
        <p:nvSpPr>
          <p:cNvPr id="16" name="Rectangle 19"/>
          <p:cNvSpPr txBox="1">
            <a:spLocks noChangeArrowheads="1"/>
          </p:cNvSpPr>
          <p:nvPr/>
        </p:nvSpPr>
        <p:spPr bwMode="auto">
          <a:xfrm>
            <a:off x="490193" y="908720"/>
            <a:ext cx="11085921" cy="558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2800" dirty="0">
                <a:solidFill>
                  <a:schemeClr val="tx1"/>
                </a:solidFill>
              </a:rPr>
              <a:t>Acabamos de definir uma </a:t>
            </a:r>
            <a:r>
              <a:rPr lang="pt-BR" sz="2800" dirty="0" err="1">
                <a:solidFill>
                  <a:schemeClr val="tx1"/>
                </a:solidFill>
              </a:rPr>
              <a:t>Servlet</a:t>
            </a:r>
            <a:r>
              <a:rPr lang="pt-BR" sz="2800" dirty="0">
                <a:solidFill>
                  <a:schemeClr val="tx1"/>
                </a:solidFill>
              </a:rPr>
              <a:t>, mas como vamos acessá-la pelo navegador? Qual o </a:t>
            </a:r>
            <a:r>
              <a:rPr lang="pt-BR" sz="2800" dirty="0" smtClean="0">
                <a:solidFill>
                  <a:schemeClr val="tx1"/>
                </a:solidFill>
              </a:rPr>
              <a:t>endereço podemos </a:t>
            </a:r>
            <a:r>
              <a:rPr lang="pt-BR" sz="2800" dirty="0">
                <a:solidFill>
                  <a:schemeClr val="tx1"/>
                </a:solidFill>
              </a:rPr>
              <a:t>acessar para fazermos com que ela execute? O container não tem como saber </a:t>
            </a:r>
            <a:r>
              <a:rPr lang="pt-BR" sz="2800" dirty="0" smtClean="0">
                <a:solidFill>
                  <a:schemeClr val="tx1"/>
                </a:solidFill>
              </a:rPr>
              <a:t>essas informações mas podemos dizer isso </a:t>
            </a:r>
            <a:r>
              <a:rPr lang="pt-BR" sz="2800" dirty="0">
                <a:solidFill>
                  <a:schemeClr val="tx1"/>
                </a:solidFill>
              </a:rPr>
              <a:t>para ele. Para isso, vamos fazer um mapeamento de uma </a:t>
            </a:r>
            <a:r>
              <a:rPr lang="pt-BR" sz="2800" dirty="0" smtClean="0">
                <a:solidFill>
                  <a:schemeClr val="tx1"/>
                </a:solidFill>
              </a:rPr>
              <a:t>URL específica </a:t>
            </a:r>
            <a:r>
              <a:rPr lang="pt-BR" sz="2800" dirty="0">
                <a:solidFill>
                  <a:schemeClr val="tx1"/>
                </a:solidFill>
              </a:rPr>
              <a:t>para uma </a:t>
            </a:r>
            <a:r>
              <a:rPr lang="pt-BR" sz="2800" dirty="0" err="1">
                <a:solidFill>
                  <a:schemeClr val="tx1"/>
                </a:solidFill>
              </a:rPr>
              <a:t>servlet</a:t>
            </a:r>
            <a:r>
              <a:rPr lang="pt-BR" sz="2800" dirty="0">
                <a:solidFill>
                  <a:schemeClr val="tx1"/>
                </a:solidFill>
              </a:rPr>
              <a:t> através do arquivo </a:t>
            </a:r>
            <a:r>
              <a:rPr lang="pt-BR" sz="2800" b="1" u="sng" dirty="0" smtClean="0">
                <a:solidFill>
                  <a:srgbClr val="FF0000"/>
                </a:solidFill>
              </a:rPr>
              <a:t>web.xml</a:t>
            </a:r>
            <a:r>
              <a:rPr lang="pt-BR" sz="2800" dirty="0" smtClean="0">
                <a:solidFill>
                  <a:schemeClr val="tx1"/>
                </a:solidFill>
              </a:rPr>
              <a:t>, </a:t>
            </a:r>
            <a:r>
              <a:rPr lang="pt-BR" sz="2800" dirty="0">
                <a:solidFill>
                  <a:schemeClr val="tx1"/>
                </a:solidFill>
              </a:rPr>
              <a:t>que fica dentro do </a:t>
            </a:r>
            <a:r>
              <a:rPr lang="pt-BR" sz="2800" b="1" u="sng" dirty="0" smtClean="0">
                <a:solidFill>
                  <a:srgbClr val="FF0000"/>
                </a:solidFill>
              </a:rPr>
              <a:t>WEB-INF</a:t>
            </a:r>
            <a:r>
              <a:rPr lang="pt-BR" sz="2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490193" y="404813"/>
            <a:ext cx="11085921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>
                <a:solidFill>
                  <a:schemeClr val="tx1"/>
                </a:solidFill>
              </a:rPr>
              <a:t>2.1 MAPEANDO UMA </a:t>
            </a:r>
            <a:r>
              <a:rPr lang="pt-BR" altLang="pt-BR" sz="3200" dirty="0" smtClean="0">
                <a:solidFill>
                  <a:schemeClr val="tx1"/>
                </a:solidFill>
              </a:rPr>
              <a:t>SERVLET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11066693" y="6449669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dirty="0"/>
              <a:pPr>
                <a:defRPr/>
              </a:pPr>
              <a:t>16</a:t>
            </a:fld>
            <a:endParaRPr lang="pt-BR" altLang="pt-BR" b="1" dirty="0"/>
          </a:p>
        </p:txBody>
      </p:sp>
      <p:sp>
        <p:nvSpPr>
          <p:cNvPr id="16" name="Rectangle 19"/>
          <p:cNvSpPr txBox="1">
            <a:spLocks noChangeArrowheads="1"/>
          </p:cNvSpPr>
          <p:nvPr/>
        </p:nvSpPr>
        <p:spPr bwMode="auto">
          <a:xfrm>
            <a:off x="490193" y="908720"/>
            <a:ext cx="11085921" cy="558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95" y="0"/>
            <a:ext cx="12088305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11084" y="1527142"/>
            <a:ext cx="1857081" cy="4242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348086" y="2960016"/>
            <a:ext cx="6267254" cy="14705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de seta reta 3"/>
          <p:cNvCxnSpPr/>
          <p:nvPr/>
        </p:nvCxnSpPr>
        <p:spPr>
          <a:xfrm>
            <a:off x="2168165" y="1951348"/>
            <a:ext cx="1102936" cy="10086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de cantos arredondados 9">
            <a:extLst>
              <a:ext uri="{FF2B5EF4-FFF2-40B4-BE49-F238E27FC236}">
                <a16:creationId xmlns:a16="http://schemas.microsoft.com/office/drawing/2014/main" xmlns="" id="{A99E4EF3-69D7-418D-9A21-2A1D7D5929C0}"/>
              </a:ext>
            </a:extLst>
          </p:cNvPr>
          <p:cNvSpPr/>
          <p:nvPr/>
        </p:nvSpPr>
        <p:spPr>
          <a:xfrm>
            <a:off x="8454516" y="645712"/>
            <a:ext cx="2922310" cy="34690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t-BR" dirty="0" smtClean="0"/>
              <a:t>Definição da </a:t>
            </a:r>
            <a:r>
              <a:rPr lang="pt-BR" dirty="0" err="1" smtClean="0"/>
              <a:t>servlet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xmlns="" id="{577FB7F4-2FA3-4B9B-ADE9-A18B33A3C309}"/>
              </a:ext>
            </a:extLst>
          </p:cNvPr>
          <p:cNvCxnSpPr/>
          <p:nvPr/>
        </p:nvCxnSpPr>
        <p:spPr>
          <a:xfrm flipH="1" flipV="1">
            <a:off x="6370868" y="4477305"/>
            <a:ext cx="1289198" cy="1894746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tângulo de cantos arredondados 11">
            <a:extLst>
              <a:ext uri="{FF2B5EF4-FFF2-40B4-BE49-F238E27FC236}">
                <a16:creationId xmlns:a16="http://schemas.microsoft.com/office/drawing/2014/main" xmlns="" id="{A99E4EF3-69D7-418D-9A21-2A1D7D5929C0}"/>
              </a:ext>
            </a:extLst>
          </p:cNvPr>
          <p:cNvSpPr/>
          <p:nvPr/>
        </p:nvSpPr>
        <p:spPr>
          <a:xfrm>
            <a:off x="6481713" y="6318787"/>
            <a:ext cx="3382279" cy="34690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t-BR" dirty="0" smtClean="0"/>
              <a:t>Mapeamento da </a:t>
            </a:r>
            <a:r>
              <a:rPr lang="pt-BR" dirty="0" err="1" smtClean="0"/>
              <a:t>servlet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xmlns="" id="{577FB7F4-2FA3-4B9B-ADE9-A18B33A3C309}"/>
              </a:ext>
            </a:extLst>
          </p:cNvPr>
          <p:cNvCxnSpPr>
            <a:stCxn id="10" idx="1"/>
          </p:cNvCxnSpPr>
          <p:nvPr/>
        </p:nvCxnSpPr>
        <p:spPr>
          <a:xfrm flipH="1">
            <a:off x="7305693" y="819165"/>
            <a:ext cx="1148823" cy="981396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0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490193" y="404813"/>
            <a:ext cx="11085921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>
                <a:solidFill>
                  <a:schemeClr val="tx1"/>
                </a:solidFill>
              </a:rPr>
              <a:t>2.1 MAPEANDO UMA </a:t>
            </a:r>
            <a:r>
              <a:rPr lang="pt-BR" altLang="pt-BR" sz="3200" dirty="0" smtClean="0">
                <a:solidFill>
                  <a:schemeClr val="tx1"/>
                </a:solidFill>
              </a:rPr>
              <a:t>SERVLET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11066693" y="6449669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dirty="0"/>
              <a:pPr>
                <a:defRPr/>
              </a:pPr>
              <a:t>17</a:t>
            </a:fld>
            <a:endParaRPr lang="pt-BR" altLang="pt-BR" b="1" dirty="0"/>
          </a:p>
        </p:txBody>
      </p:sp>
      <p:sp>
        <p:nvSpPr>
          <p:cNvPr id="16" name="Rectangle 19"/>
          <p:cNvSpPr txBox="1">
            <a:spLocks noChangeArrowheads="1"/>
          </p:cNvSpPr>
          <p:nvPr/>
        </p:nvSpPr>
        <p:spPr bwMode="auto">
          <a:xfrm>
            <a:off x="490193" y="908720"/>
            <a:ext cx="11085921" cy="558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2500" dirty="0" smtClean="0">
                <a:solidFill>
                  <a:schemeClr val="tx1"/>
                </a:solidFill>
              </a:rPr>
              <a:t>Mais sobre a </a:t>
            </a:r>
            <a:r>
              <a:rPr lang="pt-BR" sz="2500" dirty="0" err="1" smtClean="0">
                <a:solidFill>
                  <a:schemeClr val="tx1"/>
                </a:solidFill>
              </a:rPr>
              <a:t>url-patterns</a:t>
            </a:r>
            <a:r>
              <a:rPr lang="pt-BR" sz="2500" dirty="0" smtClean="0">
                <a:solidFill>
                  <a:schemeClr val="tx1"/>
                </a:solidFill>
              </a:rPr>
              <a:t>:</a:t>
            </a:r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93" y="1385740"/>
            <a:ext cx="11085921" cy="51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7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490193" y="404813"/>
            <a:ext cx="11085921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>
                <a:solidFill>
                  <a:schemeClr val="tx1"/>
                </a:solidFill>
              </a:rPr>
              <a:t>2.1 MAPEANDO UMA </a:t>
            </a:r>
            <a:r>
              <a:rPr lang="pt-BR" altLang="pt-BR" sz="3200" dirty="0" smtClean="0">
                <a:solidFill>
                  <a:schemeClr val="tx1"/>
                </a:solidFill>
              </a:rPr>
              <a:t>SERVLET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11066693" y="6449669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dirty="0"/>
              <a:pPr>
                <a:defRPr/>
              </a:pPr>
              <a:t>18</a:t>
            </a:fld>
            <a:endParaRPr lang="pt-BR" altLang="pt-BR" b="1" dirty="0"/>
          </a:p>
        </p:txBody>
      </p:sp>
      <p:sp>
        <p:nvSpPr>
          <p:cNvPr id="16" name="Rectangle 19"/>
          <p:cNvSpPr txBox="1">
            <a:spLocks noChangeArrowheads="1"/>
          </p:cNvSpPr>
          <p:nvPr/>
        </p:nvSpPr>
        <p:spPr bwMode="auto">
          <a:xfrm>
            <a:off x="490193" y="908720"/>
            <a:ext cx="11085921" cy="558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2500" b="1" dirty="0" smtClean="0">
                <a:solidFill>
                  <a:schemeClr val="tx1"/>
                </a:solidFill>
              </a:rPr>
              <a:t>Uma forma alternativa ao arquivo de configuração </a:t>
            </a:r>
            <a:r>
              <a:rPr lang="pt-BR" sz="2500" b="1" dirty="0">
                <a:solidFill>
                  <a:schemeClr val="tx1"/>
                </a:solidFill>
              </a:rPr>
              <a:t>web.xml: </a:t>
            </a:r>
            <a:r>
              <a:rPr lang="pt-BR" sz="2500" dirty="0">
                <a:solidFill>
                  <a:schemeClr val="tx1"/>
                </a:solidFill>
              </a:rPr>
              <a:t>Um dos grandes problemas é que temos que configurar cada um de nossas </a:t>
            </a:r>
            <a:r>
              <a:rPr lang="pt-BR" sz="2500" dirty="0" err="1">
                <a:solidFill>
                  <a:schemeClr val="tx1"/>
                </a:solidFill>
              </a:rPr>
              <a:t>Servlets</a:t>
            </a:r>
            <a:r>
              <a:rPr lang="pt-BR" sz="2500" dirty="0">
                <a:solidFill>
                  <a:schemeClr val="tx1"/>
                </a:solidFill>
              </a:rPr>
              <a:t> no web.xml e se quisermos acessar essa </a:t>
            </a:r>
            <a:r>
              <a:rPr lang="pt-BR" sz="2500" dirty="0" err="1">
                <a:solidFill>
                  <a:schemeClr val="tx1"/>
                </a:solidFill>
              </a:rPr>
              <a:t>servlet</a:t>
            </a:r>
            <a:r>
              <a:rPr lang="pt-BR" sz="2500" dirty="0">
                <a:solidFill>
                  <a:schemeClr val="tx1"/>
                </a:solidFill>
              </a:rPr>
              <a:t> de maneiras diferentes, temos que criar vários mapeamentos para a mesma </a:t>
            </a:r>
            <a:r>
              <a:rPr lang="pt-BR" sz="2500" dirty="0" err="1">
                <a:solidFill>
                  <a:schemeClr val="tx1"/>
                </a:solidFill>
              </a:rPr>
              <a:t>servlet</a:t>
            </a:r>
            <a:r>
              <a:rPr lang="pt-BR" sz="2500" dirty="0">
                <a:solidFill>
                  <a:schemeClr val="tx1"/>
                </a:solidFill>
              </a:rPr>
              <a:t>, o que pode com o tempo tornar-se um problema devido a difícil manutenção.</a:t>
            </a:r>
            <a:endParaRPr lang="pt-BR" sz="2500" dirty="0" smtClean="0">
              <a:solidFill>
                <a:schemeClr val="tx1"/>
              </a:solidFill>
            </a:endParaRP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De modo geral, não é mais preciso configurar as nossas </a:t>
            </a:r>
            <a:r>
              <a:rPr lang="pt-BR" sz="2800" dirty="0" err="1">
                <a:solidFill>
                  <a:schemeClr val="tx1"/>
                </a:solidFill>
              </a:rPr>
              <a:t>Servlets</a:t>
            </a:r>
            <a:r>
              <a:rPr lang="pt-BR" sz="2800" dirty="0">
                <a:solidFill>
                  <a:schemeClr val="tx1"/>
                </a:solidFill>
              </a:rPr>
              <a:t> no web.xml, sendo suficiente usar </a:t>
            </a:r>
            <a:r>
              <a:rPr lang="pt-BR" sz="2800" dirty="0">
                <a:solidFill>
                  <a:schemeClr val="tx1"/>
                </a:solidFill>
              </a:rPr>
              <a:t>a anotação </a:t>
            </a:r>
            <a:r>
              <a:rPr lang="pt-BR" sz="2800" b="1" u="sng" dirty="0">
                <a:solidFill>
                  <a:srgbClr val="FF0000"/>
                </a:solidFill>
              </a:rPr>
              <a:t>@</a:t>
            </a:r>
            <a:r>
              <a:rPr lang="pt-BR" sz="2800" b="1" u="sng" dirty="0" err="1">
                <a:solidFill>
                  <a:srgbClr val="FF0000"/>
                </a:solidFill>
              </a:rPr>
              <a:t>WebServlet</a:t>
            </a:r>
            <a:r>
              <a:rPr lang="pt-BR" sz="2800" b="1" u="sng" dirty="0">
                <a:solidFill>
                  <a:srgbClr val="FF0000"/>
                </a:solidFill>
              </a:rPr>
              <a:t> </a:t>
            </a:r>
            <a:r>
              <a:rPr lang="pt-BR" sz="2800" dirty="0">
                <a:solidFill>
                  <a:schemeClr val="tx1"/>
                </a:solidFill>
              </a:rPr>
              <a:t>apenas:</a:t>
            </a: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93" y="4619133"/>
            <a:ext cx="11085921" cy="183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490193" y="404813"/>
            <a:ext cx="11085921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>
                <a:solidFill>
                  <a:schemeClr val="tx1"/>
                </a:solidFill>
              </a:rPr>
              <a:t>2.1 MAPEANDO UMA </a:t>
            </a:r>
            <a:r>
              <a:rPr lang="pt-BR" altLang="pt-BR" sz="3200" dirty="0" smtClean="0">
                <a:solidFill>
                  <a:schemeClr val="tx1"/>
                </a:solidFill>
              </a:rPr>
              <a:t>SERVLET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11066693" y="6449669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dirty="0"/>
              <a:pPr>
                <a:defRPr/>
              </a:pPr>
              <a:t>19</a:t>
            </a:fld>
            <a:endParaRPr lang="pt-BR" altLang="pt-BR" b="1" dirty="0"/>
          </a:p>
        </p:txBody>
      </p:sp>
      <p:sp>
        <p:nvSpPr>
          <p:cNvPr id="16" name="Rectangle 19"/>
          <p:cNvSpPr txBox="1">
            <a:spLocks noChangeArrowheads="1"/>
          </p:cNvSpPr>
          <p:nvPr/>
        </p:nvSpPr>
        <p:spPr bwMode="auto">
          <a:xfrm>
            <a:off x="490193" y="908720"/>
            <a:ext cx="11085921" cy="558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92" y="3440687"/>
            <a:ext cx="11085921" cy="29622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93" y="1015541"/>
            <a:ext cx="11085921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8"/>
          <p:cNvSpPr>
            <a:spLocks noGrp="1" noChangeArrowheads="1"/>
          </p:cNvSpPr>
          <p:nvPr>
            <p:ph type="title"/>
          </p:nvPr>
        </p:nvSpPr>
        <p:spPr>
          <a:xfrm>
            <a:off x="2135188" y="404813"/>
            <a:ext cx="7772400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>
                <a:solidFill>
                  <a:schemeClr val="tx1"/>
                </a:solidFill>
              </a:rPr>
              <a:t>Roteiro da Aula</a:t>
            </a:r>
          </a:p>
        </p:txBody>
      </p:sp>
      <p:sp>
        <p:nvSpPr>
          <p:cNvPr id="40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499621" y="904972"/>
            <a:ext cx="11057641" cy="556181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pt-BR" altLang="pt-BR" sz="2800" dirty="0" smtClean="0">
                <a:solidFill>
                  <a:schemeClr val="tx1"/>
                </a:solidFill>
              </a:rPr>
              <a:t>CONTEXTUALIZAÇÃO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pt-BR" altLang="pt-BR" sz="2800" dirty="0" smtClean="0">
                <a:solidFill>
                  <a:schemeClr val="tx1"/>
                </a:solidFill>
              </a:rPr>
              <a:t>SERVLETS</a:t>
            </a:r>
          </a:p>
          <a:p>
            <a:pPr marL="0" indent="0" eaLnBrk="1" hangingPunct="1">
              <a:buNone/>
            </a:pPr>
            <a:r>
              <a:rPr lang="pt-BR" altLang="pt-BR" sz="2800" dirty="0" smtClean="0">
                <a:solidFill>
                  <a:schemeClr val="tx1"/>
                </a:solidFill>
              </a:rPr>
              <a:t>	2.1 </a:t>
            </a:r>
            <a:r>
              <a:rPr lang="pt-BR" altLang="pt-BR" sz="2800" dirty="0">
                <a:solidFill>
                  <a:schemeClr val="tx1"/>
                </a:solidFill>
              </a:rPr>
              <a:t>MAPEANDO UMA SERVLET</a:t>
            </a:r>
          </a:p>
          <a:p>
            <a:pPr marL="0" indent="0" eaLnBrk="1" hangingPunct="1">
              <a:buNone/>
            </a:pPr>
            <a:r>
              <a:rPr lang="pt-BR" altLang="pt-BR" sz="2800" dirty="0" smtClean="0">
                <a:solidFill>
                  <a:schemeClr val="tx1"/>
                </a:solidFill>
              </a:rPr>
              <a:t>	2.2 </a:t>
            </a:r>
            <a:r>
              <a:rPr lang="pt-BR" altLang="pt-BR" sz="2800" dirty="0">
                <a:solidFill>
                  <a:schemeClr val="tx1"/>
                </a:solidFill>
              </a:rPr>
              <a:t>ENVIANDO PARÂMETROS NA REQUISIÇÃO</a:t>
            </a:r>
          </a:p>
          <a:p>
            <a:pPr marL="0" indent="0" eaLnBrk="1" hangingPunct="1">
              <a:buNone/>
            </a:pPr>
            <a:r>
              <a:rPr lang="pt-BR" altLang="pt-BR" sz="2800" dirty="0" smtClean="0">
                <a:solidFill>
                  <a:schemeClr val="tx1"/>
                </a:solidFill>
              </a:rPr>
              <a:t>	2.3 </a:t>
            </a:r>
            <a:r>
              <a:rPr lang="pt-BR" altLang="pt-BR" sz="2800" dirty="0">
                <a:solidFill>
                  <a:schemeClr val="tx1"/>
                </a:solidFill>
              </a:rPr>
              <a:t>PEGANDO OS PARÂMETROS DA REQUISIÇÃO</a:t>
            </a:r>
          </a:p>
          <a:p>
            <a:pPr marL="0" indent="0" eaLnBrk="1" hangingPunct="1">
              <a:buNone/>
            </a:pPr>
            <a:r>
              <a:rPr lang="pt-BR" altLang="pt-BR" sz="2800" dirty="0">
                <a:solidFill>
                  <a:schemeClr val="tx1"/>
                </a:solidFill>
              </a:rPr>
              <a:t>	2.4 MÉTODOS GET E POST</a:t>
            </a:r>
          </a:p>
        </p:txBody>
      </p:sp>
    </p:spTree>
    <p:extLst>
      <p:ext uri="{BB962C8B-B14F-4D97-AF65-F5344CB8AC3E}">
        <p14:creationId xmlns:p14="http://schemas.microsoft.com/office/powerpoint/2010/main" val="114349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"/>
    </mc:Choice>
    <mc:Fallback xmlns="">
      <p:transition spd="slow" advTm="1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490193" y="404813"/>
            <a:ext cx="11085921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2.2 ENVIANDO PARÂMETROS NA REQUISIÇÃO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11066693" y="6449669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dirty="0"/>
              <a:pPr>
                <a:defRPr/>
              </a:pPr>
              <a:t>20</a:t>
            </a:fld>
            <a:endParaRPr lang="pt-BR" altLang="pt-BR" b="1" dirty="0"/>
          </a:p>
        </p:txBody>
      </p:sp>
      <p:sp>
        <p:nvSpPr>
          <p:cNvPr id="16" name="Rectangle 19"/>
          <p:cNvSpPr txBox="1">
            <a:spLocks noChangeArrowheads="1"/>
          </p:cNvSpPr>
          <p:nvPr/>
        </p:nvSpPr>
        <p:spPr bwMode="auto">
          <a:xfrm>
            <a:off x="490193" y="908720"/>
            <a:ext cx="11085921" cy="558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2500" dirty="0">
                <a:solidFill>
                  <a:schemeClr val="tx1"/>
                </a:solidFill>
              </a:rPr>
              <a:t>Ao desenvolver uma aplicação Web, sempre precisamos realizar operações no lado do servidor, com dados informados pelo usuário, seja através de formulários ou seja através da URL</a:t>
            </a:r>
            <a:r>
              <a:rPr lang="pt-BR" sz="25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spcBef>
                <a:spcPts val="1200"/>
              </a:spcBef>
            </a:pPr>
            <a:r>
              <a:rPr lang="pt-BR" sz="2500" b="1" dirty="0" smtClean="0">
                <a:solidFill>
                  <a:schemeClr val="tx1"/>
                </a:solidFill>
              </a:rPr>
              <a:t>Exemplo</a:t>
            </a:r>
            <a:r>
              <a:rPr lang="pt-BR" sz="2500" b="1" dirty="0">
                <a:solidFill>
                  <a:schemeClr val="tx1"/>
                </a:solidFill>
              </a:rPr>
              <a:t>: </a:t>
            </a:r>
            <a:r>
              <a:rPr lang="pt-BR" sz="2500" dirty="0">
                <a:solidFill>
                  <a:schemeClr val="tx1"/>
                </a:solidFill>
              </a:rPr>
              <a:t>Para gravarmos um contato no banco de dados, precisamos do nome, e-mail, endereço e a data de nascimento dele. Temos uma página com um formulário que o usuário possa preencher e ao clicar em um botão esses dados devem, de alguma forma, ser passados para um </a:t>
            </a:r>
            <a:r>
              <a:rPr lang="pt-BR" sz="2500" dirty="0" err="1">
                <a:solidFill>
                  <a:schemeClr val="tx1"/>
                </a:solidFill>
              </a:rPr>
              <a:t>Servlet</a:t>
            </a:r>
            <a:r>
              <a:rPr lang="pt-BR" sz="2500" dirty="0">
                <a:solidFill>
                  <a:schemeClr val="tx1"/>
                </a:solidFill>
              </a:rPr>
              <a:t>. Já sabemos que a </a:t>
            </a:r>
            <a:r>
              <a:rPr lang="pt-BR" sz="2500" dirty="0" err="1">
                <a:solidFill>
                  <a:schemeClr val="tx1"/>
                </a:solidFill>
              </a:rPr>
              <a:t>Servlet</a:t>
            </a:r>
            <a:r>
              <a:rPr lang="pt-BR" sz="2500" dirty="0">
                <a:solidFill>
                  <a:schemeClr val="tx1"/>
                </a:solidFill>
              </a:rPr>
              <a:t> responde por uma determinada URL, portanto, só precisamos indicar que ao clicar no botão devemos enviar uma requisição para essa</a:t>
            </a:r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7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490193" y="404813"/>
            <a:ext cx="11085921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2.2 ENVIANDO PARÂMETROS NA REQUISIÇÃO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11066693" y="6449669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dirty="0"/>
              <a:pPr>
                <a:defRPr/>
              </a:pPr>
              <a:t>21</a:t>
            </a:fld>
            <a:endParaRPr lang="pt-BR" altLang="pt-BR" b="1" dirty="0"/>
          </a:p>
        </p:txBody>
      </p:sp>
      <p:sp>
        <p:nvSpPr>
          <p:cNvPr id="16" name="Rectangle 19"/>
          <p:cNvSpPr txBox="1">
            <a:spLocks noChangeArrowheads="1"/>
          </p:cNvSpPr>
          <p:nvPr/>
        </p:nvSpPr>
        <p:spPr bwMode="auto">
          <a:xfrm>
            <a:off x="490193" y="908720"/>
            <a:ext cx="11085921" cy="558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2500" b="1" dirty="0" smtClean="0">
                <a:solidFill>
                  <a:schemeClr val="tx1"/>
                </a:solidFill>
              </a:rPr>
              <a:t>Passo 1: </a:t>
            </a:r>
            <a:r>
              <a:rPr lang="pt-BR" sz="2500" dirty="0" smtClean="0">
                <a:solidFill>
                  <a:schemeClr val="tx1"/>
                </a:solidFill>
              </a:rPr>
              <a:t>criar uma página </a:t>
            </a:r>
            <a:r>
              <a:rPr lang="pt-BR" sz="2500" dirty="0" err="1" smtClean="0">
                <a:solidFill>
                  <a:schemeClr val="tx1"/>
                </a:solidFill>
              </a:rPr>
              <a:t>html</a:t>
            </a:r>
            <a:r>
              <a:rPr lang="pt-BR" sz="2500" dirty="0" smtClean="0">
                <a:solidFill>
                  <a:schemeClr val="tx1"/>
                </a:solidFill>
              </a:rPr>
              <a:t> (</a:t>
            </a:r>
            <a:r>
              <a:rPr lang="pt-BR" sz="2500" dirty="0">
                <a:solidFill>
                  <a:schemeClr val="tx1"/>
                </a:solidFill>
              </a:rPr>
              <a:t>exemplo </a:t>
            </a:r>
            <a:r>
              <a:rPr lang="pt-BR" sz="2500" dirty="0" smtClean="0">
                <a:solidFill>
                  <a:schemeClr val="tx1"/>
                </a:solidFill>
              </a:rPr>
              <a:t>‘contato.html’, um </a:t>
            </a:r>
            <a:r>
              <a:rPr lang="pt-BR" sz="2800" dirty="0" smtClean="0">
                <a:solidFill>
                  <a:schemeClr val="tx1"/>
                </a:solidFill>
              </a:rPr>
              <a:t>formulário </a:t>
            </a:r>
            <a:r>
              <a:rPr lang="pt-BR" sz="2800" dirty="0">
                <a:solidFill>
                  <a:schemeClr val="tx1"/>
                </a:solidFill>
              </a:rPr>
              <a:t>para preenchermos os dados dos contatos</a:t>
            </a:r>
            <a:r>
              <a:rPr lang="pt-BR" sz="2500" dirty="0" smtClean="0">
                <a:solidFill>
                  <a:schemeClr val="tx1"/>
                </a:solidFill>
              </a:rPr>
              <a:t>)</a:t>
            </a: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93" y="1932495"/>
            <a:ext cx="11085921" cy="451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490193" y="404813"/>
            <a:ext cx="11085921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2.2 ENVIANDO PARÂMETROS NA REQUISIÇÃO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11066693" y="6449669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dirty="0"/>
              <a:pPr>
                <a:defRPr/>
              </a:pPr>
              <a:t>22</a:t>
            </a:fld>
            <a:endParaRPr lang="pt-BR" altLang="pt-BR" b="1" dirty="0"/>
          </a:p>
        </p:txBody>
      </p:sp>
      <p:sp>
        <p:nvSpPr>
          <p:cNvPr id="16" name="Rectangle 19"/>
          <p:cNvSpPr txBox="1">
            <a:spLocks noChangeArrowheads="1"/>
          </p:cNvSpPr>
          <p:nvPr/>
        </p:nvSpPr>
        <p:spPr bwMode="auto">
          <a:xfrm>
            <a:off x="490193" y="908720"/>
            <a:ext cx="11085921" cy="558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2500" dirty="0">
                <a:solidFill>
                  <a:schemeClr val="tx1"/>
                </a:solidFill>
              </a:rPr>
              <a:t>Esse código possui um formulário, determinado pela </a:t>
            </a:r>
            <a:r>
              <a:rPr lang="pt-BR" sz="2500" dirty="0" err="1">
                <a:solidFill>
                  <a:schemeClr val="tx1"/>
                </a:solidFill>
              </a:rPr>
              <a:t>tag</a:t>
            </a:r>
            <a:r>
              <a:rPr lang="pt-BR" sz="2500" dirty="0">
                <a:solidFill>
                  <a:schemeClr val="tx1"/>
                </a:solidFill>
              </a:rPr>
              <a:t> </a:t>
            </a:r>
            <a:r>
              <a:rPr lang="pt-BR" sz="2500" b="1" dirty="0">
                <a:solidFill>
                  <a:srgbClr val="FF0000"/>
                </a:solidFill>
              </a:rPr>
              <a:t>&lt;</a:t>
            </a:r>
            <a:r>
              <a:rPr lang="pt-BR" sz="2500" b="1" dirty="0" err="1">
                <a:solidFill>
                  <a:srgbClr val="FF0000"/>
                </a:solidFill>
              </a:rPr>
              <a:t>form</a:t>
            </a:r>
            <a:r>
              <a:rPr lang="pt-BR" sz="2500" b="1" dirty="0" smtClean="0">
                <a:solidFill>
                  <a:srgbClr val="FF0000"/>
                </a:solidFill>
              </a:rPr>
              <a:t>&gt;</a:t>
            </a:r>
            <a:r>
              <a:rPr lang="pt-BR" sz="2500" dirty="0" smtClean="0">
                <a:solidFill>
                  <a:schemeClr val="tx1"/>
                </a:solidFill>
              </a:rPr>
              <a:t>. </a:t>
            </a:r>
            <a:r>
              <a:rPr lang="pt-BR" sz="2500" dirty="0">
                <a:solidFill>
                  <a:schemeClr val="tx1"/>
                </a:solidFill>
              </a:rPr>
              <a:t>O atributo </a:t>
            </a:r>
            <a:r>
              <a:rPr lang="pt-BR" sz="2500" b="1" dirty="0" err="1">
                <a:solidFill>
                  <a:srgbClr val="FF0000"/>
                </a:solidFill>
              </a:rPr>
              <a:t>action</a:t>
            </a:r>
            <a:r>
              <a:rPr lang="pt-BR" sz="2500" dirty="0">
                <a:solidFill>
                  <a:schemeClr val="tx1"/>
                </a:solidFill>
              </a:rPr>
              <a:t> indica qual endereço deve ser chamado ao submeter o formulário, ao clicar no botão Gravar. Nesse caso, estamos apontando o </a:t>
            </a:r>
            <a:r>
              <a:rPr lang="pt-BR" sz="2500" dirty="0" err="1">
                <a:solidFill>
                  <a:schemeClr val="tx1"/>
                </a:solidFill>
              </a:rPr>
              <a:t>action</a:t>
            </a:r>
            <a:r>
              <a:rPr lang="pt-BR" sz="2500" dirty="0">
                <a:solidFill>
                  <a:schemeClr val="tx1"/>
                </a:solidFill>
              </a:rPr>
              <a:t> para um endereço que será uma </a:t>
            </a:r>
            <a:r>
              <a:rPr lang="pt-BR" sz="2500" b="1" u="sng" dirty="0" err="1">
                <a:solidFill>
                  <a:srgbClr val="FF0000"/>
                </a:solidFill>
              </a:rPr>
              <a:t>Servlet</a:t>
            </a:r>
            <a:r>
              <a:rPr lang="pt-BR" sz="2500" dirty="0">
                <a:solidFill>
                  <a:schemeClr val="tx1"/>
                </a:solidFill>
              </a:rPr>
              <a:t> que já vamos criar. </a:t>
            </a:r>
          </a:p>
          <a:p>
            <a:pPr marL="0" indent="0" algn="just">
              <a:buNone/>
            </a:pPr>
            <a:endParaRPr lang="pt-BR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33" y="2535810"/>
            <a:ext cx="10122111" cy="3867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608486" y="3148551"/>
            <a:ext cx="4424667" cy="3770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25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490193" y="404813"/>
            <a:ext cx="11085921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2.2 ENVIANDO PARÂMETROS NA REQUISIÇÃO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11066693" y="6449669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dirty="0"/>
              <a:pPr>
                <a:defRPr/>
              </a:pPr>
              <a:t>23</a:t>
            </a:fld>
            <a:endParaRPr lang="pt-BR" altLang="pt-BR" b="1" dirty="0"/>
          </a:p>
        </p:txBody>
      </p:sp>
      <p:sp>
        <p:nvSpPr>
          <p:cNvPr id="16" name="Rectangle 19"/>
          <p:cNvSpPr txBox="1">
            <a:spLocks noChangeArrowheads="1"/>
          </p:cNvSpPr>
          <p:nvPr/>
        </p:nvSpPr>
        <p:spPr bwMode="auto">
          <a:xfrm>
            <a:off x="490193" y="866149"/>
            <a:ext cx="11085921" cy="558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endParaRPr lang="pt-BR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09" y="1107699"/>
            <a:ext cx="10963374" cy="493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5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490193" y="404813"/>
            <a:ext cx="11085921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2.3 </a:t>
            </a:r>
            <a:r>
              <a:rPr lang="pt-BR" altLang="pt-BR" sz="3200" dirty="0">
                <a:solidFill>
                  <a:schemeClr val="tx1"/>
                </a:solidFill>
              </a:rPr>
              <a:t>PEGANDO OS PARÂMETROS </a:t>
            </a:r>
            <a:r>
              <a:rPr lang="pt-BR" altLang="pt-BR" sz="3200" dirty="0" smtClean="0">
                <a:solidFill>
                  <a:schemeClr val="tx1"/>
                </a:solidFill>
              </a:rPr>
              <a:t>DA </a:t>
            </a:r>
            <a:r>
              <a:rPr lang="pt-BR" altLang="pt-BR" sz="3200" dirty="0">
                <a:solidFill>
                  <a:schemeClr val="tx1"/>
                </a:solidFill>
              </a:rPr>
              <a:t>REQUISIÇÃO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11066693" y="6449669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dirty="0"/>
              <a:pPr>
                <a:defRPr/>
              </a:pPr>
              <a:t>24</a:t>
            </a:fld>
            <a:endParaRPr lang="pt-BR" altLang="pt-BR" b="1" dirty="0"/>
          </a:p>
        </p:txBody>
      </p:sp>
      <p:sp>
        <p:nvSpPr>
          <p:cNvPr id="16" name="Rectangle 19"/>
          <p:cNvSpPr txBox="1">
            <a:spLocks noChangeArrowheads="1"/>
          </p:cNvSpPr>
          <p:nvPr/>
        </p:nvSpPr>
        <p:spPr bwMode="auto">
          <a:xfrm>
            <a:off x="490193" y="908720"/>
            <a:ext cx="11085921" cy="558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2500" b="1" dirty="0" smtClean="0">
                <a:solidFill>
                  <a:schemeClr val="tx1"/>
                </a:solidFill>
              </a:rPr>
              <a:t>Passo 2: </a:t>
            </a:r>
            <a:r>
              <a:rPr lang="pt-BR" sz="2500" dirty="0" smtClean="0">
                <a:solidFill>
                  <a:schemeClr val="tx1"/>
                </a:solidFill>
              </a:rPr>
              <a:t>crie uma </a:t>
            </a:r>
            <a:r>
              <a:rPr lang="pt-BR" sz="2500" dirty="0" err="1" smtClean="0">
                <a:solidFill>
                  <a:schemeClr val="tx1"/>
                </a:solidFill>
              </a:rPr>
              <a:t>servlet</a:t>
            </a:r>
            <a:r>
              <a:rPr lang="pt-BR" sz="2500" dirty="0" smtClean="0">
                <a:solidFill>
                  <a:schemeClr val="tx1"/>
                </a:solidFill>
              </a:rPr>
              <a:t> que recepcione os parâmetros enviados.</a:t>
            </a:r>
          </a:p>
          <a:p>
            <a:pPr marL="0" indent="0" algn="just">
              <a:buNone/>
            </a:pPr>
            <a:endParaRPr lang="pt-BR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35" y="1857080"/>
            <a:ext cx="10887959" cy="378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490193" y="404813"/>
            <a:ext cx="11085921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2.3 </a:t>
            </a:r>
            <a:r>
              <a:rPr lang="pt-BR" altLang="pt-BR" sz="3200" dirty="0">
                <a:solidFill>
                  <a:schemeClr val="tx1"/>
                </a:solidFill>
              </a:rPr>
              <a:t>PEGANDO OS PARÂMETROS </a:t>
            </a:r>
            <a:r>
              <a:rPr lang="pt-BR" altLang="pt-BR" sz="3200" dirty="0" smtClean="0">
                <a:solidFill>
                  <a:schemeClr val="tx1"/>
                </a:solidFill>
              </a:rPr>
              <a:t>DA </a:t>
            </a:r>
            <a:r>
              <a:rPr lang="pt-BR" altLang="pt-BR" sz="3200" dirty="0">
                <a:solidFill>
                  <a:schemeClr val="tx1"/>
                </a:solidFill>
              </a:rPr>
              <a:t>REQUISIÇÃO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11066693" y="6449669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dirty="0"/>
              <a:pPr>
                <a:defRPr/>
              </a:pPr>
              <a:t>25</a:t>
            </a:fld>
            <a:endParaRPr lang="pt-BR" altLang="pt-BR" b="1" dirty="0"/>
          </a:p>
        </p:txBody>
      </p:sp>
      <p:sp>
        <p:nvSpPr>
          <p:cNvPr id="16" name="Rectangle 19"/>
          <p:cNvSpPr txBox="1">
            <a:spLocks noChangeArrowheads="1"/>
          </p:cNvSpPr>
          <p:nvPr/>
        </p:nvSpPr>
        <p:spPr bwMode="auto">
          <a:xfrm>
            <a:off x="490193" y="908720"/>
            <a:ext cx="11085921" cy="558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2500" b="1" dirty="0" smtClean="0">
                <a:solidFill>
                  <a:schemeClr val="tx1"/>
                </a:solidFill>
              </a:rPr>
              <a:t>Passo 2: </a:t>
            </a:r>
            <a:r>
              <a:rPr lang="pt-BR" sz="2500" dirty="0" smtClean="0">
                <a:solidFill>
                  <a:schemeClr val="tx1"/>
                </a:solidFill>
              </a:rPr>
              <a:t>crie uma </a:t>
            </a:r>
            <a:r>
              <a:rPr lang="pt-BR" sz="2500" dirty="0" err="1" smtClean="0">
                <a:solidFill>
                  <a:schemeClr val="tx1"/>
                </a:solidFill>
              </a:rPr>
              <a:t>servlet</a:t>
            </a:r>
            <a:r>
              <a:rPr lang="pt-BR" sz="2500" dirty="0" smtClean="0">
                <a:solidFill>
                  <a:schemeClr val="tx1"/>
                </a:solidFill>
              </a:rPr>
              <a:t> que recepcione os parâmetros enviados. Recepcionando os parâmetros do exemplo:</a:t>
            </a:r>
          </a:p>
          <a:p>
            <a:pPr marL="0" indent="0" algn="just">
              <a:buNone/>
            </a:pPr>
            <a:endParaRPr lang="pt-BR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07" y="1885312"/>
            <a:ext cx="9920827" cy="441038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984042" y="4939644"/>
            <a:ext cx="4236132" cy="3770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339982" y="2650502"/>
            <a:ext cx="1304397" cy="3770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47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490193" y="404813"/>
            <a:ext cx="11085921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2.3 </a:t>
            </a:r>
            <a:r>
              <a:rPr lang="pt-BR" altLang="pt-BR" sz="3200" dirty="0">
                <a:solidFill>
                  <a:schemeClr val="tx1"/>
                </a:solidFill>
              </a:rPr>
              <a:t>PEGANDO OS PARÂMETROS </a:t>
            </a:r>
            <a:r>
              <a:rPr lang="pt-BR" altLang="pt-BR" sz="3200" dirty="0" smtClean="0">
                <a:solidFill>
                  <a:schemeClr val="tx1"/>
                </a:solidFill>
              </a:rPr>
              <a:t>DA </a:t>
            </a:r>
            <a:r>
              <a:rPr lang="pt-BR" altLang="pt-BR" sz="3200" dirty="0">
                <a:solidFill>
                  <a:schemeClr val="tx1"/>
                </a:solidFill>
              </a:rPr>
              <a:t>REQUISIÇÃO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11066693" y="6449669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dirty="0"/>
              <a:pPr>
                <a:defRPr/>
              </a:pPr>
              <a:t>26</a:t>
            </a:fld>
            <a:endParaRPr lang="pt-BR" altLang="pt-BR" b="1" dirty="0"/>
          </a:p>
        </p:txBody>
      </p:sp>
      <p:sp>
        <p:nvSpPr>
          <p:cNvPr id="16" name="Rectangle 19"/>
          <p:cNvSpPr txBox="1">
            <a:spLocks noChangeArrowheads="1"/>
          </p:cNvSpPr>
          <p:nvPr/>
        </p:nvSpPr>
        <p:spPr bwMode="auto">
          <a:xfrm>
            <a:off x="490193" y="908720"/>
            <a:ext cx="11085921" cy="558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endParaRPr lang="pt-BR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037" y="1106144"/>
            <a:ext cx="91440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490193" y="404813"/>
            <a:ext cx="11085921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>
                <a:solidFill>
                  <a:schemeClr val="tx1"/>
                </a:solidFill>
              </a:rPr>
              <a:t>2.4 MÉTODOS GET E POST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11066693" y="6449669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dirty="0"/>
              <a:pPr>
                <a:defRPr/>
              </a:pPr>
              <a:t>27</a:t>
            </a:fld>
            <a:endParaRPr lang="pt-BR" altLang="pt-BR" b="1" dirty="0"/>
          </a:p>
        </p:txBody>
      </p:sp>
      <p:sp>
        <p:nvSpPr>
          <p:cNvPr id="16" name="Rectangle 19"/>
          <p:cNvSpPr txBox="1">
            <a:spLocks noChangeArrowheads="1"/>
          </p:cNvSpPr>
          <p:nvPr/>
        </p:nvSpPr>
        <p:spPr bwMode="auto">
          <a:xfrm>
            <a:off x="490193" y="908720"/>
            <a:ext cx="11085921" cy="558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93" y="908719"/>
            <a:ext cx="11085921" cy="554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9624392" y="6402111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/>
              <a:pPr>
                <a:defRPr/>
              </a:pPr>
              <a:t>28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1919536" y="90872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endParaRPr lang="pt-BR" sz="2000" b="1"/>
          </a:p>
          <a:p>
            <a:pPr algn="just"/>
            <a:endParaRPr lang="pt-BR" sz="2000" b="1"/>
          </a:p>
          <a:p>
            <a:pPr algn="just"/>
            <a:endParaRPr lang="pt-BR" sz="2000" b="1"/>
          </a:p>
          <a:p>
            <a:pPr algn="just"/>
            <a:endParaRPr lang="pt-BR" sz="2000" b="1"/>
          </a:p>
          <a:p>
            <a:pPr marL="0" indent="0" algn="ctr">
              <a:buNone/>
            </a:pPr>
            <a:r>
              <a:rPr lang="pt-BR" sz="3200" b="1"/>
              <a:t>DÚVIDAS?</a:t>
            </a:r>
          </a:p>
          <a:p>
            <a:pPr marL="0" indent="0" algn="ctr">
              <a:buNone/>
            </a:pPr>
            <a:endParaRPr lang="pt-BR" sz="3200" b="1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200" b="1">
                <a:solidFill>
                  <a:schemeClr val="tx1"/>
                </a:solidFill>
              </a:rPr>
              <a:t>OBRIGADO!</a:t>
            </a:r>
          </a:p>
          <a:p>
            <a:pPr algn="just"/>
            <a:endParaRPr lang="pt-BR" sz="2000" b="1"/>
          </a:p>
          <a:p>
            <a:pPr algn="just"/>
            <a:endParaRPr lang="pt-BR" sz="2000" b="1"/>
          </a:p>
          <a:p>
            <a:pPr algn="just"/>
            <a:endParaRPr lang="pt-BR" sz="2000" b="1"/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 bwMode="auto">
          <a:xfrm>
            <a:off x="4799856" y="6488961"/>
            <a:ext cx="3388704" cy="288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Aft>
                <a:spcPts val="1200"/>
              </a:spcAft>
              <a:buNone/>
              <a:defRPr/>
            </a:pPr>
            <a:r>
              <a:rPr lang="pt-BR" sz="1400" b="1">
                <a:solidFill>
                  <a:srgbClr val="FF0000"/>
                </a:solidFill>
              </a:rPr>
              <a:t>E-mail: julioios@hotmail.com</a:t>
            </a:r>
          </a:p>
        </p:txBody>
      </p:sp>
      <p:sp>
        <p:nvSpPr>
          <p:cNvPr id="6" name="Espaço Reservado para Rodapé 3"/>
          <p:cNvSpPr txBox="1">
            <a:spLocks/>
          </p:cNvSpPr>
          <p:nvPr/>
        </p:nvSpPr>
        <p:spPr bwMode="auto">
          <a:xfrm>
            <a:off x="2207568" y="6488961"/>
            <a:ext cx="3388704" cy="288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Aft>
                <a:spcPts val="1200"/>
              </a:spcAft>
              <a:buNone/>
              <a:defRPr/>
            </a:pPr>
            <a:r>
              <a:rPr lang="pt-BR" sz="1400" b="1">
                <a:solidFill>
                  <a:srgbClr val="FF0000"/>
                </a:solidFill>
              </a:rPr>
              <a:t>Julio Oliveira da Silva</a:t>
            </a:r>
          </a:p>
        </p:txBody>
      </p:sp>
    </p:spTree>
    <p:extLst>
      <p:ext uri="{BB962C8B-B14F-4D97-AF65-F5344CB8AC3E}">
        <p14:creationId xmlns:p14="http://schemas.microsoft.com/office/powerpoint/2010/main" val="359975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490193" y="404813"/>
            <a:ext cx="11085921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>
                <a:solidFill>
                  <a:schemeClr val="tx1"/>
                </a:solidFill>
              </a:rPr>
              <a:t>1. </a:t>
            </a:r>
            <a:r>
              <a:rPr lang="pt-BR" altLang="pt-BR" sz="3200" dirty="0" smtClean="0">
                <a:solidFill>
                  <a:schemeClr val="tx1"/>
                </a:solidFill>
              </a:rPr>
              <a:t>CONTEXTUALIZAÇÃO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11066693" y="6449669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dirty="0"/>
              <a:pPr>
                <a:defRPr/>
              </a:pPr>
              <a:t>3</a:t>
            </a:fld>
            <a:endParaRPr lang="pt-BR" altLang="pt-BR" b="1" dirty="0"/>
          </a:p>
        </p:txBody>
      </p:sp>
      <p:sp>
        <p:nvSpPr>
          <p:cNvPr id="16" name="Rectangle 19"/>
          <p:cNvSpPr txBox="1">
            <a:spLocks noChangeArrowheads="1"/>
          </p:cNvSpPr>
          <p:nvPr/>
        </p:nvSpPr>
        <p:spPr bwMode="auto">
          <a:xfrm>
            <a:off x="490193" y="908720"/>
            <a:ext cx="11085921" cy="558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2500" dirty="0">
                <a:solidFill>
                  <a:schemeClr val="tx1"/>
                </a:solidFill>
              </a:rPr>
              <a:t>Quando a Web </a:t>
            </a:r>
            <a:r>
              <a:rPr lang="pt-BR" sz="2500" dirty="0" smtClean="0">
                <a:solidFill>
                  <a:schemeClr val="tx1"/>
                </a:solidFill>
              </a:rPr>
              <a:t>surgiu: objetivo </a:t>
            </a:r>
            <a:r>
              <a:rPr lang="pt-BR" sz="2500" dirty="0">
                <a:solidFill>
                  <a:schemeClr val="tx1"/>
                </a:solidFill>
              </a:rPr>
              <a:t>era a troca de conteúdos através, principalmente, de páginas HTML </a:t>
            </a:r>
            <a:r>
              <a:rPr lang="pt-BR" sz="2500" b="1" u="sng" dirty="0" smtClean="0">
                <a:solidFill>
                  <a:schemeClr val="tx1"/>
                </a:solidFill>
              </a:rPr>
              <a:t>estáticas</a:t>
            </a:r>
            <a:r>
              <a:rPr lang="pt-BR" sz="2500" dirty="0" smtClean="0">
                <a:solidFill>
                  <a:schemeClr val="tx1"/>
                </a:solidFill>
              </a:rPr>
              <a:t> (arquivos no </a:t>
            </a:r>
            <a:r>
              <a:rPr lang="pt-BR" sz="2500" dirty="0">
                <a:solidFill>
                  <a:schemeClr val="tx1"/>
                </a:solidFill>
              </a:rPr>
              <a:t>formato </a:t>
            </a:r>
            <a:r>
              <a:rPr lang="pt-BR" sz="2500" dirty="0" smtClean="0">
                <a:solidFill>
                  <a:schemeClr val="tx1"/>
                </a:solidFill>
              </a:rPr>
              <a:t>HTML </a:t>
            </a:r>
            <a:r>
              <a:rPr lang="pt-BR" sz="2500" dirty="0">
                <a:solidFill>
                  <a:schemeClr val="tx1"/>
                </a:solidFill>
              </a:rPr>
              <a:t>disponibilizados em servidores para serem acessados nos </a:t>
            </a:r>
            <a:r>
              <a:rPr lang="pt-BR" sz="2500" dirty="0" smtClean="0">
                <a:solidFill>
                  <a:schemeClr val="tx1"/>
                </a:solidFill>
              </a:rPr>
              <a:t>navegadores: Imagens</a:t>
            </a:r>
            <a:r>
              <a:rPr lang="pt-BR" sz="2500" dirty="0">
                <a:solidFill>
                  <a:schemeClr val="tx1"/>
                </a:solidFill>
              </a:rPr>
              <a:t>, animações e outros </a:t>
            </a:r>
            <a:r>
              <a:rPr lang="pt-BR" sz="2500" dirty="0" smtClean="0">
                <a:solidFill>
                  <a:schemeClr val="tx1"/>
                </a:solidFill>
              </a:rPr>
              <a:t>conteúdos);</a:t>
            </a:r>
          </a:p>
          <a:p>
            <a:pPr algn="just">
              <a:spcBef>
                <a:spcPts val="1200"/>
              </a:spcBef>
            </a:pPr>
            <a:r>
              <a:rPr lang="pt-BR" sz="2500" dirty="0" smtClean="0">
                <a:solidFill>
                  <a:schemeClr val="tx1"/>
                </a:solidFill>
              </a:rPr>
              <a:t> </a:t>
            </a:r>
            <a:r>
              <a:rPr lang="pt-BR" sz="2500" dirty="0">
                <a:solidFill>
                  <a:schemeClr val="tx1"/>
                </a:solidFill>
              </a:rPr>
              <a:t>Web tinha um enorme potencial de comunicação e interação além da </a:t>
            </a:r>
            <a:r>
              <a:rPr lang="pt-BR" sz="2500" dirty="0">
                <a:solidFill>
                  <a:schemeClr val="tx1"/>
                </a:solidFill>
              </a:rPr>
              <a:t>exibição de </a:t>
            </a:r>
            <a:r>
              <a:rPr lang="pt-BR" sz="2500" dirty="0">
                <a:solidFill>
                  <a:schemeClr val="tx1"/>
                </a:solidFill>
              </a:rPr>
              <a:t>simples </a:t>
            </a:r>
            <a:r>
              <a:rPr lang="pt-BR" sz="2500" dirty="0">
                <a:solidFill>
                  <a:schemeClr val="tx1"/>
                </a:solidFill>
              </a:rPr>
              <a:t>conteúdos, era </a:t>
            </a:r>
            <a:r>
              <a:rPr lang="pt-BR" sz="2500" dirty="0">
                <a:solidFill>
                  <a:schemeClr val="tx1"/>
                </a:solidFill>
              </a:rPr>
              <a:t>preciso servir páginas </a:t>
            </a:r>
            <a:r>
              <a:rPr lang="pt-BR" sz="2500" b="1" dirty="0">
                <a:solidFill>
                  <a:schemeClr val="tx1"/>
                </a:solidFill>
              </a:rPr>
              <a:t>HTML geradas dinamicamente</a:t>
            </a:r>
            <a:r>
              <a:rPr lang="pt-BR" sz="2500" dirty="0">
                <a:solidFill>
                  <a:schemeClr val="tx1"/>
                </a:solidFill>
              </a:rPr>
              <a:t> baseadas nas </a:t>
            </a:r>
            <a:r>
              <a:rPr lang="pt-BR" sz="2500" b="1" dirty="0">
                <a:solidFill>
                  <a:schemeClr val="tx1"/>
                </a:solidFill>
              </a:rPr>
              <a:t>requisições dos </a:t>
            </a:r>
            <a:r>
              <a:rPr lang="pt-BR" sz="2500" b="1" dirty="0">
                <a:solidFill>
                  <a:schemeClr val="tx1"/>
                </a:solidFill>
              </a:rPr>
              <a:t>usuários</a:t>
            </a:r>
            <a:r>
              <a:rPr lang="pt-BR" sz="2500" dirty="0">
                <a:solidFill>
                  <a:schemeClr val="tx1"/>
                </a:solidFill>
              </a:rPr>
              <a:t>;</a:t>
            </a:r>
          </a:p>
          <a:p>
            <a:pPr lvl="1" algn="just">
              <a:spcBef>
                <a:spcPts val="1200"/>
              </a:spcBef>
            </a:pPr>
            <a:r>
              <a:rPr lang="pt-BR" b="1" dirty="0" smtClean="0">
                <a:solidFill>
                  <a:schemeClr val="tx1"/>
                </a:solidFill>
              </a:rPr>
              <a:t>Dinâmica: </a:t>
            </a:r>
            <a:r>
              <a:rPr lang="pt-BR" dirty="0" smtClean="0">
                <a:solidFill>
                  <a:schemeClr val="tx1"/>
                </a:solidFill>
              </a:rPr>
              <a:t>O </a:t>
            </a:r>
            <a:r>
              <a:rPr lang="pt-BR" dirty="0">
                <a:solidFill>
                  <a:schemeClr val="tx1"/>
                </a:solidFill>
              </a:rPr>
              <a:t>usuário requisita algo ao servidor que, por sua vez, processa essa requisição e devolve </a:t>
            </a:r>
            <a:r>
              <a:rPr lang="pt-BR" dirty="0" smtClean="0">
                <a:solidFill>
                  <a:schemeClr val="tx1"/>
                </a:solidFill>
              </a:rPr>
              <a:t>uma resposta </a:t>
            </a:r>
            <a:r>
              <a:rPr lang="pt-BR" dirty="0">
                <a:solidFill>
                  <a:schemeClr val="tx1"/>
                </a:solidFill>
              </a:rPr>
              <a:t>nova para o usuário.</a:t>
            </a:r>
            <a:endParaRPr lang="pt-BR" sz="44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490193" y="404813"/>
            <a:ext cx="11085921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>
                <a:solidFill>
                  <a:schemeClr val="tx1"/>
                </a:solidFill>
              </a:rPr>
              <a:t>1. </a:t>
            </a:r>
            <a:r>
              <a:rPr lang="pt-BR" altLang="pt-BR" sz="3200" dirty="0" smtClean="0">
                <a:solidFill>
                  <a:schemeClr val="tx1"/>
                </a:solidFill>
              </a:rPr>
              <a:t>CONTEXTUALIZAÇÃO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11066693" y="6449669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dirty="0"/>
              <a:pPr>
                <a:defRPr/>
              </a:pPr>
              <a:t>4</a:t>
            </a:fld>
            <a:endParaRPr lang="pt-BR" altLang="pt-BR" b="1" dirty="0"/>
          </a:p>
        </p:txBody>
      </p:sp>
      <p:sp>
        <p:nvSpPr>
          <p:cNvPr id="16" name="Rectangle 19"/>
          <p:cNvSpPr txBox="1">
            <a:spLocks noChangeArrowheads="1"/>
          </p:cNvSpPr>
          <p:nvPr/>
        </p:nvSpPr>
        <p:spPr bwMode="auto">
          <a:xfrm>
            <a:off x="490193" y="908720"/>
            <a:ext cx="11085921" cy="558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2500" dirty="0">
                <a:solidFill>
                  <a:schemeClr val="tx1"/>
                </a:solidFill>
              </a:rPr>
              <a:t>Primeira ideia de "geradores dinâmicos" de páginas HTML foi fazer o servidor Web invocar um outro programa externo em cada requisição para gerar o HTML de </a:t>
            </a:r>
            <a:r>
              <a:rPr lang="pt-BR" sz="2500" dirty="0" smtClean="0">
                <a:solidFill>
                  <a:schemeClr val="tx1"/>
                </a:solidFill>
              </a:rPr>
              <a:t>resposta;</a:t>
            </a:r>
          </a:p>
          <a:p>
            <a:pPr lvl="1" algn="just"/>
            <a:r>
              <a:rPr lang="pt-BR" sz="2100" dirty="0">
                <a:solidFill>
                  <a:schemeClr val="tx1"/>
                </a:solidFill>
              </a:rPr>
              <a:t>CGI permitia escrever pequenos programas para apresentar páginas dinâmicas (Perl, PHP, ASP e até C ou C++)</a:t>
            </a:r>
            <a:endParaRPr lang="pt-BR" sz="2100" dirty="0" smtClean="0">
              <a:solidFill>
                <a:schemeClr val="tx1"/>
              </a:solidFill>
            </a:endParaRPr>
          </a:p>
          <a:p>
            <a:pPr algn="just"/>
            <a:r>
              <a:rPr lang="pt-BR" sz="2500" dirty="0">
                <a:solidFill>
                  <a:schemeClr val="tx1"/>
                </a:solidFill>
              </a:rPr>
              <a:t> Na plataforma Java, a primeira e principal tecnologia capaz de gerar páginas dinâmicas são as </a:t>
            </a:r>
            <a:r>
              <a:rPr lang="pt-BR" sz="2500" b="1" u="sng" dirty="0" err="1">
                <a:solidFill>
                  <a:schemeClr val="tx1"/>
                </a:solidFill>
              </a:rPr>
              <a:t>Servlets</a:t>
            </a:r>
            <a:r>
              <a:rPr lang="pt-BR" sz="2500" dirty="0">
                <a:solidFill>
                  <a:schemeClr val="tx1"/>
                </a:solidFill>
              </a:rPr>
              <a:t>;</a:t>
            </a:r>
          </a:p>
          <a:p>
            <a:pPr lvl="1" algn="just">
              <a:spcBef>
                <a:spcPts val="1200"/>
              </a:spcBef>
            </a:pPr>
            <a:endParaRPr lang="pt-BR" sz="4400" dirty="0" smtClean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6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490193" y="404813"/>
            <a:ext cx="11085921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2. SERVLETS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11066693" y="6449669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dirty="0"/>
              <a:pPr>
                <a:defRPr/>
              </a:pPr>
              <a:t>5</a:t>
            </a:fld>
            <a:endParaRPr lang="pt-BR" altLang="pt-BR" b="1" dirty="0"/>
          </a:p>
        </p:txBody>
      </p:sp>
      <p:sp>
        <p:nvSpPr>
          <p:cNvPr id="16" name="Rectangle 19"/>
          <p:cNvSpPr txBox="1">
            <a:spLocks noChangeArrowheads="1"/>
          </p:cNvSpPr>
          <p:nvPr/>
        </p:nvSpPr>
        <p:spPr bwMode="auto">
          <a:xfrm>
            <a:off x="490193" y="908720"/>
            <a:ext cx="11085921" cy="558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2500" dirty="0" smtClean="0">
                <a:solidFill>
                  <a:schemeClr val="tx1"/>
                </a:solidFill>
              </a:rPr>
              <a:t>Primeira </a:t>
            </a:r>
            <a:r>
              <a:rPr lang="pt-BR" sz="2500" dirty="0">
                <a:solidFill>
                  <a:schemeClr val="tx1"/>
                </a:solidFill>
              </a:rPr>
              <a:t>forma que veremos de criar páginas dinâmicas com Java. </a:t>
            </a:r>
            <a:r>
              <a:rPr lang="pt-BR" sz="2500" dirty="0" smtClean="0">
                <a:solidFill>
                  <a:schemeClr val="tx1"/>
                </a:solidFill>
              </a:rPr>
              <a:t>Cria-se uma </a:t>
            </a:r>
            <a:r>
              <a:rPr lang="pt-BR" sz="2500" dirty="0">
                <a:solidFill>
                  <a:schemeClr val="tx1"/>
                </a:solidFill>
              </a:rPr>
              <a:t>classe que </a:t>
            </a:r>
            <a:r>
              <a:rPr lang="pt-BR" sz="2500" dirty="0" smtClean="0">
                <a:solidFill>
                  <a:schemeClr val="tx1"/>
                </a:solidFill>
              </a:rPr>
              <a:t>tem capacidade </a:t>
            </a:r>
            <a:r>
              <a:rPr lang="pt-BR" sz="2500" dirty="0">
                <a:solidFill>
                  <a:schemeClr val="tx1"/>
                </a:solidFill>
              </a:rPr>
              <a:t>de gerar conteúdo HTML. </a:t>
            </a:r>
            <a:endParaRPr lang="pt-BR" sz="2500" dirty="0" smtClean="0">
              <a:solidFill>
                <a:schemeClr val="tx1"/>
              </a:solidFill>
            </a:endParaRPr>
          </a:p>
          <a:p>
            <a:pPr lvl="1" algn="just">
              <a:spcBef>
                <a:spcPts val="1800"/>
              </a:spcBef>
            </a:pPr>
            <a:r>
              <a:rPr lang="pt-BR" sz="2400" dirty="0" smtClean="0">
                <a:solidFill>
                  <a:schemeClr val="tx1"/>
                </a:solidFill>
              </a:rPr>
              <a:t>objetivo </a:t>
            </a:r>
            <a:r>
              <a:rPr lang="pt-BR" sz="2400" dirty="0">
                <a:solidFill>
                  <a:schemeClr val="tx1"/>
                </a:solidFill>
              </a:rPr>
              <a:t>é receber chamadas HTTP, processá-las e devolver uma resposta ao </a:t>
            </a:r>
            <a:r>
              <a:rPr lang="pt-BR" sz="2400" dirty="0" smtClean="0">
                <a:solidFill>
                  <a:schemeClr val="tx1"/>
                </a:solidFill>
              </a:rPr>
              <a:t>cliente;</a:t>
            </a:r>
          </a:p>
          <a:p>
            <a:pPr lvl="1" algn="just">
              <a:spcBef>
                <a:spcPts val="1800"/>
              </a:spcBef>
            </a:pPr>
            <a:r>
              <a:rPr lang="pt-BR" sz="2400" dirty="0">
                <a:solidFill>
                  <a:schemeClr val="tx1"/>
                </a:solidFill>
              </a:rPr>
              <a:t>Cada </a:t>
            </a:r>
            <a:r>
              <a:rPr lang="pt-BR" sz="2400" dirty="0" err="1">
                <a:solidFill>
                  <a:schemeClr val="tx1"/>
                </a:solidFill>
              </a:rPr>
              <a:t>servlet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smtClean="0">
                <a:solidFill>
                  <a:schemeClr val="tx1"/>
                </a:solidFill>
              </a:rPr>
              <a:t>é um </a:t>
            </a:r>
            <a:r>
              <a:rPr lang="pt-BR" sz="2400" dirty="0">
                <a:solidFill>
                  <a:schemeClr val="tx1"/>
                </a:solidFill>
              </a:rPr>
              <a:t>objeto Java que recebe tais requisições (</a:t>
            </a:r>
            <a:r>
              <a:rPr lang="pt-BR" sz="2400" b="1" u="sng" dirty="0" err="1">
                <a:solidFill>
                  <a:schemeClr val="tx1"/>
                </a:solidFill>
              </a:rPr>
              <a:t>request</a:t>
            </a:r>
            <a:r>
              <a:rPr lang="pt-BR" sz="2400" dirty="0">
                <a:solidFill>
                  <a:schemeClr val="tx1"/>
                </a:solidFill>
              </a:rPr>
              <a:t>) e produz algo (</a:t>
            </a:r>
            <a:r>
              <a:rPr lang="pt-BR" sz="2400" b="1" u="sng" dirty="0">
                <a:solidFill>
                  <a:schemeClr val="tx1"/>
                </a:solidFill>
              </a:rPr>
              <a:t>response</a:t>
            </a:r>
            <a:r>
              <a:rPr lang="pt-BR" sz="2400" dirty="0">
                <a:solidFill>
                  <a:schemeClr val="tx1"/>
                </a:solidFill>
              </a:rPr>
              <a:t>), como uma página HTML dinamicamente gerada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  <a:p>
            <a:pPr lvl="1" algn="just">
              <a:spcBef>
                <a:spcPts val="1800"/>
              </a:spcBef>
            </a:pPr>
            <a:r>
              <a:rPr lang="pt-BR" dirty="0" smtClean="0">
                <a:solidFill>
                  <a:schemeClr val="tx1"/>
                </a:solidFill>
              </a:rPr>
              <a:t>A seguir, um exemplo simples de uma </a:t>
            </a:r>
            <a:r>
              <a:rPr lang="pt-BR" dirty="0" err="1" smtClean="0">
                <a:solidFill>
                  <a:schemeClr val="tx1"/>
                </a:solidFill>
              </a:rPr>
              <a:t>servlet</a:t>
            </a:r>
            <a:r>
              <a:rPr lang="pt-BR" dirty="0" smtClean="0">
                <a:solidFill>
                  <a:schemeClr val="tx1"/>
                </a:solidFill>
              </a:rPr>
              <a:t> e a identificação de cada componente da </a:t>
            </a:r>
            <a:r>
              <a:rPr lang="pt-BR" dirty="0" err="1" smtClean="0">
                <a:solidFill>
                  <a:schemeClr val="tx1"/>
                </a:solidFill>
              </a:rPr>
              <a:t>servlet</a:t>
            </a:r>
            <a:r>
              <a:rPr lang="pt-BR" dirty="0" smtClean="0">
                <a:solidFill>
                  <a:schemeClr val="tx1"/>
                </a:solidFill>
              </a:rPr>
              <a:t>:</a:t>
            </a: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6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490193" y="404813"/>
            <a:ext cx="11085921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2. SERVLETS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11066693" y="6449669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dirty="0"/>
              <a:pPr>
                <a:defRPr/>
              </a:pPr>
              <a:t>6</a:t>
            </a:fld>
            <a:endParaRPr lang="pt-BR" altLang="pt-BR" b="1" dirty="0"/>
          </a:p>
        </p:txBody>
      </p:sp>
      <p:sp>
        <p:nvSpPr>
          <p:cNvPr id="16" name="Rectangle 19"/>
          <p:cNvSpPr txBox="1">
            <a:spLocks noChangeArrowheads="1"/>
          </p:cNvSpPr>
          <p:nvPr/>
        </p:nvSpPr>
        <p:spPr bwMode="auto">
          <a:xfrm>
            <a:off x="490193" y="908720"/>
            <a:ext cx="11085921" cy="558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490193" y="404813"/>
            <a:ext cx="11085921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2. SERVLETS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11066693" y="6449669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dirty="0"/>
              <a:pPr>
                <a:defRPr/>
              </a:pPr>
              <a:t>7</a:t>
            </a:fld>
            <a:endParaRPr lang="pt-BR" altLang="pt-BR" b="1" dirty="0"/>
          </a:p>
        </p:txBody>
      </p:sp>
      <p:sp>
        <p:nvSpPr>
          <p:cNvPr id="16" name="Rectangle 19"/>
          <p:cNvSpPr txBox="1">
            <a:spLocks noChangeArrowheads="1"/>
          </p:cNvSpPr>
          <p:nvPr/>
        </p:nvSpPr>
        <p:spPr bwMode="auto">
          <a:xfrm>
            <a:off x="490193" y="908720"/>
            <a:ext cx="11085921" cy="558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326" y="2122251"/>
            <a:ext cx="9313654" cy="2788893"/>
          </a:xfrm>
          <a:prstGeom prst="rect">
            <a:avLst/>
          </a:prstGeom>
        </p:spPr>
      </p:pic>
      <p:sp>
        <p:nvSpPr>
          <p:cNvPr id="7" name="Retângulo de cantos arredondados 6">
            <a:extLst>
              <a:ext uri="{FF2B5EF4-FFF2-40B4-BE49-F238E27FC236}">
                <a16:creationId xmlns:a16="http://schemas.microsoft.com/office/drawing/2014/main" xmlns="" id="{A99E4EF3-69D7-418D-9A21-2A1D7D5929C0}"/>
              </a:ext>
            </a:extLst>
          </p:cNvPr>
          <p:cNvSpPr/>
          <p:nvPr/>
        </p:nvSpPr>
        <p:spPr>
          <a:xfrm>
            <a:off x="2422688" y="1331342"/>
            <a:ext cx="4910225" cy="64243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pt-BR" dirty="0" smtClean="0"/>
              <a:t>Resultado da execução da </a:t>
            </a:r>
            <a:r>
              <a:rPr lang="pt-BR" dirty="0" err="1" smtClean="0"/>
              <a:t>servlet</a:t>
            </a:r>
            <a:r>
              <a:rPr lang="pt-BR" dirty="0" smtClean="0"/>
              <a:t>: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38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490193" y="404813"/>
            <a:ext cx="11085921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2. SERVLETS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11066693" y="6449669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dirty="0"/>
              <a:pPr>
                <a:defRPr/>
              </a:pPr>
              <a:t>8</a:t>
            </a:fld>
            <a:endParaRPr lang="pt-BR" altLang="pt-BR" b="1" dirty="0"/>
          </a:p>
        </p:txBody>
      </p:sp>
      <p:sp>
        <p:nvSpPr>
          <p:cNvPr id="16" name="Rectangle 19"/>
          <p:cNvSpPr txBox="1">
            <a:spLocks noChangeArrowheads="1"/>
          </p:cNvSpPr>
          <p:nvPr/>
        </p:nvSpPr>
        <p:spPr bwMode="auto">
          <a:xfrm>
            <a:off x="490193" y="908720"/>
            <a:ext cx="11085921" cy="558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de cantos arredondados 5">
            <a:extLst>
              <a:ext uri="{FF2B5EF4-FFF2-40B4-BE49-F238E27FC236}">
                <a16:creationId xmlns:a16="http://schemas.microsoft.com/office/drawing/2014/main" xmlns="" id="{A99E4EF3-69D7-418D-9A21-2A1D7D5929C0}"/>
              </a:ext>
            </a:extLst>
          </p:cNvPr>
          <p:cNvSpPr/>
          <p:nvPr/>
        </p:nvSpPr>
        <p:spPr>
          <a:xfrm>
            <a:off x="6721311" y="3184845"/>
            <a:ext cx="4910225" cy="161198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pt-BR" dirty="0"/>
              <a:t>O comportamento das </a:t>
            </a:r>
            <a:r>
              <a:rPr lang="pt-BR" dirty="0" err="1"/>
              <a:t>servlets</a:t>
            </a:r>
            <a:r>
              <a:rPr lang="pt-BR" dirty="0"/>
              <a:t> que </a:t>
            </a:r>
            <a:r>
              <a:rPr lang="pt-BR" dirty="0" smtClean="0"/>
              <a:t>vamos trabalhar </a:t>
            </a:r>
            <a:r>
              <a:rPr lang="pt-BR" dirty="0"/>
              <a:t>foi definido na classe </a:t>
            </a:r>
            <a:r>
              <a:rPr lang="pt-BR" b="1" u="sng" dirty="0" err="1">
                <a:solidFill>
                  <a:srgbClr val="FF0000"/>
                </a:solidFill>
              </a:rPr>
              <a:t>HttpServlet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do pacote </a:t>
            </a:r>
            <a:r>
              <a:rPr lang="pt-BR" dirty="0" err="1"/>
              <a:t>javax.servlet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xmlns="" id="{577FB7F4-2FA3-4B9B-ADE9-A18B33A3C309}"/>
              </a:ext>
            </a:extLst>
          </p:cNvPr>
          <p:cNvCxnSpPr/>
          <p:nvPr/>
        </p:nvCxnSpPr>
        <p:spPr>
          <a:xfrm flipH="1" flipV="1">
            <a:off x="6202838" y="678731"/>
            <a:ext cx="4430597" cy="2620650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5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490193" y="404813"/>
            <a:ext cx="11085921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2. SERVLETS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11066693" y="6449669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dirty="0"/>
              <a:pPr>
                <a:defRPr/>
              </a:pPr>
              <a:t>9</a:t>
            </a:fld>
            <a:endParaRPr lang="pt-BR" altLang="pt-BR" b="1" dirty="0"/>
          </a:p>
        </p:txBody>
      </p:sp>
      <p:sp>
        <p:nvSpPr>
          <p:cNvPr id="16" name="Rectangle 19"/>
          <p:cNvSpPr txBox="1">
            <a:spLocks noChangeArrowheads="1"/>
          </p:cNvSpPr>
          <p:nvPr/>
        </p:nvSpPr>
        <p:spPr bwMode="auto">
          <a:xfrm>
            <a:off x="490193" y="908720"/>
            <a:ext cx="11085921" cy="558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de cantos arredondados 5">
            <a:extLst>
              <a:ext uri="{FF2B5EF4-FFF2-40B4-BE49-F238E27FC236}">
                <a16:creationId xmlns:a16="http://schemas.microsoft.com/office/drawing/2014/main" xmlns="" id="{A99E4EF3-69D7-418D-9A21-2A1D7D5929C0}"/>
              </a:ext>
            </a:extLst>
          </p:cNvPr>
          <p:cNvSpPr/>
          <p:nvPr/>
        </p:nvSpPr>
        <p:spPr>
          <a:xfrm>
            <a:off x="3561332" y="5273444"/>
            <a:ext cx="8630668" cy="155584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just"/>
            <a:r>
              <a:rPr lang="pt-BR" dirty="0"/>
              <a:t>Para escrevermos uma </a:t>
            </a:r>
            <a:r>
              <a:rPr lang="pt-BR" dirty="0" err="1"/>
              <a:t>servlet</a:t>
            </a:r>
            <a:r>
              <a:rPr lang="pt-BR" dirty="0"/>
              <a:t>, criamos uma classe Java </a:t>
            </a:r>
            <a:r>
              <a:rPr lang="pt-BR" dirty="0" smtClean="0"/>
              <a:t>que estenda </a:t>
            </a:r>
            <a:r>
              <a:rPr lang="pt-BR" dirty="0" err="1"/>
              <a:t>HttpServlet</a:t>
            </a:r>
            <a:r>
              <a:rPr lang="pt-BR" dirty="0"/>
              <a:t> e sobrescreva </a:t>
            </a:r>
            <a:r>
              <a:rPr lang="pt-BR" dirty="0" smtClean="0"/>
              <a:t>um método chamado </a:t>
            </a:r>
            <a:r>
              <a:rPr lang="pt-BR" b="1" u="sng" dirty="0" err="1" smtClean="0">
                <a:solidFill>
                  <a:srgbClr val="FF0000"/>
                </a:solidFill>
              </a:rPr>
              <a:t>processRequest</a:t>
            </a:r>
            <a:r>
              <a:rPr lang="pt-BR" dirty="0" smtClean="0"/>
              <a:t> </a:t>
            </a:r>
            <a:r>
              <a:rPr lang="pt-BR" dirty="0"/>
              <a:t>. Esse método será o responsável por atender requisições e gerar as </a:t>
            </a:r>
            <a:r>
              <a:rPr lang="pt-BR" dirty="0" smtClean="0"/>
              <a:t>respostas adequadas</a:t>
            </a:r>
            <a:r>
              <a:rPr lang="pt-BR" dirty="0"/>
              <a:t>.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xmlns="" id="{577FB7F4-2FA3-4B9B-ADE9-A18B33A3C309}"/>
              </a:ext>
            </a:extLst>
          </p:cNvPr>
          <p:cNvCxnSpPr/>
          <p:nvPr/>
        </p:nvCxnSpPr>
        <p:spPr>
          <a:xfrm flipH="1" flipV="1">
            <a:off x="4845378" y="1357460"/>
            <a:ext cx="4757825" cy="4014236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6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1027</Words>
  <Application>Microsoft Office PowerPoint</Application>
  <PresentationFormat>Widescreen</PresentationFormat>
  <Paragraphs>258</Paragraphs>
  <Slides>28</Slides>
  <Notes>28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 Narrow</vt:lpstr>
      <vt:lpstr>Tahoma</vt:lpstr>
      <vt:lpstr>Times New Roman</vt:lpstr>
      <vt:lpstr>Wingdings</vt:lpstr>
      <vt:lpstr>Estrutura padrão</vt:lpstr>
      <vt:lpstr>Photo Editor Photo</vt:lpstr>
      <vt:lpstr>TECNOLOGIA SERVLET</vt:lpstr>
      <vt:lpstr>Roteiro da Aula</vt:lpstr>
      <vt:lpstr>1. CONTEXTUALIZAÇÃO</vt:lpstr>
      <vt:lpstr>1. CONTEXTUALIZAÇÃO</vt:lpstr>
      <vt:lpstr>2. SERVLETS</vt:lpstr>
      <vt:lpstr>2. SERVLETS</vt:lpstr>
      <vt:lpstr>2. SERVLETS</vt:lpstr>
      <vt:lpstr>2. SERVLETS</vt:lpstr>
      <vt:lpstr>2. SERVLETS</vt:lpstr>
      <vt:lpstr>2. SERVLETS</vt:lpstr>
      <vt:lpstr>2. SERVLETS</vt:lpstr>
      <vt:lpstr>2. SERVLETS</vt:lpstr>
      <vt:lpstr>2. SERVLETS</vt:lpstr>
      <vt:lpstr>2. SERVLETS</vt:lpstr>
      <vt:lpstr>2.1 MAPEANDO UMA SERVLET</vt:lpstr>
      <vt:lpstr>2.1 MAPEANDO UMA SERVLET</vt:lpstr>
      <vt:lpstr>2.1 MAPEANDO UMA SERVLET</vt:lpstr>
      <vt:lpstr>2.1 MAPEANDO UMA SERVLET</vt:lpstr>
      <vt:lpstr>2.1 MAPEANDO UMA SERVLET</vt:lpstr>
      <vt:lpstr>2.2 ENVIANDO PARÂMETROS NA REQUISIÇÃO</vt:lpstr>
      <vt:lpstr>2.2 ENVIANDO PARÂMETROS NA REQUISIÇÃO</vt:lpstr>
      <vt:lpstr>2.2 ENVIANDO PARÂMETROS NA REQUISIÇÃO</vt:lpstr>
      <vt:lpstr>2.2 ENVIANDO PARÂMETROS NA REQUISIÇÃO</vt:lpstr>
      <vt:lpstr>2.3 PEGANDO OS PARÂMETROS DA REQUISIÇÃO</vt:lpstr>
      <vt:lpstr>2.3 PEGANDO OS PARÂMETROS DA REQUISIÇÃO</vt:lpstr>
      <vt:lpstr>2.3 PEGANDO OS PARÂMETROS DA REQUISIÇÃO</vt:lpstr>
      <vt:lpstr>2.4 MÉTODOS GET E POST</vt:lpstr>
      <vt:lpstr>Apresentação do PowerPoint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.</dc:creator>
  <cp:lastModifiedBy>julio oliveira</cp:lastModifiedBy>
  <cp:revision>76</cp:revision>
  <dcterms:created xsi:type="dcterms:W3CDTF">2003-03-31T20:14:51Z</dcterms:created>
  <dcterms:modified xsi:type="dcterms:W3CDTF">2019-07-22T04:16:50Z</dcterms:modified>
</cp:coreProperties>
</file>