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72" r:id="rId2"/>
    <p:sldId id="523" r:id="rId3"/>
    <p:sldId id="490" r:id="rId4"/>
    <p:sldId id="524" r:id="rId5"/>
    <p:sldId id="559" r:id="rId6"/>
    <p:sldId id="540" r:id="rId7"/>
    <p:sldId id="560" r:id="rId8"/>
    <p:sldId id="561" r:id="rId9"/>
    <p:sldId id="562" r:id="rId10"/>
    <p:sldId id="563" r:id="rId11"/>
    <p:sldId id="556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5" r:id="rId23"/>
    <p:sldId id="576" r:id="rId24"/>
    <p:sldId id="577" r:id="rId25"/>
    <p:sldId id="578" r:id="rId26"/>
    <p:sldId id="579" r:id="rId27"/>
    <p:sldId id="588" r:id="rId28"/>
    <p:sldId id="581" r:id="rId29"/>
    <p:sldId id="580" r:id="rId30"/>
    <p:sldId id="591" r:id="rId31"/>
    <p:sldId id="590" r:id="rId32"/>
    <p:sldId id="584" r:id="rId33"/>
    <p:sldId id="421" r:id="rId3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o" initials="J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66"/>
    <a:srgbClr val="000000"/>
    <a:srgbClr val="800080"/>
    <a:srgbClr val="FF33CC"/>
    <a:srgbClr val="AB69A6"/>
    <a:srgbClr val="B173AD"/>
    <a:srgbClr val="B43E63"/>
    <a:srgbClr val="DF91E7"/>
    <a:srgbClr val="002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AFFF7-2659-4042-86F2-0D784B48AB00}" v="49" dt="2018-11-14T21:42:1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61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952E3E-BFBA-4F1A-BC09-DB3B92F257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24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F4F715-2C22-49C8-A495-103373FBF038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547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7539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7817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4443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85059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8988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29335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93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91028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49250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581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AB49A0-9F47-42FD-B561-9B774B390ADE}" type="slidenum">
              <a:rPr lang="pt-BR" altLang="pt-B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pt-BR" altLang="pt-BR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00440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23789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85784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47021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87099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54282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00556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75055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73910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18518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2333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0037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27964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32560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10949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727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7985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889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7455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2321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7085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 userDrawn="1"/>
        </p:nvGrpSpPr>
        <p:grpSpPr bwMode="auto">
          <a:xfrm>
            <a:off x="0" y="0"/>
            <a:ext cx="9144000" cy="1295400"/>
            <a:chOff x="0" y="0"/>
            <a:chExt cx="5760" cy="934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graphicFrame>
          <p:nvGraphicFramePr>
            <p:cNvPr id="5" name="Object 20"/>
            <p:cNvGraphicFramePr>
              <a:graphicFrameLocks noChangeAspect="1"/>
            </p:cNvGraphicFramePr>
            <p:nvPr userDrawn="1"/>
          </p:nvGraphicFramePr>
          <p:xfrm>
            <a:off x="0" y="672"/>
            <a:ext cx="576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Photo Editor Photo" r:id="rId3" imgW="7430537" imgH="361809" progId="MSPhotoEd.3">
                    <p:embed/>
                  </p:oleObj>
                </mc:Choice>
                <mc:Fallback>
                  <p:oleObj name="Photo Editor Photo" r:id="rId3" imgW="7430537" imgH="36180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72"/>
                          <a:ext cx="576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3"/>
            <p:cNvGraphicFramePr>
              <a:graphicFrameLocks noChangeAspect="1"/>
            </p:cNvGraphicFramePr>
            <p:nvPr userDrawn="1"/>
          </p:nvGraphicFramePr>
          <p:xfrm>
            <a:off x="0" y="144"/>
            <a:ext cx="576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Photo Editor Photo" r:id="rId5" imgW="7430537" imgH="647619" progId="MSPhotoEd.3">
                    <p:embed/>
                  </p:oleObj>
                </mc:Choice>
                <mc:Fallback>
                  <p:oleObj name="Photo Editor Photo" r:id="rId5" imgW="7430537" imgH="64761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576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3962400" y="4114800"/>
            <a:ext cx="5181600" cy="228600"/>
          </a:xfrm>
          <a:prstGeom prst="rect">
            <a:avLst/>
          </a:prstGeom>
          <a:gradFill rotWithShape="0">
            <a:gsLst>
              <a:gs pos="0">
                <a:srgbClr val="7B6E50"/>
              </a:gs>
              <a:gs pos="50000">
                <a:srgbClr val="DBC58F"/>
              </a:gs>
              <a:gs pos="100000">
                <a:srgbClr val="7B6E5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BC58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lnSpc>
                <a:spcPct val="100000"/>
              </a:lnSpc>
              <a:defRPr sz="1400"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98BEAB74-063A-4FF6-A0A6-DD074C599B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767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3625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1295400"/>
            <a:ext cx="20574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1295400"/>
            <a:ext cx="6019800" cy="48006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5040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7187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5906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993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6529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8529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4271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265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5654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 userDrawn="1"/>
        </p:nvGraphicFramePr>
        <p:xfrm>
          <a:off x="8610600" y="1371600"/>
          <a:ext cx="533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Photo Editor Photo" r:id="rId14" imgW="447856" imgH="4982270" progId="MSPhotoEd.3">
                  <p:embed/>
                </p:oleObj>
              </mc:Choice>
              <mc:Fallback>
                <p:oleObj name="Photo Editor Photo" r:id="rId14" imgW="447856" imgH="4982270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371600"/>
                        <a:ext cx="533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1"/>
          <p:cNvGraphicFramePr>
            <a:graphicFrameLocks noChangeAspect="1"/>
          </p:cNvGraphicFramePr>
          <p:nvPr userDrawn="1"/>
        </p:nvGraphicFramePr>
        <p:xfrm>
          <a:off x="0" y="6442075"/>
          <a:ext cx="9144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Photo Editor Photo" r:id="rId16" imgW="7430537" imgH="361809" progId="MSPhotoEd.3">
                  <p:embed/>
                </p:oleObj>
              </mc:Choice>
              <mc:Fallback>
                <p:oleObj name="Photo Editor Photo" r:id="rId16" imgW="7430537" imgH="361809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42075"/>
                        <a:ext cx="9144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5"/>
          <p:cNvGraphicFramePr>
            <a:graphicFrameLocks noChangeAspect="1"/>
          </p:cNvGraphicFramePr>
          <p:nvPr userDrawn="1"/>
        </p:nvGraphicFramePr>
        <p:xfrm>
          <a:off x="0" y="22860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Photo Editor Photo" r:id="rId18" imgW="7430537" imgH="647619" progId="MSPhotoEd.3">
                  <p:embed/>
                </p:oleObj>
              </mc:Choice>
              <mc:Fallback>
                <p:oleObj name="Photo Editor Photo" r:id="rId18" imgW="7430537" imgH="647619" progId="MSPhotoEd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20"/>
          <p:cNvGrpSpPr>
            <a:grpSpLocks/>
          </p:cNvGrpSpPr>
          <p:nvPr userDrawn="1"/>
        </p:nvGrpSpPr>
        <p:grpSpPr bwMode="auto">
          <a:xfrm>
            <a:off x="0" y="1219200"/>
            <a:ext cx="447675" cy="5257800"/>
            <a:chOff x="0" y="768"/>
            <a:chExt cx="282" cy="3312"/>
          </a:xfrm>
        </p:grpSpPr>
        <p:graphicFrame>
          <p:nvGraphicFramePr>
            <p:cNvPr id="1036" name="Object 10"/>
            <p:cNvGraphicFramePr>
              <a:graphicFrameLocks noChangeAspect="1"/>
            </p:cNvGraphicFramePr>
            <p:nvPr userDrawn="1"/>
          </p:nvGraphicFramePr>
          <p:xfrm>
            <a:off x="0" y="864"/>
            <a:ext cx="282" cy="3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Photo Editor Photo" r:id="rId20" imgW="447856" imgH="4982270" progId="MSPhotoEd.3">
                    <p:embed/>
                  </p:oleObj>
                </mc:Choice>
                <mc:Fallback>
                  <p:oleObj name="Photo Editor Photo" r:id="rId20" imgW="447856" imgH="4982270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64"/>
                          <a:ext cx="282" cy="3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Line 16"/>
            <p:cNvSpPr>
              <a:spLocks noChangeShapeType="1"/>
            </p:cNvSpPr>
            <p:nvPr userDrawn="1"/>
          </p:nvSpPr>
          <p:spPr bwMode="auto">
            <a:xfrm>
              <a:off x="48" y="768"/>
              <a:ext cx="0" cy="336"/>
            </a:xfrm>
            <a:prstGeom prst="line">
              <a:avLst/>
            </a:prstGeom>
            <a:noFill/>
            <a:ln w="1333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4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515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defRPr sz="12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  <p:sp>
        <p:nvSpPr>
          <p:cNvPr id="1033" name="Rectangle 22"/>
          <p:cNvSpPr>
            <a:spLocks noChangeArrowheads="1"/>
          </p:cNvSpPr>
          <p:nvPr userDrawn="1"/>
        </p:nvSpPr>
        <p:spPr bwMode="auto">
          <a:xfrm>
            <a:off x="123825" y="1311275"/>
            <a:ext cx="8877300" cy="533400"/>
          </a:xfrm>
          <a:prstGeom prst="rect">
            <a:avLst/>
          </a:prstGeom>
          <a:gradFill rotWithShape="0">
            <a:gsLst>
              <a:gs pos="0">
                <a:srgbClr val="7B6E50"/>
              </a:gs>
              <a:gs pos="50000">
                <a:srgbClr val="DBC58F"/>
              </a:gs>
              <a:gs pos="100000">
                <a:srgbClr val="7B6E5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3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29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5" name="Rectangle 26"/>
          <p:cNvSpPr>
            <a:spLocks noChangeArrowheads="1"/>
          </p:cNvSpPr>
          <p:nvPr userDrawn="1"/>
        </p:nvSpPr>
        <p:spPr bwMode="auto">
          <a:xfrm>
            <a:off x="609600" y="6503988"/>
            <a:ext cx="157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1200">
                <a:solidFill>
                  <a:srgbClr val="000066"/>
                </a:solidFill>
                <a:latin typeface="Arial Narrow" pitchFamily="34" charset="0"/>
              </a:rPr>
              <a:t>Dissertação de Mestrado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315" y="2636912"/>
            <a:ext cx="8893620" cy="1080120"/>
          </a:xfrm>
        </p:spPr>
        <p:txBody>
          <a:bodyPr/>
          <a:lstStyle/>
          <a:p>
            <a:pPr algn="ctr"/>
            <a:r>
              <a:rPr lang="pt-BR" altLang="pt-BR" dirty="0" smtClean="0"/>
              <a:t>VISÃO GERAL DO </a:t>
            </a:r>
            <a:r>
              <a:rPr lang="pt-BR" altLang="pt-BR" dirty="0"/>
              <a:t>AMBIENTE SERVIDOR (</a:t>
            </a:r>
            <a:r>
              <a:rPr lang="pt-BR" altLang="pt-BR" dirty="0" err="1"/>
              <a:t>Tomcat</a:t>
            </a:r>
            <a:r>
              <a:rPr lang="pt-BR" altLang="pt-BR" dirty="0"/>
              <a:t> e </a:t>
            </a:r>
            <a:r>
              <a:rPr lang="pt-BR" altLang="pt-BR" dirty="0" err="1"/>
              <a:t>GlassFish</a:t>
            </a:r>
            <a:r>
              <a:rPr lang="pt-BR" altLang="pt-BR" dirty="0"/>
              <a:t>)</a:t>
            </a:r>
            <a:endParaRPr lang="pt-BR" altLang="pt-BR" sz="3000" u="sng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819275" y="4653136"/>
            <a:ext cx="7324725" cy="1752600"/>
          </a:xfrm>
          <a:solidFill>
            <a:schemeClr val="hlink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Por: </a:t>
            </a:r>
            <a:r>
              <a:rPr lang="en-US" altLang="pt-BR" sz="2800" b="1" dirty="0">
                <a:solidFill>
                  <a:schemeClr val="tx1"/>
                </a:solidFill>
              </a:rPr>
              <a:t>Julio Oliveira da Silva</a:t>
            </a:r>
            <a:endParaRPr lang="pt-BR" altLang="pt-BR" sz="2800" b="1" dirty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pt-BR" sz="1800" dirty="0">
                <a:solidFill>
                  <a:schemeClr val="tx1"/>
                </a:solidFill>
              </a:rPr>
              <a:t>E-mail: julioios@hotmail.com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en-US" altLang="pt-BR" sz="1800" dirty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pt-BR" altLang="pt-BR" sz="1800" dirty="0" smtClean="0">
                <a:solidFill>
                  <a:schemeClr val="tx1"/>
                </a:solidFill>
              </a:rPr>
              <a:t>15/07/2019</a:t>
            </a:r>
            <a:endParaRPr lang="pt-BR" altLang="pt-BR" sz="180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26988"/>
            <a:ext cx="9144000" cy="13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6"/>
          <p:cNvSpPr/>
          <p:nvPr/>
        </p:nvSpPr>
        <p:spPr>
          <a:xfrm>
            <a:off x="3634756" y="4009931"/>
            <a:ext cx="5509244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smtClean="0"/>
              <a:t>Sistemas de Informação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1700808"/>
            <a:ext cx="9144000" cy="11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indent="-611505" algn="ctr"/>
            <a:r>
              <a:rPr lang="pt-BR" altLang="pt-BR" b="0" kern="0" dirty="0">
                <a:solidFill>
                  <a:schemeClr val="tx1"/>
                </a:solidFill>
              </a:rPr>
              <a:t>DISCP: SIN036 </a:t>
            </a:r>
            <a:r>
              <a:rPr lang="pt-BR" altLang="pt-BR" b="0" kern="0" dirty="0" smtClean="0">
                <a:solidFill>
                  <a:schemeClr val="tx1"/>
                </a:solidFill>
              </a:rPr>
              <a:t>– LAB. </a:t>
            </a:r>
            <a:r>
              <a:rPr lang="pt-BR" altLang="pt-BR" b="0" kern="0" dirty="0">
                <a:solidFill>
                  <a:schemeClr val="tx1"/>
                </a:solidFill>
              </a:rPr>
              <a:t>DE APLICAÇÕES WEB</a:t>
            </a:r>
            <a:r>
              <a:rPr lang="pt-BR" altLang="pt-BR" b="0" kern="0" dirty="0">
                <a:solidFill>
                  <a:schemeClr val="tx1"/>
                </a:solidFill>
                <a:ea typeface="Tahoma"/>
                <a:cs typeface="Tahoma"/>
              </a:rPr>
              <a:t/>
            </a:r>
            <a:br>
              <a:rPr lang="pt-BR" altLang="pt-BR" b="0" kern="0" dirty="0">
                <a:solidFill>
                  <a:schemeClr val="tx1"/>
                </a:solidFill>
                <a:ea typeface="Tahoma"/>
                <a:cs typeface="Tahoma"/>
              </a:rPr>
            </a:br>
            <a:endParaRPr lang="pt-BR" altLang="pt-BR" kern="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r="33535"/>
          <a:stretch/>
        </p:blipFill>
        <p:spPr>
          <a:xfrm>
            <a:off x="411480" y="207583"/>
            <a:ext cx="4023360" cy="9989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34516"/>
          <a:stretch/>
        </p:blipFill>
        <p:spPr>
          <a:xfrm>
            <a:off x="4178240" y="207582"/>
            <a:ext cx="4508560" cy="9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4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O Web Server e o Navegador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10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720000" indent="0" algn="just">
              <a:buNone/>
            </a:pPr>
            <a:r>
              <a:rPr lang="pt-BR" dirty="0" smtClean="0">
                <a:solidFill>
                  <a:schemeClr val="tx1"/>
                </a:solidFill>
              </a:rPr>
              <a:t>2. </a:t>
            </a:r>
            <a:r>
              <a:rPr lang="pt-BR" sz="2800" dirty="0">
                <a:solidFill>
                  <a:schemeClr val="tx1"/>
                </a:solidFill>
              </a:rPr>
              <a:t>O servidor web recebe a requisição e responde ao usuário (internauta) enviando o documento solicitado (geralmente HTML). O navegador interpreta o documento e exibe seu conteúdo em tela.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35" y="3135652"/>
            <a:ext cx="7326107" cy="30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5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Processamento Server-</a:t>
            </a:r>
            <a:r>
              <a:rPr lang="pt-BR" sz="3200" dirty="0" err="1">
                <a:solidFill>
                  <a:schemeClr val="tx1"/>
                </a:solidFill>
              </a:rPr>
              <a:t>side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11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Capacidade </a:t>
            </a:r>
            <a:r>
              <a:rPr lang="pt-BR" sz="2800" dirty="0">
                <a:solidFill>
                  <a:schemeClr val="tx1"/>
                </a:solidFill>
              </a:rPr>
              <a:t>que o servidor web tem de gerar dinamicamente o conteúdo do documento solicitado pelo usuário:</a:t>
            </a:r>
          </a:p>
          <a:p>
            <a:pPr marL="457200" lvl="1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1. O usuário realiza a requisição de um documento a partir de seu endereço;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t="2227"/>
          <a:stretch/>
        </p:blipFill>
        <p:spPr>
          <a:xfrm>
            <a:off x="690825" y="3667027"/>
            <a:ext cx="7613126" cy="19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5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Processamento Server-</a:t>
            </a:r>
            <a:r>
              <a:rPr lang="pt-BR" sz="3200" dirty="0" err="1">
                <a:solidFill>
                  <a:schemeClr val="tx1"/>
                </a:solidFill>
              </a:rPr>
              <a:t>side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12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O servidor web processa o recurso solicitado;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32" y="2746400"/>
            <a:ext cx="6886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5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Processamento Server-</a:t>
            </a:r>
            <a:r>
              <a:rPr lang="pt-BR" sz="3200" dirty="0" err="1">
                <a:solidFill>
                  <a:schemeClr val="tx1"/>
                </a:solidFill>
              </a:rPr>
              <a:t>side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13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O resultado do processamento (geralmente HTML) é retornado.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02" y="2358289"/>
            <a:ext cx="651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5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Processamento Server-</a:t>
            </a:r>
            <a:r>
              <a:rPr lang="pt-BR" sz="3200" dirty="0" err="1">
                <a:solidFill>
                  <a:schemeClr val="tx1"/>
                </a:solidFill>
              </a:rPr>
              <a:t>side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14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Algumas tecnologias utilizadas para processamento server-</a:t>
            </a:r>
            <a:r>
              <a:rPr lang="pt-BR" sz="2800" dirty="0" err="1">
                <a:solidFill>
                  <a:schemeClr val="tx1"/>
                </a:solidFill>
              </a:rPr>
              <a:t>side</a:t>
            </a:r>
            <a:r>
              <a:rPr lang="pt-BR" sz="2800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CGI (Common Gateway Interface)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ASP (Active Server </a:t>
            </a:r>
            <a:r>
              <a:rPr lang="pt-BR" sz="2400" dirty="0" err="1">
                <a:solidFill>
                  <a:schemeClr val="tx1"/>
                </a:solidFill>
              </a:rPr>
              <a:t>Pages</a:t>
            </a:r>
            <a:r>
              <a:rPr lang="pt-BR" sz="2400" dirty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PHP</a:t>
            </a:r>
          </a:p>
          <a:p>
            <a:pPr lvl="1" algn="just"/>
            <a:r>
              <a:rPr lang="pt-BR" sz="2400" b="1" dirty="0" err="1">
                <a:solidFill>
                  <a:srgbClr val="FF0000"/>
                </a:solidFill>
              </a:rPr>
              <a:t>Servlet</a:t>
            </a:r>
            <a:r>
              <a:rPr lang="pt-BR" sz="2400" b="1" dirty="0">
                <a:solidFill>
                  <a:srgbClr val="FF0000"/>
                </a:solidFill>
              </a:rPr>
              <a:t>/JSP</a:t>
            </a:r>
          </a:p>
        </p:txBody>
      </p:sp>
    </p:spTree>
    <p:extLst>
      <p:ext uri="{BB962C8B-B14F-4D97-AF65-F5344CB8AC3E}">
        <p14:creationId xmlns:p14="http://schemas.microsoft.com/office/powerpoint/2010/main" val="4137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5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Processamento Server-</a:t>
            </a:r>
            <a:r>
              <a:rPr lang="pt-BR" sz="3200" dirty="0" err="1">
                <a:solidFill>
                  <a:schemeClr val="tx1"/>
                </a:solidFill>
              </a:rPr>
              <a:t>side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15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Vantagens do uso de </a:t>
            </a:r>
            <a:r>
              <a:rPr lang="pt-BR" sz="2800" dirty="0" err="1">
                <a:solidFill>
                  <a:schemeClr val="tx1"/>
                </a:solidFill>
              </a:rPr>
              <a:t>Servlets</a:t>
            </a:r>
            <a:r>
              <a:rPr lang="pt-BR" sz="2800" dirty="0">
                <a:solidFill>
                  <a:schemeClr val="tx1"/>
                </a:solidFill>
              </a:rPr>
              <a:t>/JSP: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Alta performance</a:t>
            </a:r>
          </a:p>
          <a:p>
            <a:pPr lvl="1" algn="just"/>
            <a:r>
              <a:rPr lang="pt-BR" sz="2400" dirty="0" err="1">
                <a:solidFill>
                  <a:schemeClr val="tx1"/>
                </a:solidFill>
              </a:rPr>
              <a:t>Multiplataforma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Robustez</a:t>
            </a:r>
          </a:p>
        </p:txBody>
      </p:sp>
    </p:spTree>
    <p:extLst>
      <p:ext uri="{BB962C8B-B14F-4D97-AF65-F5344CB8AC3E}">
        <p14:creationId xmlns:p14="http://schemas.microsoft.com/office/powerpoint/2010/main" val="28212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5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Processamento Server-</a:t>
            </a:r>
            <a:r>
              <a:rPr lang="pt-BR" sz="3200" dirty="0" err="1">
                <a:solidFill>
                  <a:schemeClr val="tx1"/>
                </a:solidFill>
              </a:rPr>
              <a:t>side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16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Alguns Web Servers com suporte a </a:t>
            </a:r>
            <a:r>
              <a:rPr lang="pt-BR" sz="2800" dirty="0" err="1">
                <a:solidFill>
                  <a:schemeClr val="tx1"/>
                </a:solidFill>
              </a:rPr>
              <a:t>Servlets</a:t>
            </a:r>
            <a:r>
              <a:rPr lang="pt-BR" sz="2800" dirty="0">
                <a:solidFill>
                  <a:schemeClr val="tx1"/>
                </a:solidFill>
              </a:rPr>
              <a:t>/JSP:</a:t>
            </a:r>
          </a:p>
          <a:p>
            <a:pPr lvl="1" algn="just"/>
            <a:r>
              <a:rPr lang="pt-BR" sz="2400" dirty="0" err="1">
                <a:solidFill>
                  <a:schemeClr val="tx1"/>
                </a:solidFill>
              </a:rPr>
              <a:t>JBoss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b="1" dirty="0" err="1">
                <a:solidFill>
                  <a:srgbClr val="FF0000"/>
                </a:solidFill>
              </a:rPr>
              <a:t>Glassfish</a:t>
            </a:r>
            <a:endParaRPr lang="pt-BR" sz="2400" b="1" dirty="0">
              <a:solidFill>
                <a:srgbClr val="FF0000"/>
              </a:solidFill>
            </a:endParaRPr>
          </a:p>
          <a:p>
            <a:pPr lvl="1" algn="just"/>
            <a:r>
              <a:rPr lang="pt-BR" sz="2400" dirty="0" err="1">
                <a:solidFill>
                  <a:schemeClr val="tx1"/>
                </a:solidFill>
              </a:rPr>
              <a:t>Weblogic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 err="1">
                <a:solidFill>
                  <a:schemeClr val="tx1"/>
                </a:solidFill>
              </a:rPr>
              <a:t>Websphere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b="1" dirty="0">
                <a:solidFill>
                  <a:srgbClr val="FF0000"/>
                </a:solidFill>
              </a:rPr>
              <a:t>Apache </a:t>
            </a:r>
            <a:r>
              <a:rPr lang="pt-BR" sz="2400" b="1" dirty="0" err="1">
                <a:solidFill>
                  <a:srgbClr val="FF0000"/>
                </a:solidFill>
              </a:rPr>
              <a:t>Tomcat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6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O Servidor Apache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17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Software </a:t>
            </a:r>
            <a:r>
              <a:rPr lang="pt-BR" sz="2800" dirty="0">
                <a:solidFill>
                  <a:schemeClr val="tx1"/>
                </a:solidFill>
              </a:rPr>
              <a:t>livre que fornece um ambiente leve e portável para execução de </a:t>
            </a:r>
            <a:r>
              <a:rPr lang="pt-BR" sz="2800" dirty="0" err="1">
                <a:solidFill>
                  <a:schemeClr val="tx1"/>
                </a:solidFill>
              </a:rPr>
              <a:t>servlets</a:t>
            </a:r>
            <a:r>
              <a:rPr lang="pt-BR" sz="2800" dirty="0">
                <a:solidFill>
                  <a:schemeClr val="tx1"/>
                </a:solidFill>
              </a:rPr>
              <a:t> e páginas JSP.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Trata-se de um pequeno servidor web com suporte a hospedagem de páginas dinâmicas construídas em </a:t>
            </a:r>
            <a:r>
              <a:rPr lang="pt-BR" sz="2800" dirty="0" err="1">
                <a:solidFill>
                  <a:schemeClr val="tx1"/>
                </a:solidFill>
              </a:rPr>
              <a:t>java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997" y="3386989"/>
            <a:ext cx="2362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7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Instalação do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18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Pacotes necessários: 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JDK </a:t>
            </a:r>
            <a:r>
              <a:rPr lang="pt-BR" dirty="0">
                <a:solidFill>
                  <a:schemeClr val="tx1"/>
                </a:solidFill>
              </a:rPr>
              <a:t>(Java </a:t>
            </a:r>
            <a:r>
              <a:rPr lang="pt-BR" dirty="0" err="1">
                <a:solidFill>
                  <a:schemeClr val="tx1"/>
                </a:solidFill>
              </a:rPr>
              <a:t>Developer</a:t>
            </a:r>
            <a:r>
              <a:rPr lang="pt-BR" dirty="0">
                <a:solidFill>
                  <a:schemeClr val="tx1"/>
                </a:solidFill>
              </a:rPr>
              <a:t> Kit)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Apache </a:t>
            </a:r>
            <a:r>
              <a:rPr lang="pt-BR" dirty="0" err="1">
                <a:solidFill>
                  <a:schemeClr val="tx1"/>
                </a:solidFill>
              </a:rPr>
              <a:t>Tomcat</a:t>
            </a:r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Pacote Opcional: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Eclipse </a:t>
            </a:r>
            <a:r>
              <a:rPr lang="pt-BR" dirty="0">
                <a:solidFill>
                  <a:schemeClr val="tx1"/>
                </a:solidFill>
              </a:rPr>
              <a:t>(versão Java EE </a:t>
            </a:r>
            <a:r>
              <a:rPr lang="pt-BR" dirty="0" err="1">
                <a:solidFill>
                  <a:schemeClr val="tx1"/>
                </a:solidFill>
              </a:rPr>
              <a:t>Developers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endParaRPr lang="pt-BR" sz="20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16000" lvl="1" indent="0" algn="just">
              <a:buNone/>
            </a:pPr>
            <a:r>
              <a:rPr lang="pt-BR" dirty="0" smtClean="0">
                <a:solidFill>
                  <a:schemeClr val="tx1"/>
                </a:solidFill>
              </a:rPr>
              <a:t>Pode ser instalado diretamente ao invés de apenas associado a um software já instalado. Reinstalar tudo, se for necessário.</a:t>
            </a:r>
          </a:p>
        </p:txBody>
      </p:sp>
    </p:spTree>
    <p:extLst>
      <p:ext uri="{BB962C8B-B14F-4D97-AF65-F5344CB8AC3E}">
        <p14:creationId xmlns:p14="http://schemas.microsoft.com/office/powerpoint/2010/main" val="2964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7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Instalação do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19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>
                <a:solidFill>
                  <a:schemeClr val="tx1"/>
                </a:solidFill>
              </a:rPr>
              <a:t>Após a correta instalação do Apache </a:t>
            </a:r>
            <a:r>
              <a:rPr lang="pt-BR" sz="2800" dirty="0" err="1">
                <a:solidFill>
                  <a:schemeClr val="tx1"/>
                </a:solidFill>
              </a:rPr>
              <a:t>Tomcat</a:t>
            </a:r>
            <a:r>
              <a:rPr lang="pt-BR" sz="2800" dirty="0">
                <a:solidFill>
                  <a:schemeClr val="tx1"/>
                </a:solidFill>
              </a:rPr>
              <a:t>, o site de boas vindas poderá ser acessado pelo navegador a partir do endereço “</a:t>
            </a:r>
            <a:r>
              <a:rPr lang="pt-BR" sz="2800" b="1" u="sng" dirty="0">
                <a:solidFill>
                  <a:schemeClr val="tx1"/>
                </a:solidFill>
              </a:rPr>
              <a:t>localhost:8080</a:t>
            </a:r>
            <a:r>
              <a:rPr lang="pt-BR" sz="2800" dirty="0" smtClean="0">
                <a:solidFill>
                  <a:schemeClr val="tx1"/>
                </a:solidFill>
              </a:rPr>
              <a:t>”: caso tenha usado a porta 8080 como padrão.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26" y="2711818"/>
            <a:ext cx="5131398" cy="37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Roteiro da Aula</a:t>
            </a:r>
          </a:p>
        </p:txBody>
      </p:sp>
      <p:sp>
        <p:nvSpPr>
          <p:cNvPr id="40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534988" y="1052735"/>
            <a:ext cx="8140700" cy="5471889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>
                <a:solidFill>
                  <a:schemeClr val="tx1"/>
                </a:solidFill>
              </a:rPr>
              <a:t>Visão Geral do </a:t>
            </a:r>
            <a:r>
              <a:rPr lang="pt-BR" altLang="pt-BR" sz="2800" dirty="0" smtClean="0">
                <a:solidFill>
                  <a:schemeClr val="tx1"/>
                </a:solidFill>
              </a:rPr>
              <a:t>JEE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>
                <a:solidFill>
                  <a:schemeClr val="tx1"/>
                </a:solidFill>
              </a:rPr>
              <a:t>Aplicações Distribuídas 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>
                <a:solidFill>
                  <a:schemeClr val="tx1"/>
                </a:solidFill>
              </a:rPr>
              <a:t>Aplicações Web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>
                <a:solidFill>
                  <a:schemeClr val="tx1"/>
                </a:solidFill>
              </a:rPr>
              <a:t>O Web Server e o Navegador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>
                <a:solidFill>
                  <a:schemeClr val="tx1"/>
                </a:solidFill>
              </a:rPr>
              <a:t>Processamento Server-</a:t>
            </a:r>
            <a:r>
              <a:rPr lang="pt-BR" altLang="pt-BR" sz="2800" dirty="0" err="1">
                <a:solidFill>
                  <a:schemeClr val="tx1"/>
                </a:solidFill>
              </a:rPr>
              <a:t>side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>
                <a:solidFill>
                  <a:schemeClr val="tx1"/>
                </a:solidFill>
              </a:rPr>
              <a:t>O Servidor Apache </a:t>
            </a:r>
            <a:r>
              <a:rPr lang="pt-BR" altLang="pt-BR" sz="2800" dirty="0" err="1">
                <a:solidFill>
                  <a:schemeClr val="tx1"/>
                </a:solidFill>
              </a:rPr>
              <a:t>Tomcat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857250" lvl="1" indent="-457200" eaLnBrk="1" hangingPunct="1">
              <a:buFont typeface="Wingdings" pitchFamily="2" charset="2"/>
              <a:buAutoNum type="arabicPeriod"/>
            </a:pPr>
            <a:r>
              <a:rPr lang="pt-BR" altLang="pt-BR" dirty="0">
                <a:solidFill>
                  <a:schemeClr val="tx1"/>
                </a:solidFill>
              </a:rPr>
              <a:t>Instalação e Configuração do </a:t>
            </a:r>
            <a:r>
              <a:rPr lang="pt-BR" altLang="pt-BR" dirty="0" err="1">
                <a:solidFill>
                  <a:schemeClr val="tx1"/>
                </a:solidFill>
              </a:rPr>
              <a:t>Tomcat</a:t>
            </a:r>
            <a:endParaRPr lang="pt-BR" altLang="pt-BR" dirty="0">
              <a:solidFill>
                <a:schemeClr val="tx1"/>
              </a:solidFill>
            </a:endParaRPr>
          </a:p>
          <a:p>
            <a:pPr marL="857250" lvl="1" indent="-457200" eaLnBrk="1" hangingPunct="1">
              <a:buFont typeface="Wingdings" pitchFamily="2" charset="2"/>
              <a:buAutoNum type="arabicPeriod"/>
            </a:pPr>
            <a:r>
              <a:rPr lang="pt-BR" altLang="pt-BR" dirty="0">
                <a:solidFill>
                  <a:schemeClr val="tx1"/>
                </a:solidFill>
              </a:rPr>
              <a:t>Hospedando </a:t>
            </a:r>
            <a:r>
              <a:rPr lang="pt-BR" altLang="pt-BR" dirty="0" smtClean="0">
                <a:solidFill>
                  <a:schemeClr val="tx1"/>
                </a:solidFill>
              </a:rPr>
              <a:t>uma </a:t>
            </a:r>
            <a:r>
              <a:rPr lang="pt-BR" altLang="pt-BR" dirty="0">
                <a:solidFill>
                  <a:schemeClr val="tx1"/>
                </a:solidFill>
              </a:rPr>
              <a:t>aplicação no </a:t>
            </a:r>
            <a:r>
              <a:rPr lang="pt-BR" altLang="pt-BR" dirty="0" err="1" smtClean="0">
                <a:solidFill>
                  <a:schemeClr val="tx1"/>
                </a:solidFill>
              </a:rPr>
              <a:t>Tomcat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 err="1">
                <a:solidFill>
                  <a:schemeClr val="tx1"/>
                </a:solidFill>
              </a:rPr>
              <a:t>GlassFish</a:t>
            </a:r>
            <a:endParaRPr lang="pt-BR" altLang="pt-B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7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Instalação do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20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>
                <a:solidFill>
                  <a:schemeClr val="tx1"/>
                </a:solidFill>
              </a:rPr>
              <a:t>Iniciando e parando o </a:t>
            </a:r>
            <a:r>
              <a:rPr lang="pt-BR" sz="2800" dirty="0" err="1">
                <a:solidFill>
                  <a:schemeClr val="tx1"/>
                </a:solidFill>
              </a:rPr>
              <a:t>Tomcat</a:t>
            </a:r>
            <a:endParaRPr lang="pt-BR" sz="2800" dirty="0">
              <a:solidFill>
                <a:schemeClr val="tx1"/>
              </a:solidFill>
            </a:endParaRPr>
          </a:p>
          <a:p>
            <a:pPr marL="400050" lvl="1" algn="just"/>
            <a:r>
              <a:rPr lang="pt-BR" sz="2800" dirty="0" smtClean="0">
                <a:solidFill>
                  <a:schemeClr val="tx1"/>
                </a:solidFill>
              </a:rPr>
              <a:t>Dentro da própria IDE (</a:t>
            </a:r>
            <a:r>
              <a:rPr lang="pt-BR" sz="2800" dirty="0" err="1" smtClean="0">
                <a:solidFill>
                  <a:schemeClr val="tx1"/>
                </a:solidFill>
              </a:rPr>
              <a:t>Netbeans</a:t>
            </a:r>
            <a:r>
              <a:rPr lang="pt-BR" sz="2800" dirty="0" smtClean="0">
                <a:solidFill>
                  <a:schemeClr val="tx1"/>
                </a:solidFill>
              </a:rPr>
              <a:t> ou Eclipse), pode-se </a:t>
            </a:r>
            <a:r>
              <a:rPr lang="pt-BR" sz="2800" dirty="0">
                <a:solidFill>
                  <a:schemeClr val="tx1"/>
                </a:solidFill>
              </a:rPr>
              <a:t>iniciar ou parar o serviço de hospedagem do </a:t>
            </a:r>
            <a:r>
              <a:rPr lang="pt-BR" sz="2800" dirty="0" err="1">
                <a:solidFill>
                  <a:schemeClr val="tx1"/>
                </a:solidFill>
              </a:rPr>
              <a:t>Tomcat</a:t>
            </a:r>
            <a:r>
              <a:rPr lang="pt-BR" sz="2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236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7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Instalação do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21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>
                <a:solidFill>
                  <a:schemeClr val="tx1"/>
                </a:solidFill>
              </a:rPr>
              <a:t>Estrutura de diretórios do </a:t>
            </a:r>
            <a:r>
              <a:rPr lang="pt-BR" sz="2800" dirty="0" err="1" smtClean="0">
                <a:solidFill>
                  <a:schemeClr val="tx1"/>
                </a:solidFill>
              </a:rPr>
              <a:t>Tomcat</a:t>
            </a:r>
            <a:r>
              <a:rPr lang="pt-BR" sz="2800" dirty="0">
                <a:solidFill>
                  <a:schemeClr val="tx1"/>
                </a:solidFill>
              </a:rPr>
              <a:t> (instalação padrão</a:t>
            </a:r>
            <a:r>
              <a:rPr lang="pt-BR" sz="2800" dirty="0" smtClean="0">
                <a:solidFill>
                  <a:schemeClr val="tx1"/>
                </a:solidFill>
              </a:rPr>
              <a:t>):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16" y="1430597"/>
            <a:ext cx="3212362" cy="49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Criando uma aplicação web no </a:t>
            </a:r>
            <a:r>
              <a:rPr lang="pt-BR" sz="3200" dirty="0" err="1" smtClean="0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22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 smtClean="0">
                <a:solidFill>
                  <a:schemeClr val="tx1"/>
                </a:solidFill>
              </a:rPr>
              <a:t>Uma </a:t>
            </a:r>
            <a:r>
              <a:rPr lang="pt-BR" sz="2800" dirty="0">
                <a:solidFill>
                  <a:schemeClr val="tx1"/>
                </a:solidFill>
              </a:rPr>
              <a:t>das formas de hospedar uma aplicação web (site) no </a:t>
            </a:r>
            <a:r>
              <a:rPr lang="pt-BR" sz="2800" dirty="0" err="1">
                <a:solidFill>
                  <a:schemeClr val="tx1"/>
                </a:solidFill>
              </a:rPr>
              <a:t>tomcat</a:t>
            </a:r>
            <a:r>
              <a:rPr lang="pt-BR" sz="2800" dirty="0">
                <a:solidFill>
                  <a:schemeClr val="tx1"/>
                </a:solidFill>
              </a:rPr>
              <a:t> é criando o </a:t>
            </a:r>
            <a:r>
              <a:rPr lang="pt-BR" sz="2800" u="sng" dirty="0">
                <a:solidFill>
                  <a:schemeClr val="tx1"/>
                </a:solidFill>
              </a:rPr>
              <a:t>diretório raiz de sua aplicação dentro</a:t>
            </a:r>
            <a:r>
              <a:rPr lang="pt-BR" sz="2800" dirty="0">
                <a:solidFill>
                  <a:schemeClr val="tx1"/>
                </a:solidFill>
              </a:rPr>
              <a:t> do diretório </a:t>
            </a:r>
            <a:r>
              <a:rPr lang="pt-BR" sz="2800" b="1" u="sng" dirty="0" err="1">
                <a:solidFill>
                  <a:schemeClr val="tx1"/>
                </a:solidFill>
              </a:rPr>
              <a:t>webapps</a:t>
            </a:r>
            <a:r>
              <a:rPr lang="pt-BR" sz="2800" dirty="0">
                <a:solidFill>
                  <a:schemeClr val="tx1"/>
                </a:solidFill>
              </a:rPr>
              <a:t> do </a:t>
            </a:r>
            <a:r>
              <a:rPr lang="pt-BR" sz="2800" dirty="0" err="1">
                <a:solidFill>
                  <a:schemeClr val="tx1"/>
                </a:solidFill>
              </a:rPr>
              <a:t>tomcat</a:t>
            </a:r>
            <a:r>
              <a:rPr lang="pt-BR" sz="2800" dirty="0">
                <a:solidFill>
                  <a:schemeClr val="tx1"/>
                </a:solidFill>
              </a:rPr>
              <a:t>: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711" y="2823781"/>
            <a:ext cx="3059049" cy="26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Criando uma aplicação web no </a:t>
            </a:r>
            <a:r>
              <a:rPr lang="pt-BR" sz="3200" dirty="0" err="1" smtClean="0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23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>
                <a:solidFill>
                  <a:schemeClr val="tx1"/>
                </a:solidFill>
              </a:rPr>
              <a:t>Além disto, seguindo o padrão J2EE, o diretório raiz de sua aplicação deve possuir um subdiretório denominado “WEB-INF” (letras maiúsculas) e, dentro dele, um arquivo de configuração chamado “web.xml” (letras minúsculas).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619" y="3875578"/>
            <a:ext cx="2788207" cy="12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Criando uma aplicação web no </a:t>
            </a:r>
            <a:r>
              <a:rPr lang="pt-BR" sz="3200" dirty="0" err="1" smtClean="0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24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495370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>
                <a:solidFill>
                  <a:schemeClr val="tx1"/>
                </a:solidFill>
              </a:rPr>
              <a:t>Tendo montado a estrutura padrão de sua aplicação web, podemos adicionar os demais componentes de seu site: imagens, scripts, páginas HTML, JSP, </a:t>
            </a:r>
            <a:r>
              <a:rPr lang="pt-BR" sz="2800" dirty="0" err="1">
                <a:solidFill>
                  <a:schemeClr val="tx1"/>
                </a:solidFill>
              </a:rPr>
              <a:t>servlets</a:t>
            </a:r>
            <a:r>
              <a:rPr lang="pt-BR" sz="2800" dirty="0">
                <a:solidFill>
                  <a:schemeClr val="tx1"/>
                </a:solidFill>
              </a:rPr>
              <a:t> e outros componentes.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305" y="1314482"/>
            <a:ext cx="2688336" cy="51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Criando uma aplicação web no </a:t>
            </a:r>
            <a:r>
              <a:rPr lang="pt-BR" sz="3200" dirty="0" err="1" smtClean="0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25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>
                <a:solidFill>
                  <a:schemeClr val="tx1"/>
                </a:solidFill>
              </a:rPr>
              <a:t>Para acessar uma das páginas hospedadas em sua aplicação, utilize no seu navegador o endereço seguido do caminho do arquivo desejado a partir do diretório raiz de sua aplicação: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6" y="3356419"/>
            <a:ext cx="4800600" cy="29432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" y="3842384"/>
            <a:ext cx="2386172" cy="14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 smtClean="0">
                <a:solidFill>
                  <a:schemeClr val="tx1"/>
                </a:solidFill>
              </a:rPr>
              <a:t>Glass </a:t>
            </a:r>
            <a:r>
              <a:rPr lang="pt-BR" sz="3200" dirty="0" err="1" smtClean="0">
                <a:solidFill>
                  <a:schemeClr val="tx1"/>
                </a:solidFill>
              </a:rPr>
              <a:t>Fish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26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9184" y="82375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>
                <a:solidFill>
                  <a:schemeClr val="tx1"/>
                </a:solidFill>
              </a:rPr>
              <a:t>O </a:t>
            </a:r>
            <a:r>
              <a:rPr lang="pt-BR" sz="2800" b="1" u="sng" dirty="0" err="1">
                <a:solidFill>
                  <a:schemeClr val="tx1"/>
                </a:solidFill>
              </a:rPr>
              <a:t>GlassFish</a:t>
            </a:r>
            <a:r>
              <a:rPr lang="pt-BR" sz="2800" dirty="0">
                <a:solidFill>
                  <a:schemeClr val="tx1"/>
                </a:solidFill>
              </a:rPr>
              <a:t> é um servidor de aplicativos Java EE completo e certificado, desenvolvido pela Oracle. Como tal, o </a:t>
            </a:r>
            <a:r>
              <a:rPr lang="pt-BR" sz="2800" dirty="0" err="1">
                <a:solidFill>
                  <a:schemeClr val="tx1"/>
                </a:solidFill>
              </a:rPr>
              <a:t>GlassFish</a:t>
            </a:r>
            <a:r>
              <a:rPr lang="pt-BR" sz="2800" dirty="0">
                <a:solidFill>
                  <a:schemeClr val="tx1"/>
                </a:solidFill>
              </a:rPr>
              <a:t> é mais pesado que o </a:t>
            </a:r>
            <a:r>
              <a:rPr lang="pt-BR" sz="2800" dirty="0" err="1">
                <a:solidFill>
                  <a:schemeClr val="tx1"/>
                </a:solidFill>
              </a:rPr>
              <a:t>Tomcat</a:t>
            </a:r>
            <a:r>
              <a:rPr lang="pt-BR" sz="2800" dirty="0">
                <a:solidFill>
                  <a:schemeClr val="tx1"/>
                </a:solidFill>
              </a:rPr>
              <a:t> ou o </a:t>
            </a:r>
            <a:r>
              <a:rPr lang="pt-BR" sz="2800" dirty="0" err="1">
                <a:solidFill>
                  <a:schemeClr val="tx1"/>
                </a:solidFill>
              </a:rPr>
              <a:t>Jetty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e</a:t>
            </a:r>
            <a:r>
              <a:rPr lang="pt-BR" sz="2800" dirty="0">
                <a:solidFill>
                  <a:schemeClr val="tx1"/>
                </a:solidFill>
              </a:rPr>
              <a:t>, possivelmente, um pouco mais difícil de operar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 smtClean="0">
                <a:solidFill>
                  <a:schemeClr val="tx1"/>
                </a:solidFill>
              </a:rPr>
              <a:t>Glass </a:t>
            </a:r>
            <a:r>
              <a:rPr lang="pt-BR" sz="3200" dirty="0" err="1" smtClean="0">
                <a:solidFill>
                  <a:schemeClr val="tx1"/>
                </a:solidFill>
              </a:rPr>
              <a:t>Fish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27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800" dirty="0" smtClean="0">
                <a:solidFill>
                  <a:schemeClr val="tx1"/>
                </a:solidFill>
              </a:rPr>
              <a:t>Na </a:t>
            </a:r>
            <a:r>
              <a:rPr lang="pt-BR" sz="2800" dirty="0">
                <a:solidFill>
                  <a:schemeClr val="tx1"/>
                </a:solidFill>
              </a:rPr>
              <a:t>verdade, o </a:t>
            </a:r>
            <a:r>
              <a:rPr lang="pt-BR" sz="2800" dirty="0" err="1">
                <a:solidFill>
                  <a:schemeClr val="tx1"/>
                </a:solidFill>
              </a:rPr>
              <a:t>GlassFish</a:t>
            </a:r>
            <a:r>
              <a:rPr lang="pt-BR" sz="2800" dirty="0">
                <a:solidFill>
                  <a:schemeClr val="tx1"/>
                </a:solidFill>
              </a:rPr>
              <a:t> é mais do que apenas um servidor de aplicativos Java EE genérico. É a implementação de referência do padrão Java EE. Isso significa que o </a:t>
            </a:r>
            <a:r>
              <a:rPr lang="pt-BR" sz="2800" dirty="0" err="1">
                <a:solidFill>
                  <a:schemeClr val="tx1"/>
                </a:solidFill>
              </a:rPr>
              <a:t>GlassFish</a:t>
            </a:r>
            <a:r>
              <a:rPr lang="pt-BR" sz="2800" dirty="0">
                <a:solidFill>
                  <a:schemeClr val="tx1"/>
                </a:solidFill>
              </a:rPr>
              <a:t> é usado para exibir os recursos do Java EE e recebe contribuições das mesmas pessoas que definem os padrões do Java EE. Portanto, o </a:t>
            </a:r>
            <a:r>
              <a:rPr lang="pt-BR" sz="2800" dirty="0" err="1">
                <a:solidFill>
                  <a:schemeClr val="tx1"/>
                </a:solidFill>
              </a:rPr>
              <a:t>GlassFish</a:t>
            </a:r>
            <a:r>
              <a:rPr lang="pt-BR" sz="2800" dirty="0">
                <a:solidFill>
                  <a:schemeClr val="tx1"/>
                </a:solidFill>
              </a:rPr>
              <a:t> sempre suportará os recursos mais recentes do Java EE primeiro. Isso é um </a:t>
            </a:r>
            <a:r>
              <a:rPr lang="pt-BR" sz="2800" dirty="0" err="1">
                <a:solidFill>
                  <a:schemeClr val="tx1"/>
                </a:solidFill>
              </a:rPr>
              <a:t>plus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8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 smtClean="0">
                <a:solidFill>
                  <a:schemeClr val="tx1"/>
                </a:solidFill>
              </a:rPr>
              <a:t>Glass </a:t>
            </a:r>
            <a:r>
              <a:rPr lang="pt-BR" sz="3200" dirty="0" err="1" smtClean="0">
                <a:solidFill>
                  <a:schemeClr val="tx1"/>
                </a:solidFill>
              </a:rPr>
              <a:t>Fish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28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sz="2600" b="1" dirty="0">
                <a:solidFill>
                  <a:schemeClr val="tx1"/>
                </a:solidFill>
              </a:rPr>
              <a:t>A </a:t>
            </a:r>
            <a:r>
              <a:rPr lang="pt-BR" sz="2600" b="1" u="sng" dirty="0">
                <a:solidFill>
                  <a:schemeClr val="tx1"/>
                </a:solidFill>
              </a:rPr>
              <a:t>desvantagem</a:t>
            </a:r>
            <a:r>
              <a:rPr lang="pt-BR" sz="2600" b="1" dirty="0">
                <a:solidFill>
                  <a:schemeClr val="tx1"/>
                </a:solidFill>
              </a:rPr>
              <a:t> </a:t>
            </a:r>
            <a:r>
              <a:rPr lang="pt-BR" sz="2600" dirty="0">
                <a:solidFill>
                  <a:schemeClr val="tx1"/>
                </a:solidFill>
              </a:rPr>
              <a:t>do </a:t>
            </a:r>
            <a:r>
              <a:rPr lang="pt-BR" sz="2600" dirty="0" err="1">
                <a:solidFill>
                  <a:schemeClr val="tx1"/>
                </a:solidFill>
              </a:rPr>
              <a:t>GlassFish</a:t>
            </a:r>
            <a:r>
              <a:rPr lang="pt-BR" sz="2600" dirty="0">
                <a:solidFill>
                  <a:schemeClr val="tx1"/>
                </a:solidFill>
              </a:rPr>
              <a:t> é a falta de suporte comercial. Sim, este artigo é sobre servidores de aplicativos gratuitos e de código aberto, mas esse ainda é um ponto importante. À medida que seu projeto cresce e se torna financeiramente bem-sucedido, você pode estar disposto a pagar para obter suporte de longo prazo, atualizações de segurança, suporte ao cliente, etc., para o seu servidor de aplicativos. Isso é o que o suporte comercial fornece e muitas empresas o compram. Portanto, tenha em mente que, se você usar o </a:t>
            </a:r>
            <a:r>
              <a:rPr lang="pt-BR" sz="2600" dirty="0" err="1">
                <a:solidFill>
                  <a:schemeClr val="tx1"/>
                </a:solidFill>
              </a:rPr>
              <a:t>GlassFish</a:t>
            </a:r>
            <a:r>
              <a:rPr lang="pt-BR" sz="2600" dirty="0">
                <a:solidFill>
                  <a:schemeClr val="tx1"/>
                </a:solidFill>
              </a:rPr>
              <a:t> e precisar de suporte comercial no futuro, precisará migrar para um servidor de aplicativos completamente diferente</a:t>
            </a:r>
          </a:p>
        </p:txBody>
      </p:sp>
    </p:spTree>
    <p:extLst>
      <p:ext uri="{BB962C8B-B14F-4D97-AF65-F5344CB8AC3E}">
        <p14:creationId xmlns:p14="http://schemas.microsoft.com/office/powerpoint/2010/main" val="42237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Glass </a:t>
            </a:r>
            <a:r>
              <a:rPr lang="pt-BR" sz="3200" dirty="0" err="1">
                <a:solidFill>
                  <a:schemeClr val="tx1"/>
                </a:solidFill>
              </a:rPr>
              <a:t>Fish</a:t>
            </a:r>
            <a:r>
              <a:rPr lang="pt-BR" sz="3200" dirty="0">
                <a:solidFill>
                  <a:schemeClr val="tx1"/>
                </a:solidFill>
              </a:rPr>
              <a:t> x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29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dirty="0" smtClean="0">
                <a:solidFill>
                  <a:schemeClr val="tx1"/>
                </a:solidFill>
              </a:rPr>
              <a:t>Ambas </a:t>
            </a:r>
            <a:r>
              <a:rPr lang="pt-BR" dirty="0">
                <a:solidFill>
                  <a:schemeClr val="tx1"/>
                </a:solidFill>
              </a:rPr>
              <a:t>são escritas em </a:t>
            </a:r>
            <a:r>
              <a:rPr lang="pt-BR" dirty="0" err="1">
                <a:solidFill>
                  <a:schemeClr val="tx1"/>
                </a:solidFill>
              </a:rPr>
              <a:t>java</a:t>
            </a:r>
            <a:r>
              <a:rPr lang="pt-BR" dirty="0">
                <a:solidFill>
                  <a:schemeClr val="tx1"/>
                </a:solidFill>
              </a:rPr>
              <a:t> e são destinadas à </a:t>
            </a:r>
            <a:r>
              <a:rPr lang="pt-BR" dirty="0" smtClean="0">
                <a:solidFill>
                  <a:schemeClr val="tx1"/>
                </a:solidFill>
              </a:rPr>
              <a:t>implantação </a:t>
            </a:r>
            <a:r>
              <a:rPr lang="pt-BR" dirty="0">
                <a:solidFill>
                  <a:schemeClr val="tx1"/>
                </a:solidFill>
              </a:rPr>
              <a:t>de aplicações web. 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marL="400050" lvl="1" algn="just"/>
            <a:r>
              <a:rPr lang="pt-BR" sz="2400" b="1" dirty="0" err="1" smtClean="0">
                <a:solidFill>
                  <a:schemeClr val="tx1"/>
                </a:solidFill>
              </a:rPr>
              <a:t>GlassFish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é a implementação de referência para um servidor de aplicativos Java EE, que inclui tecnologias como </a:t>
            </a:r>
            <a:r>
              <a:rPr lang="pt-BR" sz="2400" dirty="0" err="1">
                <a:solidFill>
                  <a:schemeClr val="tx1"/>
                </a:solidFill>
              </a:rPr>
              <a:t>Servlet's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dirty="0" err="1">
                <a:solidFill>
                  <a:schemeClr val="tx1"/>
                </a:solidFill>
              </a:rPr>
              <a:t>EJB's</a:t>
            </a:r>
            <a:r>
              <a:rPr lang="pt-BR" sz="2400" dirty="0">
                <a:solidFill>
                  <a:schemeClr val="tx1"/>
                </a:solidFill>
              </a:rPr>
              <a:t>, JPA , JSF , JMS e vem por padrão com o Java EE SDK para download da </a:t>
            </a:r>
            <a:r>
              <a:rPr lang="pt-BR" sz="2400" dirty="0" smtClean="0">
                <a:solidFill>
                  <a:schemeClr val="tx1"/>
                </a:solidFill>
              </a:rPr>
              <a:t>Oracle.</a:t>
            </a:r>
            <a:endParaRPr lang="pt-BR" sz="2400" dirty="0">
              <a:solidFill>
                <a:schemeClr val="tx1"/>
              </a:solidFill>
            </a:endParaRPr>
          </a:p>
          <a:p>
            <a:pPr marL="400050" lvl="1" algn="just"/>
            <a:endParaRPr lang="pt-BR" sz="2400" b="1" dirty="0">
              <a:solidFill>
                <a:schemeClr val="tx1"/>
              </a:solidFill>
            </a:endParaRPr>
          </a:p>
          <a:p>
            <a:pPr marL="400050" lvl="1" algn="just"/>
            <a:r>
              <a:rPr lang="pt-BR" sz="2400" b="1" dirty="0" smtClean="0">
                <a:solidFill>
                  <a:schemeClr val="tx1"/>
                </a:solidFill>
              </a:rPr>
              <a:t>Apache </a:t>
            </a:r>
            <a:r>
              <a:rPr lang="pt-BR" sz="2400" b="1" dirty="0" err="1">
                <a:solidFill>
                  <a:schemeClr val="tx1"/>
                </a:solidFill>
              </a:rPr>
              <a:t>Tomcat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tem sido tradicionalmente visto como Java EE 'lite', isto é, é um </a:t>
            </a:r>
            <a:r>
              <a:rPr lang="pt-BR" sz="2400" dirty="0" smtClean="0">
                <a:solidFill>
                  <a:schemeClr val="tx1"/>
                </a:solidFill>
              </a:rPr>
              <a:t>contêiner de </a:t>
            </a:r>
            <a:r>
              <a:rPr lang="pt-BR" sz="2400" dirty="0">
                <a:solidFill>
                  <a:schemeClr val="tx1"/>
                </a:solidFill>
              </a:rPr>
              <a:t>servidor Web </a:t>
            </a:r>
            <a:r>
              <a:rPr lang="pt-BR" sz="2400" dirty="0" smtClean="0">
                <a:solidFill>
                  <a:schemeClr val="tx1"/>
                </a:solidFill>
              </a:rPr>
              <a:t>e </a:t>
            </a:r>
            <a:r>
              <a:rPr lang="pt-BR" sz="2400" dirty="0" err="1" smtClean="0">
                <a:solidFill>
                  <a:schemeClr val="tx1"/>
                </a:solidFill>
              </a:rPr>
              <a:t>servlet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1. </a:t>
            </a:r>
            <a:r>
              <a:rPr lang="pt-BR" altLang="pt-BR" sz="3200" dirty="0">
                <a:solidFill>
                  <a:schemeClr val="tx1"/>
                </a:solidFill>
              </a:rPr>
              <a:t>Visão Geral do J2EE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3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Aplicações desenvolvidas em Java que necessitam ser instaladas ou hospedadas em servidores.</a:t>
            </a:r>
          </a:p>
          <a:p>
            <a:pPr algn="just"/>
            <a:endParaRPr lang="pt-BR" sz="2500" dirty="0" smtClean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 smtClean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42" y="2118550"/>
            <a:ext cx="7448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Glass </a:t>
            </a:r>
            <a:r>
              <a:rPr lang="pt-BR" sz="3200" dirty="0" err="1">
                <a:solidFill>
                  <a:schemeClr val="tx1"/>
                </a:solidFill>
              </a:rPr>
              <a:t>Fish</a:t>
            </a:r>
            <a:r>
              <a:rPr lang="pt-BR" sz="3200" dirty="0">
                <a:solidFill>
                  <a:schemeClr val="tx1"/>
                </a:solidFill>
              </a:rPr>
              <a:t> x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30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algn="just"/>
            <a:r>
              <a:rPr lang="pt-BR" dirty="0" smtClean="0">
                <a:solidFill>
                  <a:schemeClr val="tx1"/>
                </a:solidFill>
              </a:rPr>
              <a:t>Ambas </a:t>
            </a:r>
            <a:r>
              <a:rPr lang="pt-BR" dirty="0">
                <a:solidFill>
                  <a:schemeClr val="tx1"/>
                </a:solidFill>
              </a:rPr>
              <a:t>são escritas em </a:t>
            </a:r>
            <a:r>
              <a:rPr lang="pt-BR" dirty="0" err="1">
                <a:solidFill>
                  <a:schemeClr val="tx1"/>
                </a:solidFill>
              </a:rPr>
              <a:t>java</a:t>
            </a:r>
            <a:r>
              <a:rPr lang="pt-BR" dirty="0">
                <a:solidFill>
                  <a:schemeClr val="tx1"/>
                </a:solidFill>
              </a:rPr>
              <a:t> e são destinadas à </a:t>
            </a:r>
            <a:r>
              <a:rPr lang="pt-BR" dirty="0" smtClean="0">
                <a:solidFill>
                  <a:schemeClr val="tx1"/>
                </a:solidFill>
              </a:rPr>
              <a:t>implantação </a:t>
            </a:r>
            <a:r>
              <a:rPr lang="pt-BR" dirty="0">
                <a:solidFill>
                  <a:schemeClr val="tx1"/>
                </a:solidFill>
              </a:rPr>
              <a:t>de aplicações web. 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marL="400050" lvl="1"/>
            <a:r>
              <a:rPr lang="pt-BR" sz="2400" b="1" dirty="0" smtClean="0">
                <a:solidFill>
                  <a:schemeClr val="tx1"/>
                </a:solidFill>
              </a:rPr>
              <a:t>Algumas </a:t>
            </a:r>
            <a:r>
              <a:rPr lang="pt-BR" sz="2400" b="1" dirty="0">
                <a:solidFill>
                  <a:schemeClr val="tx1"/>
                </a:solidFill>
              </a:rPr>
              <a:t>Diferenças: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b="1" dirty="0" err="1">
                <a:solidFill>
                  <a:schemeClr val="tx1"/>
                </a:solidFill>
              </a:rPr>
              <a:t>Tomcat</a:t>
            </a:r>
            <a:r>
              <a:rPr lang="pt-BR" b="1" dirty="0">
                <a:solidFill>
                  <a:schemeClr val="tx1"/>
                </a:solidFill>
              </a:rPr>
              <a:t>: 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-Pode ser executado com JRE.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-Muitas vezes é instalado com o Apache </a:t>
            </a:r>
            <a:r>
              <a:rPr lang="pt-BR" dirty="0" err="1" smtClean="0">
                <a:solidFill>
                  <a:schemeClr val="tx1"/>
                </a:solidFill>
              </a:rPr>
              <a:t>http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para balanceamento de carga.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-Mais rápido para carregar.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b="1" dirty="0">
                <a:solidFill>
                  <a:schemeClr val="tx1"/>
                </a:solidFill>
              </a:rPr>
              <a:t/>
            </a:r>
            <a:br>
              <a:rPr lang="pt-BR" sz="2400" b="1" dirty="0">
                <a:solidFill>
                  <a:schemeClr val="tx1"/>
                </a:solidFill>
              </a:rPr>
            </a:br>
            <a:r>
              <a:rPr lang="pt-BR" sz="2400" b="1" dirty="0" err="1">
                <a:solidFill>
                  <a:schemeClr val="tx1"/>
                </a:solidFill>
              </a:rPr>
              <a:t>GlassFish</a:t>
            </a:r>
            <a:r>
              <a:rPr lang="pt-BR" sz="2400" b="1" dirty="0">
                <a:solidFill>
                  <a:schemeClr val="tx1"/>
                </a:solidFill>
              </a:rPr>
              <a:t>: 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-Requer JDK Completa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-Possui sua própria interface HTTP chamado </a:t>
            </a:r>
            <a:r>
              <a:rPr lang="pt-BR" dirty="0" err="1">
                <a:solidFill>
                  <a:schemeClr val="tx1"/>
                </a:solidFill>
              </a:rPr>
              <a:t>Grizzly</a:t>
            </a:r>
            <a:r>
              <a:rPr lang="pt-BR" dirty="0">
                <a:solidFill>
                  <a:schemeClr val="tx1"/>
                </a:solidFill>
              </a:rPr>
              <a:t>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-Mais rápido para recarregar.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29184" y="404813"/>
            <a:ext cx="8723376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8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Glass </a:t>
            </a:r>
            <a:r>
              <a:rPr lang="pt-BR" sz="3200" dirty="0" err="1">
                <a:solidFill>
                  <a:schemeClr val="tx1"/>
                </a:solidFill>
              </a:rPr>
              <a:t>Fish</a:t>
            </a:r>
            <a:r>
              <a:rPr lang="pt-BR" sz="3200" dirty="0">
                <a:solidFill>
                  <a:schemeClr val="tx1"/>
                </a:solidFill>
              </a:rPr>
              <a:t> x </a:t>
            </a:r>
            <a:r>
              <a:rPr lang="pt-BR" sz="3200" dirty="0" err="1">
                <a:solidFill>
                  <a:schemeClr val="tx1"/>
                </a:solidFill>
              </a:rPr>
              <a:t>TomCat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31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/>
            <a:r>
              <a:rPr lang="pt-BR" sz="2200" b="1" dirty="0" smtClean="0">
                <a:solidFill>
                  <a:schemeClr val="tx1"/>
                </a:solidFill>
              </a:rPr>
              <a:t>Desempenho:</a:t>
            </a:r>
            <a:endParaRPr lang="pt-BR" sz="2200" dirty="0">
              <a:solidFill>
                <a:schemeClr val="tx1"/>
              </a:solidFill>
            </a:endParaRPr>
          </a:p>
          <a:p>
            <a:pPr marL="400050" lvl="1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>
                <a:solidFill>
                  <a:schemeClr val="tx1"/>
                </a:solidFill>
              </a:rPr>
              <a:t>tomcat</a:t>
            </a:r>
            <a:r>
              <a:rPr lang="pt-BR" sz="2400" dirty="0">
                <a:solidFill>
                  <a:schemeClr val="tx1"/>
                </a:solidFill>
              </a:rPr>
              <a:t> é mais rápido para carregar que o </a:t>
            </a:r>
            <a:r>
              <a:rPr lang="pt-BR" sz="2400" dirty="0" err="1">
                <a:solidFill>
                  <a:schemeClr val="tx1"/>
                </a:solidFill>
              </a:rPr>
              <a:t>glassfish</a:t>
            </a:r>
            <a:r>
              <a:rPr lang="pt-BR" sz="2400" dirty="0">
                <a:solidFill>
                  <a:schemeClr val="tx1"/>
                </a:solidFill>
              </a:rPr>
              <a:t>. Porém, isso não quer dizer que o </a:t>
            </a:r>
            <a:r>
              <a:rPr lang="pt-BR" sz="2400" dirty="0" err="1">
                <a:solidFill>
                  <a:schemeClr val="tx1"/>
                </a:solidFill>
              </a:rPr>
              <a:t>glassfish</a:t>
            </a:r>
            <a:r>
              <a:rPr lang="pt-BR" sz="2400" dirty="0">
                <a:solidFill>
                  <a:schemeClr val="tx1"/>
                </a:solidFill>
              </a:rPr>
              <a:t> seja lento, pelo </a:t>
            </a:r>
            <a:r>
              <a:rPr lang="pt-BR" sz="2400" dirty="0" smtClean="0">
                <a:solidFill>
                  <a:schemeClr val="tx1"/>
                </a:solidFill>
              </a:rPr>
              <a:t>contrário. A </a:t>
            </a:r>
            <a:r>
              <a:rPr lang="pt-BR" sz="2400" dirty="0">
                <a:solidFill>
                  <a:schemeClr val="tx1"/>
                </a:solidFill>
              </a:rPr>
              <a:t>performance entre os dois é bastante </a:t>
            </a:r>
            <a:r>
              <a:rPr lang="pt-BR" sz="2400" dirty="0" smtClean="0">
                <a:solidFill>
                  <a:schemeClr val="tx1"/>
                </a:solidFill>
              </a:rPr>
              <a:t>semelhante.</a:t>
            </a:r>
          </a:p>
          <a:p>
            <a:pPr marL="114300" lvl="1" indent="0">
              <a:buNone/>
            </a:pPr>
            <a:endParaRPr lang="pt-BR" sz="1000" dirty="0">
              <a:solidFill>
                <a:schemeClr val="tx1"/>
              </a:solidFill>
            </a:endParaRPr>
          </a:p>
          <a:p>
            <a:pPr marL="0" lvl="1" indent="-342900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chemeClr val="tx1"/>
                </a:solidFill>
              </a:rPr>
              <a:t>Resumo</a:t>
            </a:r>
            <a:r>
              <a:rPr lang="pt-BR" sz="1800" b="1" dirty="0" smtClean="0">
                <a:solidFill>
                  <a:schemeClr val="tx1"/>
                </a:solidFill>
              </a:rPr>
              <a:t>:</a:t>
            </a:r>
            <a:endParaRPr lang="pt-BR" sz="1800" b="1" dirty="0">
              <a:solidFill>
                <a:schemeClr val="tx1"/>
              </a:solidFill>
            </a:endParaRPr>
          </a:p>
          <a:p>
            <a:pPr marL="400050" lvl="1" algn="just"/>
            <a:r>
              <a:rPr lang="pt-BR" sz="2400" dirty="0" err="1" smtClean="0">
                <a:solidFill>
                  <a:schemeClr val="tx1"/>
                </a:solidFill>
              </a:rPr>
              <a:t>Tomcat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é não </a:t>
            </a:r>
            <a:r>
              <a:rPr lang="pt-BR" sz="2400" dirty="0" err="1">
                <a:solidFill>
                  <a:schemeClr val="tx1"/>
                </a:solidFill>
              </a:rPr>
              <a:t>Application</a:t>
            </a:r>
            <a:r>
              <a:rPr lang="pt-BR" sz="2400" dirty="0">
                <a:solidFill>
                  <a:schemeClr val="tx1"/>
                </a:solidFill>
              </a:rPr>
              <a:t> Server, mas apenas um </a:t>
            </a:r>
            <a:r>
              <a:rPr lang="pt-BR" sz="2400" b="1" u="sng" dirty="0" err="1">
                <a:solidFill>
                  <a:schemeClr val="tx1"/>
                </a:solidFill>
              </a:rPr>
              <a:t>servlet</a:t>
            </a:r>
            <a:r>
              <a:rPr lang="pt-BR" sz="2400" b="1" u="sng" dirty="0">
                <a:solidFill>
                  <a:schemeClr val="tx1"/>
                </a:solidFill>
              </a:rPr>
              <a:t> container</a:t>
            </a:r>
            <a:r>
              <a:rPr lang="pt-BR" sz="2400" dirty="0">
                <a:solidFill>
                  <a:schemeClr val="tx1"/>
                </a:solidFill>
              </a:rPr>
              <a:t>. Em outras palavras, se você planeja usar o Java EE completo (que inclui segurança e muitas outras coisas), você tem que mudar do </a:t>
            </a:r>
            <a:r>
              <a:rPr lang="pt-BR" sz="2400" dirty="0" err="1">
                <a:solidFill>
                  <a:schemeClr val="tx1"/>
                </a:solidFill>
              </a:rPr>
              <a:t>Tomcat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para </a:t>
            </a:r>
            <a:r>
              <a:rPr lang="pt-BR" sz="2400" dirty="0">
                <a:solidFill>
                  <a:schemeClr val="tx1"/>
                </a:solidFill>
              </a:rPr>
              <a:t>alguns dos servidores completos de aplicativos Java EE. </a:t>
            </a:r>
            <a:r>
              <a:rPr lang="pt-BR" sz="2400" dirty="0" err="1">
                <a:solidFill>
                  <a:schemeClr val="tx1"/>
                </a:solidFill>
              </a:rPr>
              <a:t>Glassfish</a:t>
            </a:r>
            <a:r>
              <a:rPr lang="pt-BR" sz="2400" dirty="0">
                <a:solidFill>
                  <a:schemeClr val="tx1"/>
                </a:solidFill>
              </a:rPr>
              <a:t> é um deles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endParaRPr lang="pt-BR" sz="2200" dirty="0">
              <a:solidFill>
                <a:schemeClr val="tx1"/>
              </a:solidFill>
            </a:endParaRPr>
          </a:p>
          <a:p>
            <a:pPr marL="0">
              <a:spcBef>
                <a:spcPts val="1200"/>
              </a:spcBef>
            </a:pPr>
            <a:r>
              <a:rPr lang="pt-BR" sz="2000" dirty="0" smtClean="0">
                <a:solidFill>
                  <a:schemeClr val="tx1"/>
                </a:solidFill>
              </a:rPr>
              <a:t>Leia mais sobre </a:t>
            </a:r>
            <a:r>
              <a:rPr lang="pt-BR" sz="2000" dirty="0">
                <a:solidFill>
                  <a:schemeClr val="tx1"/>
                </a:solidFill>
              </a:rPr>
              <a:t>em: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https://stackify.com/tomcat-vs-jetty-vs-glassfish-vs-wildfly/</a:t>
            </a:r>
          </a:p>
          <a:p>
            <a:pPr marL="0"/>
            <a:endParaRPr lang="pt-BR" sz="1000" dirty="0" smtClean="0"/>
          </a:p>
          <a:p>
            <a:pPr marL="0"/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7. CONSIDERAÇÕES FINAIS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32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FERRAMENTAS:</a:t>
            </a:r>
          </a:p>
          <a:p>
            <a:pPr lvl="1" algn="just"/>
            <a:r>
              <a:rPr lang="pt-BR" sz="2800" b="1" dirty="0" smtClean="0">
                <a:solidFill>
                  <a:schemeClr val="tx1"/>
                </a:solidFill>
              </a:rPr>
              <a:t>JDK</a:t>
            </a:r>
          </a:p>
          <a:p>
            <a:pPr lvl="1" algn="just"/>
            <a:r>
              <a:rPr lang="pt-BR" sz="2800" b="1" dirty="0" smtClean="0">
                <a:solidFill>
                  <a:schemeClr val="tx1"/>
                </a:solidFill>
              </a:rPr>
              <a:t>NETBEANS (JAVA EE, GLASSFISH, ETC)</a:t>
            </a:r>
          </a:p>
          <a:p>
            <a:pPr lvl="1" algn="just"/>
            <a:r>
              <a:rPr lang="pt-BR" sz="2800" b="1" dirty="0" smtClean="0">
                <a:solidFill>
                  <a:schemeClr val="tx1"/>
                </a:solidFill>
              </a:rPr>
              <a:t>TOMCAT (ou já integrada ao </a:t>
            </a:r>
            <a:r>
              <a:rPr lang="pt-BR" sz="2800" b="1" dirty="0" err="1" smtClean="0">
                <a:solidFill>
                  <a:schemeClr val="tx1"/>
                </a:solidFill>
              </a:rPr>
              <a:t>NetBeans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endParaRPr lang="pt-BR" altLang="pt-BR" sz="320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33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marL="0" indent="0" algn="ctr">
              <a:buNone/>
            </a:pPr>
            <a:r>
              <a:rPr lang="pt-BR" sz="3200" b="1"/>
              <a:t>DÚVIDAS?</a:t>
            </a:r>
          </a:p>
          <a:p>
            <a:pPr marL="0" indent="0" algn="ctr">
              <a:buNone/>
            </a:pPr>
            <a:endParaRPr lang="pt-BR" sz="3200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200" b="1">
                <a:solidFill>
                  <a:schemeClr val="tx1"/>
                </a:solidFill>
              </a:rPr>
              <a:t>OBRIGADO!</a:t>
            </a:r>
          </a:p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algn="just"/>
            <a:endParaRPr lang="pt-BR" sz="2000" b="1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 bwMode="auto">
          <a:xfrm>
            <a:off x="3275856" y="6488961"/>
            <a:ext cx="3388704" cy="28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marL="0" indent="0" algn="ctr" eaLnBrk="1" hangingPunct="1">
              <a:spcAft>
                <a:spcPts val="1200"/>
              </a:spcAft>
              <a:buNone/>
              <a:defRPr/>
            </a:pPr>
            <a:r>
              <a:rPr lang="pt-BR" sz="1400" b="1">
                <a:solidFill>
                  <a:srgbClr val="FF0000"/>
                </a:solidFill>
              </a:rPr>
              <a:t>E-mail: julioios@hotmail.com</a:t>
            </a:r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 bwMode="auto">
          <a:xfrm>
            <a:off x="683568" y="6488961"/>
            <a:ext cx="3388704" cy="28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marL="0" indent="0" algn="ctr" eaLnBrk="1" hangingPunct="1">
              <a:spcAft>
                <a:spcPts val="1200"/>
              </a:spcAft>
              <a:buNone/>
              <a:defRPr/>
            </a:pPr>
            <a:r>
              <a:rPr lang="pt-BR" sz="1400" b="1">
                <a:solidFill>
                  <a:srgbClr val="FF0000"/>
                </a:solidFill>
              </a:rPr>
              <a:t>Julio Oliveira da Silva</a:t>
            </a:r>
          </a:p>
        </p:txBody>
      </p:sp>
    </p:spTree>
    <p:extLst>
      <p:ext uri="{BB962C8B-B14F-4D97-AF65-F5344CB8AC3E}">
        <p14:creationId xmlns:p14="http://schemas.microsoft.com/office/powerpoint/2010/main" val="35997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</a:t>
            </a:r>
            <a:r>
              <a:rPr lang="pt-BR" altLang="pt-BR" sz="3200" dirty="0">
                <a:solidFill>
                  <a:schemeClr val="tx1"/>
                </a:solidFill>
              </a:rPr>
              <a:t>Aplicações Distribuídas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4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60104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Aplicações J2EE são tipicamente aplicações distribuídas. São hospedadas em um ou mais servidores e acessadas pelas máquinas clientes (estações de trabalho</a:t>
            </a:r>
            <a:r>
              <a:rPr lang="pt-BR" sz="2500" dirty="0" smtClean="0">
                <a:solidFill>
                  <a:schemeClr val="tx1"/>
                </a:solidFill>
              </a:rPr>
              <a:t>).</a:t>
            </a:r>
            <a:endParaRPr lang="pt-BR" sz="25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735903"/>
            <a:ext cx="826612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</a:t>
            </a:r>
            <a:r>
              <a:rPr lang="pt-BR" altLang="pt-BR" sz="3200" dirty="0">
                <a:solidFill>
                  <a:schemeClr val="tx1"/>
                </a:solidFill>
              </a:rPr>
              <a:t>Aplicações Distribuídas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5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60104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Aplicações distribuídas podem possuir tipos diferentes de servidores formando “camadas” de processamento (aplicações </a:t>
            </a:r>
            <a:r>
              <a:rPr lang="pt-BR" sz="2500" dirty="0" err="1">
                <a:solidFill>
                  <a:schemeClr val="tx1"/>
                </a:solidFill>
              </a:rPr>
              <a:t>multi-tiers</a:t>
            </a:r>
            <a:r>
              <a:rPr lang="pt-BR" sz="25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0" y="2514003"/>
            <a:ext cx="8325122" cy="3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3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Aplicações Web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6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Uma </a:t>
            </a:r>
            <a:r>
              <a:rPr lang="pt-BR" sz="2800" dirty="0">
                <a:solidFill>
                  <a:schemeClr val="tx1"/>
                </a:solidFill>
              </a:rPr>
              <a:t>aplicação web desenvolvida em Java trata-se de um dos tipos de aplicações J2EE que, neste caso, precisa ser hospedada em um Servidor Web para que possa ser acessada pelos usuários.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88" y="2858262"/>
            <a:ext cx="662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4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O Web Server e o Navegador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7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Em </a:t>
            </a:r>
            <a:r>
              <a:rPr lang="pt-BR" sz="2800" dirty="0">
                <a:solidFill>
                  <a:schemeClr val="tx1"/>
                </a:solidFill>
              </a:rPr>
              <a:t>uma aplicação web cada estação de trabalho (clientes) deve possuir um navegador web (browser) instalado para que possa acessar a aplicação web (site).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09" y="2754035"/>
            <a:ext cx="66579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4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O Web Server e o Navegador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8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Navegadores Web mais comuns na atualidade: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91" y="1997582"/>
            <a:ext cx="7355019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just"/>
            <a:r>
              <a:rPr lang="pt-BR" altLang="pt-BR" sz="3200" dirty="0">
                <a:solidFill>
                  <a:schemeClr val="tx1"/>
                </a:solidFill>
              </a:rPr>
              <a:t>4</a:t>
            </a:r>
            <a:r>
              <a:rPr lang="pt-BR" altLang="pt-BR" sz="3200" dirty="0" smtClean="0">
                <a:solidFill>
                  <a:schemeClr val="tx1"/>
                </a:solidFill>
              </a:rPr>
              <a:t>. </a:t>
            </a:r>
            <a:r>
              <a:rPr lang="pt-BR" sz="3200" dirty="0">
                <a:solidFill>
                  <a:schemeClr val="tx1"/>
                </a:solidFill>
              </a:rPr>
              <a:t>O Web Server e o Navegador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9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862013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Em uma aplicação web a comunicação entre o cliente e o servidor é realizada através do protocolo HTTP:</a:t>
            </a:r>
          </a:p>
          <a:p>
            <a:pPr marL="720000" indent="0" algn="just"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	1. O </a:t>
            </a:r>
            <a:r>
              <a:rPr lang="pt-BR" sz="2800" dirty="0">
                <a:solidFill>
                  <a:schemeClr val="tx1"/>
                </a:solidFill>
              </a:rPr>
              <a:t>usuário digita um endereço (URL) ou clica em um link e o navegador realiza a requisição do documento naquele endereço;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8" y="4230814"/>
            <a:ext cx="6515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1085</Words>
  <Application>Microsoft Office PowerPoint</Application>
  <PresentationFormat>Apresentação na tela (4:3)</PresentationFormat>
  <Paragraphs>194</Paragraphs>
  <Slides>33</Slides>
  <Notes>33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5" baseType="lpstr">
      <vt:lpstr>Estrutura padrão</vt:lpstr>
      <vt:lpstr>Photo Editor Photo</vt:lpstr>
      <vt:lpstr>VISÃO GERAL DO AMBIENTE SERVIDOR (Tomcat e GlassFish)</vt:lpstr>
      <vt:lpstr>Roteiro da Aula</vt:lpstr>
      <vt:lpstr>1. Visão Geral do J2EE</vt:lpstr>
      <vt:lpstr>2. Aplicações Distribuídas</vt:lpstr>
      <vt:lpstr>2. Aplicações Distribuídas</vt:lpstr>
      <vt:lpstr>3. Aplicações Web</vt:lpstr>
      <vt:lpstr>4. O Web Server e o Navegador</vt:lpstr>
      <vt:lpstr>4. O Web Server e o Navegador</vt:lpstr>
      <vt:lpstr>4. O Web Server e o Navegador</vt:lpstr>
      <vt:lpstr>4. O Web Server e o Navegador</vt:lpstr>
      <vt:lpstr>5. Processamento Server-side</vt:lpstr>
      <vt:lpstr>5. Processamento Server-side</vt:lpstr>
      <vt:lpstr>5. Processamento Server-side</vt:lpstr>
      <vt:lpstr>5. Processamento Server-side</vt:lpstr>
      <vt:lpstr>5. Processamento Server-side</vt:lpstr>
      <vt:lpstr>5. Processamento Server-side</vt:lpstr>
      <vt:lpstr>6. O Servidor Apache Tomcat</vt:lpstr>
      <vt:lpstr>7. Instalação do Tomcat </vt:lpstr>
      <vt:lpstr>7. Instalação do Tomcat </vt:lpstr>
      <vt:lpstr>7. Instalação do Tomcat </vt:lpstr>
      <vt:lpstr>7. Instalação do Tomcat </vt:lpstr>
      <vt:lpstr>8. Criando uma aplicação web no Tomcat</vt:lpstr>
      <vt:lpstr>8. Criando uma aplicação web no Tomcat</vt:lpstr>
      <vt:lpstr>8. Criando uma aplicação web no Tomcat</vt:lpstr>
      <vt:lpstr>8. Criando uma aplicação web no Tomcat</vt:lpstr>
      <vt:lpstr>8. Glass Fish</vt:lpstr>
      <vt:lpstr>8. Glass Fish</vt:lpstr>
      <vt:lpstr>8. Glass Fish</vt:lpstr>
      <vt:lpstr>8. Glass Fish x TomCat</vt:lpstr>
      <vt:lpstr>8. Glass Fish x TomCat</vt:lpstr>
      <vt:lpstr>8. Glass Fish x TomCat</vt:lpstr>
      <vt:lpstr>7. CONSIDERAÇÕES FINAIS</vt:lpstr>
      <vt:lpstr>Apresentação do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.</dc:creator>
  <cp:lastModifiedBy>Julio Oliveira da Silva</cp:lastModifiedBy>
  <cp:revision>56</cp:revision>
  <dcterms:created xsi:type="dcterms:W3CDTF">2003-03-31T20:14:51Z</dcterms:created>
  <dcterms:modified xsi:type="dcterms:W3CDTF">2019-07-22T21:04:18Z</dcterms:modified>
</cp:coreProperties>
</file>