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72" r:id="rId2"/>
    <p:sldId id="523" r:id="rId3"/>
    <p:sldId id="493" r:id="rId4"/>
    <p:sldId id="558" r:id="rId5"/>
    <p:sldId id="559" r:id="rId6"/>
    <p:sldId id="527" r:id="rId7"/>
    <p:sldId id="490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9" r:id="rId16"/>
    <p:sldId id="568" r:id="rId17"/>
    <p:sldId id="528" r:id="rId18"/>
    <p:sldId id="573" r:id="rId19"/>
    <p:sldId id="570" r:id="rId20"/>
    <p:sldId id="571" r:id="rId21"/>
    <p:sldId id="572" r:id="rId22"/>
    <p:sldId id="567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89" r:id="rId39"/>
    <p:sldId id="421" r:id="rId4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o" initials="J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66"/>
    <a:srgbClr val="000000"/>
    <a:srgbClr val="800080"/>
    <a:srgbClr val="FF33CC"/>
    <a:srgbClr val="AB69A6"/>
    <a:srgbClr val="B173AD"/>
    <a:srgbClr val="B43E63"/>
    <a:srgbClr val="DF91E7"/>
    <a:srgbClr val="002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AFFF7-2659-4042-86F2-0D784B48AB00}" v="49" dt="2018-11-14T21:42:18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9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952E3E-BFBA-4F1A-BC09-DB3B92F25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24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4F4F715-2C22-49C8-A495-103373FBF03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547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932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700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904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028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457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0383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859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294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5046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134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AB49A0-9F47-42FD-B561-9B774B390ADE}" type="slidenum">
              <a:rPr lang="pt-BR" altLang="pt-B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00440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4251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890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768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8047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4211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0082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0975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7892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1678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980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1872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55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2358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8293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8898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2089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7346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9606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1827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9227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39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27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646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014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31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003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709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836DFD4-F09E-4C99-922C-7842D02BF805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29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 userDrawn="1"/>
        </p:nvGrpSpPr>
        <p:grpSpPr bwMode="auto">
          <a:xfrm>
            <a:off x="0" y="0"/>
            <a:ext cx="9144000" cy="1295400"/>
            <a:chOff x="0" y="0"/>
            <a:chExt cx="5760" cy="934"/>
          </a:xfrm>
        </p:grpSpPr>
        <p:sp>
          <p:nvSpPr>
            <p:cNvPr id="4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864"/>
            </a:xfrm>
            <a:prstGeom prst="rect">
              <a:avLst/>
            </a:prstGeom>
            <a:solidFill>
              <a:srgbClr val="00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graphicFrame>
          <p:nvGraphicFramePr>
            <p:cNvPr id="5" name="Object 20"/>
            <p:cNvGraphicFramePr>
              <a:graphicFrameLocks noChangeAspect="1"/>
            </p:cNvGraphicFramePr>
            <p:nvPr userDrawn="1"/>
          </p:nvGraphicFramePr>
          <p:xfrm>
            <a:off x="0" y="672"/>
            <a:ext cx="576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Photo Editor Photo" r:id="rId3" imgW="7430537" imgH="361809" progId="MSPhotoEd.3">
                    <p:embed/>
                  </p:oleObj>
                </mc:Choice>
                <mc:Fallback>
                  <p:oleObj name="Photo Editor Photo" r:id="rId3" imgW="7430537" imgH="36180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576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3"/>
            <p:cNvGraphicFramePr>
              <a:graphicFrameLocks noChangeAspect="1"/>
            </p:cNvGraphicFramePr>
            <p:nvPr userDrawn="1"/>
          </p:nvGraphicFramePr>
          <p:xfrm>
            <a:off x="0" y="144"/>
            <a:ext cx="576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Photo Editor Photo" r:id="rId5" imgW="7430537" imgH="647619" progId="MSPhotoEd.3">
                    <p:embed/>
                  </p:oleObj>
                </mc:Choice>
                <mc:Fallback>
                  <p:oleObj name="Photo Editor Photo" r:id="rId5" imgW="7430537" imgH="64761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576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25"/>
          <p:cNvSpPr>
            <a:spLocks noChangeArrowheads="1"/>
          </p:cNvSpPr>
          <p:nvPr userDrawn="1"/>
        </p:nvSpPr>
        <p:spPr bwMode="auto">
          <a:xfrm>
            <a:off x="3962400" y="4114800"/>
            <a:ext cx="5181600" cy="2286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BC58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lnSpc>
                <a:spcPct val="100000"/>
              </a:lnSpc>
              <a:defRPr sz="1400"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98BEAB74-063A-4FF6-A0A6-DD074C599B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6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3625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1295400"/>
            <a:ext cx="20574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1295400"/>
            <a:ext cx="6019800" cy="48006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040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7187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5906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993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6529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8529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4271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2265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</p:spTree>
    <p:extLst>
      <p:ext uri="{BB962C8B-B14F-4D97-AF65-F5344CB8AC3E}">
        <p14:creationId xmlns:p14="http://schemas.microsoft.com/office/powerpoint/2010/main" val="35654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 userDrawn="1"/>
        </p:nvGraphicFramePr>
        <p:xfrm>
          <a:off x="8610600" y="1371600"/>
          <a:ext cx="533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Photo Editor Photo" r:id="rId14" imgW="447856" imgH="4982270" progId="MSPhotoEd.3">
                  <p:embed/>
                </p:oleObj>
              </mc:Choice>
              <mc:Fallback>
                <p:oleObj name="Photo Editor Photo" r:id="rId14" imgW="447856" imgH="4982270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371600"/>
                        <a:ext cx="533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1"/>
          <p:cNvGraphicFramePr>
            <a:graphicFrameLocks noChangeAspect="1"/>
          </p:cNvGraphicFramePr>
          <p:nvPr userDrawn="1"/>
        </p:nvGraphicFramePr>
        <p:xfrm>
          <a:off x="0" y="6442075"/>
          <a:ext cx="9144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Photo Editor Photo" r:id="rId16" imgW="7430537" imgH="361809" progId="MSPhotoEd.3">
                  <p:embed/>
                </p:oleObj>
              </mc:Choice>
              <mc:Fallback>
                <p:oleObj name="Photo Editor Photo" r:id="rId16" imgW="7430537" imgH="361809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42075"/>
                        <a:ext cx="9144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 userDrawn="1"/>
        </p:nvGraphicFramePr>
        <p:xfrm>
          <a:off x="0" y="22860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Photo Editor Photo" r:id="rId18" imgW="7430537" imgH="647619" progId="MSPhotoEd.3">
                  <p:embed/>
                </p:oleObj>
              </mc:Choice>
              <mc:Fallback>
                <p:oleObj name="Photo Editor Photo" r:id="rId18" imgW="7430537" imgH="647619" progId="MSPhotoEd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20"/>
          <p:cNvGrpSpPr>
            <a:grpSpLocks/>
          </p:cNvGrpSpPr>
          <p:nvPr userDrawn="1"/>
        </p:nvGrpSpPr>
        <p:grpSpPr bwMode="auto">
          <a:xfrm>
            <a:off x="0" y="1219200"/>
            <a:ext cx="447675" cy="5257800"/>
            <a:chOff x="0" y="768"/>
            <a:chExt cx="282" cy="3312"/>
          </a:xfrm>
        </p:grpSpPr>
        <p:graphicFrame>
          <p:nvGraphicFramePr>
            <p:cNvPr id="1036" name="Object 10"/>
            <p:cNvGraphicFramePr>
              <a:graphicFrameLocks noChangeAspect="1"/>
            </p:cNvGraphicFramePr>
            <p:nvPr userDrawn="1"/>
          </p:nvGraphicFramePr>
          <p:xfrm>
            <a:off x="0" y="864"/>
            <a:ext cx="282" cy="3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Photo Editor Photo" r:id="rId20" imgW="447856" imgH="4982270" progId="MSPhotoEd.3">
                    <p:embed/>
                  </p:oleObj>
                </mc:Choice>
                <mc:Fallback>
                  <p:oleObj name="Photo Editor Photo" r:id="rId20" imgW="447856" imgH="4982270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64"/>
                          <a:ext cx="282" cy="3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Line 16"/>
            <p:cNvSpPr>
              <a:spLocks noChangeShapeType="1"/>
            </p:cNvSpPr>
            <p:nvPr userDrawn="1"/>
          </p:nvSpPr>
          <p:spPr bwMode="auto">
            <a:xfrm>
              <a:off x="48" y="768"/>
              <a:ext cx="0" cy="336"/>
            </a:xfrm>
            <a:prstGeom prst="line">
              <a:avLst/>
            </a:prstGeom>
            <a:noFill/>
            <a:ln w="1333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4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4515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defRPr sz="1200">
                <a:solidFill>
                  <a:srgbClr val="000066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Julio Oliveira</a:t>
            </a:r>
          </a:p>
        </p:txBody>
      </p:sp>
      <p:sp>
        <p:nvSpPr>
          <p:cNvPr id="1033" name="Rectangle 22"/>
          <p:cNvSpPr>
            <a:spLocks noChangeArrowheads="1"/>
          </p:cNvSpPr>
          <p:nvPr userDrawn="1"/>
        </p:nvSpPr>
        <p:spPr bwMode="auto">
          <a:xfrm>
            <a:off x="123825" y="1311275"/>
            <a:ext cx="8877300" cy="533400"/>
          </a:xfrm>
          <a:prstGeom prst="rect">
            <a:avLst/>
          </a:prstGeom>
          <a:gradFill rotWithShape="0">
            <a:gsLst>
              <a:gs pos="0">
                <a:srgbClr val="7B6E50"/>
              </a:gs>
              <a:gs pos="50000">
                <a:srgbClr val="DBC58F"/>
              </a:gs>
              <a:gs pos="100000">
                <a:srgbClr val="7B6E5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295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35" name="Rectangle 26"/>
          <p:cNvSpPr>
            <a:spLocks noChangeArrowheads="1"/>
          </p:cNvSpPr>
          <p:nvPr userDrawn="1"/>
        </p:nvSpPr>
        <p:spPr bwMode="auto">
          <a:xfrm>
            <a:off x="609600" y="6503988"/>
            <a:ext cx="157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altLang="pt-BR" sz="1200">
                <a:solidFill>
                  <a:srgbClr val="000066"/>
                </a:solidFill>
                <a:latin typeface="Arial Narrow" pitchFamily="34" charset="0"/>
              </a:rPr>
              <a:t>Dissertação de Mestrado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315" y="2636912"/>
            <a:ext cx="8893620" cy="1080120"/>
          </a:xfrm>
        </p:spPr>
        <p:txBody>
          <a:bodyPr/>
          <a:lstStyle/>
          <a:p>
            <a:pPr algn="ctr"/>
            <a:r>
              <a:rPr lang="pt-BR" altLang="pt-BR" dirty="0" smtClean="0"/>
              <a:t>INTRODUÇÃO A MÉTRICAS E MEDIDAS</a:t>
            </a:r>
            <a:endParaRPr lang="pt-BR" altLang="pt-BR" sz="3000" u="sng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819275" y="4653136"/>
            <a:ext cx="7324725" cy="1752600"/>
          </a:xfrm>
          <a:solidFill>
            <a:schemeClr val="hlink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pt-BR" altLang="pt-BR" sz="2800" b="1" dirty="0">
                <a:solidFill>
                  <a:schemeClr val="tx1"/>
                </a:solidFill>
              </a:rPr>
              <a:t>Por: </a:t>
            </a:r>
            <a:r>
              <a:rPr lang="en-US" altLang="pt-BR" sz="2800" b="1" dirty="0">
                <a:solidFill>
                  <a:schemeClr val="tx1"/>
                </a:solidFill>
              </a:rPr>
              <a:t>Julio Oliveira da Silva</a:t>
            </a:r>
            <a:endParaRPr lang="pt-BR" altLang="pt-BR" sz="2800" b="1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pt-BR" sz="1800" dirty="0">
                <a:solidFill>
                  <a:schemeClr val="tx1"/>
                </a:solidFill>
              </a:rPr>
              <a:t>E-mail: julioios@hotmail.com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altLang="pt-BR" sz="1800" dirty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pt-BR" altLang="pt-BR" sz="1800" smtClean="0">
                <a:solidFill>
                  <a:schemeClr val="tx1"/>
                </a:solidFill>
              </a:rPr>
              <a:t>08/07/2019</a:t>
            </a:r>
            <a:endParaRPr lang="pt-BR" altLang="pt-BR" sz="18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26988"/>
            <a:ext cx="9144000" cy="13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6"/>
          <p:cNvSpPr/>
          <p:nvPr/>
        </p:nvSpPr>
        <p:spPr>
          <a:xfrm>
            <a:off x="3634756" y="4009931"/>
            <a:ext cx="5509244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 smtClean="0"/>
              <a:t>Sistemas de Informação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700808"/>
            <a:ext cx="9144000" cy="11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indent="-611505" algn="ctr"/>
            <a:r>
              <a:rPr lang="pt-BR" altLang="pt-BR" b="0" kern="0" dirty="0">
                <a:solidFill>
                  <a:schemeClr val="tx1"/>
                </a:solidFill>
              </a:rPr>
              <a:t>DISCP: SIN047 TOP ESP. </a:t>
            </a:r>
            <a:r>
              <a:rPr lang="pt-BR" altLang="pt-BR" b="0" kern="0" dirty="0" smtClean="0">
                <a:solidFill>
                  <a:schemeClr val="tx1"/>
                </a:solidFill>
              </a:rPr>
              <a:t>ENG. </a:t>
            </a:r>
            <a:r>
              <a:rPr lang="pt-BR" altLang="pt-BR" b="0" kern="0" dirty="0">
                <a:solidFill>
                  <a:schemeClr val="tx1"/>
                </a:solidFill>
              </a:rPr>
              <a:t>DE SOFTWARE</a:t>
            </a:r>
            <a: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  <a:t/>
            </a:r>
            <a:br>
              <a:rPr lang="pt-BR" altLang="pt-BR" b="0" kern="0" dirty="0">
                <a:solidFill>
                  <a:schemeClr val="tx1"/>
                </a:solidFill>
                <a:ea typeface="Tahoma"/>
                <a:cs typeface="Tahoma"/>
              </a:rPr>
            </a:br>
            <a:endParaRPr lang="pt-BR" altLang="pt-BR" kern="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r="33535"/>
          <a:stretch/>
        </p:blipFill>
        <p:spPr>
          <a:xfrm>
            <a:off x="411480" y="207583"/>
            <a:ext cx="4023360" cy="9989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34516"/>
          <a:stretch/>
        </p:blipFill>
        <p:spPr>
          <a:xfrm>
            <a:off x="4178240" y="207582"/>
            <a:ext cx="4508560" cy="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10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dirty="0" smtClean="0"/>
              <a:t> </a:t>
            </a:r>
            <a:r>
              <a:rPr lang="pt-BR" sz="3200" b="1" dirty="0"/>
              <a:t>Máquina de radioterapia com software controlador, </a:t>
            </a:r>
            <a:r>
              <a:rPr lang="pt-BR" sz="3200" b="1" dirty="0" smtClean="0"/>
              <a:t>1985-87</a:t>
            </a: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controle de segurança feito pelo hardware em máquinas anteriores foi removido e passou a ser feito por software;</a:t>
            </a: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software falhou na tarefa de, ao mesmo tempo, manter invariantes essenciais: o feixe de elétrons e o dispositivo que controla a concentração do feixe em níveis seguros;</a:t>
            </a: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Diversas </a:t>
            </a:r>
            <a:r>
              <a:rPr lang="pt-BR" sz="2400" dirty="0">
                <a:solidFill>
                  <a:schemeClr val="tx1"/>
                </a:solidFill>
              </a:rPr>
              <a:t>mortes em decorrência de queimaduras;</a:t>
            </a:r>
          </a:p>
          <a:p>
            <a:pPr lvl="1" algn="just">
              <a:spcBef>
                <a:spcPts val="1200"/>
              </a:spcBef>
            </a:pPr>
            <a:r>
              <a:rPr lang="pt-BR" sz="2400" b="1" dirty="0">
                <a:solidFill>
                  <a:srgbClr val="FF0000"/>
                </a:solidFill>
              </a:rPr>
              <a:t>CAUSA: </a:t>
            </a: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programador não tinha experiência em programação concorrente.</a:t>
            </a:r>
          </a:p>
        </p:txBody>
      </p:sp>
    </p:spTree>
    <p:extLst>
      <p:ext uri="{BB962C8B-B14F-4D97-AF65-F5344CB8AC3E}">
        <p14:creationId xmlns:p14="http://schemas.microsoft.com/office/powerpoint/2010/main" val="20209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11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dirty="0" smtClean="0"/>
              <a:t> </a:t>
            </a:r>
            <a:r>
              <a:rPr lang="pt-BR" sz="3200" b="1" dirty="0"/>
              <a:t>Aeroporto de Denver, </a:t>
            </a:r>
            <a:r>
              <a:rPr lang="pt-BR" sz="3200" b="1" dirty="0" smtClean="0"/>
              <a:t>1993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Sistema </a:t>
            </a:r>
            <a:r>
              <a:rPr lang="pt-BR" sz="2300" dirty="0">
                <a:solidFill>
                  <a:schemeClr val="tx1"/>
                </a:solidFill>
              </a:rPr>
              <a:t>de triagem/controle de bagagem;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Atrasou </a:t>
            </a:r>
            <a:r>
              <a:rPr lang="pt-BR" sz="2300" dirty="0">
                <a:solidFill>
                  <a:schemeClr val="tx1"/>
                </a:solidFill>
              </a:rPr>
              <a:t>a inauguração do aeroporto;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Custo </a:t>
            </a:r>
            <a:r>
              <a:rPr lang="pt-BR" sz="2300" dirty="0">
                <a:solidFill>
                  <a:schemeClr val="tx1"/>
                </a:solidFill>
              </a:rPr>
              <a:t>do sistema: US$ 193 milhões;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Inauguração </a:t>
            </a:r>
            <a:r>
              <a:rPr lang="pt-BR" sz="2300" dirty="0">
                <a:solidFill>
                  <a:schemeClr val="tx1"/>
                </a:solidFill>
              </a:rPr>
              <a:t>estava prevista para Out/1993;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Em </a:t>
            </a:r>
            <a:r>
              <a:rPr lang="pt-BR" sz="2300" dirty="0">
                <a:solidFill>
                  <a:schemeClr val="tx1"/>
                </a:solidFill>
              </a:rPr>
              <a:t>Junho/1994 o sistema ainda não estava funcionando e causava prejuízos de US$ 1,1 milhão/dia;</a:t>
            </a:r>
          </a:p>
          <a:p>
            <a:pPr lvl="1" algn="just">
              <a:spcBef>
                <a:spcPts val="1200"/>
              </a:spcBef>
            </a:pPr>
            <a:r>
              <a:rPr lang="pt-BR" sz="2300" dirty="0" smtClean="0">
                <a:solidFill>
                  <a:schemeClr val="tx1"/>
                </a:solidFill>
              </a:rPr>
              <a:t>No </a:t>
            </a:r>
            <a:r>
              <a:rPr lang="pt-BR" sz="2300" dirty="0">
                <a:solidFill>
                  <a:schemeClr val="tx1"/>
                </a:solidFill>
              </a:rPr>
              <a:t>começo de 1995 um controle </a:t>
            </a:r>
            <a:r>
              <a:rPr lang="pt-BR" sz="2300" dirty="0" smtClean="0">
                <a:solidFill>
                  <a:schemeClr val="tx1"/>
                </a:solidFill>
              </a:rPr>
              <a:t>MANUAL de </a:t>
            </a:r>
            <a:r>
              <a:rPr lang="pt-BR" sz="2300" dirty="0">
                <a:solidFill>
                  <a:schemeClr val="tx1"/>
                </a:solidFill>
              </a:rPr>
              <a:t>bagagem foi instalado para que o aeroporto pudesse ser inaugurado (com atraso de mais de um ano);</a:t>
            </a:r>
          </a:p>
          <a:p>
            <a:pPr lvl="1" algn="just">
              <a:spcBef>
                <a:spcPts val="1200"/>
              </a:spcBef>
            </a:pPr>
            <a:r>
              <a:rPr lang="pt-BR" sz="2300" b="1" dirty="0" smtClean="0">
                <a:solidFill>
                  <a:srgbClr val="FF0000"/>
                </a:solidFill>
              </a:rPr>
              <a:t>CAUSA: </a:t>
            </a:r>
            <a:r>
              <a:rPr lang="pt-BR" sz="2300" dirty="0" smtClean="0">
                <a:solidFill>
                  <a:schemeClr val="tx1"/>
                </a:solidFill>
              </a:rPr>
              <a:t>Problema </a:t>
            </a:r>
            <a:r>
              <a:rPr lang="pt-BR" sz="2300" dirty="0">
                <a:solidFill>
                  <a:schemeClr val="tx1"/>
                </a:solidFill>
              </a:rPr>
              <a:t>de planejamento 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32955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dirty="0" smtClean="0"/>
              <a:t> </a:t>
            </a:r>
            <a:r>
              <a:rPr lang="pt-BR" sz="3200" b="1" dirty="0"/>
              <a:t>Mas quantas vezes topamos com casos desse tipo na nossa vida profissional? </a:t>
            </a:r>
            <a:endParaRPr lang="pt-BR" sz="3200" b="1" dirty="0" smtClean="0"/>
          </a:p>
          <a:p>
            <a:pPr lvl="1" algn="just"/>
            <a:r>
              <a:rPr lang="pt-BR" sz="2800" b="1" dirty="0">
                <a:solidFill>
                  <a:schemeClr val="tx1"/>
                </a:solidFill>
              </a:rPr>
              <a:t>Você está satisfeito com: </a:t>
            </a:r>
            <a:endParaRPr lang="pt-BR" sz="2800" b="1" dirty="0" smtClean="0">
              <a:solidFill>
                <a:schemeClr val="tx1"/>
              </a:solidFill>
            </a:endParaRPr>
          </a:p>
          <a:p>
            <a:pPr lvl="1" algn="just"/>
            <a:r>
              <a:rPr lang="pt-BR" sz="2300" dirty="0" smtClean="0">
                <a:solidFill>
                  <a:schemeClr val="tx1"/>
                </a:solidFill>
              </a:rPr>
              <a:t>a </a:t>
            </a:r>
            <a:r>
              <a:rPr lang="pt-BR" sz="2300" dirty="0">
                <a:solidFill>
                  <a:schemeClr val="tx1"/>
                </a:solidFill>
              </a:rPr>
              <a:t>quantidade de falhas dos softwares que você usa?</a:t>
            </a:r>
          </a:p>
          <a:p>
            <a:pPr lvl="1" algn="just"/>
            <a:r>
              <a:rPr lang="pt-BR" sz="2300" dirty="0" smtClean="0">
                <a:solidFill>
                  <a:schemeClr val="tx1"/>
                </a:solidFill>
              </a:rPr>
              <a:t>a </a:t>
            </a:r>
            <a:r>
              <a:rPr lang="pt-BR" sz="2300" dirty="0">
                <a:solidFill>
                  <a:schemeClr val="tx1"/>
                </a:solidFill>
              </a:rPr>
              <a:t>dificuldade de fazer programas operarem em versões mais novas e aprimoradas de sistemas operacionais?</a:t>
            </a:r>
          </a:p>
          <a:p>
            <a:pPr lvl="1" algn="just"/>
            <a:r>
              <a:rPr lang="pt-BR" sz="2300" dirty="0" smtClean="0">
                <a:solidFill>
                  <a:schemeClr val="tx1"/>
                </a:solidFill>
              </a:rPr>
              <a:t>o </a:t>
            </a:r>
            <a:r>
              <a:rPr lang="pt-BR" sz="2300" dirty="0">
                <a:solidFill>
                  <a:schemeClr val="tx1"/>
                </a:solidFill>
              </a:rPr>
              <a:t>tempo que leva para produzir um software que </a:t>
            </a:r>
            <a:r>
              <a:rPr lang="pt-BR" sz="2300" dirty="0" err="1">
                <a:solidFill>
                  <a:schemeClr val="tx1"/>
                </a:solidFill>
              </a:rPr>
              <a:t>garantidamente</a:t>
            </a:r>
            <a:r>
              <a:rPr lang="pt-BR" sz="2300" dirty="0">
                <a:solidFill>
                  <a:schemeClr val="tx1"/>
                </a:solidFill>
              </a:rPr>
              <a:t> funcione?</a:t>
            </a:r>
          </a:p>
          <a:p>
            <a:pPr lvl="1" algn="just"/>
            <a:r>
              <a:rPr lang="pt-BR" sz="2300" dirty="0" smtClean="0">
                <a:solidFill>
                  <a:schemeClr val="tx1"/>
                </a:solidFill>
              </a:rPr>
              <a:t>o </a:t>
            </a:r>
            <a:r>
              <a:rPr lang="pt-BR" sz="2300" dirty="0">
                <a:solidFill>
                  <a:schemeClr val="tx1"/>
                </a:solidFill>
              </a:rPr>
              <a:t>esforço requerido para desenvolver software que possa ser distribuído sem que o cliente se sinta enganado?</a:t>
            </a:r>
          </a:p>
          <a:p>
            <a:pPr lvl="1" algn="just"/>
            <a:r>
              <a:rPr lang="pt-BR" sz="2300" dirty="0" smtClean="0">
                <a:solidFill>
                  <a:schemeClr val="tx1"/>
                </a:solidFill>
              </a:rPr>
              <a:t>o </a:t>
            </a:r>
            <a:r>
              <a:rPr lang="pt-BR" sz="2300" dirty="0">
                <a:solidFill>
                  <a:schemeClr val="tx1"/>
                </a:solidFill>
              </a:rPr>
              <a:t>custo de uso do software?</a:t>
            </a:r>
          </a:p>
          <a:p>
            <a:pPr marL="457200" lvl="1" indent="0" algn="just">
              <a:buNone/>
            </a:pPr>
            <a:r>
              <a:rPr lang="pt-BR" sz="2300" dirty="0">
                <a:solidFill>
                  <a:schemeClr val="tx1"/>
                </a:solidFill>
              </a:rPr>
              <a:t> </a:t>
            </a:r>
            <a:r>
              <a:rPr lang="pt-BR" sz="2300" dirty="0" smtClean="0">
                <a:solidFill>
                  <a:schemeClr val="tx1"/>
                </a:solidFill>
              </a:rPr>
              <a:t> . </a:t>
            </a:r>
            <a:r>
              <a:rPr lang="pt-BR" sz="2300" dirty="0">
                <a:solidFill>
                  <a:schemeClr val="tx1"/>
                </a:solidFill>
              </a:rPr>
              <a:t>. </a:t>
            </a:r>
            <a:r>
              <a:rPr lang="pt-BR" sz="2300" dirty="0" smtClean="0">
                <a:solidFill>
                  <a:schemeClr val="tx1"/>
                </a:solidFill>
              </a:rPr>
              <a:t>..</a:t>
            </a:r>
            <a:endParaRPr lang="pt-B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dirty="0" smtClean="0">
                <a:solidFill>
                  <a:schemeClr val="tx1"/>
                </a:solidFill>
              </a:rPr>
              <a:t>Programadores </a:t>
            </a:r>
            <a:r>
              <a:rPr lang="pt-BR" dirty="0">
                <a:solidFill>
                  <a:schemeClr val="tx1"/>
                </a:solidFill>
              </a:rPr>
              <a:t>são pouco exigentes, acostumam-se rapidamente </a:t>
            </a:r>
            <a:r>
              <a:rPr lang="pt-BR" dirty="0" smtClean="0">
                <a:solidFill>
                  <a:schemeClr val="tx1"/>
                </a:solidFill>
              </a:rPr>
              <a:t>a sistemas </a:t>
            </a:r>
            <a:r>
              <a:rPr lang="pt-BR" dirty="0">
                <a:solidFill>
                  <a:schemeClr val="tx1"/>
                </a:solidFill>
              </a:rPr>
              <a:t>de qualidade duvidosa e ainda os defendem com unhas </a:t>
            </a:r>
            <a:r>
              <a:rPr lang="pt-BR" dirty="0" smtClean="0">
                <a:solidFill>
                  <a:schemeClr val="tx1"/>
                </a:solidFill>
              </a:rPr>
              <a:t>e dentes!</a:t>
            </a:r>
          </a:p>
          <a:p>
            <a:pPr algn="just">
              <a:spcBef>
                <a:spcPts val="1200"/>
              </a:spcBef>
            </a:pPr>
            <a:r>
              <a:rPr lang="pt-BR" dirty="0">
                <a:solidFill>
                  <a:schemeClr val="tx1"/>
                </a:solidFill>
              </a:rPr>
              <a:t>Software é “</a:t>
            </a:r>
            <a:r>
              <a:rPr lang="pt-BR" dirty="0" err="1">
                <a:solidFill>
                  <a:schemeClr val="tx1"/>
                </a:solidFill>
              </a:rPr>
              <a:t>buguento</a:t>
            </a:r>
            <a:r>
              <a:rPr lang="pt-BR" dirty="0">
                <a:solidFill>
                  <a:schemeClr val="tx1"/>
                </a:solidFill>
              </a:rPr>
              <a:t>”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Cerca </a:t>
            </a:r>
            <a:r>
              <a:rPr lang="pt-BR" dirty="0">
                <a:solidFill>
                  <a:schemeClr val="tx1"/>
                </a:solidFill>
              </a:rPr>
              <a:t>de 40 a 50% dos programas </a:t>
            </a:r>
            <a:r>
              <a:rPr lang="pt-BR" b="1" dirty="0">
                <a:solidFill>
                  <a:srgbClr val="FF0000"/>
                </a:solidFill>
              </a:rPr>
              <a:t>postos em uso </a:t>
            </a:r>
            <a:r>
              <a:rPr lang="pt-BR" dirty="0">
                <a:solidFill>
                  <a:schemeClr val="tx1"/>
                </a:solidFill>
              </a:rPr>
              <a:t>contém faltas não triviais</a:t>
            </a:r>
          </a:p>
          <a:p>
            <a:pPr marL="457200" lvl="1" indent="0" algn="just">
              <a:buNone/>
            </a:pPr>
            <a:r>
              <a:rPr lang="pt-BR" dirty="0" err="1" smtClean="0">
                <a:solidFill>
                  <a:schemeClr val="tx1"/>
                </a:solidFill>
              </a:rPr>
              <a:t>Boehm</a:t>
            </a:r>
            <a:r>
              <a:rPr lang="pt-BR" dirty="0">
                <a:solidFill>
                  <a:schemeClr val="tx1"/>
                </a:solidFill>
              </a:rPr>
              <a:t>, B.W.; </a:t>
            </a:r>
            <a:r>
              <a:rPr lang="pt-BR" dirty="0" err="1">
                <a:solidFill>
                  <a:schemeClr val="tx1"/>
                </a:solidFill>
              </a:rPr>
              <a:t>Basili</a:t>
            </a:r>
            <a:r>
              <a:rPr lang="pt-BR" dirty="0">
                <a:solidFill>
                  <a:schemeClr val="tx1"/>
                </a:solidFill>
              </a:rPr>
              <a:t>, V.R.; "</a:t>
            </a:r>
            <a:r>
              <a:rPr lang="pt-BR" dirty="0">
                <a:solidFill>
                  <a:srgbClr val="FF0000"/>
                </a:solidFill>
              </a:rPr>
              <a:t>Software </a:t>
            </a:r>
            <a:r>
              <a:rPr lang="pt-BR" dirty="0" err="1">
                <a:solidFill>
                  <a:srgbClr val="FF0000"/>
                </a:solidFill>
              </a:rPr>
              <a:t>Defect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Reduction</a:t>
            </a:r>
            <a:r>
              <a:rPr lang="pt-BR" dirty="0">
                <a:solidFill>
                  <a:srgbClr val="FF0000"/>
                </a:solidFill>
              </a:rPr>
              <a:t> Top 10 </a:t>
            </a:r>
            <a:r>
              <a:rPr lang="pt-BR" dirty="0" err="1">
                <a:solidFill>
                  <a:srgbClr val="FF0000"/>
                </a:solidFill>
              </a:rPr>
              <a:t>List</a:t>
            </a:r>
            <a:r>
              <a:rPr lang="pt-BR" dirty="0">
                <a:solidFill>
                  <a:schemeClr val="tx1"/>
                </a:solidFill>
              </a:rPr>
              <a:t>"; IEEE Computer 34(1); Los </a:t>
            </a:r>
            <a:r>
              <a:rPr lang="pt-BR" dirty="0" err="1">
                <a:solidFill>
                  <a:schemeClr val="tx1"/>
                </a:solidFill>
              </a:rPr>
              <a:t>Alamitos</a:t>
            </a:r>
            <a:r>
              <a:rPr lang="pt-BR" dirty="0">
                <a:solidFill>
                  <a:schemeClr val="tx1"/>
                </a:solidFill>
              </a:rPr>
              <a:t>, CA: IEEE Computer </a:t>
            </a:r>
            <a:r>
              <a:rPr lang="pt-BR" dirty="0" err="1">
                <a:solidFill>
                  <a:schemeClr val="tx1"/>
                </a:solidFill>
              </a:rPr>
              <a:t>Society</a:t>
            </a:r>
            <a:r>
              <a:rPr lang="pt-BR" dirty="0">
                <a:solidFill>
                  <a:schemeClr val="tx1"/>
                </a:solidFill>
              </a:rPr>
              <a:t>; 2001; </a:t>
            </a:r>
            <a:r>
              <a:rPr lang="pt-BR" dirty="0" err="1">
                <a:solidFill>
                  <a:schemeClr val="tx1"/>
                </a:solidFill>
              </a:rPr>
              <a:t>pags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135-137</a:t>
            </a:r>
          </a:p>
          <a:p>
            <a:pPr marL="457200" lvl="1" indent="0" algn="just">
              <a:buNone/>
            </a:pPr>
            <a:endParaRPr lang="pt-BR" dirty="0">
              <a:solidFill>
                <a:schemeClr val="tx1"/>
              </a:solidFill>
            </a:endParaRP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reduzir este percentual?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reduzir os possíveis prejuízos?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evitar a propagação de danos?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reduzir o tempo médio para recuperar?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>
                <a:solidFill>
                  <a:schemeClr val="tx1"/>
                </a:solidFill>
              </a:rPr>
              <a:t>reduzir o tempo médio para corrigir?</a:t>
            </a:r>
          </a:p>
        </p:txBody>
      </p:sp>
    </p:spTree>
    <p:extLst>
      <p:ext uri="{BB962C8B-B14F-4D97-AF65-F5344CB8AC3E}">
        <p14:creationId xmlns:p14="http://schemas.microsoft.com/office/powerpoint/2010/main" val="36175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b="1" dirty="0" smtClean="0">
                <a:solidFill>
                  <a:schemeClr val="tx1"/>
                </a:solidFill>
              </a:rPr>
              <a:t>COROLÁRIO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seres </a:t>
            </a:r>
            <a:r>
              <a:rPr lang="pt-BR" dirty="0">
                <a:solidFill>
                  <a:schemeClr val="tx1"/>
                </a:solidFill>
              </a:rPr>
              <a:t>humanos são falíveis e têm o direito intrínseco de sê-lo </a:t>
            </a:r>
            <a:r>
              <a:rPr lang="pt-BR" dirty="0">
                <a:solidFill>
                  <a:srgbClr val="FF0000"/>
                </a:solidFill>
              </a:rPr>
              <a:t>por acidente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pt-BR" dirty="0" smtClean="0">
                <a:solidFill>
                  <a:schemeClr val="tx1"/>
                </a:solidFill>
              </a:rPr>
              <a:t>é </a:t>
            </a:r>
            <a:r>
              <a:rPr lang="pt-BR" dirty="0">
                <a:solidFill>
                  <a:schemeClr val="tx1"/>
                </a:solidFill>
              </a:rPr>
              <a:t>sinal de falta de ética ou de profissionalismo errar de forma consciente</a:t>
            </a:r>
          </a:p>
          <a:p>
            <a:pPr algn="just">
              <a:spcBef>
                <a:spcPts val="1200"/>
              </a:spcBef>
            </a:pPr>
            <a:r>
              <a:rPr lang="pt-BR" dirty="0" smtClean="0">
                <a:solidFill>
                  <a:schemeClr val="tx1"/>
                </a:solidFill>
              </a:rPr>
              <a:t>Temos </a:t>
            </a:r>
            <a:r>
              <a:rPr lang="pt-BR" dirty="0">
                <a:solidFill>
                  <a:schemeClr val="tx1"/>
                </a:solidFill>
              </a:rPr>
              <a:t>que encontrar meios para reduzir a </a:t>
            </a:r>
            <a:r>
              <a:rPr lang="pt-BR" dirty="0" err="1">
                <a:solidFill>
                  <a:schemeClr val="tx1"/>
                </a:solidFill>
              </a:rPr>
              <a:t>freqüência</a:t>
            </a:r>
            <a:r>
              <a:rPr lang="pt-BR" dirty="0">
                <a:solidFill>
                  <a:schemeClr val="tx1"/>
                </a:solidFill>
              </a:rPr>
              <a:t> e as consequências de erros humanos acidentais e mesmo os intencionais.</a:t>
            </a:r>
          </a:p>
          <a:p>
            <a:pPr marL="457200" lvl="1" indent="0" algn="just">
              <a:buNone/>
            </a:pP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b="1" dirty="0" smtClean="0">
                <a:solidFill>
                  <a:schemeClr val="tx1"/>
                </a:solidFill>
              </a:rPr>
              <a:t>PRÓPRIO </a:t>
            </a:r>
            <a:r>
              <a:rPr lang="pt-BR" b="1" dirty="0">
                <a:solidFill>
                  <a:schemeClr val="tx1"/>
                </a:solidFill>
              </a:rPr>
              <a:t>CARÁTER DO SOFTWARE</a:t>
            </a:r>
            <a:endParaRPr lang="pt-BR" b="1" dirty="0" smtClean="0">
              <a:solidFill>
                <a:schemeClr val="tx1"/>
              </a:solidFill>
            </a:endParaRP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O software </a:t>
            </a:r>
            <a:r>
              <a:rPr lang="pt-BR" dirty="0">
                <a:solidFill>
                  <a:schemeClr val="tx1"/>
                </a:solidFill>
              </a:rPr>
              <a:t>é um elemento de sistema lógico e não físico. </a:t>
            </a:r>
            <a:r>
              <a:rPr lang="pt-BR" dirty="0" smtClean="0">
                <a:solidFill>
                  <a:schemeClr val="tx1"/>
                </a:solidFill>
              </a:rPr>
              <a:t>Consequentemente </a:t>
            </a:r>
            <a:r>
              <a:rPr lang="pt-BR" dirty="0">
                <a:solidFill>
                  <a:schemeClr val="tx1"/>
                </a:solidFill>
              </a:rPr>
              <a:t>o sucesso é medido pela qualidade de uma única entidade e não pela qualidade de muitas entidades manufaturadas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pt-BR" b="1" dirty="0" smtClean="0">
                <a:solidFill>
                  <a:schemeClr val="tx1"/>
                </a:solidFill>
              </a:rPr>
              <a:t>FALHAS </a:t>
            </a:r>
            <a:r>
              <a:rPr lang="pt-BR" b="1" dirty="0">
                <a:solidFill>
                  <a:schemeClr val="tx1"/>
                </a:solidFill>
              </a:rPr>
              <a:t>DAS PESSOAS RESPONSÁVEIS PELO DESENVOLVIMENTO DE </a:t>
            </a:r>
            <a:r>
              <a:rPr lang="pt-BR" b="1" dirty="0" smtClean="0">
                <a:solidFill>
                  <a:schemeClr val="tx1"/>
                </a:solidFill>
              </a:rPr>
              <a:t>SOFTWARE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spcBef>
                <a:spcPts val="1200"/>
              </a:spcBef>
            </a:pPr>
            <a:r>
              <a:rPr lang="pt-BR" dirty="0" smtClean="0">
                <a:solidFill>
                  <a:schemeClr val="tx1"/>
                </a:solidFill>
              </a:rPr>
              <a:t>Gerentes sem nenhum background em software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Os </a:t>
            </a:r>
            <a:r>
              <a:rPr lang="pt-BR" dirty="0">
                <a:solidFill>
                  <a:schemeClr val="tx1"/>
                </a:solidFill>
              </a:rPr>
              <a:t>profissionais da área de software têm recebido pouco treinamento formal em novas técnicas para o desenvolvimento de software</a:t>
            </a:r>
          </a:p>
          <a:p>
            <a:pPr algn="just"/>
            <a:r>
              <a:rPr lang="pt-BR" dirty="0" smtClean="0">
                <a:solidFill>
                  <a:schemeClr val="tx1"/>
                </a:solidFill>
              </a:rPr>
              <a:t>Resistência </a:t>
            </a:r>
            <a:r>
              <a:rPr lang="pt-BR" dirty="0">
                <a:solidFill>
                  <a:schemeClr val="tx1"/>
                </a:solidFill>
              </a:rPr>
              <a:t>a mudanças.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MODELO DE CUSTO E QUALIDADE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16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1035" t="10020" r="560" b="343"/>
          <a:stretch/>
        </p:blipFill>
        <p:spPr>
          <a:xfrm>
            <a:off x="387535" y="908720"/>
            <a:ext cx="8313477" cy="55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3</a:t>
            </a:r>
            <a:r>
              <a:rPr lang="pt-BR" altLang="pt-BR" sz="3200" dirty="0" smtClean="0">
                <a:solidFill>
                  <a:schemeClr val="tx1"/>
                </a:solidFill>
              </a:rPr>
              <a:t>. MÉTRICAS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17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Uma métrica é a medição de um </a:t>
            </a:r>
            <a:r>
              <a:rPr lang="pt-BR" sz="2500" b="1" u="sng" dirty="0">
                <a:solidFill>
                  <a:srgbClr val="FF0000"/>
                </a:solidFill>
              </a:rPr>
              <a:t>atributo</a:t>
            </a:r>
            <a:r>
              <a:rPr lang="pt-BR" sz="2500" dirty="0">
                <a:solidFill>
                  <a:schemeClr val="tx1"/>
                </a:solidFill>
              </a:rPr>
              <a:t> (propriedades ou características) de uma determinada </a:t>
            </a:r>
            <a:r>
              <a:rPr lang="pt-BR" sz="2500" b="1" u="sng" dirty="0">
                <a:solidFill>
                  <a:srgbClr val="FF0000"/>
                </a:solidFill>
              </a:rPr>
              <a:t>entidade</a:t>
            </a:r>
            <a:r>
              <a:rPr lang="pt-BR" sz="2500" dirty="0">
                <a:solidFill>
                  <a:schemeClr val="tx1"/>
                </a:solidFill>
              </a:rPr>
              <a:t> (produto, processo ou recursos</a:t>
            </a:r>
            <a:r>
              <a:rPr lang="pt-BR" sz="2500" dirty="0" smtClean="0">
                <a:solidFill>
                  <a:schemeClr val="tx1"/>
                </a:solidFill>
              </a:rPr>
              <a:t>) do mundo real com o objetivo de descreve-lo de alguma forma. </a:t>
            </a:r>
          </a:p>
          <a:p>
            <a:pPr lvl="1" algn="just">
              <a:spcBef>
                <a:spcPts val="1800"/>
              </a:spcBef>
            </a:pPr>
            <a:r>
              <a:rPr lang="pt-BR" sz="2600" dirty="0" smtClean="0">
                <a:solidFill>
                  <a:schemeClr val="tx1"/>
                </a:solidFill>
              </a:rPr>
              <a:t>Exemplos de </a:t>
            </a:r>
            <a:r>
              <a:rPr lang="pt-BR" sz="2600" b="1" u="sng" dirty="0" smtClean="0">
                <a:solidFill>
                  <a:srgbClr val="FF0000"/>
                </a:solidFill>
              </a:rPr>
              <a:t>entidades</a:t>
            </a:r>
            <a:r>
              <a:rPr lang="pt-BR" sz="2600" dirty="0" smtClean="0">
                <a:solidFill>
                  <a:srgbClr val="FF0000"/>
                </a:solidFill>
              </a:rPr>
              <a:t> </a:t>
            </a:r>
            <a:r>
              <a:rPr lang="pt-BR" sz="2600" dirty="0" smtClean="0">
                <a:solidFill>
                  <a:schemeClr val="tx1"/>
                </a:solidFill>
              </a:rPr>
              <a:t>de software: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o </a:t>
            </a:r>
            <a:r>
              <a:rPr lang="pt-BR" sz="2400" dirty="0">
                <a:solidFill>
                  <a:schemeClr val="tx1"/>
                </a:solidFill>
              </a:rPr>
              <a:t>código fonte de um </a:t>
            </a:r>
            <a:r>
              <a:rPr lang="pt-BR" sz="2400" dirty="0" smtClean="0">
                <a:solidFill>
                  <a:schemeClr val="tx1"/>
                </a:solidFill>
              </a:rPr>
              <a:t>sistema;</a:t>
            </a:r>
            <a:endParaRPr lang="pt-BR" sz="2400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uma classe;</a:t>
            </a:r>
            <a:endParaRPr lang="pt-BR" sz="2400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a </a:t>
            </a:r>
            <a:r>
              <a:rPr lang="pt-BR" sz="2400" dirty="0">
                <a:solidFill>
                  <a:schemeClr val="tx1"/>
                </a:solidFill>
              </a:rPr>
              <a:t>especificação de requisitos de um </a:t>
            </a:r>
            <a:r>
              <a:rPr lang="pt-BR" sz="2400" dirty="0" smtClean="0">
                <a:solidFill>
                  <a:schemeClr val="tx1"/>
                </a:solidFill>
              </a:rPr>
              <a:t>sistema;</a:t>
            </a:r>
            <a:endParaRPr lang="pt-BR" sz="2400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a </a:t>
            </a:r>
            <a:r>
              <a:rPr lang="pt-BR" sz="2400" dirty="0">
                <a:solidFill>
                  <a:schemeClr val="tx1"/>
                </a:solidFill>
              </a:rPr>
              <a:t>arquitetura de um </a:t>
            </a:r>
            <a:r>
              <a:rPr lang="pt-BR" sz="2400" dirty="0" smtClean="0">
                <a:solidFill>
                  <a:schemeClr val="tx1"/>
                </a:solidFill>
              </a:rPr>
              <a:t>sistema;</a:t>
            </a:r>
            <a:endParaRPr lang="pt-BR" sz="2400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as </a:t>
            </a:r>
            <a:r>
              <a:rPr lang="pt-BR" sz="2400" dirty="0">
                <a:solidFill>
                  <a:schemeClr val="tx1"/>
                </a:solidFill>
              </a:rPr>
              <a:t>fases de um </a:t>
            </a:r>
            <a:r>
              <a:rPr lang="pt-BR" sz="2400" dirty="0" smtClean="0">
                <a:solidFill>
                  <a:schemeClr val="tx1"/>
                </a:solidFill>
              </a:rPr>
              <a:t>projeto;</a:t>
            </a:r>
            <a:endParaRPr lang="pt-BR" sz="2400" dirty="0">
              <a:solidFill>
                <a:schemeClr val="tx1"/>
              </a:solidFill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</a:rPr>
              <a:t>as </a:t>
            </a:r>
            <a:r>
              <a:rPr lang="pt-BR" sz="2400" dirty="0">
                <a:solidFill>
                  <a:schemeClr val="tx1"/>
                </a:solidFill>
              </a:rPr>
              <a:t>atividades de um processo.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3</a:t>
            </a:r>
            <a:r>
              <a:rPr lang="pt-BR" altLang="pt-BR" sz="3200" dirty="0" smtClean="0">
                <a:solidFill>
                  <a:schemeClr val="tx1"/>
                </a:solidFill>
              </a:rPr>
              <a:t>. MÉTRICAS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18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 smtClean="0">
                <a:solidFill>
                  <a:schemeClr val="tx1"/>
                </a:solidFill>
              </a:rPr>
              <a:t>Uma métrica é a medição de um </a:t>
            </a:r>
            <a:r>
              <a:rPr lang="pt-BR" sz="2500" b="1" u="sng" dirty="0" smtClean="0">
                <a:solidFill>
                  <a:srgbClr val="FF0000"/>
                </a:solidFill>
              </a:rPr>
              <a:t>atributo</a:t>
            </a:r>
            <a:r>
              <a:rPr lang="pt-BR" sz="2500" dirty="0" smtClean="0">
                <a:solidFill>
                  <a:schemeClr val="tx1"/>
                </a:solidFill>
              </a:rPr>
              <a:t> (propriedades ou características) de uma determinada </a:t>
            </a:r>
            <a:r>
              <a:rPr lang="pt-BR" sz="2500" b="1" u="sng" dirty="0" smtClean="0">
                <a:solidFill>
                  <a:srgbClr val="FF0000"/>
                </a:solidFill>
              </a:rPr>
              <a:t>entidade</a:t>
            </a:r>
            <a:r>
              <a:rPr lang="pt-BR" sz="2500" dirty="0" smtClean="0">
                <a:solidFill>
                  <a:schemeClr val="tx1"/>
                </a:solidFill>
              </a:rPr>
              <a:t> (produto, processo ou recursos) do mundo real com o objetivo de descreve-lo de alguma forma.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</a:rPr>
              <a:t>Exemplos de </a:t>
            </a:r>
            <a:r>
              <a:rPr lang="pt-BR" sz="2400" b="1" u="sng" dirty="0">
                <a:solidFill>
                  <a:srgbClr val="FF0000"/>
                </a:solidFill>
              </a:rPr>
              <a:t>atributos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de software</a:t>
            </a:r>
            <a:r>
              <a:rPr lang="pt-BR" sz="2400" dirty="0" smtClean="0">
                <a:solidFill>
                  <a:schemeClr val="tx1"/>
                </a:solidFill>
              </a:rPr>
              <a:t>:</a:t>
            </a:r>
            <a:endParaRPr lang="pt-BR" sz="2100" dirty="0" smtClean="0">
              <a:solidFill>
                <a:schemeClr val="tx1"/>
              </a:solidFill>
            </a:endParaRP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 smtClean="0">
                <a:solidFill>
                  <a:schemeClr val="tx1"/>
                </a:solidFill>
              </a:rPr>
              <a:t>Tamanho </a:t>
            </a:r>
            <a:r>
              <a:rPr lang="pt-BR" sz="2100" dirty="0">
                <a:solidFill>
                  <a:schemeClr val="tx1"/>
                </a:solidFill>
              </a:rPr>
              <a:t>do produto de software (</a:t>
            </a:r>
            <a:r>
              <a:rPr lang="pt-BR" sz="2100" dirty="0" err="1">
                <a:solidFill>
                  <a:schemeClr val="tx1"/>
                </a:solidFill>
              </a:rPr>
              <a:t>ex</a:t>
            </a:r>
            <a:r>
              <a:rPr lang="pt-BR" sz="2100" dirty="0">
                <a:solidFill>
                  <a:schemeClr val="tx1"/>
                </a:solidFill>
              </a:rPr>
              <a:t>: Número de Linhas de Código – </a:t>
            </a:r>
            <a:r>
              <a:rPr lang="pt-BR" sz="2100" dirty="0" smtClean="0">
                <a:solidFill>
                  <a:schemeClr val="tx1"/>
                </a:solidFill>
              </a:rPr>
              <a:t>LOC;</a:t>
            </a:r>
            <a:endParaRPr lang="pt-BR" sz="2100" dirty="0">
              <a:solidFill>
                <a:schemeClr val="tx1"/>
              </a:solidFill>
            </a:endParaRP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 smtClean="0">
                <a:solidFill>
                  <a:schemeClr val="tx1"/>
                </a:solidFill>
              </a:rPr>
              <a:t>Número </a:t>
            </a:r>
            <a:r>
              <a:rPr lang="pt-BR" sz="2100" dirty="0">
                <a:solidFill>
                  <a:schemeClr val="tx1"/>
                </a:solidFill>
              </a:rPr>
              <a:t>de pessoas necessárias para preparar a especificação em UML de uma </a:t>
            </a:r>
            <a:r>
              <a:rPr lang="pt-BR" sz="2100" dirty="0" smtClean="0">
                <a:solidFill>
                  <a:schemeClr val="tx1"/>
                </a:solidFill>
              </a:rPr>
              <a:t>aplicação;</a:t>
            </a: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>
                <a:solidFill>
                  <a:schemeClr val="tx1"/>
                </a:solidFill>
              </a:rPr>
              <a:t>Número de defeitos encontrados no documento de requisitos do </a:t>
            </a:r>
            <a:r>
              <a:rPr lang="pt-BR" sz="2100" dirty="0" smtClean="0">
                <a:solidFill>
                  <a:schemeClr val="tx1"/>
                </a:solidFill>
              </a:rPr>
              <a:t>software;</a:t>
            </a: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 smtClean="0">
                <a:solidFill>
                  <a:schemeClr val="tx1"/>
                </a:solidFill>
              </a:rPr>
              <a:t>Tempo</a:t>
            </a:r>
            <a:r>
              <a:rPr lang="pt-BR" sz="2100" dirty="0">
                <a:solidFill>
                  <a:schemeClr val="tx1"/>
                </a:solidFill>
              </a:rPr>
              <a:t>, em dias, para realizar a programação de um </a:t>
            </a:r>
            <a:r>
              <a:rPr lang="pt-BR" sz="2100" dirty="0" smtClean="0">
                <a:solidFill>
                  <a:schemeClr val="tx1"/>
                </a:solidFill>
              </a:rPr>
              <a:t>sistema;</a:t>
            </a:r>
            <a:endParaRPr lang="pt-BR" sz="2100" dirty="0">
              <a:solidFill>
                <a:schemeClr val="tx1"/>
              </a:solidFill>
            </a:endParaRP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 smtClean="0">
                <a:solidFill>
                  <a:schemeClr val="tx1"/>
                </a:solidFill>
              </a:rPr>
              <a:t>Custo</a:t>
            </a:r>
            <a:r>
              <a:rPr lang="pt-BR" sz="2100" dirty="0">
                <a:solidFill>
                  <a:schemeClr val="tx1"/>
                </a:solidFill>
              </a:rPr>
              <a:t>, em R$, para a realização de uma </a:t>
            </a:r>
            <a:r>
              <a:rPr lang="pt-BR" sz="2100" dirty="0" smtClean="0">
                <a:solidFill>
                  <a:schemeClr val="tx1"/>
                </a:solidFill>
              </a:rPr>
              <a:t>tarefa;</a:t>
            </a:r>
            <a:endParaRPr lang="pt-BR" sz="2100" dirty="0">
              <a:solidFill>
                <a:schemeClr val="tx1"/>
              </a:solidFill>
            </a:endParaRPr>
          </a:p>
          <a:p>
            <a:pPr marL="900000" lvl="1" algn="just">
              <a:buFont typeface="Wingdings" panose="05000000000000000000" pitchFamily="2" charset="2"/>
              <a:buChar char="ü"/>
            </a:pPr>
            <a:r>
              <a:rPr lang="pt-BR" sz="2100" dirty="0" smtClean="0">
                <a:solidFill>
                  <a:schemeClr val="tx1"/>
                </a:solidFill>
              </a:rPr>
              <a:t>Grau </a:t>
            </a:r>
            <a:r>
              <a:rPr lang="pt-BR" sz="2100" dirty="0">
                <a:solidFill>
                  <a:schemeClr val="tx1"/>
                </a:solidFill>
              </a:rPr>
              <a:t>de satisfação do cliente com um determinado software (muito satisfeito / satisfeito / pouco satisfeito</a:t>
            </a:r>
            <a:r>
              <a:rPr lang="pt-BR" sz="2100" dirty="0" smtClean="0">
                <a:solidFill>
                  <a:schemeClr val="tx1"/>
                </a:solidFill>
              </a:rPr>
              <a:t>).</a:t>
            </a:r>
            <a:endParaRPr lang="pt-BR" sz="2100" dirty="0">
              <a:solidFill>
                <a:schemeClr val="tx1"/>
              </a:solidFill>
            </a:endParaRP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4. POR QUE MEDIR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19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Entender e aperfeiçoar o processo de desenvolvimento;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Melhorar a gerência de projetos e o relacionamento com clientes;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Reduzir frustrações e pressões de cronograma;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Gerenciar contratos de software;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Indicar a qualidade de um produto de </a:t>
            </a:r>
            <a:r>
              <a:rPr lang="pt-BR" sz="2500" dirty="0" smtClean="0">
                <a:solidFill>
                  <a:schemeClr val="tx1"/>
                </a:solidFill>
              </a:rPr>
              <a:t>software;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Avaliar a produtividade do processo;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Avaliar os benefícios (em termos de produtividade e qualidade) de novos métodos e ferramentas de engenharia de software;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Avaliar retorno de investimento.</a:t>
            </a:r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Roteiro da Aula</a:t>
            </a:r>
          </a:p>
        </p:txBody>
      </p:sp>
      <p:sp>
        <p:nvSpPr>
          <p:cNvPr id="40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34988" y="1052735"/>
            <a:ext cx="8140700" cy="5471889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en-US" altLang="pt-BR" sz="2600" dirty="0">
                <a:solidFill>
                  <a:schemeClr val="tx1"/>
                </a:solidFill>
              </a:rPr>
              <a:t>CONTEXTUALIZAÇÃO;</a:t>
            </a:r>
            <a:endParaRPr lang="pt-BR" altLang="pt-BR" sz="2600" dirty="0">
              <a:solidFill>
                <a:schemeClr val="tx1"/>
              </a:solidFill>
            </a:endParaRP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altLang="pt-BR" sz="2600" dirty="0">
                <a:solidFill>
                  <a:schemeClr val="tx1"/>
                </a:solidFill>
              </a:rPr>
              <a:t>MOTIVAÇÃO;</a:t>
            </a:r>
          </a:p>
          <a:p>
            <a:pPr marL="400050" lvl="1" indent="0" eaLnBrk="1" hangingPunct="1">
              <a:spcBef>
                <a:spcPts val="1800"/>
              </a:spcBef>
              <a:buNone/>
            </a:pPr>
            <a:r>
              <a:rPr lang="pt-BR" altLang="pt-BR" dirty="0" smtClean="0">
                <a:solidFill>
                  <a:schemeClr val="tx1"/>
                </a:solidFill>
              </a:rPr>
              <a:t>2.1 FALHAS FAMOSAS DE SOFTWARE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altLang="pt-BR" sz="2600" dirty="0" smtClean="0">
                <a:solidFill>
                  <a:schemeClr val="tx1"/>
                </a:solidFill>
              </a:rPr>
              <a:t>MÉTRICAS DE SOFTWARE;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altLang="pt-BR" sz="2600" dirty="0" smtClean="0">
                <a:solidFill>
                  <a:schemeClr val="tx1"/>
                </a:solidFill>
              </a:rPr>
              <a:t>POR QUE MEDIR SOFTWARE?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altLang="pt-BR" sz="2600" dirty="0" smtClean="0">
                <a:solidFill>
                  <a:schemeClr val="tx1"/>
                </a:solidFill>
              </a:rPr>
              <a:t>PROPRIEDADES DESEJÁVEIS;</a:t>
            </a:r>
            <a:endParaRPr lang="en-US" altLang="pt-BR" sz="26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sz="2600" dirty="0" smtClean="0">
                <a:solidFill>
                  <a:schemeClr val="tx1"/>
                </a:solidFill>
              </a:rPr>
              <a:t>CATEGORIZAÇÃO </a:t>
            </a:r>
            <a:r>
              <a:rPr lang="pt-BR" sz="2600" dirty="0">
                <a:solidFill>
                  <a:schemeClr val="tx1"/>
                </a:solidFill>
              </a:rPr>
              <a:t>DE </a:t>
            </a:r>
            <a:r>
              <a:rPr lang="pt-BR" sz="2600" dirty="0" smtClean="0">
                <a:solidFill>
                  <a:schemeClr val="tx1"/>
                </a:solidFill>
              </a:rPr>
              <a:t>MÉTRICAS;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sz="2600" dirty="0" smtClean="0">
                <a:solidFill>
                  <a:schemeClr val="tx1"/>
                </a:solidFill>
              </a:rPr>
              <a:t>POSSÍVEIS </a:t>
            </a:r>
            <a:r>
              <a:rPr lang="pt-BR" sz="2600" dirty="0">
                <a:solidFill>
                  <a:schemeClr val="tx1"/>
                </a:solidFill>
              </a:rPr>
              <a:t>PROBLEMAS COM </a:t>
            </a:r>
            <a:r>
              <a:rPr lang="pt-BR" sz="2600" dirty="0" smtClean="0">
                <a:solidFill>
                  <a:schemeClr val="tx1"/>
                </a:solidFill>
              </a:rPr>
              <a:t>MÉTRICAS;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sz="2600" dirty="0" smtClean="0">
                <a:solidFill>
                  <a:schemeClr val="tx1"/>
                </a:solidFill>
              </a:rPr>
              <a:t>ESTIMATIVAS </a:t>
            </a:r>
            <a:r>
              <a:rPr lang="pt-BR" sz="2600" dirty="0">
                <a:solidFill>
                  <a:schemeClr val="tx1"/>
                </a:solidFill>
              </a:rPr>
              <a:t>DE </a:t>
            </a:r>
            <a:r>
              <a:rPr lang="pt-BR" sz="2600" dirty="0" smtClean="0">
                <a:solidFill>
                  <a:schemeClr val="tx1"/>
                </a:solidFill>
              </a:rPr>
              <a:t>SOFTWARE</a:t>
            </a:r>
          </a:p>
          <a:p>
            <a:pPr marL="457200" indent="-457200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lang="pt-BR" sz="2600" dirty="0" smtClean="0">
                <a:solidFill>
                  <a:schemeClr val="tx1"/>
                </a:solidFill>
              </a:rPr>
              <a:t>TIPOS </a:t>
            </a:r>
            <a:r>
              <a:rPr lang="pt-BR" sz="2600" dirty="0">
                <a:solidFill>
                  <a:schemeClr val="tx1"/>
                </a:solidFill>
              </a:rPr>
              <a:t>DE ESTIMATIVAS</a:t>
            </a:r>
            <a:endParaRPr lang="pt-BR" altLang="pt-BR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"/>
    </mc:Choice>
    <mc:Fallback xmlns="">
      <p:transition spd="slow" advTm="1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10896" y="404813"/>
            <a:ext cx="8531352" cy="457200"/>
          </a:xfrm>
        </p:spPr>
        <p:txBody>
          <a:bodyPr/>
          <a:lstStyle/>
          <a:p>
            <a:pPr algn="ctr" eaLnBrk="1" hangingPunct="1"/>
            <a:r>
              <a:rPr lang="pt-BR" altLang="pt-BR" sz="3000" dirty="0">
                <a:solidFill>
                  <a:schemeClr val="tx1"/>
                </a:solidFill>
              </a:rPr>
              <a:t>5</a:t>
            </a:r>
            <a:r>
              <a:rPr lang="pt-BR" altLang="pt-BR" sz="3000" dirty="0" smtClean="0">
                <a:solidFill>
                  <a:schemeClr val="tx1"/>
                </a:solidFill>
              </a:rPr>
              <a:t>. MÉTRICAS: PROPRIEDADES DESEJÁVEIS</a:t>
            </a:r>
            <a:endParaRPr lang="pt-BR" altLang="pt-BR" sz="30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20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Facilmente calculada, entendida e testada;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Passível de estudos estatísticos;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Expressa em alguma unidade (tempo, pessoas, $);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Obtida o mais cedo possível no ciclo de vida do software;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Passível de automação</a:t>
            </a:r>
            <a:r>
              <a:rPr lang="pt-BR" sz="2500" dirty="0" smtClean="0">
                <a:solidFill>
                  <a:schemeClr val="tx1"/>
                </a:solidFill>
              </a:rPr>
              <a:t>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Repetível e independente do observador;</a:t>
            </a:r>
          </a:p>
          <a:p>
            <a:pPr algn="just">
              <a:spcBef>
                <a:spcPts val="1800"/>
              </a:spcBef>
            </a:pPr>
            <a:r>
              <a:rPr lang="pt-BR" sz="2500" dirty="0">
                <a:solidFill>
                  <a:schemeClr val="tx1"/>
                </a:solidFill>
              </a:rPr>
              <a:t>Comprometida com uma estratégia de melhoria.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310896" y="404813"/>
            <a:ext cx="8531352" cy="457200"/>
          </a:xfrm>
        </p:spPr>
        <p:txBody>
          <a:bodyPr/>
          <a:lstStyle/>
          <a:p>
            <a:pPr algn="ctr" eaLnBrk="1" hangingPunct="1"/>
            <a:r>
              <a:rPr lang="pt-BR" altLang="pt-BR" sz="3000" dirty="0">
                <a:solidFill>
                  <a:schemeClr val="tx1"/>
                </a:solidFill>
              </a:rPr>
              <a:t>5</a:t>
            </a:r>
            <a:r>
              <a:rPr lang="pt-BR" altLang="pt-BR" sz="3000" dirty="0" smtClean="0">
                <a:solidFill>
                  <a:schemeClr val="tx1"/>
                </a:solidFill>
              </a:rPr>
              <a:t>. MÉTRICAS: PROPRIEDADES DESEJÁVEIS</a:t>
            </a:r>
            <a:endParaRPr lang="pt-BR" altLang="pt-BR" sz="30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21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>
              <a:spcBef>
                <a:spcPts val="1800"/>
              </a:spcBef>
            </a:pPr>
            <a:r>
              <a:rPr lang="pt-BR" sz="2800" dirty="0">
                <a:solidFill>
                  <a:schemeClr val="tx1"/>
                </a:solidFill>
              </a:rPr>
              <a:t>Uma métrica deve ser:</a:t>
            </a:r>
          </a:p>
          <a:p>
            <a:pPr lvl="1" algn="just">
              <a:spcBef>
                <a:spcPts val="1800"/>
              </a:spcBef>
            </a:pPr>
            <a:r>
              <a:rPr lang="pt-BR" sz="2400" b="1" u="sng" dirty="0">
                <a:solidFill>
                  <a:srgbClr val="FF0000"/>
                </a:solidFill>
              </a:rPr>
              <a:t>Válida: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quantifica o que se quer medir;</a:t>
            </a:r>
          </a:p>
          <a:p>
            <a:pPr lvl="1" algn="just">
              <a:spcBef>
                <a:spcPts val="1800"/>
              </a:spcBef>
            </a:pPr>
            <a:r>
              <a:rPr lang="pt-BR" sz="2400" b="1" u="sng" dirty="0">
                <a:solidFill>
                  <a:srgbClr val="FF0000"/>
                </a:solidFill>
              </a:rPr>
              <a:t>Confiável:</a:t>
            </a:r>
            <a:r>
              <a:rPr lang="pt-BR" sz="2400" dirty="0">
                <a:solidFill>
                  <a:schemeClr val="tx1"/>
                </a:solidFill>
              </a:rPr>
              <a:t> produz os mesmos resultados, dadas as mesmas condições;</a:t>
            </a:r>
          </a:p>
          <a:p>
            <a:pPr lvl="1" algn="just">
              <a:spcBef>
                <a:spcPts val="1800"/>
              </a:spcBef>
            </a:pPr>
            <a:r>
              <a:rPr lang="pt-BR" sz="2400" b="1" u="sng" dirty="0">
                <a:solidFill>
                  <a:srgbClr val="FF0000"/>
                </a:solidFill>
              </a:rPr>
              <a:t>Prática:</a:t>
            </a:r>
            <a:r>
              <a:rPr lang="pt-BR" sz="2400" dirty="0">
                <a:solidFill>
                  <a:schemeClr val="tx1"/>
                </a:solidFill>
              </a:rPr>
              <a:t> barata, fácil de calcular e fácil de interpretar. 	</a:t>
            </a:r>
            <a:r>
              <a:rPr lang="pt-BR" sz="2200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Dois contextos para medição de software</a:t>
            </a: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Processo</a:t>
            </a:r>
            <a:r>
              <a:rPr lang="pt-BR" sz="2400" dirty="0">
                <a:solidFill>
                  <a:schemeClr val="tx1"/>
                </a:solidFill>
              </a:rPr>
              <a:t>: ex. </a:t>
            </a:r>
            <a:r>
              <a:rPr lang="pt-BR" sz="2400" dirty="0" smtClean="0">
                <a:solidFill>
                  <a:schemeClr val="tx1"/>
                </a:solidFill>
              </a:rPr>
              <a:t>produtividade;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Produto</a:t>
            </a:r>
            <a:r>
              <a:rPr lang="pt-BR" sz="2400" dirty="0">
                <a:solidFill>
                  <a:schemeClr val="tx1"/>
                </a:solidFill>
              </a:rPr>
              <a:t>: ex. </a:t>
            </a:r>
            <a:r>
              <a:rPr lang="pt-BR" sz="2400" dirty="0" smtClean="0">
                <a:solidFill>
                  <a:schemeClr val="tx1"/>
                </a:solidFill>
              </a:rPr>
              <a:t>qualidade.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O QUE PRECISAMOS?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Ter </a:t>
            </a:r>
            <a:r>
              <a:rPr lang="pt-BR" sz="2800" dirty="0">
                <a:solidFill>
                  <a:schemeClr val="tx1"/>
                </a:solidFill>
              </a:rPr>
              <a:t>certeza de que estamos </a:t>
            </a:r>
            <a:r>
              <a:rPr lang="pt-BR" sz="2800" dirty="0" smtClean="0">
                <a:solidFill>
                  <a:schemeClr val="tx1"/>
                </a:solidFill>
              </a:rPr>
              <a:t>praticando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Inserir tais práticas dentro da Engenharia </a:t>
            </a:r>
            <a:r>
              <a:rPr lang="pt-BR" sz="2800" dirty="0">
                <a:solidFill>
                  <a:schemeClr val="tx1"/>
                </a:solidFill>
              </a:rPr>
              <a:t>de </a:t>
            </a:r>
            <a:r>
              <a:rPr lang="pt-BR" sz="2800" dirty="0" smtClean="0">
                <a:solidFill>
                  <a:schemeClr val="tx1"/>
                </a:solidFill>
              </a:rPr>
              <a:t>Software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chemeClr val="tx1"/>
                </a:solidFill>
              </a:rPr>
              <a:t>Não medir por medir</a:t>
            </a: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Toda </a:t>
            </a:r>
            <a:r>
              <a:rPr lang="pt-BR" sz="2400" dirty="0">
                <a:solidFill>
                  <a:schemeClr val="tx1"/>
                </a:solidFill>
              </a:rPr>
              <a:t>medição deve ter um objetivo </a:t>
            </a:r>
            <a:r>
              <a:rPr lang="pt-BR" sz="2400" dirty="0" smtClean="0">
                <a:solidFill>
                  <a:schemeClr val="tx1"/>
                </a:solidFill>
              </a:rPr>
              <a:t>claro;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Meça </a:t>
            </a:r>
            <a:r>
              <a:rPr lang="pt-BR" sz="2400" dirty="0">
                <a:solidFill>
                  <a:schemeClr val="tx1"/>
                </a:solidFill>
              </a:rPr>
              <a:t>somente se for relevante para a organização ou </a:t>
            </a:r>
            <a:r>
              <a:rPr lang="pt-BR" sz="2400" dirty="0" smtClean="0">
                <a:solidFill>
                  <a:schemeClr val="tx1"/>
                </a:solidFill>
              </a:rPr>
              <a:t>projeto;</a:t>
            </a:r>
          </a:p>
        </p:txBody>
      </p:sp>
    </p:spTree>
    <p:extLst>
      <p:ext uri="{BB962C8B-B14F-4D97-AF65-F5344CB8AC3E}">
        <p14:creationId xmlns:p14="http://schemas.microsoft.com/office/powerpoint/2010/main" val="19574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err="1">
                <a:solidFill>
                  <a:schemeClr val="tx1"/>
                </a:solidFill>
              </a:rPr>
              <a:t>Goal-Question-Metric</a:t>
            </a:r>
            <a:r>
              <a:rPr lang="pt-BR" sz="3200" dirty="0">
                <a:solidFill>
                  <a:schemeClr val="tx1"/>
                </a:solidFill>
              </a:rPr>
              <a:t> (GQM)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- </a:t>
            </a:r>
            <a:r>
              <a:rPr lang="pt-BR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</a:t>
            </a:r>
            <a:r>
              <a:rPr lang="pt-BR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uestões - Métricas</a:t>
            </a:r>
            <a:endParaRPr lang="pt-BR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Define </a:t>
            </a:r>
            <a:r>
              <a:rPr lang="pt-BR" sz="2400" dirty="0">
                <a:solidFill>
                  <a:schemeClr val="tx1"/>
                </a:solidFill>
              </a:rPr>
              <a:t>uma sistemática para planejar e executar atividades de medição com base em objetivos;</a:t>
            </a: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Inicia </a:t>
            </a:r>
            <a:r>
              <a:rPr lang="pt-BR" sz="2400" dirty="0">
                <a:solidFill>
                  <a:schemeClr val="tx1"/>
                </a:solidFill>
              </a:rPr>
              <a:t>com a declaração explícita das metas/objetivos do programa de medição;</a:t>
            </a: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Dos </a:t>
            </a:r>
            <a:r>
              <a:rPr lang="pt-BR" sz="2400" dirty="0">
                <a:solidFill>
                  <a:schemeClr val="tx1"/>
                </a:solidFill>
              </a:rPr>
              <a:t>objetivos, são definidas questões;</a:t>
            </a:r>
          </a:p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Das </a:t>
            </a:r>
            <a:r>
              <a:rPr lang="pt-BR" sz="2400" dirty="0">
                <a:solidFill>
                  <a:schemeClr val="tx1"/>
                </a:solidFill>
              </a:rPr>
              <a:t>questões, são definidas métricas.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err="1">
                <a:solidFill>
                  <a:schemeClr val="tx1"/>
                </a:solidFill>
              </a:rPr>
              <a:t>Goal-Question-Metric</a:t>
            </a:r>
            <a:r>
              <a:rPr lang="pt-BR" sz="3200" dirty="0">
                <a:solidFill>
                  <a:schemeClr val="tx1"/>
                </a:solidFill>
              </a:rPr>
              <a:t> (GQM)</a:t>
            </a: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- </a:t>
            </a:r>
            <a:r>
              <a:rPr lang="pt-BR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</a:t>
            </a:r>
            <a:r>
              <a:rPr lang="pt-BR" sz="32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uestões - Métricas</a:t>
            </a:r>
            <a:endParaRPr lang="pt-BR" sz="3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9" y="1929972"/>
            <a:ext cx="8330319" cy="38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diretas (fundamentais ou básicas)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Medidas realizadas em termos de atributos </a:t>
            </a:r>
            <a:r>
              <a:rPr lang="pt-BR" sz="28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observados</a:t>
            </a: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(usualmente determinadas pela </a:t>
            </a:r>
            <a:r>
              <a:rPr lang="pt-BR" sz="28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contagem</a:t>
            </a: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Ex.: custo, esforço, número de linhas de código, número de páginas, número de diagramas, etc.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indiretas (derivadas</a:t>
            </a:r>
            <a:r>
              <a:rPr lang="pt-BR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Medidas obtidas a partir de outras métricas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Ex.: complexidade, eficiência, confiabilidade, facilidade de manutenção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de fórmulas</a:t>
            </a:r>
          </a:p>
        </p:txBody>
      </p:sp>
    </p:spTree>
    <p:extLst>
      <p:ext uri="{BB962C8B-B14F-4D97-AF65-F5344CB8AC3E}">
        <p14:creationId xmlns:p14="http://schemas.microsoft.com/office/powerpoint/2010/main" val="37947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27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orientadas a </a:t>
            </a:r>
            <a:r>
              <a:rPr lang="pt-BR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tamanho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São medidas diretas do </a:t>
            </a:r>
            <a:r>
              <a:rPr lang="pt-BR" sz="2800" u="sng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tamanho dos artefatos </a:t>
            </a: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software associados ao processo por meio do qual o software é desenvolvido.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Ex.: custo da implementação, número de linhas de código (LOC, KLOC) número de páginas de documentação, número de defeitos em uma especificação de requisitos, etc.</a:t>
            </a:r>
          </a:p>
        </p:txBody>
      </p:sp>
    </p:spTree>
    <p:extLst>
      <p:ext uri="{BB962C8B-B14F-4D97-AF65-F5344CB8AC3E}">
        <p14:creationId xmlns:p14="http://schemas.microsoft.com/office/powerpoint/2010/main" val="411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orientadas por </a:t>
            </a:r>
            <a:r>
              <a:rPr lang="pt-BR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função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Consiste em um método para medição de software que indica a complexidade do software.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Ex.: SOD (</a:t>
            </a:r>
            <a:r>
              <a:rPr lang="pt-BR" sz="2800" i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Speed</a:t>
            </a:r>
            <a:r>
              <a:rPr lang="pt-BR" sz="28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2800" i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pt-BR" sz="28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Delivery</a:t>
            </a: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– medida do número de funções desenvolvidas/entregues em um determinado período de tempo (mês), utilizando a equipe disponível.</a:t>
            </a:r>
          </a:p>
        </p:txBody>
      </p:sp>
    </p:spTree>
    <p:extLst>
      <p:ext uri="{BB962C8B-B14F-4D97-AF65-F5344CB8AC3E}">
        <p14:creationId xmlns:p14="http://schemas.microsoft.com/office/powerpoint/2010/main" val="42783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29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de </a:t>
            </a:r>
            <a:r>
              <a:rPr lang="pt-BR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produtividade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Concentram-se na saída/resultado do processo de engenharia de software.</a:t>
            </a:r>
          </a:p>
          <a:p>
            <a:pPr lvl="1" algn="just"/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Ex.: PDR (</a:t>
            </a:r>
            <a:r>
              <a:rPr lang="pt-BR" sz="28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Delivery Rate</a:t>
            </a:r>
            <a:r>
              <a:rPr lang="pt-BR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- horas necessárias para desenvolver parte do sistema (função</a:t>
            </a:r>
            <a:r>
              <a:rPr lang="pt-BR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lvl="0" algn="just">
              <a:spcBef>
                <a:spcPts val="1800"/>
              </a:spcBef>
            </a:pPr>
            <a:r>
              <a:rPr lang="pt-BR" sz="3200" b="1" dirty="0" smtClean="0">
                <a:solidFill>
                  <a:srgbClr val="FF0000"/>
                </a:solidFill>
              </a:rPr>
              <a:t>Métricas </a:t>
            </a:r>
            <a:r>
              <a:rPr lang="pt-BR" sz="3200" b="1" dirty="0">
                <a:solidFill>
                  <a:srgbClr val="FF0000"/>
                </a:solidFill>
              </a:rPr>
              <a:t>de </a:t>
            </a:r>
            <a:r>
              <a:rPr lang="pt-BR" sz="3200" b="1" dirty="0" smtClean="0">
                <a:solidFill>
                  <a:srgbClr val="FF0000"/>
                </a:solidFill>
              </a:rPr>
              <a:t>qualidade</a:t>
            </a:r>
          </a:p>
          <a:p>
            <a:pPr lvl="1" algn="just">
              <a:spcBef>
                <a:spcPct val="0"/>
              </a:spcBef>
            </a:pPr>
            <a:r>
              <a:rPr lang="pt-BR" sz="2800" dirty="0">
                <a:solidFill>
                  <a:srgbClr val="000000"/>
                </a:solidFill>
              </a:rPr>
              <a:t>Oferecem uma indicação de quanto o software se adapta às exigências do cliente</a:t>
            </a:r>
          </a:p>
          <a:p>
            <a:pPr lvl="1" algn="just">
              <a:spcBef>
                <a:spcPct val="0"/>
              </a:spcBef>
            </a:pPr>
            <a:r>
              <a:rPr lang="pt-BR" sz="2800" dirty="0" smtClean="0">
                <a:solidFill>
                  <a:srgbClr val="000000"/>
                </a:solidFill>
              </a:rPr>
              <a:t>Ex</a:t>
            </a:r>
            <a:r>
              <a:rPr lang="pt-BR" sz="2800" dirty="0">
                <a:solidFill>
                  <a:srgbClr val="000000"/>
                </a:solidFill>
              </a:rPr>
              <a:t>.: defeitos por artefato</a:t>
            </a:r>
            <a:endParaRPr lang="pt-BR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23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1. CONTEXTUALIZAÇÃO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chemeClr val="tx1"/>
                </a:solidFill>
              </a:rPr>
              <a:t>Por que se preocupar com </a:t>
            </a:r>
            <a:r>
              <a:rPr lang="pt-BR" sz="3200" b="1" dirty="0" smtClean="0">
                <a:solidFill>
                  <a:srgbClr val="FF0000"/>
                </a:solidFill>
              </a:rPr>
              <a:t>métricas</a:t>
            </a:r>
            <a:r>
              <a:rPr lang="pt-BR" sz="3200" b="1" dirty="0" smtClean="0">
                <a:solidFill>
                  <a:schemeClr val="tx1"/>
                </a:solidFill>
              </a:rPr>
              <a:t>, </a:t>
            </a:r>
            <a:r>
              <a:rPr lang="pt-BR" sz="3200" b="1" dirty="0" smtClean="0">
                <a:solidFill>
                  <a:srgbClr val="FF0000"/>
                </a:solidFill>
              </a:rPr>
              <a:t>medidas</a:t>
            </a:r>
            <a:r>
              <a:rPr lang="pt-BR" sz="3200" b="1" dirty="0" smtClean="0">
                <a:solidFill>
                  <a:schemeClr val="tx1"/>
                </a:solidFill>
              </a:rPr>
              <a:t>, qualidade </a:t>
            </a:r>
            <a:r>
              <a:rPr lang="pt-BR" sz="3200" b="1" dirty="0">
                <a:solidFill>
                  <a:schemeClr val="tx1"/>
                </a:solidFill>
              </a:rPr>
              <a:t>de software</a:t>
            </a:r>
            <a:r>
              <a:rPr lang="pt-BR" sz="3200" b="1" dirty="0" smtClean="0">
                <a:solidFill>
                  <a:schemeClr val="tx1"/>
                </a:solidFill>
              </a:rPr>
              <a:t>?</a:t>
            </a:r>
          </a:p>
          <a:p>
            <a:pPr marL="724050" lvl="1" algn="just">
              <a:spcBef>
                <a:spcPts val="2400"/>
              </a:spcBef>
            </a:pPr>
            <a:r>
              <a:rPr lang="pt-BR" sz="3200" dirty="0">
                <a:solidFill>
                  <a:schemeClr val="tx1"/>
                </a:solidFill>
              </a:rPr>
              <a:t>Vocês acham que os softwares falham muito?</a:t>
            </a:r>
          </a:p>
          <a:p>
            <a:pPr marL="724050" lvl="1" algn="just">
              <a:spcBef>
                <a:spcPts val="2400"/>
              </a:spcBef>
            </a:pPr>
            <a:r>
              <a:rPr lang="pt-BR" sz="3200" dirty="0">
                <a:solidFill>
                  <a:schemeClr val="tx1"/>
                </a:solidFill>
              </a:rPr>
              <a:t>Se sim, as consequências dessas falhas tem sido graves?</a:t>
            </a:r>
          </a:p>
        </p:txBody>
      </p:sp>
    </p:spTree>
    <p:extLst>
      <p:ext uri="{BB962C8B-B14F-4D97-AF65-F5344CB8AC3E}">
        <p14:creationId xmlns:p14="http://schemas.microsoft.com/office/powerpoint/2010/main" val="10939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6. CATEGORIZAÇÃO DE MÉTRICAS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30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Métricas de </a:t>
            </a:r>
            <a:r>
              <a:rPr lang="pt-BR" sz="32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técnicas</a:t>
            </a:r>
          </a:p>
          <a:p>
            <a:pPr lvl="1" algn="just"/>
            <a:r>
              <a:rPr lang="pt-BR" sz="2800" dirty="0">
                <a:solidFill>
                  <a:srgbClr val="000000"/>
                </a:solidFill>
              </a:rPr>
              <a:t>Concentram-se nas características do produto e não no processo de desenvolvimento</a:t>
            </a:r>
          </a:p>
          <a:p>
            <a:pPr lvl="1" algn="just"/>
            <a:r>
              <a:rPr lang="pt-BR" sz="2800" dirty="0">
                <a:solidFill>
                  <a:srgbClr val="000000"/>
                </a:solidFill>
              </a:rPr>
              <a:t>Ex.: complexidade lógica e grau de </a:t>
            </a:r>
            <a:r>
              <a:rPr lang="pt-BR" sz="2800" dirty="0" err="1">
                <a:solidFill>
                  <a:srgbClr val="000000"/>
                </a:solidFill>
              </a:rPr>
              <a:t>manutenibilidade</a:t>
            </a:r>
            <a:endParaRPr lang="pt-B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  <a:r>
              <a:rPr lang="pt-BR" sz="3200" dirty="0" smtClean="0">
                <a:solidFill>
                  <a:schemeClr val="tx1"/>
                </a:solidFill>
              </a:rPr>
              <a:t>. POSSÍVEIS PROBLEMAS COM MÉT.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31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dirty="0" err="1" smtClean="0">
                <a:solidFill>
                  <a:srgbClr val="000000"/>
                </a:solidFill>
              </a:rPr>
              <a:t>Ex</a:t>
            </a:r>
            <a:r>
              <a:rPr lang="pt-BR" sz="2800" dirty="0">
                <a:solidFill>
                  <a:srgbClr val="000000"/>
                </a:solidFill>
              </a:rPr>
              <a:t>: Comparar a produtividade de engenheiros em termos de </a:t>
            </a:r>
            <a:r>
              <a:rPr lang="pt-BR" sz="2800" u="sng" dirty="0">
                <a:solidFill>
                  <a:srgbClr val="000000"/>
                </a:solidFill>
              </a:rPr>
              <a:t>linha de </a:t>
            </a:r>
            <a:r>
              <a:rPr lang="pt-BR" sz="2800" u="sng" dirty="0" smtClean="0">
                <a:solidFill>
                  <a:srgbClr val="000000"/>
                </a:solidFill>
              </a:rPr>
              <a:t>código:</a:t>
            </a:r>
            <a:endParaRPr lang="pt-BR" sz="2800" u="sng" dirty="0">
              <a:solidFill>
                <a:srgbClr val="000000"/>
              </a:solidFill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 Está </a:t>
            </a:r>
            <a:r>
              <a:rPr lang="pt-BR" sz="2800" dirty="0">
                <a:solidFill>
                  <a:srgbClr val="000000"/>
                </a:solidFill>
              </a:rPr>
              <a:t>sendo utilizada a mesma unidade de medida?</a:t>
            </a:r>
          </a:p>
          <a:p>
            <a:pPr lvl="3" algn="just"/>
            <a:r>
              <a:rPr lang="pt-BR" sz="2800" dirty="0" smtClean="0">
                <a:solidFill>
                  <a:srgbClr val="000000"/>
                </a:solidFill>
              </a:rPr>
              <a:t>O </a:t>
            </a:r>
            <a:r>
              <a:rPr lang="pt-BR" sz="2800" dirty="0">
                <a:solidFill>
                  <a:srgbClr val="000000"/>
                </a:solidFill>
              </a:rPr>
              <a:t>que é uma linha de código válida</a:t>
            </a:r>
            <a:r>
              <a:rPr lang="pt-BR" sz="2800" dirty="0" smtClean="0">
                <a:solidFill>
                  <a:srgbClr val="000000"/>
                </a:solidFill>
              </a:rPr>
              <a:t>?</a:t>
            </a:r>
          </a:p>
          <a:p>
            <a:pPr marL="1371600" lvl="3" indent="0" algn="just">
              <a:buNone/>
            </a:pPr>
            <a:endParaRPr lang="pt-BR" sz="2800" dirty="0">
              <a:solidFill>
                <a:srgbClr val="000000"/>
              </a:solidFill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 O </a:t>
            </a:r>
            <a:r>
              <a:rPr lang="pt-BR" sz="2800" dirty="0">
                <a:solidFill>
                  <a:srgbClr val="000000"/>
                </a:solidFill>
              </a:rPr>
              <a:t>contexto considerado é o mesmo?</a:t>
            </a:r>
          </a:p>
          <a:p>
            <a:pPr lvl="3" algn="just"/>
            <a:r>
              <a:rPr lang="pt-BR" sz="2800" dirty="0" smtClean="0">
                <a:solidFill>
                  <a:srgbClr val="000000"/>
                </a:solidFill>
              </a:rPr>
              <a:t>Todos </a:t>
            </a:r>
            <a:r>
              <a:rPr lang="pt-BR" sz="2800" dirty="0">
                <a:solidFill>
                  <a:srgbClr val="000000"/>
                </a:solidFill>
              </a:rPr>
              <a:t>os engenheiros são familiarizados com a linguagem de programação?</a:t>
            </a:r>
          </a:p>
        </p:txBody>
      </p:sp>
    </p:spTree>
    <p:extLst>
      <p:ext uri="{BB962C8B-B14F-4D97-AF65-F5344CB8AC3E}">
        <p14:creationId xmlns:p14="http://schemas.microsoft.com/office/powerpoint/2010/main" val="13509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  <a:r>
              <a:rPr lang="pt-BR" sz="3200" dirty="0" smtClean="0">
                <a:solidFill>
                  <a:schemeClr val="tx1"/>
                </a:solidFill>
              </a:rPr>
              <a:t>. POSSÍVEIS PROBLEMAS COM MÉT.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32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</a:rPr>
              <a:t>O </a:t>
            </a:r>
            <a:r>
              <a:rPr lang="pt-BR" sz="2800" dirty="0">
                <a:solidFill>
                  <a:srgbClr val="000000"/>
                </a:solidFill>
              </a:rPr>
              <a:t>que se quer realmente é o tamanho do código?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E </a:t>
            </a:r>
            <a:r>
              <a:rPr lang="pt-BR" sz="2800" dirty="0">
                <a:solidFill>
                  <a:srgbClr val="000000"/>
                </a:solidFill>
              </a:rPr>
              <a:t>a qualidade do código</a:t>
            </a:r>
            <a:r>
              <a:rPr lang="pt-BR" sz="2800" dirty="0" smtClean="0">
                <a:solidFill>
                  <a:srgbClr val="000000"/>
                </a:solidFill>
              </a:rPr>
              <a:t>?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</a:rPr>
              <a:t>Como </a:t>
            </a:r>
            <a:r>
              <a:rPr lang="pt-BR" sz="2800" dirty="0">
                <a:solidFill>
                  <a:srgbClr val="000000"/>
                </a:solidFill>
              </a:rPr>
              <a:t>o resultado será interpretado?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Produtividade </a:t>
            </a:r>
            <a:r>
              <a:rPr lang="pt-BR" sz="2800" dirty="0">
                <a:solidFill>
                  <a:srgbClr val="000000"/>
                </a:solidFill>
              </a:rPr>
              <a:t>média de um engenheiro</a:t>
            </a:r>
            <a:r>
              <a:rPr lang="pt-BR" sz="2800" dirty="0" smtClean="0">
                <a:solidFill>
                  <a:srgbClr val="000000"/>
                </a:solidFill>
              </a:rPr>
              <a:t>?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</a:rPr>
              <a:t>O </a:t>
            </a:r>
            <a:r>
              <a:rPr lang="pt-BR" sz="2800" dirty="0">
                <a:solidFill>
                  <a:srgbClr val="000000"/>
                </a:solidFill>
              </a:rPr>
              <a:t>que se quer com o resultado?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Comparar </a:t>
            </a:r>
            <a:r>
              <a:rPr lang="pt-BR" sz="2800" dirty="0">
                <a:solidFill>
                  <a:srgbClr val="000000"/>
                </a:solidFill>
              </a:rPr>
              <a:t>a produtividade do processo de software?</a:t>
            </a:r>
          </a:p>
        </p:txBody>
      </p:sp>
    </p:spTree>
    <p:extLst>
      <p:ext uri="{BB962C8B-B14F-4D97-AF65-F5344CB8AC3E}">
        <p14:creationId xmlns:p14="http://schemas.microsoft.com/office/powerpoint/2010/main" val="8631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  <a:r>
              <a:rPr lang="pt-BR" sz="3200" dirty="0" smtClean="0">
                <a:solidFill>
                  <a:schemeClr val="tx1"/>
                </a:solidFill>
              </a:rPr>
              <a:t>. QUATRO PAPÉIS DA MEDIÇÃO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33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Entender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Métricas ajudam a entender o comportamento e funcionamento de processos, produtos e serviços de </a:t>
            </a:r>
            <a:r>
              <a:rPr lang="pt-BR" sz="2800" dirty="0" smtClean="0">
                <a:solidFill>
                  <a:srgbClr val="000000"/>
                </a:solidFill>
              </a:rPr>
              <a:t>software</a:t>
            </a:r>
          </a:p>
          <a:p>
            <a:pPr marL="760050" lvl="2" algn="just">
              <a:buFont typeface="Wingdings" panose="05000000000000000000" pitchFamily="2" charset="2"/>
              <a:buChar char="Ø"/>
            </a:pPr>
            <a:endParaRPr lang="pt-BR" sz="2800" dirty="0">
              <a:solidFill>
                <a:srgbClr val="000000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Avaliar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Métricas podem ser utilizadas para tomar decisões e determinar o estabelecimento de padrões, metas e critérios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6729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  <a:r>
              <a:rPr lang="pt-BR" sz="3200" dirty="0" smtClean="0">
                <a:solidFill>
                  <a:schemeClr val="tx1"/>
                </a:solidFill>
              </a:rPr>
              <a:t>. QUATRO PAPÉIS DA MEDIÇÃO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Controlar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0000"/>
                </a:solidFill>
              </a:rPr>
              <a:t>Métricas podem ser utilizadas para controlar processos, produtos e serviços de </a:t>
            </a:r>
            <a:r>
              <a:rPr lang="pt-BR" sz="2800" dirty="0" smtClean="0">
                <a:solidFill>
                  <a:srgbClr val="000000"/>
                </a:solidFill>
              </a:rPr>
              <a:t>software</a:t>
            </a:r>
          </a:p>
          <a:p>
            <a:pPr marL="531450" lvl="2" indent="0" algn="just">
              <a:buNone/>
            </a:pPr>
            <a:endParaRPr lang="pt-BR" sz="2800" dirty="0">
              <a:solidFill>
                <a:srgbClr val="000000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rgbClr val="FF0000"/>
                </a:solidFill>
              </a:rPr>
              <a:t>Prever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000000"/>
                </a:solidFill>
              </a:rPr>
              <a:t>Métricas </a:t>
            </a:r>
            <a:r>
              <a:rPr lang="pt-BR" sz="2800" dirty="0">
                <a:solidFill>
                  <a:srgbClr val="000000"/>
                </a:solidFill>
              </a:rPr>
              <a:t>podem ser utilizadas para prever valores de atributos</a:t>
            </a:r>
          </a:p>
        </p:txBody>
      </p:sp>
    </p:spTree>
    <p:extLst>
      <p:ext uri="{BB962C8B-B14F-4D97-AF65-F5344CB8AC3E}">
        <p14:creationId xmlns:p14="http://schemas.microsoft.com/office/powerpoint/2010/main" val="1890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8. ESTIMATIVAS DE SOFTWARE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rgbClr val="FF0000"/>
                </a:solidFill>
              </a:rPr>
              <a:t>Objetivos</a:t>
            </a:r>
            <a:endParaRPr lang="pt-BR" sz="2800" b="1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	1</a:t>
            </a:r>
            <a:r>
              <a:rPr lang="pt-BR" sz="2800" dirty="0">
                <a:solidFill>
                  <a:srgbClr val="000000"/>
                </a:solidFill>
              </a:rPr>
              <a:t>. Estimar o </a:t>
            </a:r>
            <a:r>
              <a:rPr lang="pt-BR" sz="2800" u="sng" dirty="0">
                <a:solidFill>
                  <a:srgbClr val="000000"/>
                </a:solidFill>
              </a:rPr>
              <a:t>tamanho</a:t>
            </a:r>
            <a:r>
              <a:rPr lang="pt-BR" sz="2800" dirty="0">
                <a:solidFill>
                  <a:srgbClr val="000000"/>
                </a:solidFill>
              </a:rPr>
              <a:t> do </a:t>
            </a:r>
            <a:r>
              <a:rPr lang="pt-BR" sz="2800" dirty="0" smtClean="0">
                <a:solidFill>
                  <a:srgbClr val="000000"/>
                </a:solidFill>
              </a:rPr>
              <a:t>produto</a:t>
            </a:r>
            <a:endParaRPr lang="pt-BR" sz="28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	2</a:t>
            </a:r>
            <a:r>
              <a:rPr lang="pt-BR" sz="2800" dirty="0">
                <a:solidFill>
                  <a:srgbClr val="000000"/>
                </a:solidFill>
              </a:rPr>
              <a:t>. Estimar o </a:t>
            </a:r>
            <a:r>
              <a:rPr lang="pt-BR" sz="2800" u="sng" dirty="0" smtClean="0">
                <a:solidFill>
                  <a:srgbClr val="000000"/>
                </a:solidFill>
              </a:rPr>
              <a:t>esforço</a:t>
            </a:r>
            <a:endParaRPr lang="pt-BR" sz="28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	3</a:t>
            </a:r>
            <a:r>
              <a:rPr lang="pt-BR" sz="2800" dirty="0">
                <a:solidFill>
                  <a:srgbClr val="000000"/>
                </a:solidFill>
              </a:rPr>
              <a:t>. Estimar o </a:t>
            </a:r>
            <a:r>
              <a:rPr lang="pt-BR" sz="2800" u="sng" dirty="0" smtClean="0">
                <a:solidFill>
                  <a:srgbClr val="000000"/>
                </a:solidFill>
              </a:rPr>
              <a:t>prazo</a:t>
            </a:r>
            <a:endParaRPr lang="pt-BR" sz="28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2800" dirty="0" smtClean="0">
                <a:solidFill>
                  <a:srgbClr val="000000"/>
                </a:solidFill>
              </a:rPr>
              <a:t>	4</a:t>
            </a:r>
            <a:r>
              <a:rPr lang="pt-BR" sz="2800" dirty="0">
                <a:solidFill>
                  <a:srgbClr val="000000"/>
                </a:solidFill>
              </a:rPr>
              <a:t>. </a:t>
            </a:r>
            <a:r>
              <a:rPr lang="pt-BR" sz="2800" u="sng" dirty="0">
                <a:solidFill>
                  <a:srgbClr val="000000"/>
                </a:solidFill>
              </a:rPr>
              <a:t>Fornecer estimativas </a:t>
            </a:r>
            <a:r>
              <a:rPr lang="pt-BR" sz="2800" dirty="0">
                <a:solidFill>
                  <a:srgbClr val="000000"/>
                </a:solidFill>
              </a:rPr>
              <a:t>dentro de uma faixa </a:t>
            </a:r>
            <a:r>
              <a:rPr lang="pt-BR" sz="2800" dirty="0" smtClean="0">
                <a:solidFill>
                  <a:srgbClr val="000000"/>
                </a:solidFill>
              </a:rPr>
              <a:t>	permitida </a:t>
            </a:r>
            <a:r>
              <a:rPr lang="pt-BR" sz="2800" dirty="0">
                <a:solidFill>
                  <a:srgbClr val="000000"/>
                </a:solidFill>
              </a:rPr>
              <a:t>e refinar essa faixa à medida que o </a:t>
            </a:r>
            <a:r>
              <a:rPr lang="pt-BR" sz="2800" dirty="0" smtClean="0">
                <a:solidFill>
                  <a:srgbClr val="000000"/>
                </a:solidFill>
              </a:rPr>
              <a:t>	projeto progride</a:t>
            </a:r>
          </a:p>
          <a:p>
            <a:pPr marL="0" indent="0">
              <a:buNone/>
            </a:pPr>
            <a:endParaRPr lang="pt-BR" sz="2800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</a:rPr>
              <a:t>É difícil conhecer se é possível desenvolver o produto desejado pelo cliente </a:t>
            </a:r>
            <a:r>
              <a:rPr lang="pt-BR" b="1" u="sng" dirty="0">
                <a:solidFill>
                  <a:srgbClr val="000000"/>
                </a:solidFill>
              </a:rPr>
              <a:t>antes de conhecer os detalhes</a:t>
            </a:r>
            <a:r>
              <a:rPr lang="pt-BR" dirty="0">
                <a:solidFill>
                  <a:srgbClr val="000000"/>
                </a:solidFill>
              </a:rPr>
              <a:t> do projeto</a:t>
            </a:r>
          </a:p>
        </p:txBody>
      </p:sp>
    </p:spTree>
    <p:extLst>
      <p:ext uri="{BB962C8B-B14F-4D97-AF65-F5344CB8AC3E}">
        <p14:creationId xmlns:p14="http://schemas.microsoft.com/office/powerpoint/2010/main" val="93186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  <a:r>
              <a:rPr lang="pt-BR" sz="3200" dirty="0" smtClean="0">
                <a:solidFill>
                  <a:schemeClr val="tx1"/>
                </a:solidFill>
              </a:rPr>
              <a:t>. TIPOS DE ESTIMATIVAS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36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FF0000"/>
                </a:solidFill>
              </a:rPr>
              <a:t>Tamanho</a:t>
            </a:r>
            <a:endParaRPr lang="pt-BR" sz="2800" b="1" u="sng" dirty="0">
              <a:solidFill>
                <a:srgbClr val="FF0000"/>
              </a:solidFill>
            </a:endParaRP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Quantidade </a:t>
            </a:r>
            <a:r>
              <a:rPr lang="pt-BR" sz="2800" dirty="0">
                <a:solidFill>
                  <a:schemeClr val="tx1"/>
                </a:solidFill>
              </a:rPr>
              <a:t>de software a ser produzida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Ex</a:t>
            </a:r>
            <a:r>
              <a:rPr lang="pt-BR" sz="2800" dirty="0">
                <a:solidFill>
                  <a:schemeClr val="tx1"/>
                </a:solidFill>
              </a:rPr>
              <a:t>. número de linhas de código, número de requisitos funcionais, número de casos de </a:t>
            </a:r>
            <a:r>
              <a:rPr lang="pt-BR" sz="2800" dirty="0" smtClean="0">
                <a:solidFill>
                  <a:schemeClr val="tx1"/>
                </a:solidFill>
              </a:rPr>
              <a:t>uso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u="sng" dirty="0">
                <a:solidFill>
                  <a:srgbClr val="FF0000"/>
                </a:solidFill>
              </a:rPr>
              <a:t>Esforço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Derivado </a:t>
            </a:r>
            <a:r>
              <a:rPr lang="pt-BR" sz="2800" dirty="0">
                <a:solidFill>
                  <a:schemeClr val="tx1"/>
                </a:solidFill>
              </a:rPr>
              <a:t>da estimativa de tamanho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Ex</a:t>
            </a:r>
            <a:r>
              <a:rPr lang="pt-BR" sz="2800" dirty="0">
                <a:solidFill>
                  <a:schemeClr val="tx1"/>
                </a:solidFill>
              </a:rPr>
              <a:t>. estimativa de tamanho X produtividade (</a:t>
            </a:r>
            <a:r>
              <a:rPr lang="pt-BR" sz="2800" dirty="0" smtClean="0">
                <a:solidFill>
                  <a:schemeClr val="tx1"/>
                </a:solidFill>
              </a:rPr>
              <a:t>quantidade </a:t>
            </a:r>
            <a:r>
              <a:rPr lang="pt-BR" sz="2800" dirty="0">
                <a:solidFill>
                  <a:schemeClr val="tx1"/>
                </a:solidFill>
              </a:rPr>
              <a:t>diagramas X </a:t>
            </a:r>
            <a:r>
              <a:rPr lang="pt-BR" sz="2800" dirty="0" smtClean="0">
                <a:solidFill>
                  <a:schemeClr val="tx1"/>
                </a:solidFill>
              </a:rPr>
              <a:t>tempo </a:t>
            </a:r>
            <a:r>
              <a:rPr lang="pt-BR" sz="2800" dirty="0">
                <a:solidFill>
                  <a:schemeClr val="tx1"/>
                </a:solidFill>
              </a:rPr>
              <a:t>gasto para 1 analista preparar 1 </a:t>
            </a:r>
            <a:r>
              <a:rPr lang="pt-BR" sz="2800" dirty="0" smtClean="0">
                <a:solidFill>
                  <a:schemeClr val="tx1"/>
                </a:solidFill>
              </a:rPr>
              <a:t>diagrama) </a:t>
            </a:r>
            <a:r>
              <a:rPr lang="pt-BR" sz="2800" dirty="0">
                <a:solidFill>
                  <a:schemeClr val="tx1"/>
                </a:solidFill>
              </a:rPr>
              <a:t>= </a:t>
            </a:r>
            <a:r>
              <a:rPr lang="pt-BR" sz="2800" dirty="0" smtClean="0">
                <a:solidFill>
                  <a:schemeClr val="tx1"/>
                </a:solidFill>
              </a:rPr>
              <a:t>esforço (dias</a:t>
            </a:r>
            <a:r>
              <a:rPr lang="pt-BR" sz="2800" dirty="0">
                <a:solidFill>
                  <a:schemeClr val="tx1"/>
                </a:solidFill>
              </a:rPr>
              <a:t>) </a:t>
            </a:r>
            <a:endParaRPr lang="pt-BR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  <a:r>
              <a:rPr lang="pt-BR" sz="3200" dirty="0" smtClean="0">
                <a:solidFill>
                  <a:schemeClr val="tx1"/>
                </a:solidFill>
              </a:rPr>
              <a:t>. TIPOS DE ESTIMATIVAS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37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u="sng" dirty="0">
                <a:solidFill>
                  <a:srgbClr val="FF0000"/>
                </a:solidFill>
              </a:rPr>
              <a:t>Prazo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Geralmente é baseado em datas requisitadas pelo cliente</a:t>
            </a:r>
          </a:p>
          <a:p>
            <a:pPr marL="74250" lvl="1" indent="0" algn="just">
              <a:buNone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u="sng" dirty="0" smtClean="0">
                <a:solidFill>
                  <a:srgbClr val="FF0000"/>
                </a:solidFill>
              </a:rPr>
              <a:t>Qualidade</a:t>
            </a:r>
            <a:endParaRPr lang="pt-BR" sz="2800" b="1" u="sng" dirty="0">
              <a:solidFill>
                <a:srgbClr val="FF0000"/>
              </a:solidFill>
            </a:endParaRP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Medidas de resultados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Ex. defeitos por fase, esforço de mudanças</a:t>
            </a:r>
          </a:p>
        </p:txBody>
      </p:sp>
    </p:spTree>
    <p:extLst>
      <p:ext uri="{BB962C8B-B14F-4D97-AF65-F5344CB8AC3E}">
        <p14:creationId xmlns:p14="http://schemas.microsoft.com/office/powerpoint/2010/main" val="301538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929308" cy="457200"/>
          </a:xfrm>
        </p:spPr>
        <p:txBody>
          <a:bodyPr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ISBSG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360000" lvl="1" algn="just"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rgbClr val="FF0000"/>
                </a:solidFill>
              </a:rPr>
              <a:t>ISBSG - </a:t>
            </a:r>
            <a:r>
              <a:rPr lang="en-US" sz="2800" b="1" i="1" dirty="0">
                <a:solidFill>
                  <a:srgbClr val="FF0000"/>
                </a:solidFill>
              </a:rPr>
              <a:t>International Software Benchmarking Standards Group</a:t>
            </a:r>
            <a:endParaRPr lang="pt-BR" sz="2800" b="1" i="1" dirty="0">
              <a:solidFill>
                <a:srgbClr val="FF0000"/>
              </a:solidFill>
            </a:endParaRP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tx1"/>
              </a:solidFill>
            </a:endParaRP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Organização </a:t>
            </a:r>
            <a:r>
              <a:rPr lang="pt-BR" sz="2800" dirty="0">
                <a:solidFill>
                  <a:schemeClr val="tx1"/>
                </a:solidFill>
              </a:rPr>
              <a:t>sem fins </a:t>
            </a:r>
            <a:r>
              <a:rPr lang="pt-BR" sz="2800" dirty="0" smtClean="0">
                <a:solidFill>
                  <a:schemeClr val="tx1"/>
                </a:solidFill>
              </a:rPr>
              <a:t>lucrativos</a:t>
            </a: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988650" lvl="2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Mantém </a:t>
            </a:r>
            <a:r>
              <a:rPr lang="pt-BR" sz="2800" dirty="0">
                <a:solidFill>
                  <a:schemeClr val="tx1"/>
                </a:solidFill>
              </a:rPr>
              <a:t>um banco de dados de métricas de projetos de software para auxiliar na melhoria </a:t>
            </a:r>
            <a:r>
              <a:rPr lang="pt-BR" sz="2800" dirty="0" smtClean="0">
                <a:solidFill>
                  <a:schemeClr val="tx1"/>
                </a:solidFill>
              </a:rPr>
              <a:t>de gerência </a:t>
            </a:r>
            <a:r>
              <a:rPr lang="pt-BR" sz="2800" dirty="0">
                <a:solidFill>
                  <a:schemeClr val="tx1"/>
                </a:solidFill>
              </a:rPr>
              <a:t>de recursos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7656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endParaRPr lang="pt-BR" altLang="pt-BR" sz="320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39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95536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marL="0" indent="0" algn="ctr">
              <a:buNone/>
            </a:pPr>
            <a:r>
              <a:rPr lang="pt-BR" sz="3200" b="1" dirty="0"/>
              <a:t>DÚVIDAS?</a:t>
            </a:r>
          </a:p>
          <a:p>
            <a:pPr marL="0" indent="0" algn="ctr">
              <a:buNone/>
            </a:pPr>
            <a:endParaRPr lang="pt-BR" sz="32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OBRIGADO!</a:t>
            </a:r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endParaRPr lang="pt-BR" sz="2000" b="1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 bwMode="auto">
          <a:xfrm>
            <a:off x="3275856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marL="0" indent="0"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E-mail: julioios@hotmail.com</a:t>
            </a:r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 bwMode="auto">
          <a:xfrm>
            <a:off x="683568" y="6488961"/>
            <a:ext cx="3388704" cy="28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Tahoma" pitchFamily="34" charset="0"/>
              </a:defRPr>
            </a:lvl9pPr>
          </a:lstStyle>
          <a:p>
            <a:pPr marL="0" indent="0" algn="ctr" eaLnBrk="1" hangingPunct="1">
              <a:spcAft>
                <a:spcPts val="1200"/>
              </a:spcAft>
              <a:buNone/>
              <a:defRPr/>
            </a:pPr>
            <a:r>
              <a:rPr lang="pt-BR" sz="1400" b="1">
                <a:solidFill>
                  <a:srgbClr val="FF0000"/>
                </a:solidFill>
              </a:rPr>
              <a:t>Julio Oliveira da Silva</a:t>
            </a:r>
          </a:p>
        </p:txBody>
      </p:sp>
    </p:spTree>
    <p:extLst>
      <p:ext uri="{BB962C8B-B14F-4D97-AF65-F5344CB8AC3E}">
        <p14:creationId xmlns:p14="http://schemas.microsoft.com/office/powerpoint/2010/main" val="35997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1. CONTEXTUALIZAÇÃO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4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chemeClr val="tx1"/>
                </a:solidFill>
              </a:rPr>
              <a:t>Por que se preocupar com </a:t>
            </a:r>
            <a:r>
              <a:rPr lang="pt-BR" sz="3200" b="1" dirty="0" smtClean="0">
                <a:solidFill>
                  <a:srgbClr val="FF0000"/>
                </a:solidFill>
              </a:rPr>
              <a:t>métricas</a:t>
            </a:r>
            <a:r>
              <a:rPr lang="pt-BR" sz="3200" b="1" dirty="0" smtClean="0">
                <a:solidFill>
                  <a:schemeClr val="tx1"/>
                </a:solidFill>
              </a:rPr>
              <a:t>, </a:t>
            </a:r>
            <a:r>
              <a:rPr lang="pt-BR" sz="3200" b="1" dirty="0" smtClean="0">
                <a:solidFill>
                  <a:srgbClr val="FF0000"/>
                </a:solidFill>
              </a:rPr>
              <a:t>medidas</a:t>
            </a:r>
            <a:r>
              <a:rPr lang="pt-BR" sz="3200" b="1" dirty="0" smtClean="0">
                <a:solidFill>
                  <a:schemeClr val="tx1"/>
                </a:solidFill>
              </a:rPr>
              <a:t>, qualidade </a:t>
            </a:r>
            <a:r>
              <a:rPr lang="pt-BR" sz="3200" b="1" dirty="0">
                <a:solidFill>
                  <a:schemeClr val="tx1"/>
                </a:solidFill>
              </a:rPr>
              <a:t>de software</a:t>
            </a:r>
            <a:r>
              <a:rPr lang="pt-BR" sz="3200" b="1" dirty="0" smtClean="0">
                <a:solidFill>
                  <a:schemeClr val="tx1"/>
                </a:solidFill>
              </a:rPr>
              <a:t>?</a:t>
            </a:r>
          </a:p>
          <a:p>
            <a:pPr marL="438300" lvl="1" indent="0" algn="just">
              <a:spcBef>
                <a:spcPts val="2400"/>
              </a:spcBef>
              <a:buNone/>
            </a:pPr>
            <a:r>
              <a:rPr lang="pt-BR" sz="32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“Nós </a:t>
            </a:r>
            <a:r>
              <a:rPr lang="pt-BR" sz="3200" dirty="0">
                <a:solidFill>
                  <a:schemeClr val="tx1"/>
                </a:solidFill>
                <a:latin typeface="Footlight MT Light" panose="0204060206030A020304" pitchFamily="18" charset="0"/>
              </a:rPr>
              <a:t>nos tornamos perigosamente dependentes de grandes sistemas de software cujo comportamento não está bem entendido e que muitas vezes falham de maneiras </a:t>
            </a:r>
            <a:r>
              <a:rPr lang="pt-BR" sz="32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imprevisíveis”</a:t>
            </a:r>
          </a:p>
          <a:p>
            <a:pPr marL="438300" lvl="1" indent="0" algn="r">
              <a:spcBef>
                <a:spcPts val="0"/>
              </a:spcBef>
              <a:buNone/>
            </a:pPr>
            <a:r>
              <a:rPr lang="pt-BR" sz="3200" dirty="0"/>
              <a:t/>
            </a:r>
            <a:br>
              <a:rPr lang="pt-BR" sz="3200" dirty="0"/>
            </a:br>
            <a:r>
              <a:rPr lang="pt-BR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EUA PITAC </a:t>
            </a:r>
            <a:r>
              <a:rPr lang="pt-BR" sz="2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(Presidente do Comitê </a:t>
            </a:r>
            <a:r>
              <a:rPr lang="pt-BR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Consultivo de Tecnologia da </a:t>
            </a:r>
            <a:r>
              <a:rPr lang="pt-BR" sz="2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Informação), </a:t>
            </a:r>
            <a:r>
              <a:rPr lang="pt-BR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1999</a:t>
            </a:r>
            <a:endParaRPr lang="pt-BR" sz="2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38300" lvl="1" indent="0" algn="just">
              <a:spcBef>
                <a:spcPts val="2400"/>
              </a:spcBef>
              <a:buNone/>
            </a:pP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1. CONTEXTUALIZAÇÃO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5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3200" b="1" dirty="0">
                <a:solidFill>
                  <a:schemeClr val="tx1"/>
                </a:solidFill>
              </a:rPr>
              <a:t>Por que se preocupar com </a:t>
            </a:r>
            <a:r>
              <a:rPr lang="pt-BR" sz="3200" b="1" dirty="0" smtClean="0">
                <a:solidFill>
                  <a:srgbClr val="FF0000"/>
                </a:solidFill>
              </a:rPr>
              <a:t>métricas</a:t>
            </a:r>
            <a:r>
              <a:rPr lang="pt-BR" sz="3200" b="1" dirty="0" smtClean="0">
                <a:solidFill>
                  <a:schemeClr val="tx1"/>
                </a:solidFill>
              </a:rPr>
              <a:t>, </a:t>
            </a:r>
            <a:r>
              <a:rPr lang="pt-BR" sz="3200" b="1" dirty="0" smtClean="0">
                <a:solidFill>
                  <a:srgbClr val="FF0000"/>
                </a:solidFill>
              </a:rPr>
              <a:t>medidas</a:t>
            </a:r>
            <a:r>
              <a:rPr lang="pt-BR" sz="3200" b="1" dirty="0" smtClean="0">
                <a:solidFill>
                  <a:schemeClr val="tx1"/>
                </a:solidFill>
              </a:rPr>
              <a:t>, qualidade </a:t>
            </a:r>
            <a:r>
              <a:rPr lang="pt-BR" sz="3200" b="1" dirty="0">
                <a:solidFill>
                  <a:schemeClr val="tx1"/>
                </a:solidFill>
              </a:rPr>
              <a:t>de software</a:t>
            </a:r>
            <a:r>
              <a:rPr lang="pt-BR" sz="3200" b="1" dirty="0" smtClean="0">
                <a:solidFill>
                  <a:schemeClr val="tx1"/>
                </a:solidFill>
              </a:rPr>
              <a:t>?</a:t>
            </a:r>
          </a:p>
          <a:p>
            <a:pPr marL="438300" lvl="1" indent="0" algn="just">
              <a:spcBef>
                <a:spcPts val="2400"/>
              </a:spcBef>
              <a:buNone/>
            </a:pPr>
            <a:r>
              <a:rPr lang="pt-BR" sz="32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“A </a:t>
            </a:r>
            <a:r>
              <a:rPr lang="pt-BR" sz="3200" dirty="0">
                <a:solidFill>
                  <a:schemeClr val="tx1"/>
                </a:solidFill>
                <a:latin typeface="Footlight MT Light" panose="0204060206030A020304" pitchFamily="18" charset="0"/>
              </a:rPr>
              <a:t>programação hoje é uma corrida entre engenheiros de software que se esforçam para construir programas maiores e melhores à prova de idiotas, e o Universo tentando produzir idiotas maiores e melhores. Até agora, o universo está </a:t>
            </a:r>
            <a:r>
              <a:rPr lang="pt-BR" sz="32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ganhando”</a:t>
            </a:r>
          </a:p>
          <a:p>
            <a:pPr marL="438300" lvl="1" indent="0" algn="just">
              <a:spcBef>
                <a:spcPts val="1200"/>
              </a:spcBef>
              <a:buNone/>
            </a:pPr>
            <a:r>
              <a:rPr lang="pt-BR" sz="3200" dirty="0">
                <a:solidFill>
                  <a:schemeClr val="tx1"/>
                </a:solidFill>
                <a:latin typeface="Footlight MT Light" panose="0204060206030A020304" pitchFamily="18" charset="0"/>
              </a:rPr>
              <a:t>	</a:t>
            </a:r>
            <a:r>
              <a:rPr lang="pt-BR" sz="32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				</a:t>
            </a:r>
            <a:r>
              <a:rPr lang="pt-BR" sz="22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Rich</a:t>
            </a:r>
            <a:r>
              <a:rPr lang="pt-BR" sz="2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Comic Sans MS" panose="030F0702030302020204" pitchFamily="66" charset="0"/>
              </a:rPr>
              <a:t>Cook</a:t>
            </a:r>
          </a:p>
        </p:txBody>
      </p:sp>
    </p:spTree>
    <p:extLst>
      <p:ext uri="{BB962C8B-B14F-4D97-AF65-F5344CB8AC3E}">
        <p14:creationId xmlns:p14="http://schemas.microsoft.com/office/powerpoint/2010/main" val="14272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</a:t>
            </a:r>
            <a:r>
              <a:rPr lang="pt-BR" altLang="pt-BR" sz="3200" dirty="0" smtClean="0">
                <a:solidFill>
                  <a:schemeClr val="tx1"/>
                </a:solidFill>
              </a:rPr>
              <a:t>. MOTIVAÇÃO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6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algn="just"/>
            <a:r>
              <a:rPr lang="pt-BR" sz="2500" dirty="0">
                <a:solidFill>
                  <a:schemeClr val="tx1"/>
                </a:solidFill>
              </a:rPr>
              <a:t>Um dos objetivos básicos da Engenharia de Software é transformar o desenvolvimento de sistemas de software, partindo de uma abordagem artística e </a:t>
            </a:r>
            <a:r>
              <a:rPr lang="pt-BR" sz="2500" b="1" u="sng" dirty="0">
                <a:solidFill>
                  <a:schemeClr val="tx1"/>
                </a:solidFill>
              </a:rPr>
              <a:t>“indisciplinada”</a:t>
            </a:r>
            <a:r>
              <a:rPr lang="pt-BR" sz="2500" dirty="0">
                <a:solidFill>
                  <a:schemeClr val="tx1"/>
                </a:solidFill>
              </a:rPr>
              <a:t>, para alcançar um processo </a:t>
            </a:r>
            <a:r>
              <a:rPr lang="pt-BR" sz="2500" b="1" dirty="0">
                <a:solidFill>
                  <a:srgbClr val="FF0000"/>
                </a:solidFill>
              </a:rPr>
              <a:t>controlado, quantificado e previsível</a:t>
            </a:r>
            <a:r>
              <a:rPr lang="pt-BR" sz="25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“Métricas de Software” são discutidas há mais de 20 anos na engenharia de software. No entanto, sua </a:t>
            </a:r>
            <a:r>
              <a:rPr lang="pt-BR" sz="2500" b="1" u="sng" dirty="0">
                <a:solidFill>
                  <a:schemeClr val="tx1"/>
                </a:solidFill>
              </a:rPr>
              <a:t>utilização não é verificada</a:t>
            </a:r>
            <a:r>
              <a:rPr lang="pt-BR" sz="2500" dirty="0">
                <a:solidFill>
                  <a:schemeClr val="tx1"/>
                </a:solidFill>
              </a:rPr>
              <a:t>, na prática, na maioria dos projetos.</a:t>
            </a:r>
          </a:p>
          <a:p>
            <a:pPr algn="just"/>
            <a:r>
              <a:rPr lang="pt-BR" sz="2500" dirty="0">
                <a:solidFill>
                  <a:schemeClr val="tx1"/>
                </a:solidFill>
              </a:rPr>
              <a:t>Pesquisas realizadas em empresas de software indicam que mais da metade dos grandes projetos sofrem com atrasos, altos custos ou algum fracasso na sua execução.</a:t>
            </a:r>
          </a:p>
          <a:p>
            <a:pPr lvl="1" algn="just"/>
            <a:r>
              <a:rPr lang="pt-BR" sz="2100" dirty="0" smtClean="0">
                <a:solidFill>
                  <a:schemeClr val="tx1"/>
                </a:solidFill>
              </a:rPr>
              <a:t>Falta </a:t>
            </a:r>
            <a:r>
              <a:rPr lang="pt-BR" sz="2100" dirty="0">
                <a:solidFill>
                  <a:schemeClr val="tx1"/>
                </a:solidFill>
              </a:rPr>
              <a:t>de controle dos projetos</a:t>
            </a:r>
            <a:endParaRPr lang="pt-BR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>
                <a:solidFill>
                  <a:schemeClr val="tx1"/>
                </a:solidFill>
              </a:rPr>
              <a:t>2</a:t>
            </a:r>
            <a:r>
              <a:rPr lang="pt-BR" altLang="pt-BR" sz="3200" dirty="0" smtClean="0">
                <a:solidFill>
                  <a:schemeClr val="tx1"/>
                </a:solidFill>
              </a:rPr>
              <a:t>. MOTIVAÇÃO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dirty="0" smtClean="0"/>
              <a:pPr>
                <a:defRPr/>
              </a:pPr>
              <a:t>7</a:t>
            </a:fld>
            <a:endParaRPr lang="pt-BR" altLang="pt-BR" b="1"/>
          </a:p>
        </p:txBody>
      </p:sp>
      <p:sp>
        <p:nvSpPr>
          <p:cNvPr id="16" name="Rectangle 19"/>
          <p:cNvSpPr txBox="1">
            <a:spLocks noChangeArrowheads="1"/>
          </p:cNvSpPr>
          <p:nvPr/>
        </p:nvSpPr>
        <p:spPr bwMode="auto">
          <a:xfrm>
            <a:off x="396680" y="908720"/>
            <a:ext cx="8325122" cy="558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endParaRPr lang="pt-BR" sz="25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1"/>
                </a:solidFill>
                <a:latin typeface="Javanese Text" panose="02000000000000000000" pitchFamily="2" charset="0"/>
              </a:rPr>
              <a:t>“</a:t>
            </a:r>
            <a:r>
              <a:rPr lang="pt-BR" sz="2800" dirty="0">
                <a:solidFill>
                  <a:schemeClr val="tx1"/>
                </a:solidFill>
                <a:latin typeface="Javanese Text" panose="02000000000000000000" pitchFamily="2" charset="0"/>
              </a:rPr>
              <a:t>Não se pode </a:t>
            </a:r>
            <a:r>
              <a:rPr lang="pt-BR" sz="2800" b="1" dirty="0">
                <a:solidFill>
                  <a:schemeClr val="tx1"/>
                </a:solidFill>
                <a:latin typeface="Javanese Text" panose="02000000000000000000" pitchFamily="2" charset="0"/>
              </a:rPr>
              <a:t>gerenciar</a:t>
            </a:r>
            <a:r>
              <a:rPr lang="pt-BR" sz="2800" dirty="0">
                <a:solidFill>
                  <a:schemeClr val="tx1"/>
                </a:solidFill>
                <a:latin typeface="Javanese Text" panose="02000000000000000000" pitchFamily="2" charset="0"/>
              </a:rPr>
              <a:t> o que não se pode </a:t>
            </a:r>
            <a:r>
              <a:rPr lang="pt-BR" sz="2800" b="1" dirty="0">
                <a:solidFill>
                  <a:schemeClr val="tx1"/>
                </a:solidFill>
                <a:latin typeface="Javanese Text" panose="02000000000000000000" pitchFamily="2" charset="0"/>
              </a:rPr>
              <a:t>medir</a:t>
            </a:r>
            <a:r>
              <a:rPr lang="pt-BR" sz="2800" dirty="0">
                <a:solidFill>
                  <a:schemeClr val="tx1"/>
                </a:solidFill>
                <a:latin typeface="Javanese Text" panose="02000000000000000000" pitchFamily="2" charset="0"/>
              </a:rPr>
              <a:t>”.</a:t>
            </a:r>
          </a:p>
          <a:p>
            <a:pPr marL="0" indent="0" algn="r">
              <a:buNone/>
            </a:pPr>
            <a:r>
              <a:rPr lang="pt-BR" sz="2500" dirty="0">
                <a:solidFill>
                  <a:schemeClr val="tx1"/>
                </a:solidFill>
              </a:rPr>
              <a:t>   </a:t>
            </a:r>
            <a:r>
              <a:rPr lang="pt-BR" sz="2500" dirty="0">
                <a:solidFill>
                  <a:schemeClr val="tx1"/>
                </a:solidFill>
                <a:latin typeface="Comic Sans MS" panose="030F0702030302020204" pitchFamily="66" charset="0"/>
              </a:rPr>
              <a:t>Tom De Marco</a:t>
            </a:r>
          </a:p>
          <a:p>
            <a:pPr marL="0" indent="0" algn="just">
              <a:buNone/>
            </a:pPr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Javanese Text" panose="02000000000000000000" pitchFamily="2" charset="0"/>
              </a:rPr>
              <a:t>“Se você não sabe para onde quer ir, pode seguir qualquer caminho. Se você não sabe onde está, não adianta ter um mapa, que ele não vai ajudar!”</a:t>
            </a:r>
          </a:p>
          <a:p>
            <a:pPr marL="0" indent="0" algn="r">
              <a:buNone/>
            </a:pPr>
            <a:r>
              <a:rPr lang="pt-BR" sz="2500" dirty="0">
                <a:solidFill>
                  <a:schemeClr val="tx1"/>
                </a:solidFill>
                <a:latin typeface="Comic Sans MS" panose="030F0702030302020204" pitchFamily="66" charset="0"/>
              </a:rPr>
              <a:t> Roger Pressman</a:t>
            </a: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algn="just"/>
            <a:endParaRPr lang="pt-BR" sz="2500" dirty="0">
              <a:solidFill>
                <a:schemeClr val="tx1"/>
              </a:solidFill>
            </a:endParaRPr>
          </a:p>
          <a:p>
            <a:pPr algn="just"/>
            <a:endParaRPr lang="pt-BR" sz="25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	</a:t>
            </a:r>
          </a:p>
          <a:p>
            <a:pPr algn="just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8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323528" y="908720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r>
              <a:rPr lang="pt-BR" sz="3200" dirty="0" smtClean="0"/>
              <a:t> </a:t>
            </a:r>
            <a:r>
              <a:rPr lang="pt-BR" sz="3200" b="1" dirty="0"/>
              <a:t>Foguete Ariane 5, 1996</a:t>
            </a: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O foguete explodiu 40 segundos após a sua </a:t>
            </a:r>
            <a:r>
              <a:rPr lang="pt-BR" sz="2400" dirty="0" smtClean="0">
                <a:solidFill>
                  <a:schemeClr val="tx1"/>
                </a:solidFill>
              </a:rPr>
              <a:t>primeira decolagem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Prejuízo </a:t>
            </a:r>
            <a:r>
              <a:rPr lang="pt-BR" sz="2400" dirty="0">
                <a:solidFill>
                  <a:schemeClr val="tx1"/>
                </a:solidFill>
              </a:rPr>
              <a:t>de U$ 500 </a:t>
            </a:r>
            <a:r>
              <a:rPr lang="pt-BR" sz="2400" dirty="0" smtClean="0">
                <a:solidFill>
                  <a:schemeClr val="tx1"/>
                </a:solidFill>
              </a:rPr>
              <a:t>milhões;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Foi </a:t>
            </a:r>
            <a:r>
              <a:rPr lang="pt-BR" sz="2400" dirty="0">
                <a:solidFill>
                  <a:schemeClr val="tx1"/>
                </a:solidFill>
              </a:rPr>
              <a:t>aproveitado um pacote de software de navegação </a:t>
            </a:r>
            <a:r>
              <a:rPr lang="pt-BR" sz="2400" dirty="0" smtClean="0">
                <a:solidFill>
                  <a:schemeClr val="tx1"/>
                </a:solidFill>
              </a:rPr>
              <a:t>do Ariane </a:t>
            </a:r>
            <a:r>
              <a:rPr lang="pt-BR" sz="2400" dirty="0">
                <a:solidFill>
                  <a:schemeClr val="tx1"/>
                </a:solidFill>
              </a:rPr>
              <a:t>4 que não tinha </a:t>
            </a:r>
            <a:r>
              <a:rPr lang="pt-BR" sz="2400" dirty="0" smtClean="0">
                <a:solidFill>
                  <a:schemeClr val="tx1"/>
                </a:solidFill>
              </a:rPr>
              <a:t>erros;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>
              <a:spcBef>
                <a:spcPts val="1200"/>
              </a:spcBef>
            </a:pP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No módulo Sistema de Referência Inercial uma conversão </a:t>
            </a:r>
            <a:r>
              <a:rPr lang="pt-BR" sz="2400" dirty="0" smtClean="0">
                <a:solidFill>
                  <a:schemeClr val="tx1"/>
                </a:solidFill>
              </a:rPr>
              <a:t>de valores </a:t>
            </a:r>
            <a:r>
              <a:rPr lang="pt-BR" sz="2400" dirty="0">
                <a:solidFill>
                  <a:schemeClr val="tx1"/>
                </a:solidFill>
              </a:rPr>
              <a:t>de 64-bits para 16-bits causou um </a:t>
            </a:r>
            <a:r>
              <a:rPr lang="pt-BR" sz="2400" i="1" dirty="0">
                <a:solidFill>
                  <a:schemeClr val="tx1"/>
                </a:solidFill>
              </a:rPr>
              <a:t>operando </a:t>
            </a:r>
            <a:r>
              <a:rPr lang="pt-BR" sz="2400" i="1" dirty="0" smtClean="0">
                <a:solidFill>
                  <a:schemeClr val="tx1"/>
                </a:solidFill>
              </a:rPr>
              <a:t>inválido </a:t>
            </a:r>
            <a:r>
              <a:rPr lang="pt-BR" sz="2400" dirty="0" smtClean="0">
                <a:solidFill>
                  <a:schemeClr val="tx1"/>
                </a:solidFill>
              </a:rPr>
              <a:t>que </a:t>
            </a:r>
            <a:r>
              <a:rPr lang="pt-BR" sz="2400" dirty="0">
                <a:solidFill>
                  <a:schemeClr val="tx1"/>
                </a:solidFill>
              </a:rPr>
              <a:t>o </a:t>
            </a:r>
            <a:r>
              <a:rPr lang="pt-BR" sz="2400" dirty="0" smtClean="0">
                <a:solidFill>
                  <a:schemeClr val="tx1"/>
                </a:solidFill>
              </a:rPr>
              <a:t>interrompeu;</a:t>
            </a:r>
            <a:endParaRPr lang="pt-BR" sz="2400" dirty="0">
              <a:solidFill>
                <a:schemeClr val="tx1"/>
              </a:solidFill>
            </a:endParaRPr>
          </a:p>
          <a:p>
            <a:pPr lvl="1" algn="just">
              <a:spcBef>
                <a:spcPts val="1200"/>
              </a:spcBef>
            </a:pPr>
            <a:r>
              <a:rPr lang="pt-BR" sz="2400" b="1" dirty="0">
                <a:solidFill>
                  <a:srgbClr val="FF0000"/>
                </a:solidFill>
              </a:rPr>
              <a:t>CAUSA: </a:t>
            </a:r>
            <a:r>
              <a:rPr lang="pt-BR" sz="2400" dirty="0" smtClean="0">
                <a:solidFill>
                  <a:schemeClr val="tx1"/>
                </a:solidFill>
              </a:rPr>
              <a:t>A </a:t>
            </a:r>
            <a:r>
              <a:rPr lang="pt-BR" sz="2400" dirty="0">
                <a:solidFill>
                  <a:schemeClr val="tx1"/>
                </a:solidFill>
              </a:rPr>
              <a:t>falha no SRI levou o computador de bordo a modificar </a:t>
            </a:r>
            <a:r>
              <a:rPr lang="pt-BR" sz="2400" dirty="0" smtClean="0">
                <a:solidFill>
                  <a:schemeClr val="tx1"/>
                </a:solidFill>
              </a:rPr>
              <a:t>a trajetória </a:t>
            </a:r>
            <a:r>
              <a:rPr lang="pt-BR" sz="2400" dirty="0">
                <a:solidFill>
                  <a:schemeClr val="tx1"/>
                </a:solidFill>
              </a:rPr>
              <a:t>do foguete levando à ruptura de juntas e </a:t>
            </a:r>
            <a:r>
              <a:rPr lang="pt-BR" sz="2400">
                <a:solidFill>
                  <a:schemeClr val="tx1"/>
                </a:solidFill>
              </a:rPr>
              <a:t>isto </a:t>
            </a:r>
            <a:r>
              <a:rPr lang="pt-BR" sz="2400" smtClean="0">
                <a:solidFill>
                  <a:schemeClr val="tx1"/>
                </a:solidFill>
              </a:rPr>
              <a:t>causou </a:t>
            </a:r>
            <a:r>
              <a:rPr lang="pt-BR" sz="2400" dirty="0" smtClean="0">
                <a:solidFill>
                  <a:schemeClr val="tx1"/>
                </a:solidFill>
              </a:rPr>
              <a:t>a </a:t>
            </a:r>
            <a:r>
              <a:rPr lang="pt-BR" sz="2400" dirty="0">
                <a:solidFill>
                  <a:schemeClr val="tx1"/>
                </a:solidFill>
              </a:rPr>
              <a:t>ativação da </a:t>
            </a:r>
            <a:r>
              <a:rPr lang="pt-BR" sz="2400" dirty="0" err="1" smtClean="0">
                <a:solidFill>
                  <a:schemeClr val="tx1"/>
                </a:solidFill>
              </a:rPr>
              <a:t>auto-destruição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4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457200"/>
          </a:xfrm>
        </p:spPr>
        <p:txBody>
          <a:bodyPr/>
          <a:lstStyle/>
          <a:p>
            <a:pPr algn="ctr" eaLnBrk="1" hangingPunct="1"/>
            <a:r>
              <a:rPr lang="pt-BR" altLang="pt-BR" sz="3200" dirty="0" smtClean="0">
                <a:solidFill>
                  <a:schemeClr val="tx1"/>
                </a:solidFill>
              </a:rPr>
              <a:t>2.1 FALHAS FAMOSAS DE SOFTWARE</a:t>
            </a:r>
            <a:endParaRPr lang="pt-BR" altLang="pt-BR" sz="3200" dirty="0">
              <a:solidFill>
                <a:schemeClr val="tx1"/>
              </a:solidFill>
            </a:endParaRPr>
          </a:p>
        </p:txBody>
      </p:sp>
      <p:sp>
        <p:nvSpPr>
          <p:cNvPr id="19" name="Espaço Reservado para Número de Slide 4"/>
          <p:cNvSpPr txBox="1">
            <a:spLocks/>
          </p:cNvSpPr>
          <p:nvPr/>
        </p:nvSpPr>
        <p:spPr>
          <a:xfrm>
            <a:off x="8100392" y="6402110"/>
            <a:ext cx="620266" cy="408331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8BEAB74-063A-4FF6-A0A6-DD074C599BD1}" type="slidenum">
              <a:rPr lang="pt-BR" altLang="pt-BR" b="1" smtClean="0"/>
              <a:pPr>
                <a:defRPr/>
              </a:pPr>
              <a:t>9</a:t>
            </a:fld>
            <a:endParaRPr lang="pt-BR" altLang="pt-BR" b="1"/>
          </a:p>
        </p:txBody>
      </p:sp>
      <p:sp>
        <p:nvSpPr>
          <p:cNvPr id="20" name="Rectangle 19"/>
          <p:cNvSpPr txBox="1">
            <a:spLocks noChangeArrowheads="1"/>
          </p:cNvSpPr>
          <p:nvPr/>
        </p:nvSpPr>
        <p:spPr bwMode="auto">
          <a:xfrm>
            <a:off x="506408" y="927008"/>
            <a:ext cx="832512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9pPr>
          </a:lstStyle>
          <a:p>
            <a:r>
              <a:rPr lang="pt-BR" sz="3200" dirty="0" smtClean="0"/>
              <a:t> </a:t>
            </a:r>
            <a:r>
              <a:rPr lang="pt-BR" sz="3200" b="1" dirty="0"/>
              <a:t>Sistema de ambulâncias de Londres, 1992</a:t>
            </a:r>
            <a:r>
              <a:rPr lang="pt-BR" sz="2400" b="1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spcBef>
                <a:spcPts val="1200"/>
              </a:spcBef>
            </a:pPr>
            <a:r>
              <a:rPr lang="pt-BR" sz="2500" dirty="0" smtClean="0">
                <a:solidFill>
                  <a:schemeClr val="tx1"/>
                </a:solidFill>
              </a:rPr>
              <a:t>Morte </a:t>
            </a:r>
            <a:r>
              <a:rPr lang="pt-BR" sz="2500" dirty="0">
                <a:solidFill>
                  <a:schemeClr val="tx1"/>
                </a:solidFill>
              </a:rPr>
              <a:t>de pessoas que não foram socorridas a</a:t>
            </a:r>
            <a:r>
              <a:rPr lang="pt-BR" sz="2500" dirty="0" smtClean="0">
                <a:solidFill>
                  <a:schemeClr val="tx1"/>
                </a:solidFill>
              </a:rPr>
              <a:t> </a:t>
            </a:r>
            <a:r>
              <a:rPr lang="pt-BR" sz="2500" dirty="0">
                <a:solidFill>
                  <a:schemeClr val="tx1"/>
                </a:solidFill>
              </a:rPr>
              <a:t>tempo;</a:t>
            </a:r>
          </a:p>
          <a:p>
            <a:pPr lvl="1" algn="just">
              <a:spcBef>
                <a:spcPts val="1200"/>
              </a:spcBef>
            </a:pPr>
            <a:r>
              <a:rPr lang="pt-BR" sz="2500" dirty="0" smtClean="0">
                <a:solidFill>
                  <a:schemeClr val="tx1"/>
                </a:solidFill>
              </a:rPr>
              <a:t>Responsáveis </a:t>
            </a:r>
            <a:r>
              <a:rPr lang="pt-BR" sz="2500" dirty="0">
                <a:solidFill>
                  <a:schemeClr val="tx1"/>
                </a:solidFill>
              </a:rPr>
              <a:t>contrataram uma empresa desconhecida cujo valor cobrado era menor que os cobrados pelas empresas de renome;</a:t>
            </a:r>
          </a:p>
          <a:p>
            <a:pPr lvl="1" algn="just">
              <a:spcBef>
                <a:spcPts val="1200"/>
              </a:spcBef>
            </a:pPr>
            <a:r>
              <a:rPr lang="pt-BR" sz="2500" dirty="0" smtClean="0">
                <a:solidFill>
                  <a:schemeClr val="tx1"/>
                </a:solidFill>
              </a:rPr>
              <a:t>Colocaram </a:t>
            </a:r>
            <a:r>
              <a:rPr lang="pt-BR" sz="2500" dirty="0">
                <a:solidFill>
                  <a:schemeClr val="tx1"/>
                </a:solidFill>
              </a:rPr>
              <a:t>o sistema no ar sem os devidos testes;</a:t>
            </a:r>
          </a:p>
          <a:p>
            <a:pPr lvl="1" algn="just">
              <a:spcBef>
                <a:spcPts val="1200"/>
              </a:spcBef>
            </a:pPr>
            <a:r>
              <a:rPr lang="pt-BR" sz="2800" b="1" dirty="0">
                <a:solidFill>
                  <a:srgbClr val="FF0000"/>
                </a:solidFill>
              </a:rPr>
              <a:t>CAUSA: </a:t>
            </a:r>
            <a:r>
              <a:rPr lang="pt-BR" sz="2500" dirty="0" smtClean="0">
                <a:solidFill>
                  <a:schemeClr val="tx1"/>
                </a:solidFill>
              </a:rPr>
              <a:t>Não </a:t>
            </a:r>
            <a:r>
              <a:rPr lang="pt-BR" sz="2500" dirty="0">
                <a:solidFill>
                  <a:schemeClr val="tx1"/>
                </a:solidFill>
              </a:rPr>
              <a:t>foi feita uma migração correta do sistema antigo para o novo.</a:t>
            </a:r>
          </a:p>
        </p:txBody>
      </p:sp>
    </p:spTree>
    <p:extLst>
      <p:ext uri="{BB962C8B-B14F-4D97-AF65-F5344CB8AC3E}">
        <p14:creationId xmlns:p14="http://schemas.microsoft.com/office/powerpoint/2010/main" val="19792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2215</Words>
  <Application>Microsoft Office PowerPoint</Application>
  <PresentationFormat>Apresentação na tela (4:3)</PresentationFormat>
  <Paragraphs>356</Paragraphs>
  <Slides>39</Slides>
  <Notes>39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Comic Sans MS</vt:lpstr>
      <vt:lpstr>Footlight MT Light</vt:lpstr>
      <vt:lpstr>Javanese Text</vt:lpstr>
      <vt:lpstr>Tahoma</vt:lpstr>
      <vt:lpstr>Times New Roman</vt:lpstr>
      <vt:lpstr>Wingdings</vt:lpstr>
      <vt:lpstr>Estrutura padrão</vt:lpstr>
      <vt:lpstr>Photo Editor Photo</vt:lpstr>
      <vt:lpstr>INTRODUÇÃO A MÉTRICAS E MEDIDAS</vt:lpstr>
      <vt:lpstr>Roteiro da Aula</vt:lpstr>
      <vt:lpstr>1. CONTEXTUALIZAÇÃO</vt:lpstr>
      <vt:lpstr>1. CONTEXTUALIZAÇÃO</vt:lpstr>
      <vt:lpstr>1. CONTEXTUALIZAÇÃO</vt:lpstr>
      <vt:lpstr>2. MOTIVAÇÃO</vt:lpstr>
      <vt:lpstr>2. MOTIVAÇÃO</vt:lpstr>
      <vt:lpstr>2.1 FALHAS FAMOSAS DE SOFTWARE</vt:lpstr>
      <vt:lpstr>2.1 FALHAS FAMOSAS DE SOFTWARE</vt:lpstr>
      <vt:lpstr>2.1 FALHAS FAMOSAS DE SOFTWARE</vt:lpstr>
      <vt:lpstr>2.1 FALHAS FAMOSAS DE SOFTWARE</vt:lpstr>
      <vt:lpstr>2.1 FALHAS FAMOSAS DE SOFTWARE</vt:lpstr>
      <vt:lpstr>2.1 FALHAS FAMOSAS DE SOFTWARE</vt:lpstr>
      <vt:lpstr>2.1 FALHAS FAMOSAS DE SOFTWARE</vt:lpstr>
      <vt:lpstr>2.1 FALHAS FAMOSAS DE SOFTWARE</vt:lpstr>
      <vt:lpstr>MODELO DE CUSTO E QUALIDADE</vt:lpstr>
      <vt:lpstr>3. MÉTRICAS DE SOFTWARE</vt:lpstr>
      <vt:lpstr>3. MÉTRICAS DE SOFTWARE</vt:lpstr>
      <vt:lpstr>4. POR QUE MEDIR SOFTWARE</vt:lpstr>
      <vt:lpstr>5. MÉTRICAS: PROPRIEDADES DESEJÁVEIS</vt:lpstr>
      <vt:lpstr>5. MÉTRICAS: PROPRIEDADES DESEJÁVEIS</vt:lpstr>
      <vt:lpstr>O QUE PRECISAMOS?</vt:lpstr>
      <vt:lpstr>Goal-Question-Metric (GQM)</vt:lpstr>
      <vt:lpstr>Goal-Question-Metric (GQM)</vt:lpstr>
      <vt:lpstr>6. CATEGORIZAÇÃO DE MÉTRICAS</vt:lpstr>
      <vt:lpstr>6. CATEGORIZAÇÃO DE MÉTRICAS</vt:lpstr>
      <vt:lpstr>6. CATEGORIZAÇÃO DE MÉTRICAS</vt:lpstr>
      <vt:lpstr>6. CATEGORIZAÇÃO DE MÉTRICAS</vt:lpstr>
      <vt:lpstr>6. CATEGORIZAÇÃO DE MÉTRICAS</vt:lpstr>
      <vt:lpstr>6. CATEGORIZAÇÃO DE MÉTRICAS</vt:lpstr>
      <vt:lpstr>7. POSSÍVEIS PROBLEMAS COM MÉT.</vt:lpstr>
      <vt:lpstr>7. POSSÍVEIS PROBLEMAS COM MÉT.</vt:lpstr>
      <vt:lpstr>7. QUATRO PAPÉIS DA MEDIÇÃO</vt:lpstr>
      <vt:lpstr>7. QUATRO PAPÉIS DA MEDIÇÃO</vt:lpstr>
      <vt:lpstr>8. ESTIMATIVAS DE SOFTWARE</vt:lpstr>
      <vt:lpstr>9. TIPOS DE ESTIMATIVAS</vt:lpstr>
      <vt:lpstr>9. TIPOS DE ESTIMATIVAS</vt:lpstr>
      <vt:lpstr>ISBSG</vt:lpstr>
      <vt:lpstr>Apresentação do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</dc:creator>
  <cp:lastModifiedBy>julio oliveira</cp:lastModifiedBy>
  <cp:revision>67</cp:revision>
  <dcterms:created xsi:type="dcterms:W3CDTF">2003-03-31T20:14:51Z</dcterms:created>
  <dcterms:modified xsi:type="dcterms:W3CDTF">2019-07-08T13:49:14Z</dcterms:modified>
</cp:coreProperties>
</file>