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721"/>
  </p:normalViewPr>
  <p:slideViewPr>
    <p:cSldViewPr snapToGrid="0" snapToObjects="1">
      <p:cViewPr varScale="1">
        <p:scale>
          <a:sx n="88" d="100"/>
          <a:sy n="88" d="100"/>
        </p:scale>
        <p:origin x="17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8828-05BD-DB40-92C5-EB88B3A89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17CC2-FE68-A041-BF00-DB23257A8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514E-35F1-464F-871A-7D8C0A5E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2038-8068-FA43-B1AC-236B6BD4A68B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35867-115B-984F-8B8E-B56E8832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B9737-81A2-D846-A372-43F4E971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3F6B-CB8B-2642-8BF8-A78B569E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0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61B3-498F-DE40-87FD-12BD15A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920C4-257B-2F43-AD1B-CC646CB66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220F1-537E-B34B-A11E-D9DD7F29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2038-8068-FA43-B1AC-236B6BD4A68B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9EB89-1C37-704E-9725-D25DCD45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F37EC-EE53-AA4B-8DC4-6157FF94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3F6B-CB8B-2642-8BF8-A78B569E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8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392D3-D55B-514A-BB3F-797A744AC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548C1-2974-DE46-8F06-A4B4C29FA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49EC-28F9-6F4B-AED8-C0BDCF55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2038-8068-FA43-B1AC-236B6BD4A68B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D9D23-2FAA-B347-91AB-0A0920D8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ACB02-38C0-964B-A2BD-E79896F0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3F6B-CB8B-2642-8BF8-A78B569E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9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144D-1BD3-D144-9A58-81F05F8D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A0D59-CE88-B243-BEBF-6C4CDB3D4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5D501-FEEF-934F-97AF-CCD8FBBF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2038-8068-FA43-B1AC-236B6BD4A68B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A2080-4B85-2543-BDC2-4D8351B4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C9ACB-2157-8043-B408-6F835420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3F6B-CB8B-2642-8BF8-A78B569E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4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E93C-B786-7B44-A930-2ED19258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3385F-C4C2-0F44-842A-34CF5B7F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745C8-378F-2D4B-8F10-57A2C6D3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2038-8068-FA43-B1AC-236B6BD4A68B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7142D-360C-4648-AA6C-E8AF6E45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E865B-8236-D146-A4AF-B4A3F9E6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3F6B-CB8B-2642-8BF8-A78B569E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2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6D66-E127-FB47-AD7D-D529BA5F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48CEC-8A59-3B46-91D0-8D69F98AA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6D623-5F42-074A-B531-1327B7D39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FA3E8-1189-1949-99F6-FE664C63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2038-8068-FA43-B1AC-236B6BD4A68B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25EFB-9919-6C43-A9AE-4F66D0E0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E4620-20F1-4642-AB28-A94E02BC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3F6B-CB8B-2642-8BF8-A78B569E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3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D94C-9D71-7E43-B4C4-AD281AB10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D7C8D-ACD5-A148-93A0-C2A1416C4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477FA-37DD-3B40-97A1-4E46A4300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7B926-3CE1-BD4D-8C79-E21410F04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7B845-9093-B74A-9C45-B1360BDDA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10BCB-44F4-DD4F-B29E-C6C292FA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2038-8068-FA43-B1AC-236B6BD4A68B}" type="datetimeFigureOut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1502CC-AFD2-6C47-815D-93E3E192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D9C48-D9DD-2649-9459-14E029FC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3F6B-CB8B-2642-8BF8-A78B569E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9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A6ED-7DE2-3345-9E0B-347BF6B5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34AD1-B7C0-3C44-A900-BAAEEB9F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2038-8068-FA43-B1AC-236B6BD4A68B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3992B-177B-1440-903D-146EA490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DC3AC-64C1-9946-B82E-A7DA75E2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3F6B-CB8B-2642-8BF8-A78B569E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B45E3-7DD8-AD41-B1AF-86C4141F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2038-8068-FA43-B1AC-236B6BD4A68B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54266-2A40-054A-B596-A902BA77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0CD1D-17F6-8440-B772-60DEE4F6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3F6B-CB8B-2642-8BF8-A78B569E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5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59D6-82FF-A940-86E7-8E84683D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87B9-0106-6644-93E5-F926C4D97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E1CA2-4661-4544-8D25-530A6F845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75094-E27F-B847-8ED2-B22A1D83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2038-8068-FA43-B1AC-236B6BD4A68B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37043-8622-1E42-9C77-840A0469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1D158-E91A-E34A-AC55-F287C056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3F6B-CB8B-2642-8BF8-A78B569E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0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5BEE-BF8B-DA4E-8C7F-E53AEB37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13E13-6378-2F4A-96C2-2A739D9C7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D51A8-3217-7348-969D-48D1C876E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C9463-C31F-264C-AD0E-D940B28C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2038-8068-FA43-B1AC-236B6BD4A68B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D517D-1492-E346-8471-EFF93D45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077B7-5830-E342-8F25-82263A17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3F6B-CB8B-2642-8BF8-A78B569E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7C30C-589B-B241-83B6-01A30597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94E9F-2D70-2C4A-B14D-960FB9137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2C4EE-48A5-9147-A477-9973875FE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2038-8068-FA43-B1AC-236B6BD4A68B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9640F-7F3F-8C40-9705-A120DB3D2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D1751-4F6C-1243-AAE9-5103BF51A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D3F6B-CB8B-2642-8BF8-A78B569E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BF1AB70-8D55-0845-89A7-995301E6D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009" y="1094703"/>
            <a:ext cx="4168140" cy="3482340"/>
          </a:xfrm>
          <a:prstGeom prst="rect">
            <a:avLst/>
          </a:prstGeom>
        </p:spPr>
      </p:pic>
      <p:pic>
        <p:nvPicPr>
          <p:cNvPr id="7" name="Picture 6" descr="A picture containing computer, drawing&#10;&#10;Description automatically generated">
            <a:extLst>
              <a:ext uri="{FF2B5EF4-FFF2-40B4-BE49-F238E27FC236}">
                <a16:creationId xmlns:a16="http://schemas.microsoft.com/office/drawing/2014/main" id="{BB633C1D-79FE-B342-9DD0-67C1927A1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927" y="1174744"/>
            <a:ext cx="4168141" cy="33469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0947EC-FF87-9340-853F-CA8E06F5386C}"/>
              </a:ext>
            </a:extLst>
          </p:cNvPr>
          <p:cNvSpPr txBox="1"/>
          <p:nvPr/>
        </p:nvSpPr>
        <p:spPr>
          <a:xfrm>
            <a:off x="1543290" y="4620572"/>
            <a:ext cx="43495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Left: This is logarithm of the time bin X repeated by 10 columns to generate 10 bumps.</a:t>
            </a:r>
          </a:p>
          <a:p>
            <a:r>
              <a:rPr lang="en-US" sz="1400" b="1" i="1" dirty="0" err="1">
                <a:latin typeface="Avenir Book" panose="02000503020000020003" pitchFamily="2" charset="0"/>
              </a:rPr>
              <a:t>x_mat</a:t>
            </a:r>
            <a:r>
              <a:rPr lang="en-US" sz="1400" b="1" i="1" dirty="0">
                <a:latin typeface="Avenir Book" panose="02000503020000020003" pitchFamily="2" charset="0"/>
              </a:rPr>
              <a:t> = </a:t>
            </a:r>
            <a:r>
              <a:rPr lang="en-US" sz="1400" b="1" i="1" dirty="0" err="1">
                <a:latin typeface="Avenir Book" panose="02000503020000020003" pitchFamily="2" charset="0"/>
              </a:rPr>
              <a:t>repmat</a:t>
            </a:r>
            <a:r>
              <a:rPr lang="en-US" sz="1400" b="1" i="1" dirty="0">
                <a:latin typeface="Avenir Book" panose="02000503020000020003" pitchFamily="2" charset="0"/>
              </a:rPr>
              <a:t>(x, 1, </a:t>
            </a:r>
            <a:r>
              <a:rPr lang="en-US" sz="1400" b="1" i="1" dirty="0" err="1">
                <a:latin typeface="Avenir Book" panose="02000503020000020003" pitchFamily="2" charset="0"/>
              </a:rPr>
              <a:t>n_peak</a:t>
            </a:r>
            <a:r>
              <a:rPr lang="en-US" sz="1400" b="1" i="1" dirty="0">
                <a:latin typeface="Avenir Book" panose="02000503020000020003" pitchFamily="2" charset="0"/>
              </a:rPr>
              <a:t>);</a:t>
            </a:r>
          </a:p>
          <a:p>
            <a:r>
              <a:rPr lang="en-US" sz="1400" b="1" i="1" dirty="0" err="1">
                <a:latin typeface="Avenir Book" panose="02000503020000020003" pitchFamily="2" charset="0"/>
              </a:rPr>
              <a:t>log_func</a:t>
            </a:r>
            <a:r>
              <a:rPr lang="en-US" sz="1400" b="1" i="1" dirty="0">
                <a:latin typeface="Avenir Book" panose="02000503020000020003" pitchFamily="2" charset="0"/>
              </a:rPr>
              <a:t>(x)</a:t>
            </a:r>
          </a:p>
          <a:p>
            <a:r>
              <a:rPr lang="en-US" sz="1400" b="1" i="1" dirty="0">
                <a:latin typeface="Avenir Book" panose="02000503020000020003" pitchFamily="2" charset="0"/>
              </a:rPr>
              <a:t>Logarithm is critical to make the later bumps more temporally diffuse, note the graded diffuseness across </a:t>
            </a:r>
            <a:r>
              <a:rPr lang="en-US" sz="1400" b="1" i="1">
                <a:latin typeface="Avenir Book" panose="02000503020000020003" pitchFamily="2" charset="0"/>
              </a:rPr>
              <a:t>different bumps. </a:t>
            </a:r>
            <a:endParaRPr lang="en-US" sz="1400" b="1" i="1" dirty="0">
              <a:latin typeface="Avenir Book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34FB7-E72E-4042-82F9-8B3BE2B81FBE}"/>
              </a:ext>
            </a:extLst>
          </p:cNvPr>
          <p:cNvSpPr txBox="1"/>
          <p:nvPr/>
        </p:nvSpPr>
        <p:spPr>
          <a:xfrm>
            <a:off x="6096000" y="4620572"/>
            <a:ext cx="6023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Right: This is logarithm of time bin X repeated vertically by the length of X, however a little trick (</a:t>
            </a:r>
            <a:r>
              <a:rPr lang="en-US" sz="1400" dirty="0" err="1">
                <a:latin typeface="Avenir Book" panose="02000503020000020003" pitchFamily="2" charset="0"/>
              </a:rPr>
              <a:t>range_log</a:t>
            </a:r>
            <a:r>
              <a:rPr lang="en-US" sz="1400" dirty="0">
                <a:latin typeface="Avenir Book" panose="02000503020000020003" pitchFamily="2" charset="0"/>
              </a:rPr>
              <a:t>(1):</a:t>
            </a:r>
            <a:r>
              <a:rPr lang="en-US" sz="1400" dirty="0" err="1">
                <a:latin typeface="Avenir Book" panose="02000503020000020003" pitchFamily="2" charset="0"/>
              </a:rPr>
              <a:t>gap_log:range_log</a:t>
            </a:r>
            <a:r>
              <a:rPr lang="en-US" sz="1400" dirty="0">
                <a:latin typeface="Avenir Book" panose="02000503020000020003" pitchFamily="2" charset="0"/>
              </a:rPr>
              <a:t>(2)-2*</a:t>
            </a:r>
            <a:r>
              <a:rPr lang="en-US" sz="1400" dirty="0" err="1">
                <a:latin typeface="Avenir Book" panose="02000503020000020003" pitchFamily="2" charset="0"/>
              </a:rPr>
              <a:t>gap_log</a:t>
            </a:r>
            <a:r>
              <a:rPr lang="en-US" sz="1400" dirty="0">
                <a:latin typeface="Avenir Book" panose="02000503020000020003" pitchFamily="2" charset="0"/>
              </a:rPr>
              <a:t>) helps to locate the peak of the last bump a bit upper (see, the final product).   </a:t>
            </a:r>
          </a:p>
          <a:p>
            <a:r>
              <a:rPr lang="en-US" sz="1400" b="1" i="1" dirty="0" err="1">
                <a:latin typeface="Avenir Book" panose="02000503020000020003" pitchFamily="2" charset="0"/>
              </a:rPr>
              <a:t>peak_mat</a:t>
            </a:r>
            <a:r>
              <a:rPr lang="en-US" sz="1400" b="1" i="1" dirty="0">
                <a:latin typeface="Avenir Book" panose="02000503020000020003" pitchFamily="2" charset="0"/>
              </a:rPr>
              <a:t> = </a:t>
            </a:r>
            <a:r>
              <a:rPr lang="en-US" sz="1400" b="1" i="1" dirty="0" err="1">
                <a:latin typeface="Avenir Book" panose="02000503020000020003" pitchFamily="2" charset="0"/>
              </a:rPr>
              <a:t>repmat</a:t>
            </a:r>
            <a:r>
              <a:rPr lang="en-US" sz="1400" b="1" i="1" dirty="0">
                <a:latin typeface="Avenir Book" panose="02000503020000020003" pitchFamily="2" charset="0"/>
              </a:rPr>
              <a:t>(peak, </a:t>
            </a:r>
            <a:r>
              <a:rPr lang="en-US" sz="1400" b="1" i="1" dirty="0" err="1">
                <a:latin typeface="Avenir Book" panose="02000503020000020003" pitchFamily="2" charset="0"/>
              </a:rPr>
              <a:t>n_x</a:t>
            </a:r>
            <a:r>
              <a:rPr lang="en-US" sz="1400" b="1" i="1" dirty="0">
                <a:latin typeface="Avenir Book" panose="02000503020000020003" pitchFamily="2" charset="0"/>
              </a:rPr>
              <a:t>, 1);</a:t>
            </a:r>
          </a:p>
          <a:p>
            <a:r>
              <a:rPr lang="en-US" sz="1400" b="1" i="1" dirty="0" err="1">
                <a:latin typeface="Avenir Book" panose="02000503020000020003" pitchFamily="2" charset="0"/>
              </a:rPr>
              <a:t>range_log</a:t>
            </a:r>
            <a:r>
              <a:rPr lang="en-US" sz="1400" b="1" i="1" dirty="0">
                <a:latin typeface="Avenir Book" panose="02000503020000020003" pitchFamily="2" charset="0"/>
              </a:rPr>
              <a:t> = </a:t>
            </a:r>
            <a:r>
              <a:rPr lang="en-US" sz="1400" b="1" i="1" dirty="0" err="1">
                <a:latin typeface="Avenir Book" panose="02000503020000020003" pitchFamily="2" charset="0"/>
              </a:rPr>
              <a:t>log_func</a:t>
            </a:r>
            <a:r>
              <a:rPr lang="en-US" sz="1400" b="1" i="1" dirty="0">
                <a:latin typeface="Avenir Book" panose="02000503020000020003" pitchFamily="2" charset="0"/>
              </a:rPr>
              <a:t>(range);</a:t>
            </a:r>
          </a:p>
          <a:p>
            <a:r>
              <a:rPr lang="en-US" sz="1400" b="1" i="1" dirty="0" err="1">
                <a:latin typeface="Avenir Book" panose="02000503020000020003" pitchFamily="2" charset="0"/>
              </a:rPr>
              <a:t>gap_log</a:t>
            </a:r>
            <a:r>
              <a:rPr lang="en-US" sz="1400" b="1" i="1" dirty="0">
                <a:latin typeface="Avenir Book" panose="02000503020000020003" pitchFamily="2" charset="0"/>
              </a:rPr>
              <a:t> = diff(</a:t>
            </a:r>
            <a:r>
              <a:rPr lang="en-US" sz="1400" b="1" i="1" dirty="0" err="1">
                <a:latin typeface="Avenir Book" panose="02000503020000020003" pitchFamily="2" charset="0"/>
              </a:rPr>
              <a:t>range_log</a:t>
            </a:r>
            <a:r>
              <a:rPr lang="en-US" sz="1400" b="1" i="1" dirty="0">
                <a:latin typeface="Avenir Book" panose="02000503020000020003" pitchFamily="2" charset="0"/>
              </a:rPr>
              <a:t>) / (</a:t>
            </a:r>
            <a:r>
              <a:rPr lang="en-US" sz="1400" b="1" i="1" dirty="0" err="1">
                <a:latin typeface="Avenir Book" panose="02000503020000020003" pitchFamily="2" charset="0"/>
              </a:rPr>
              <a:t>n_bump</a:t>
            </a:r>
            <a:r>
              <a:rPr lang="en-US" sz="1400" b="1" i="1" dirty="0">
                <a:latin typeface="Avenir Book" panose="02000503020000020003" pitchFamily="2" charset="0"/>
              </a:rPr>
              <a:t> + 1);</a:t>
            </a:r>
          </a:p>
          <a:p>
            <a:r>
              <a:rPr lang="en-US" sz="1400" b="1" i="1" dirty="0" err="1">
                <a:latin typeface="Avenir Book" panose="02000503020000020003" pitchFamily="2" charset="0"/>
              </a:rPr>
              <a:t>peak_log</a:t>
            </a:r>
            <a:r>
              <a:rPr lang="en-US" sz="1400" b="1" i="1" dirty="0">
                <a:latin typeface="Avenir Book" panose="02000503020000020003" pitchFamily="2" charset="0"/>
              </a:rPr>
              <a:t> = </a:t>
            </a:r>
            <a:r>
              <a:rPr lang="en-US" sz="1400" b="1" i="1" dirty="0" err="1">
                <a:latin typeface="Avenir Book" panose="02000503020000020003" pitchFamily="2" charset="0"/>
              </a:rPr>
              <a:t>range_log</a:t>
            </a:r>
            <a:r>
              <a:rPr lang="en-US" sz="1400" b="1" i="1" dirty="0">
                <a:latin typeface="Avenir Book" panose="02000503020000020003" pitchFamily="2" charset="0"/>
              </a:rPr>
              <a:t>(1):</a:t>
            </a:r>
            <a:r>
              <a:rPr lang="en-US" sz="1400" b="1" i="1" dirty="0" err="1">
                <a:latin typeface="Avenir Book" panose="02000503020000020003" pitchFamily="2" charset="0"/>
              </a:rPr>
              <a:t>gap_log:range_log</a:t>
            </a:r>
            <a:r>
              <a:rPr lang="en-US" sz="1400" b="1" i="1" dirty="0">
                <a:latin typeface="Avenir Book" panose="02000503020000020003" pitchFamily="2" charset="0"/>
              </a:rPr>
              <a:t>(2)-2*</a:t>
            </a:r>
            <a:r>
              <a:rPr lang="en-US" sz="1400" b="1" i="1" dirty="0" err="1">
                <a:latin typeface="Avenir Book" panose="02000503020000020003" pitchFamily="2" charset="0"/>
              </a:rPr>
              <a:t>gap_log</a:t>
            </a:r>
            <a:r>
              <a:rPr lang="en-US" sz="1400" b="1" i="1" dirty="0">
                <a:latin typeface="Avenir Book" panose="02000503020000020003" pitchFamily="2" charset="0"/>
              </a:rPr>
              <a:t>;</a:t>
            </a:r>
          </a:p>
          <a:p>
            <a:endParaRPr lang="en-US" sz="1400" b="1" i="1" dirty="0">
              <a:latin typeface="Avenir Book" panose="02000503020000020003" pitchFamily="2" charset="0"/>
            </a:endParaRPr>
          </a:p>
          <a:p>
            <a:endParaRPr lang="en-US" sz="1400" i="1" dirty="0">
              <a:latin typeface="Avenir Book" panose="02000503020000020003" pitchFamily="2" charset="0"/>
            </a:endParaRPr>
          </a:p>
          <a:p>
            <a:endParaRPr lang="en-US" sz="1400" dirty="0">
              <a:latin typeface="Avenir Book" panose="02000503020000020003" pitchFamily="2" charset="0"/>
            </a:endParaRPr>
          </a:p>
          <a:p>
            <a:endParaRPr lang="en-US" sz="1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7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0947EC-FF87-9340-853F-CA8E06F5386C}"/>
              </a:ext>
            </a:extLst>
          </p:cNvPr>
          <p:cNvSpPr txBox="1"/>
          <p:nvPr/>
        </p:nvSpPr>
        <p:spPr>
          <a:xfrm>
            <a:off x="1543290" y="4620572"/>
            <a:ext cx="4349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Left: This is just subtraction of the </a:t>
            </a:r>
            <a:r>
              <a:rPr lang="en-US" sz="1400" dirty="0" err="1">
                <a:latin typeface="Avenir Book" panose="02000503020000020003" pitchFamily="2" charset="0"/>
              </a:rPr>
              <a:t>peak_mat</a:t>
            </a:r>
            <a:r>
              <a:rPr lang="en-US" sz="1400" dirty="0">
                <a:latin typeface="Avenir Book" panose="02000503020000020003" pitchFamily="2" charset="0"/>
              </a:rPr>
              <a:t> from </a:t>
            </a:r>
            <a:r>
              <a:rPr lang="en-US" sz="1400" dirty="0" err="1">
                <a:latin typeface="Avenir Book" panose="02000503020000020003" pitchFamily="2" charset="0"/>
              </a:rPr>
              <a:t>X_mat</a:t>
            </a:r>
            <a:r>
              <a:rPr lang="en-US" sz="1400" dirty="0">
                <a:latin typeface="Avenir Book" panose="02000503020000020003" pitchFamily="2" charset="0"/>
              </a:rPr>
              <a:t>.</a:t>
            </a:r>
          </a:p>
          <a:p>
            <a:r>
              <a:rPr lang="en-US" sz="1400" b="1" i="1" dirty="0">
                <a:latin typeface="Avenir Book" panose="02000503020000020003" pitchFamily="2" charset="0"/>
              </a:rPr>
              <a:t>(</a:t>
            </a:r>
            <a:r>
              <a:rPr lang="en-US" sz="1400" b="1" i="1" dirty="0" err="1">
                <a:latin typeface="Avenir Book" panose="02000503020000020003" pitchFamily="2" charset="0"/>
              </a:rPr>
              <a:t>log_func</a:t>
            </a:r>
            <a:r>
              <a:rPr lang="en-US" sz="1400" b="1" i="1" dirty="0">
                <a:latin typeface="Avenir Book" panose="02000503020000020003" pitchFamily="2" charset="0"/>
              </a:rPr>
              <a:t>(x) – peak)</a:t>
            </a:r>
            <a:endParaRPr lang="en-US" sz="1400" i="1" dirty="0">
              <a:latin typeface="Avenir Book" panose="02000503020000020003" pitchFamily="2" charset="0"/>
            </a:endParaRPr>
          </a:p>
          <a:p>
            <a:r>
              <a:rPr lang="en-US" sz="1400" dirty="0">
                <a:latin typeface="Avenir Book" panose="02000503020000020003" pitchFamily="2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34FB7-E72E-4042-82F9-8B3BE2B81FBE}"/>
              </a:ext>
            </a:extLst>
          </p:cNvPr>
          <p:cNvSpPr txBox="1"/>
          <p:nvPr/>
        </p:nvSpPr>
        <p:spPr>
          <a:xfrm>
            <a:off x="6763591" y="4620572"/>
            <a:ext cx="46420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Right: Multiply subtracted values by pi.</a:t>
            </a:r>
          </a:p>
          <a:p>
            <a:r>
              <a:rPr lang="en-US" sz="1400" b="1" i="1" dirty="0">
                <a:latin typeface="Avenir Book" panose="02000503020000020003" pitchFamily="2" charset="0"/>
              </a:rPr>
              <a:t>(</a:t>
            </a:r>
            <a:r>
              <a:rPr lang="en-US" sz="1400" b="1" i="1" dirty="0" err="1">
                <a:latin typeface="Avenir Book" panose="02000503020000020003" pitchFamily="2" charset="0"/>
              </a:rPr>
              <a:t>log_func</a:t>
            </a:r>
            <a:r>
              <a:rPr lang="en-US" sz="1400" b="1" i="1" dirty="0">
                <a:latin typeface="Avenir Book" panose="02000503020000020003" pitchFamily="2" charset="0"/>
              </a:rPr>
              <a:t>(x) - peak)*pi</a:t>
            </a:r>
          </a:p>
          <a:p>
            <a:r>
              <a:rPr lang="en-US" sz="1400" dirty="0">
                <a:latin typeface="Avenir Book" panose="02000503020000020003" pitchFamily="2" charset="0"/>
              </a:rPr>
              <a:t> 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7D7C5F0-66D9-0E4C-A816-06EDED4D1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290" y="951470"/>
            <a:ext cx="4302553" cy="3534032"/>
          </a:xfrm>
          <a:prstGeom prst="rect">
            <a:avLst/>
          </a:prstGeom>
        </p:spPr>
      </p:pic>
      <p:pic>
        <p:nvPicPr>
          <p:cNvPr id="6" name="Picture 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ACCBCB5A-572E-5045-B8AF-BA0CEF66A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938" y="939113"/>
            <a:ext cx="4302553" cy="350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5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0947EC-FF87-9340-853F-CA8E06F5386C}"/>
              </a:ext>
            </a:extLst>
          </p:cNvPr>
          <p:cNvSpPr txBox="1"/>
          <p:nvPr/>
        </p:nvSpPr>
        <p:spPr>
          <a:xfrm>
            <a:off x="1543290" y="4620572"/>
            <a:ext cx="43495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Left: dividing subtracted values by 2*</a:t>
            </a:r>
            <a:r>
              <a:rPr lang="en-US" sz="1400" dirty="0" err="1">
                <a:latin typeface="Avenir Book" panose="02000503020000020003" pitchFamily="2" charset="0"/>
              </a:rPr>
              <a:t>gap_log</a:t>
            </a:r>
            <a:r>
              <a:rPr lang="en-US" sz="1400" dirty="0">
                <a:latin typeface="Avenir Book" panose="02000503020000020003" pitchFamily="2" charset="0"/>
              </a:rPr>
              <a:t>, which is smaller than 1 (e.g. 0.4360) numerically has an effect of sharpening the cosine curves, i.e., the absolute values of cosine curve change faster from their max (1) and min (-1) values. </a:t>
            </a:r>
          </a:p>
          <a:p>
            <a:r>
              <a:rPr lang="en-US" sz="1400" b="1" i="1" dirty="0">
                <a:latin typeface="Avenir Book" panose="02000503020000020003" pitchFamily="2" charset="0"/>
              </a:rPr>
              <a:t>(</a:t>
            </a:r>
            <a:r>
              <a:rPr lang="en-US" sz="1400" b="1" i="1" dirty="0" err="1">
                <a:latin typeface="Avenir Book" panose="02000503020000020003" pitchFamily="2" charset="0"/>
              </a:rPr>
              <a:t>log_func</a:t>
            </a:r>
            <a:r>
              <a:rPr lang="en-US" sz="1400" b="1" i="1" dirty="0">
                <a:latin typeface="Avenir Book" panose="02000503020000020003" pitchFamily="2" charset="0"/>
              </a:rPr>
              <a:t>(x) - peak) * pi / (2 * </a:t>
            </a:r>
            <a:r>
              <a:rPr lang="en-US" sz="1400" b="1" i="1" dirty="0" err="1">
                <a:latin typeface="Avenir Book" panose="02000503020000020003" pitchFamily="2" charset="0"/>
              </a:rPr>
              <a:t>gap_log</a:t>
            </a:r>
            <a:r>
              <a:rPr lang="en-US" sz="1400" b="1" i="1" dirty="0">
                <a:latin typeface="Avenir Book" panose="02000503020000020003" pitchFamily="2" charset="0"/>
              </a:rPr>
              <a:t>)</a:t>
            </a:r>
          </a:p>
          <a:p>
            <a:endParaRPr lang="en-US" sz="1400" dirty="0">
              <a:latin typeface="Avenir Book" panose="02000503020000020003" pitchFamily="2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394B385-BD83-364D-9A77-3CCA2EA42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290" y="932512"/>
            <a:ext cx="4232551" cy="3534032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96DFA48-D58C-414E-9E91-521C52B03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24" y="874455"/>
            <a:ext cx="4520123" cy="3828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D34FB7-E72E-4042-82F9-8B3BE2B81FBE}"/>
              </a:ext>
            </a:extLst>
          </p:cNvPr>
          <p:cNvSpPr txBox="1"/>
          <p:nvPr/>
        </p:nvSpPr>
        <p:spPr>
          <a:xfrm>
            <a:off x="6763591" y="4620572"/>
            <a:ext cx="46420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Right: Apply the upper limit of pi.</a:t>
            </a:r>
          </a:p>
          <a:p>
            <a:r>
              <a:rPr lang="en-US" sz="1400" b="1" i="1" dirty="0">
                <a:latin typeface="Avenir Book" panose="02000503020000020003" pitchFamily="2" charset="0"/>
              </a:rPr>
              <a:t>min(pi, (</a:t>
            </a:r>
            <a:r>
              <a:rPr lang="en-US" sz="1400" b="1" i="1" dirty="0" err="1">
                <a:latin typeface="Avenir Book" panose="02000503020000020003" pitchFamily="2" charset="0"/>
              </a:rPr>
              <a:t>log_func</a:t>
            </a:r>
            <a:r>
              <a:rPr lang="en-US" sz="1400" b="1" i="1" dirty="0">
                <a:latin typeface="Avenir Book" panose="02000503020000020003" pitchFamily="2" charset="0"/>
              </a:rPr>
              <a:t>(x) - peak) * pi / (2 * </a:t>
            </a:r>
            <a:r>
              <a:rPr lang="en-US" sz="1400" b="1" i="1" dirty="0" err="1">
                <a:latin typeface="Avenir Book" panose="02000503020000020003" pitchFamily="2" charset="0"/>
              </a:rPr>
              <a:t>gap_log</a:t>
            </a:r>
            <a:r>
              <a:rPr lang="en-US" sz="1400" b="1" i="1" dirty="0">
                <a:latin typeface="Avenir Book" panose="02000503020000020003" pitchFamily="2" charset="0"/>
              </a:rPr>
              <a:t>))</a:t>
            </a:r>
          </a:p>
          <a:p>
            <a:r>
              <a:rPr lang="en-US" sz="1400" b="1" i="1" dirty="0">
                <a:latin typeface="Avenir Book" panose="02000503020000020003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885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9D34FB7-E72E-4042-82F9-8B3BE2B81FBE}"/>
              </a:ext>
            </a:extLst>
          </p:cNvPr>
          <p:cNvSpPr txBox="1"/>
          <p:nvPr/>
        </p:nvSpPr>
        <p:spPr>
          <a:xfrm>
            <a:off x="1523207" y="4539446"/>
            <a:ext cx="46420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Left: Apply the lower limit of -pi.</a:t>
            </a:r>
          </a:p>
          <a:p>
            <a:r>
              <a:rPr lang="en-US" sz="1400" b="1" i="1" dirty="0">
                <a:latin typeface="Avenir Book" panose="02000503020000020003" pitchFamily="2" charset="0"/>
              </a:rPr>
              <a:t>max (-pi, min(pi, (</a:t>
            </a:r>
            <a:r>
              <a:rPr lang="en-US" sz="1400" b="1" i="1" dirty="0" err="1">
                <a:latin typeface="Avenir Book" panose="02000503020000020003" pitchFamily="2" charset="0"/>
              </a:rPr>
              <a:t>log_func</a:t>
            </a:r>
            <a:r>
              <a:rPr lang="en-US" sz="1400" b="1" i="1" dirty="0">
                <a:latin typeface="Avenir Book" panose="02000503020000020003" pitchFamily="2" charset="0"/>
              </a:rPr>
              <a:t>(x) - peak) * pi / (2 * </a:t>
            </a:r>
            <a:r>
              <a:rPr lang="en-US" sz="1400" b="1" i="1" dirty="0" err="1">
                <a:latin typeface="Avenir Book" panose="02000503020000020003" pitchFamily="2" charset="0"/>
              </a:rPr>
              <a:t>gap_log</a:t>
            </a:r>
            <a:r>
              <a:rPr lang="en-US" sz="1400" b="1" i="1" dirty="0">
                <a:latin typeface="Avenir Book" panose="02000503020000020003" pitchFamily="2" charset="0"/>
              </a:rPr>
              <a:t>)))</a:t>
            </a:r>
          </a:p>
          <a:p>
            <a:r>
              <a:rPr lang="en-US" sz="1400" b="1" i="1" dirty="0">
                <a:latin typeface="Avenir Book" panose="02000503020000020003" pitchFamily="2" charset="0"/>
              </a:rPr>
              <a:t>Now, they are within the range of –pi to pi, of which cosine values are within the range of -1 to 1. </a:t>
            </a:r>
          </a:p>
          <a:p>
            <a:r>
              <a:rPr lang="en-US" sz="1400" b="1" i="1" dirty="0">
                <a:latin typeface="Avenir Book" panose="02000503020000020003" pitchFamily="2" charset="0"/>
              </a:rPr>
              <a:t> 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6D0E0AA-70D4-3C48-AA37-D85110460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07" y="932511"/>
            <a:ext cx="4339216" cy="360693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257BAD-4B46-2145-9BC6-4F486DBF6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704" y="932511"/>
            <a:ext cx="4496811" cy="36780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7DBEDB-8A94-4941-A56E-0794E2E4E344}"/>
              </a:ext>
            </a:extLst>
          </p:cNvPr>
          <p:cNvSpPr txBox="1"/>
          <p:nvPr/>
        </p:nvSpPr>
        <p:spPr>
          <a:xfrm>
            <a:off x="6733838" y="4557692"/>
            <a:ext cx="46420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Right: Finally, take cosine. </a:t>
            </a:r>
          </a:p>
          <a:p>
            <a:r>
              <a:rPr lang="en-US" sz="1400" b="1" i="1" dirty="0">
                <a:latin typeface="Avenir Book" panose="02000503020000020003" pitchFamily="2" charset="0"/>
              </a:rPr>
              <a:t>cosine(max (-pi, min(pi, (</a:t>
            </a:r>
            <a:r>
              <a:rPr lang="en-US" sz="1400" b="1" i="1" dirty="0" err="1">
                <a:latin typeface="Avenir Book" panose="02000503020000020003" pitchFamily="2" charset="0"/>
              </a:rPr>
              <a:t>log_func</a:t>
            </a:r>
            <a:r>
              <a:rPr lang="en-US" sz="1400" b="1" i="1" dirty="0">
                <a:latin typeface="Avenir Book" panose="02000503020000020003" pitchFamily="2" charset="0"/>
              </a:rPr>
              <a:t>(x) - peak) * pi / (2 * </a:t>
            </a:r>
            <a:r>
              <a:rPr lang="en-US" sz="1400" b="1" i="1" dirty="0" err="1">
                <a:latin typeface="Avenir Book" panose="02000503020000020003" pitchFamily="2" charset="0"/>
              </a:rPr>
              <a:t>gap_log</a:t>
            </a:r>
            <a:r>
              <a:rPr lang="en-US" sz="1400" b="1" i="1" dirty="0">
                <a:latin typeface="Avenir Book" panose="02000503020000020003" pitchFamily="2" charset="0"/>
              </a:rPr>
              <a:t>))))</a:t>
            </a:r>
          </a:p>
          <a:p>
            <a:r>
              <a:rPr lang="en-US" sz="1400" b="1" i="1" dirty="0">
                <a:latin typeface="Avenir Book" panose="02000503020000020003" pitchFamily="2" charset="0"/>
              </a:rPr>
              <a:t>Finally, take cosine so that the values are within the range of -1 to 1. </a:t>
            </a:r>
          </a:p>
          <a:p>
            <a:r>
              <a:rPr lang="en-US" sz="1400" b="1" i="1" dirty="0">
                <a:latin typeface="Avenir Book" panose="02000503020000020003" pitchFamily="2" charset="0"/>
              </a:rPr>
              <a:t>This is basically it. The last couple of operations (addition of 1 and division by 2) is just to convert the range to be 0 to 1, instead of -1 to 1.  </a:t>
            </a:r>
          </a:p>
        </p:txBody>
      </p:sp>
    </p:spTree>
    <p:extLst>
      <p:ext uri="{BB962C8B-B14F-4D97-AF65-F5344CB8AC3E}">
        <p14:creationId xmlns:p14="http://schemas.microsoft.com/office/powerpoint/2010/main" val="16877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509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Park, Junchol</dc:creator>
  <cp:lastModifiedBy>Park, Junchol</cp:lastModifiedBy>
  <cp:revision>11</cp:revision>
  <dcterms:created xsi:type="dcterms:W3CDTF">2020-09-09T18:30:53Z</dcterms:created>
  <dcterms:modified xsi:type="dcterms:W3CDTF">2020-09-10T19:15:25Z</dcterms:modified>
</cp:coreProperties>
</file>