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9" r:id="rId3"/>
    <p:sldId id="287" r:id="rId4"/>
    <p:sldId id="289" r:id="rId5"/>
    <p:sldId id="272" r:id="rId6"/>
    <p:sldId id="263" r:id="rId7"/>
    <p:sldId id="266" r:id="rId8"/>
    <p:sldId id="317" r:id="rId9"/>
    <p:sldId id="278" r:id="rId10"/>
    <p:sldId id="280" r:id="rId11"/>
    <p:sldId id="281" r:id="rId12"/>
    <p:sldId id="283" r:id="rId13"/>
    <p:sldId id="284" r:id="rId14"/>
    <p:sldId id="285" r:id="rId15"/>
    <p:sldId id="290" r:id="rId16"/>
    <p:sldId id="286" r:id="rId17"/>
    <p:sldId id="288" r:id="rId18"/>
    <p:sldId id="282" r:id="rId19"/>
    <p:sldId id="291" r:id="rId20"/>
    <p:sldId id="292" r:id="rId21"/>
    <p:sldId id="293" r:id="rId22"/>
    <p:sldId id="294" r:id="rId23"/>
    <p:sldId id="318" r:id="rId24"/>
    <p:sldId id="301" r:id="rId25"/>
    <p:sldId id="302" r:id="rId26"/>
    <p:sldId id="305" r:id="rId27"/>
    <p:sldId id="315" r:id="rId28"/>
    <p:sldId id="309" r:id="rId29"/>
    <p:sldId id="306" r:id="rId30"/>
    <p:sldId id="313" r:id="rId31"/>
    <p:sldId id="312" r:id="rId32"/>
    <p:sldId id="314" r:id="rId33"/>
    <p:sldId id="311" r:id="rId34"/>
    <p:sldId id="273" r:id="rId35"/>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6D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autoAdjust="0"/>
    <p:restoredTop sz="91013" autoAdjust="0"/>
  </p:normalViewPr>
  <p:slideViewPr>
    <p:cSldViewPr>
      <p:cViewPr varScale="1">
        <p:scale>
          <a:sx n="107" d="100"/>
          <a:sy n="107" d="100"/>
        </p:scale>
        <p:origin x="13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E8657-8100-4BE8-818D-DD45DE853E3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3D83FF6-3869-4C81-BD43-2FDA3395B13B}">
      <dgm:prSet phldrT="[Text]"/>
      <dgm:spPr/>
      <dgm:t>
        <a:bodyPr/>
        <a:lstStyle/>
        <a:p>
          <a:r>
            <a:rPr lang="en-US" dirty="0" smtClean="0"/>
            <a:t>Twitter Data (from Tweepy API)</a:t>
          </a:r>
          <a:endParaRPr lang="en-US" dirty="0"/>
        </a:p>
      </dgm:t>
    </dgm:pt>
    <dgm:pt modelId="{8BC57B2B-CC5B-4290-BD5E-167560B6CE52}" type="parTrans" cxnId="{F79170E2-D0B1-49AB-8832-7AEADEC2722E}">
      <dgm:prSet/>
      <dgm:spPr/>
      <dgm:t>
        <a:bodyPr/>
        <a:lstStyle/>
        <a:p>
          <a:endParaRPr lang="en-US"/>
        </a:p>
      </dgm:t>
    </dgm:pt>
    <dgm:pt modelId="{A59F2F53-34D1-4073-ACEF-378AE11E9AD2}" type="sibTrans" cxnId="{F79170E2-D0B1-49AB-8832-7AEADEC2722E}">
      <dgm:prSet/>
      <dgm:spPr/>
      <dgm:t>
        <a:bodyPr/>
        <a:lstStyle/>
        <a:p>
          <a:endParaRPr lang="en-US"/>
        </a:p>
      </dgm:t>
    </dgm:pt>
    <dgm:pt modelId="{B52E0F2B-4EBA-4DAD-943B-E186D13CB973}">
      <dgm:prSet phldrT="[Text]"/>
      <dgm:spPr/>
      <dgm:t>
        <a:bodyPr/>
        <a:lstStyle/>
        <a:p>
          <a:r>
            <a:rPr lang="en-US" dirty="0" smtClean="0"/>
            <a:t>Collection </a:t>
          </a:r>
          <a:endParaRPr lang="en-US" dirty="0"/>
        </a:p>
      </dgm:t>
    </dgm:pt>
    <dgm:pt modelId="{559A79B4-A41D-4FAD-8B44-E9DE79AC6047}" type="parTrans" cxnId="{CBD7BB12-9236-4A55-AD30-0662ECF708CF}">
      <dgm:prSet/>
      <dgm:spPr/>
      <dgm:t>
        <a:bodyPr/>
        <a:lstStyle/>
        <a:p>
          <a:endParaRPr lang="en-US"/>
        </a:p>
      </dgm:t>
    </dgm:pt>
    <dgm:pt modelId="{66771087-51CD-48F7-92BD-87268F6A03E3}" type="sibTrans" cxnId="{CBD7BB12-9236-4A55-AD30-0662ECF708CF}">
      <dgm:prSet/>
      <dgm:spPr/>
      <dgm:t>
        <a:bodyPr/>
        <a:lstStyle/>
        <a:p>
          <a:endParaRPr lang="en-US"/>
        </a:p>
      </dgm:t>
    </dgm:pt>
    <dgm:pt modelId="{44D0E09F-71D0-46E2-BEEC-803CD5D92DB6}">
      <dgm:prSet phldrT="[Text]"/>
      <dgm:spPr/>
      <dgm:t>
        <a:bodyPr/>
        <a:lstStyle/>
        <a:p>
          <a:r>
            <a:rPr lang="en-US" dirty="0" smtClean="0"/>
            <a:t>Collect Data /Clean the Data and impose label</a:t>
          </a:r>
          <a:endParaRPr lang="en-US" dirty="0"/>
        </a:p>
      </dgm:t>
    </dgm:pt>
    <dgm:pt modelId="{371092F4-9FB7-408A-8A67-C90EA8EFE2B2}" type="parTrans" cxnId="{436598B3-E500-47CC-BC25-669D2514A5C9}">
      <dgm:prSet/>
      <dgm:spPr/>
      <dgm:t>
        <a:bodyPr/>
        <a:lstStyle/>
        <a:p>
          <a:endParaRPr lang="en-US"/>
        </a:p>
      </dgm:t>
    </dgm:pt>
    <dgm:pt modelId="{2D47768E-063F-40AE-A44C-C82577CEC9CB}" type="sibTrans" cxnId="{436598B3-E500-47CC-BC25-669D2514A5C9}">
      <dgm:prSet/>
      <dgm:spPr/>
      <dgm:t>
        <a:bodyPr/>
        <a:lstStyle/>
        <a:p>
          <a:endParaRPr lang="en-US"/>
        </a:p>
      </dgm:t>
    </dgm:pt>
    <dgm:pt modelId="{0E5D0762-C364-4D35-BA0D-FDEA335DE1A3}">
      <dgm:prSet phldrT="[Text]"/>
      <dgm:spPr/>
      <dgm:t>
        <a:bodyPr/>
        <a:lstStyle/>
        <a:p>
          <a:r>
            <a:rPr lang="en-US" dirty="0" smtClean="0"/>
            <a:t>Cleaning </a:t>
          </a:r>
          <a:endParaRPr lang="en-US" dirty="0"/>
        </a:p>
      </dgm:t>
    </dgm:pt>
    <dgm:pt modelId="{2E2B25F4-67CD-4B25-A9A6-EC8FF12DC779}" type="parTrans" cxnId="{B441853C-70AD-4588-AF4A-95E9B2EE884A}">
      <dgm:prSet/>
      <dgm:spPr/>
      <dgm:t>
        <a:bodyPr/>
        <a:lstStyle/>
        <a:p>
          <a:endParaRPr lang="en-US"/>
        </a:p>
      </dgm:t>
    </dgm:pt>
    <dgm:pt modelId="{79339D2E-2E33-4604-A85D-A7CFD0B1A2B3}" type="sibTrans" cxnId="{B441853C-70AD-4588-AF4A-95E9B2EE884A}">
      <dgm:prSet/>
      <dgm:spPr/>
      <dgm:t>
        <a:bodyPr/>
        <a:lstStyle/>
        <a:p>
          <a:endParaRPr lang="en-US"/>
        </a:p>
      </dgm:t>
    </dgm:pt>
    <dgm:pt modelId="{5B910E0E-3595-472C-8070-6202DE12ACB2}">
      <dgm:prSet phldrT="[Text]"/>
      <dgm:spPr/>
      <dgm:t>
        <a:bodyPr/>
        <a:lstStyle/>
        <a:p>
          <a:r>
            <a:rPr lang="en-US" dirty="0" smtClean="0"/>
            <a:t>Process the data</a:t>
          </a:r>
          <a:endParaRPr lang="en-US" dirty="0"/>
        </a:p>
      </dgm:t>
    </dgm:pt>
    <dgm:pt modelId="{E06D07DD-05F2-43B0-80CD-1C39FF10C467}" type="parTrans" cxnId="{062CA239-4792-40B6-BD9B-AA06130D0602}">
      <dgm:prSet/>
      <dgm:spPr/>
      <dgm:t>
        <a:bodyPr/>
        <a:lstStyle/>
        <a:p>
          <a:endParaRPr lang="en-US"/>
        </a:p>
      </dgm:t>
    </dgm:pt>
    <dgm:pt modelId="{ABB7438F-0A9A-4FD4-9095-80CA4B645C89}" type="sibTrans" cxnId="{062CA239-4792-40B6-BD9B-AA06130D0602}">
      <dgm:prSet/>
      <dgm:spPr/>
      <dgm:t>
        <a:bodyPr/>
        <a:lstStyle/>
        <a:p>
          <a:endParaRPr lang="en-US"/>
        </a:p>
      </dgm:t>
    </dgm:pt>
    <dgm:pt modelId="{410EFCED-9C80-441A-92D5-3CDF54509246}">
      <dgm:prSet phldrT="[Text]"/>
      <dgm:spPr/>
      <dgm:t>
        <a:bodyPr/>
        <a:lstStyle/>
        <a:p>
          <a:r>
            <a:rPr lang="en-US" dirty="0" smtClean="0"/>
            <a:t>Analyze</a:t>
          </a:r>
          <a:endParaRPr lang="en-US" dirty="0"/>
        </a:p>
      </dgm:t>
    </dgm:pt>
    <dgm:pt modelId="{61B49BD0-760C-41A9-B51D-FF88DB3F2A47}" type="parTrans" cxnId="{38F9B640-1F85-4AA5-86F9-4B61B753AB6B}">
      <dgm:prSet/>
      <dgm:spPr/>
      <dgm:t>
        <a:bodyPr/>
        <a:lstStyle/>
        <a:p>
          <a:endParaRPr lang="en-US"/>
        </a:p>
      </dgm:t>
    </dgm:pt>
    <dgm:pt modelId="{2FD17C3D-30E7-44BF-BA3A-046A31194F5C}" type="sibTrans" cxnId="{38F9B640-1F85-4AA5-86F9-4B61B753AB6B}">
      <dgm:prSet/>
      <dgm:spPr/>
      <dgm:t>
        <a:bodyPr/>
        <a:lstStyle/>
        <a:p>
          <a:endParaRPr lang="en-US"/>
        </a:p>
      </dgm:t>
    </dgm:pt>
    <dgm:pt modelId="{8F547096-4982-4A4D-AA63-264A98F9581C}" type="pres">
      <dgm:prSet presAssocID="{D1CE8657-8100-4BE8-818D-DD45DE853E30}" presName="rootnode" presStyleCnt="0">
        <dgm:presLayoutVars>
          <dgm:chMax/>
          <dgm:chPref/>
          <dgm:dir/>
          <dgm:animLvl val="lvl"/>
        </dgm:presLayoutVars>
      </dgm:prSet>
      <dgm:spPr/>
    </dgm:pt>
    <dgm:pt modelId="{B4DA01B5-2178-4790-81DA-0C97B7F751B1}" type="pres">
      <dgm:prSet presAssocID="{E3D83FF6-3869-4C81-BD43-2FDA3395B13B}" presName="composite" presStyleCnt="0"/>
      <dgm:spPr/>
    </dgm:pt>
    <dgm:pt modelId="{C3E2CDE7-0136-495C-A292-A66B1AF0FB29}" type="pres">
      <dgm:prSet presAssocID="{E3D83FF6-3869-4C81-BD43-2FDA3395B13B}" presName="bentUpArrow1" presStyleLbl="alignImgPlace1" presStyleIdx="0" presStyleCnt="2"/>
      <dgm:spPr/>
    </dgm:pt>
    <dgm:pt modelId="{394DC9B6-8BC6-44E0-AA1C-1787943DB217}" type="pres">
      <dgm:prSet presAssocID="{E3D83FF6-3869-4C81-BD43-2FDA3395B13B}" presName="ParentText" presStyleLbl="node1" presStyleIdx="0" presStyleCnt="3" custLinFactNeighborX="2042" custLinFactNeighborY="6055">
        <dgm:presLayoutVars>
          <dgm:chMax val="1"/>
          <dgm:chPref val="1"/>
          <dgm:bulletEnabled val="1"/>
        </dgm:presLayoutVars>
      </dgm:prSet>
      <dgm:spPr/>
      <dgm:t>
        <a:bodyPr/>
        <a:lstStyle/>
        <a:p>
          <a:endParaRPr lang="en-US"/>
        </a:p>
      </dgm:t>
    </dgm:pt>
    <dgm:pt modelId="{83DAF99A-DF0B-4702-B7F5-BDFD7827056D}" type="pres">
      <dgm:prSet presAssocID="{E3D83FF6-3869-4C81-BD43-2FDA3395B13B}" presName="ChildText" presStyleLbl="revTx" presStyleIdx="0" presStyleCnt="3">
        <dgm:presLayoutVars>
          <dgm:chMax val="0"/>
          <dgm:chPref val="0"/>
          <dgm:bulletEnabled val="1"/>
        </dgm:presLayoutVars>
      </dgm:prSet>
      <dgm:spPr/>
    </dgm:pt>
    <dgm:pt modelId="{0001EB74-6128-49D1-8B2C-30B998BE641E}" type="pres">
      <dgm:prSet presAssocID="{A59F2F53-34D1-4073-ACEF-378AE11E9AD2}" presName="sibTrans" presStyleCnt="0"/>
      <dgm:spPr/>
    </dgm:pt>
    <dgm:pt modelId="{78B2F999-B7E4-4AC5-8C59-7F659E4942E3}" type="pres">
      <dgm:prSet presAssocID="{44D0E09F-71D0-46E2-BEEC-803CD5D92DB6}" presName="composite" presStyleCnt="0"/>
      <dgm:spPr/>
    </dgm:pt>
    <dgm:pt modelId="{EEAC6B9E-3148-43E5-A1F2-DBDAA6196C98}" type="pres">
      <dgm:prSet presAssocID="{44D0E09F-71D0-46E2-BEEC-803CD5D92DB6}" presName="bentUpArrow1" presStyleLbl="alignImgPlace1" presStyleIdx="1" presStyleCnt="2"/>
      <dgm:spPr/>
    </dgm:pt>
    <dgm:pt modelId="{FEF01401-300D-429C-9DFC-A69CB32825EF}" type="pres">
      <dgm:prSet presAssocID="{44D0E09F-71D0-46E2-BEEC-803CD5D92DB6}" presName="ParentText" presStyleLbl="node1" presStyleIdx="1" presStyleCnt="3">
        <dgm:presLayoutVars>
          <dgm:chMax val="1"/>
          <dgm:chPref val="1"/>
          <dgm:bulletEnabled val="1"/>
        </dgm:presLayoutVars>
      </dgm:prSet>
      <dgm:spPr/>
    </dgm:pt>
    <dgm:pt modelId="{ACEFF9BB-7862-428B-84A1-BAE9B5F76C79}" type="pres">
      <dgm:prSet presAssocID="{44D0E09F-71D0-46E2-BEEC-803CD5D92DB6}" presName="ChildText" presStyleLbl="revTx" presStyleIdx="1" presStyleCnt="3">
        <dgm:presLayoutVars>
          <dgm:chMax val="0"/>
          <dgm:chPref val="0"/>
          <dgm:bulletEnabled val="1"/>
        </dgm:presLayoutVars>
      </dgm:prSet>
      <dgm:spPr/>
    </dgm:pt>
    <dgm:pt modelId="{A5115038-6880-474F-8C8B-7C9C916B9B17}" type="pres">
      <dgm:prSet presAssocID="{2D47768E-063F-40AE-A44C-C82577CEC9CB}" presName="sibTrans" presStyleCnt="0"/>
      <dgm:spPr/>
    </dgm:pt>
    <dgm:pt modelId="{A624653A-C28B-4A44-9016-ECDFD08A61ED}" type="pres">
      <dgm:prSet presAssocID="{5B910E0E-3595-472C-8070-6202DE12ACB2}" presName="composite" presStyleCnt="0"/>
      <dgm:spPr/>
    </dgm:pt>
    <dgm:pt modelId="{00EF6007-0DE2-4C0F-8FE9-2935E8090B96}" type="pres">
      <dgm:prSet presAssocID="{5B910E0E-3595-472C-8070-6202DE12ACB2}" presName="ParentText" presStyleLbl="node1" presStyleIdx="2" presStyleCnt="3">
        <dgm:presLayoutVars>
          <dgm:chMax val="1"/>
          <dgm:chPref val="1"/>
          <dgm:bulletEnabled val="1"/>
        </dgm:presLayoutVars>
      </dgm:prSet>
      <dgm:spPr/>
    </dgm:pt>
    <dgm:pt modelId="{16DE7C0C-CA9A-4311-8919-ACA4EF6CFF17}" type="pres">
      <dgm:prSet presAssocID="{5B910E0E-3595-472C-8070-6202DE12ACB2}" presName="FinalChildText" presStyleLbl="revTx" presStyleIdx="2" presStyleCnt="3">
        <dgm:presLayoutVars>
          <dgm:chMax val="0"/>
          <dgm:chPref val="0"/>
          <dgm:bulletEnabled val="1"/>
        </dgm:presLayoutVars>
      </dgm:prSet>
      <dgm:spPr/>
    </dgm:pt>
  </dgm:ptLst>
  <dgm:cxnLst>
    <dgm:cxn modelId="{436598B3-E500-47CC-BC25-669D2514A5C9}" srcId="{D1CE8657-8100-4BE8-818D-DD45DE853E30}" destId="{44D0E09F-71D0-46E2-BEEC-803CD5D92DB6}" srcOrd="1" destOrd="0" parTransId="{371092F4-9FB7-408A-8A67-C90EA8EFE2B2}" sibTransId="{2D47768E-063F-40AE-A44C-C82577CEC9CB}"/>
    <dgm:cxn modelId="{29E4E7B7-B3F7-4992-8F0A-6067C5FA8978}" type="presOf" srcId="{410EFCED-9C80-441A-92D5-3CDF54509246}" destId="{16DE7C0C-CA9A-4311-8919-ACA4EF6CFF17}" srcOrd="0" destOrd="0" presId="urn:microsoft.com/office/officeart/2005/8/layout/StepDownProcess"/>
    <dgm:cxn modelId="{8BC8B554-6D30-4D8F-A41B-BDE00F47CE7A}" type="presOf" srcId="{D1CE8657-8100-4BE8-818D-DD45DE853E30}" destId="{8F547096-4982-4A4D-AA63-264A98F9581C}" srcOrd="0" destOrd="0" presId="urn:microsoft.com/office/officeart/2005/8/layout/StepDownProcess"/>
    <dgm:cxn modelId="{74D09D52-EF95-4248-A1AC-9DA1628F74A7}" type="presOf" srcId="{5B910E0E-3595-472C-8070-6202DE12ACB2}" destId="{00EF6007-0DE2-4C0F-8FE9-2935E8090B96}" srcOrd="0" destOrd="0" presId="urn:microsoft.com/office/officeart/2005/8/layout/StepDownProcess"/>
    <dgm:cxn modelId="{679AC96F-A76B-40DD-8C78-B27B42530B34}" type="presOf" srcId="{0E5D0762-C364-4D35-BA0D-FDEA335DE1A3}" destId="{ACEFF9BB-7862-428B-84A1-BAE9B5F76C79}" srcOrd="0" destOrd="0" presId="urn:microsoft.com/office/officeart/2005/8/layout/StepDownProcess"/>
    <dgm:cxn modelId="{9C658BC5-1802-41BF-9F3A-DAAF54D80F73}" type="presOf" srcId="{E3D83FF6-3869-4C81-BD43-2FDA3395B13B}" destId="{394DC9B6-8BC6-44E0-AA1C-1787943DB217}" srcOrd="0" destOrd="0" presId="urn:microsoft.com/office/officeart/2005/8/layout/StepDownProcess"/>
    <dgm:cxn modelId="{F79170E2-D0B1-49AB-8832-7AEADEC2722E}" srcId="{D1CE8657-8100-4BE8-818D-DD45DE853E30}" destId="{E3D83FF6-3869-4C81-BD43-2FDA3395B13B}" srcOrd="0" destOrd="0" parTransId="{8BC57B2B-CC5B-4290-BD5E-167560B6CE52}" sibTransId="{A59F2F53-34D1-4073-ACEF-378AE11E9AD2}"/>
    <dgm:cxn modelId="{7416BCD3-4C33-4911-8B39-B22AEE3F8809}" type="presOf" srcId="{B52E0F2B-4EBA-4DAD-943B-E186D13CB973}" destId="{83DAF99A-DF0B-4702-B7F5-BDFD7827056D}" srcOrd="0" destOrd="0" presId="urn:microsoft.com/office/officeart/2005/8/layout/StepDownProcess"/>
    <dgm:cxn modelId="{062CA239-4792-40B6-BD9B-AA06130D0602}" srcId="{D1CE8657-8100-4BE8-818D-DD45DE853E30}" destId="{5B910E0E-3595-472C-8070-6202DE12ACB2}" srcOrd="2" destOrd="0" parTransId="{E06D07DD-05F2-43B0-80CD-1C39FF10C467}" sibTransId="{ABB7438F-0A9A-4FD4-9095-80CA4B645C89}"/>
    <dgm:cxn modelId="{B441853C-70AD-4588-AF4A-95E9B2EE884A}" srcId="{44D0E09F-71D0-46E2-BEEC-803CD5D92DB6}" destId="{0E5D0762-C364-4D35-BA0D-FDEA335DE1A3}" srcOrd="0" destOrd="0" parTransId="{2E2B25F4-67CD-4B25-A9A6-EC8FF12DC779}" sibTransId="{79339D2E-2E33-4604-A85D-A7CFD0B1A2B3}"/>
    <dgm:cxn modelId="{38F9B640-1F85-4AA5-86F9-4B61B753AB6B}" srcId="{5B910E0E-3595-472C-8070-6202DE12ACB2}" destId="{410EFCED-9C80-441A-92D5-3CDF54509246}" srcOrd="0" destOrd="0" parTransId="{61B49BD0-760C-41A9-B51D-FF88DB3F2A47}" sibTransId="{2FD17C3D-30E7-44BF-BA3A-046A31194F5C}"/>
    <dgm:cxn modelId="{0250E089-F109-4261-9EC8-BD855198352D}" type="presOf" srcId="{44D0E09F-71D0-46E2-BEEC-803CD5D92DB6}" destId="{FEF01401-300D-429C-9DFC-A69CB32825EF}" srcOrd="0" destOrd="0" presId="urn:microsoft.com/office/officeart/2005/8/layout/StepDownProcess"/>
    <dgm:cxn modelId="{CBD7BB12-9236-4A55-AD30-0662ECF708CF}" srcId="{E3D83FF6-3869-4C81-BD43-2FDA3395B13B}" destId="{B52E0F2B-4EBA-4DAD-943B-E186D13CB973}" srcOrd="0" destOrd="0" parTransId="{559A79B4-A41D-4FAD-8B44-E9DE79AC6047}" sibTransId="{66771087-51CD-48F7-92BD-87268F6A03E3}"/>
    <dgm:cxn modelId="{16C16208-FB44-4F94-8591-178576041E23}" type="presParOf" srcId="{8F547096-4982-4A4D-AA63-264A98F9581C}" destId="{B4DA01B5-2178-4790-81DA-0C97B7F751B1}" srcOrd="0" destOrd="0" presId="urn:microsoft.com/office/officeart/2005/8/layout/StepDownProcess"/>
    <dgm:cxn modelId="{1746E3CB-B561-460C-8AE8-28A9409263A7}" type="presParOf" srcId="{B4DA01B5-2178-4790-81DA-0C97B7F751B1}" destId="{C3E2CDE7-0136-495C-A292-A66B1AF0FB29}" srcOrd="0" destOrd="0" presId="urn:microsoft.com/office/officeart/2005/8/layout/StepDownProcess"/>
    <dgm:cxn modelId="{60F102BB-5E81-449B-8B4D-E0E775CC47EF}" type="presParOf" srcId="{B4DA01B5-2178-4790-81DA-0C97B7F751B1}" destId="{394DC9B6-8BC6-44E0-AA1C-1787943DB217}" srcOrd="1" destOrd="0" presId="urn:microsoft.com/office/officeart/2005/8/layout/StepDownProcess"/>
    <dgm:cxn modelId="{6A3E6705-FF2B-4D01-B2B5-B2E4DC3F1D12}" type="presParOf" srcId="{B4DA01B5-2178-4790-81DA-0C97B7F751B1}" destId="{83DAF99A-DF0B-4702-B7F5-BDFD7827056D}" srcOrd="2" destOrd="0" presId="urn:microsoft.com/office/officeart/2005/8/layout/StepDownProcess"/>
    <dgm:cxn modelId="{0864A80D-0DA7-4264-B7CC-CAF0F587CC99}" type="presParOf" srcId="{8F547096-4982-4A4D-AA63-264A98F9581C}" destId="{0001EB74-6128-49D1-8B2C-30B998BE641E}" srcOrd="1" destOrd="0" presId="urn:microsoft.com/office/officeart/2005/8/layout/StepDownProcess"/>
    <dgm:cxn modelId="{FE315484-79EC-44FB-875D-FBBEDD94C116}" type="presParOf" srcId="{8F547096-4982-4A4D-AA63-264A98F9581C}" destId="{78B2F999-B7E4-4AC5-8C59-7F659E4942E3}" srcOrd="2" destOrd="0" presId="urn:microsoft.com/office/officeart/2005/8/layout/StepDownProcess"/>
    <dgm:cxn modelId="{C39A5F72-B428-4DC0-9C9A-3F42F00FB88D}" type="presParOf" srcId="{78B2F999-B7E4-4AC5-8C59-7F659E4942E3}" destId="{EEAC6B9E-3148-43E5-A1F2-DBDAA6196C98}" srcOrd="0" destOrd="0" presId="urn:microsoft.com/office/officeart/2005/8/layout/StepDownProcess"/>
    <dgm:cxn modelId="{B5056C4B-3528-497D-A981-2626B6747FA2}" type="presParOf" srcId="{78B2F999-B7E4-4AC5-8C59-7F659E4942E3}" destId="{FEF01401-300D-429C-9DFC-A69CB32825EF}" srcOrd="1" destOrd="0" presId="urn:microsoft.com/office/officeart/2005/8/layout/StepDownProcess"/>
    <dgm:cxn modelId="{199B8F72-E791-4642-A4BF-B269CC36BC07}" type="presParOf" srcId="{78B2F999-B7E4-4AC5-8C59-7F659E4942E3}" destId="{ACEFF9BB-7862-428B-84A1-BAE9B5F76C79}" srcOrd="2" destOrd="0" presId="urn:microsoft.com/office/officeart/2005/8/layout/StepDownProcess"/>
    <dgm:cxn modelId="{6F6EAD96-306B-4546-887A-022F6E89EDA7}" type="presParOf" srcId="{8F547096-4982-4A4D-AA63-264A98F9581C}" destId="{A5115038-6880-474F-8C8B-7C9C916B9B17}" srcOrd="3" destOrd="0" presId="urn:microsoft.com/office/officeart/2005/8/layout/StepDownProcess"/>
    <dgm:cxn modelId="{38A025CF-1452-4996-9D91-E6AD9AC17375}" type="presParOf" srcId="{8F547096-4982-4A4D-AA63-264A98F9581C}" destId="{A624653A-C28B-4A44-9016-ECDFD08A61ED}" srcOrd="4" destOrd="0" presId="urn:microsoft.com/office/officeart/2005/8/layout/StepDownProcess"/>
    <dgm:cxn modelId="{7E695B07-503B-47CB-981C-C5A9B64DBFDF}" type="presParOf" srcId="{A624653A-C28B-4A44-9016-ECDFD08A61ED}" destId="{00EF6007-0DE2-4C0F-8FE9-2935E8090B96}" srcOrd="0" destOrd="0" presId="urn:microsoft.com/office/officeart/2005/8/layout/StepDownProcess"/>
    <dgm:cxn modelId="{7DECF3C7-2AA5-40B3-9603-3B90F96D0880}" type="presParOf" srcId="{A624653A-C28B-4A44-9016-ECDFD08A61ED}" destId="{16DE7C0C-CA9A-4311-8919-ACA4EF6CFF17}" srcOrd="1" destOrd="0" presId="urn:microsoft.com/office/officeart/2005/8/layout/StepDown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2CDE7-0136-495C-A292-A66B1AF0FB29}">
      <dsp:nvSpPr>
        <dsp:cNvPr id="0" name=""/>
        <dsp:cNvSpPr/>
      </dsp:nvSpPr>
      <dsp:spPr>
        <a:xfrm rot="5400000">
          <a:off x="166511" y="827153"/>
          <a:ext cx="618138" cy="70372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4DC9B6-8BC6-44E0-AA1C-1787943DB217}">
      <dsp:nvSpPr>
        <dsp:cNvPr id="0" name=""/>
        <dsp:cNvSpPr/>
      </dsp:nvSpPr>
      <dsp:spPr>
        <a:xfrm>
          <a:off x="23990" y="186036"/>
          <a:ext cx="1040581" cy="72837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Twitter Data (from Tweepy API)</a:t>
          </a:r>
          <a:endParaRPr lang="en-US" sz="1000" kern="1200" dirty="0"/>
        </a:p>
      </dsp:txBody>
      <dsp:txXfrm>
        <a:off x="59553" y="221599"/>
        <a:ext cx="969455" cy="657247"/>
      </dsp:txXfrm>
    </dsp:sp>
    <dsp:sp modelId="{83DAF99A-DF0B-4702-B7F5-BDFD7827056D}">
      <dsp:nvSpPr>
        <dsp:cNvPr id="0" name=""/>
        <dsp:cNvSpPr/>
      </dsp:nvSpPr>
      <dsp:spPr>
        <a:xfrm>
          <a:off x="1043323" y="211400"/>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t>Collection </a:t>
          </a:r>
          <a:endParaRPr lang="en-US" sz="800" kern="1200" dirty="0"/>
        </a:p>
      </dsp:txBody>
      <dsp:txXfrm>
        <a:off x="1043323" y="211400"/>
        <a:ext cx="756820" cy="588703"/>
      </dsp:txXfrm>
    </dsp:sp>
    <dsp:sp modelId="{EEAC6B9E-3148-43E5-A1F2-DBDAA6196C98}">
      <dsp:nvSpPr>
        <dsp:cNvPr id="0" name=""/>
        <dsp:cNvSpPr/>
      </dsp:nvSpPr>
      <dsp:spPr>
        <a:xfrm rot="5400000">
          <a:off x="1029264" y="1645356"/>
          <a:ext cx="618138" cy="70372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01401-300D-429C-9DFC-A69CB32825EF}">
      <dsp:nvSpPr>
        <dsp:cNvPr id="0" name=""/>
        <dsp:cNvSpPr/>
      </dsp:nvSpPr>
      <dsp:spPr>
        <a:xfrm>
          <a:off x="865495" y="960137"/>
          <a:ext cx="1040581" cy="72837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Collect Data /Clean the Data and impose label</a:t>
          </a:r>
          <a:endParaRPr lang="en-US" sz="1000" kern="1200" dirty="0"/>
        </a:p>
      </dsp:txBody>
      <dsp:txXfrm>
        <a:off x="901058" y="995700"/>
        <a:ext cx="969455" cy="657247"/>
      </dsp:txXfrm>
    </dsp:sp>
    <dsp:sp modelId="{ACEFF9BB-7862-428B-84A1-BAE9B5F76C79}">
      <dsp:nvSpPr>
        <dsp:cNvPr id="0" name=""/>
        <dsp:cNvSpPr/>
      </dsp:nvSpPr>
      <dsp:spPr>
        <a:xfrm>
          <a:off x="1906076" y="1029604"/>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smtClean="0"/>
            <a:t>Cleaning </a:t>
          </a:r>
          <a:endParaRPr lang="en-US" sz="800" kern="1200" dirty="0"/>
        </a:p>
      </dsp:txBody>
      <dsp:txXfrm>
        <a:off x="1906076" y="1029604"/>
        <a:ext cx="756820" cy="588703"/>
      </dsp:txXfrm>
    </dsp:sp>
    <dsp:sp modelId="{00EF6007-0DE2-4C0F-8FE9-2935E8090B96}">
      <dsp:nvSpPr>
        <dsp:cNvPr id="0" name=""/>
        <dsp:cNvSpPr/>
      </dsp:nvSpPr>
      <dsp:spPr>
        <a:xfrm>
          <a:off x="1728247" y="1778341"/>
          <a:ext cx="1040581" cy="728373"/>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Process the data</a:t>
          </a:r>
          <a:endParaRPr lang="en-US" sz="1000" kern="1200" dirty="0"/>
        </a:p>
      </dsp:txBody>
      <dsp:txXfrm>
        <a:off x="1763810" y="1813904"/>
        <a:ext cx="969455" cy="657247"/>
      </dsp:txXfrm>
    </dsp:sp>
    <dsp:sp modelId="{16DE7C0C-CA9A-4311-8919-ACA4EF6CFF17}">
      <dsp:nvSpPr>
        <dsp:cNvPr id="0" name=""/>
        <dsp:cNvSpPr/>
      </dsp:nvSpPr>
      <dsp:spPr>
        <a:xfrm>
          <a:off x="2768829" y="1847808"/>
          <a:ext cx="756820" cy="58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Analyze</a:t>
          </a:r>
          <a:endParaRPr lang="en-US" sz="1100" kern="1200" dirty="0"/>
        </a:p>
      </dsp:txBody>
      <dsp:txXfrm>
        <a:off x="2768829" y="1847808"/>
        <a:ext cx="756820" cy="5887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25AAF3-F966-456D-AD67-E0497B1E0C02}" type="datetimeFigureOut">
              <a:rPr lang="it-IT" smtClean="0"/>
              <a:t>28/06/2018</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07C2F-471E-490C-BDD8-C36E981F2157}" type="slidenum">
              <a:rPr lang="it-IT" smtClean="0"/>
              <a:t>‹#›</a:t>
            </a:fld>
            <a:endParaRPr lang="it-IT"/>
          </a:p>
        </p:txBody>
      </p:sp>
    </p:spTree>
    <p:extLst>
      <p:ext uri="{BB962C8B-B14F-4D97-AF65-F5344CB8AC3E}">
        <p14:creationId xmlns:p14="http://schemas.microsoft.com/office/powerpoint/2010/main" val="84511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a:t>
            </a:fld>
            <a:endParaRPr lang="it-IT"/>
          </a:p>
        </p:txBody>
      </p:sp>
    </p:spTree>
    <p:extLst>
      <p:ext uri="{BB962C8B-B14F-4D97-AF65-F5344CB8AC3E}">
        <p14:creationId xmlns:p14="http://schemas.microsoft.com/office/powerpoint/2010/main" val="1094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10</a:t>
            </a:fld>
            <a:endParaRPr lang="it-IT"/>
          </a:p>
        </p:txBody>
      </p:sp>
    </p:spTree>
    <p:extLst>
      <p:ext uri="{BB962C8B-B14F-4D97-AF65-F5344CB8AC3E}">
        <p14:creationId xmlns:p14="http://schemas.microsoft.com/office/powerpoint/2010/main" val="305675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11</a:t>
            </a:fld>
            <a:endParaRPr lang="it-IT"/>
          </a:p>
        </p:txBody>
      </p:sp>
    </p:spTree>
    <p:extLst>
      <p:ext uri="{BB962C8B-B14F-4D97-AF65-F5344CB8AC3E}">
        <p14:creationId xmlns:p14="http://schemas.microsoft.com/office/powerpoint/2010/main" val="287190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12</a:t>
            </a:fld>
            <a:endParaRPr lang="it-IT"/>
          </a:p>
        </p:txBody>
      </p:sp>
    </p:spTree>
    <p:extLst>
      <p:ext uri="{BB962C8B-B14F-4D97-AF65-F5344CB8AC3E}">
        <p14:creationId xmlns:p14="http://schemas.microsoft.com/office/powerpoint/2010/main" val="179638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13</a:t>
            </a:fld>
            <a:endParaRPr lang="it-IT"/>
          </a:p>
        </p:txBody>
      </p:sp>
    </p:spTree>
    <p:extLst>
      <p:ext uri="{BB962C8B-B14F-4D97-AF65-F5344CB8AC3E}">
        <p14:creationId xmlns:p14="http://schemas.microsoft.com/office/powerpoint/2010/main" val="4204642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14</a:t>
            </a:fld>
            <a:endParaRPr lang="it-IT"/>
          </a:p>
        </p:txBody>
      </p:sp>
    </p:spTree>
    <p:extLst>
      <p:ext uri="{BB962C8B-B14F-4D97-AF65-F5344CB8AC3E}">
        <p14:creationId xmlns:p14="http://schemas.microsoft.com/office/powerpoint/2010/main" val="3701818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15</a:t>
            </a:fld>
            <a:endParaRPr lang="it-IT"/>
          </a:p>
        </p:txBody>
      </p:sp>
    </p:spTree>
    <p:extLst>
      <p:ext uri="{BB962C8B-B14F-4D97-AF65-F5344CB8AC3E}">
        <p14:creationId xmlns:p14="http://schemas.microsoft.com/office/powerpoint/2010/main" val="112154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16</a:t>
            </a:fld>
            <a:endParaRPr lang="it-IT"/>
          </a:p>
        </p:txBody>
      </p:sp>
    </p:spTree>
    <p:extLst>
      <p:ext uri="{BB962C8B-B14F-4D97-AF65-F5344CB8AC3E}">
        <p14:creationId xmlns:p14="http://schemas.microsoft.com/office/powerpoint/2010/main" val="3734224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17</a:t>
            </a:fld>
            <a:endParaRPr lang="it-IT"/>
          </a:p>
        </p:txBody>
      </p:sp>
    </p:spTree>
    <p:extLst>
      <p:ext uri="{BB962C8B-B14F-4D97-AF65-F5344CB8AC3E}">
        <p14:creationId xmlns:p14="http://schemas.microsoft.com/office/powerpoint/2010/main" val="3927792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18</a:t>
            </a:fld>
            <a:endParaRPr lang="it-IT"/>
          </a:p>
        </p:txBody>
      </p:sp>
    </p:spTree>
    <p:extLst>
      <p:ext uri="{BB962C8B-B14F-4D97-AF65-F5344CB8AC3E}">
        <p14:creationId xmlns:p14="http://schemas.microsoft.com/office/powerpoint/2010/main" val="44143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19</a:t>
            </a:fld>
            <a:endParaRPr lang="it-IT"/>
          </a:p>
        </p:txBody>
      </p:sp>
    </p:spTree>
    <p:extLst>
      <p:ext uri="{BB962C8B-B14F-4D97-AF65-F5344CB8AC3E}">
        <p14:creationId xmlns:p14="http://schemas.microsoft.com/office/powerpoint/2010/main" val="30495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a:t>
            </a:fld>
            <a:endParaRPr lang="it-IT"/>
          </a:p>
        </p:txBody>
      </p:sp>
    </p:spTree>
    <p:extLst>
      <p:ext uri="{BB962C8B-B14F-4D97-AF65-F5344CB8AC3E}">
        <p14:creationId xmlns:p14="http://schemas.microsoft.com/office/powerpoint/2010/main" val="104325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20</a:t>
            </a:fld>
            <a:endParaRPr lang="it-IT"/>
          </a:p>
        </p:txBody>
      </p:sp>
    </p:spTree>
    <p:extLst>
      <p:ext uri="{BB962C8B-B14F-4D97-AF65-F5344CB8AC3E}">
        <p14:creationId xmlns:p14="http://schemas.microsoft.com/office/powerpoint/2010/main" val="1048804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21</a:t>
            </a:fld>
            <a:endParaRPr lang="it-IT"/>
          </a:p>
        </p:txBody>
      </p:sp>
    </p:spTree>
    <p:extLst>
      <p:ext uri="{BB962C8B-B14F-4D97-AF65-F5344CB8AC3E}">
        <p14:creationId xmlns:p14="http://schemas.microsoft.com/office/powerpoint/2010/main" val="3046150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22</a:t>
            </a:fld>
            <a:endParaRPr lang="it-IT"/>
          </a:p>
        </p:txBody>
      </p:sp>
    </p:spTree>
    <p:extLst>
      <p:ext uri="{BB962C8B-B14F-4D97-AF65-F5344CB8AC3E}">
        <p14:creationId xmlns:p14="http://schemas.microsoft.com/office/powerpoint/2010/main" val="434491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23</a:t>
            </a:fld>
            <a:endParaRPr lang="it-IT"/>
          </a:p>
        </p:txBody>
      </p:sp>
    </p:spTree>
    <p:extLst>
      <p:ext uri="{BB962C8B-B14F-4D97-AF65-F5344CB8AC3E}">
        <p14:creationId xmlns:p14="http://schemas.microsoft.com/office/powerpoint/2010/main" val="3371188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24</a:t>
            </a:fld>
            <a:endParaRPr lang="it-IT"/>
          </a:p>
        </p:txBody>
      </p:sp>
    </p:spTree>
    <p:extLst>
      <p:ext uri="{BB962C8B-B14F-4D97-AF65-F5344CB8AC3E}">
        <p14:creationId xmlns:p14="http://schemas.microsoft.com/office/powerpoint/2010/main" val="294258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25</a:t>
            </a:fld>
            <a:endParaRPr lang="it-IT"/>
          </a:p>
        </p:txBody>
      </p:sp>
    </p:spTree>
    <p:extLst>
      <p:ext uri="{BB962C8B-B14F-4D97-AF65-F5344CB8AC3E}">
        <p14:creationId xmlns:p14="http://schemas.microsoft.com/office/powerpoint/2010/main" val="740113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26</a:t>
            </a:fld>
            <a:endParaRPr lang="it-IT"/>
          </a:p>
        </p:txBody>
      </p:sp>
    </p:spTree>
    <p:extLst>
      <p:ext uri="{BB962C8B-B14F-4D97-AF65-F5344CB8AC3E}">
        <p14:creationId xmlns:p14="http://schemas.microsoft.com/office/powerpoint/2010/main" val="3956912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27</a:t>
            </a:fld>
            <a:endParaRPr lang="it-IT"/>
          </a:p>
        </p:txBody>
      </p:sp>
    </p:spTree>
    <p:extLst>
      <p:ext uri="{BB962C8B-B14F-4D97-AF65-F5344CB8AC3E}">
        <p14:creationId xmlns:p14="http://schemas.microsoft.com/office/powerpoint/2010/main" val="37862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28</a:t>
            </a:fld>
            <a:endParaRPr lang="it-IT"/>
          </a:p>
        </p:txBody>
      </p:sp>
    </p:spTree>
    <p:extLst>
      <p:ext uri="{BB962C8B-B14F-4D97-AF65-F5344CB8AC3E}">
        <p14:creationId xmlns:p14="http://schemas.microsoft.com/office/powerpoint/2010/main" val="11815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29</a:t>
            </a:fld>
            <a:endParaRPr lang="it-IT"/>
          </a:p>
        </p:txBody>
      </p:sp>
    </p:spTree>
    <p:extLst>
      <p:ext uri="{BB962C8B-B14F-4D97-AF65-F5344CB8AC3E}">
        <p14:creationId xmlns:p14="http://schemas.microsoft.com/office/powerpoint/2010/main" val="183689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a:t>
            </a:fld>
            <a:endParaRPr lang="it-IT"/>
          </a:p>
        </p:txBody>
      </p:sp>
    </p:spTree>
    <p:extLst>
      <p:ext uri="{BB962C8B-B14F-4D97-AF65-F5344CB8AC3E}">
        <p14:creationId xmlns:p14="http://schemas.microsoft.com/office/powerpoint/2010/main" val="411704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BD07C2F-471E-490C-BDD8-C36E981F2157}" type="slidenum">
              <a:rPr lang="it-IT" smtClean="0"/>
              <a:t>30</a:t>
            </a:fld>
            <a:endParaRPr lang="it-IT"/>
          </a:p>
        </p:txBody>
      </p:sp>
    </p:spTree>
    <p:extLst>
      <p:ext uri="{BB962C8B-B14F-4D97-AF65-F5344CB8AC3E}">
        <p14:creationId xmlns:p14="http://schemas.microsoft.com/office/powerpoint/2010/main" val="2165336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31</a:t>
            </a:fld>
            <a:endParaRPr lang="it-IT"/>
          </a:p>
        </p:txBody>
      </p:sp>
    </p:spTree>
    <p:extLst>
      <p:ext uri="{BB962C8B-B14F-4D97-AF65-F5344CB8AC3E}">
        <p14:creationId xmlns:p14="http://schemas.microsoft.com/office/powerpoint/2010/main" val="139402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32</a:t>
            </a:fld>
            <a:endParaRPr lang="it-IT"/>
          </a:p>
        </p:txBody>
      </p:sp>
    </p:spTree>
    <p:extLst>
      <p:ext uri="{BB962C8B-B14F-4D97-AF65-F5344CB8AC3E}">
        <p14:creationId xmlns:p14="http://schemas.microsoft.com/office/powerpoint/2010/main" val="1428106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33</a:t>
            </a:fld>
            <a:endParaRPr lang="it-IT"/>
          </a:p>
        </p:txBody>
      </p:sp>
    </p:spTree>
    <p:extLst>
      <p:ext uri="{BB962C8B-B14F-4D97-AF65-F5344CB8AC3E}">
        <p14:creationId xmlns:p14="http://schemas.microsoft.com/office/powerpoint/2010/main" val="3845907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34</a:t>
            </a:fld>
            <a:endParaRPr lang="it-IT"/>
          </a:p>
        </p:txBody>
      </p:sp>
    </p:spTree>
    <p:extLst>
      <p:ext uri="{BB962C8B-B14F-4D97-AF65-F5344CB8AC3E}">
        <p14:creationId xmlns:p14="http://schemas.microsoft.com/office/powerpoint/2010/main" val="347362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4</a:t>
            </a:fld>
            <a:endParaRPr lang="it-IT"/>
          </a:p>
        </p:txBody>
      </p:sp>
    </p:spTree>
    <p:extLst>
      <p:ext uri="{BB962C8B-B14F-4D97-AF65-F5344CB8AC3E}">
        <p14:creationId xmlns:p14="http://schemas.microsoft.com/office/powerpoint/2010/main" val="38740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5</a:t>
            </a:fld>
            <a:endParaRPr lang="it-IT"/>
          </a:p>
        </p:txBody>
      </p:sp>
    </p:spTree>
    <p:extLst>
      <p:ext uri="{BB962C8B-B14F-4D97-AF65-F5344CB8AC3E}">
        <p14:creationId xmlns:p14="http://schemas.microsoft.com/office/powerpoint/2010/main" val="256404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6</a:t>
            </a:fld>
            <a:endParaRPr lang="it-IT"/>
          </a:p>
        </p:txBody>
      </p:sp>
    </p:spTree>
    <p:extLst>
      <p:ext uri="{BB962C8B-B14F-4D97-AF65-F5344CB8AC3E}">
        <p14:creationId xmlns:p14="http://schemas.microsoft.com/office/powerpoint/2010/main" val="309077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7</a:t>
            </a:fld>
            <a:endParaRPr lang="it-IT"/>
          </a:p>
        </p:txBody>
      </p:sp>
    </p:spTree>
    <p:extLst>
      <p:ext uri="{BB962C8B-B14F-4D97-AF65-F5344CB8AC3E}">
        <p14:creationId xmlns:p14="http://schemas.microsoft.com/office/powerpoint/2010/main" val="264936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BD07C2F-471E-490C-BDD8-C36E981F2157}" type="slidenum">
              <a:rPr lang="it-IT" smtClean="0"/>
              <a:t>8</a:t>
            </a:fld>
            <a:endParaRPr lang="it-IT"/>
          </a:p>
        </p:txBody>
      </p:sp>
    </p:spTree>
    <p:extLst>
      <p:ext uri="{BB962C8B-B14F-4D97-AF65-F5344CB8AC3E}">
        <p14:creationId xmlns:p14="http://schemas.microsoft.com/office/powerpoint/2010/main" val="379167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0BD07C2F-471E-490C-BDD8-C36E981F2157}" type="slidenum">
              <a:rPr lang="it-IT" smtClean="0"/>
              <a:t>9</a:t>
            </a:fld>
            <a:endParaRPr lang="it-IT"/>
          </a:p>
        </p:txBody>
      </p:sp>
    </p:spTree>
    <p:extLst>
      <p:ext uri="{BB962C8B-B14F-4D97-AF65-F5344CB8AC3E}">
        <p14:creationId xmlns:p14="http://schemas.microsoft.com/office/powerpoint/2010/main" val="107384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4420916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88465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3013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it-IT"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7381992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B8564-FD9B-4760-87D4-615282DEBF19}" type="datetimeFigureOut">
              <a:rPr lang="it-IT" smtClean="0"/>
              <a:t>28/06/2018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1346320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56082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899B8564-FD9B-4760-87D4-615282DEBF19}" type="datetimeFigureOut">
              <a:rPr lang="it-IT" smtClean="0"/>
              <a:t>28/06/2018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27076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899B8564-FD9B-4760-87D4-615282DEBF19}" type="datetimeFigureOut">
              <a:rPr lang="it-IT" smtClean="0"/>
              <a:t>28/06/2018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7847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B8564-FD9B-4760-87D4-615282DEBF19}" type="datetimeFigureOut">
              <a:rPr lang="it-IT" smtClean="0"/>
              <a:t>28/06/2018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59073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226878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B8564-FD9B-4760-87D4-615282DEBF19}" type="datetimeFigureOut">
              <a:rPr lang="it-IT" smtClean="0"/>
              <a:t>28/06/2018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D6CA286-D7EE-49A7-B9A4-69FF300E0ACF}" type="slidenum">
              <a:rPr lang="it-IT" smtClean="0"/>
              <a:t>‹#›</a:t>
            </a:fld>
            <a:endParaRPr lang="it-IT"/>
          </a:p>
        </p:txBody>
      </p:sp>
    </p:spTree>
    <p:extLst>
      <p:ext uri="{BB962C8B-B14F-4D97-AF65-F5344CB8AC3E}">
        <p14:creationId xmlns:p14="http://schemas.microsoft.com/office/powerpoint/2010/main" val="127631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t-IT"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t-IT"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B8564-FD9B-4760-87D4-615282DEBF19}" type="datetimeFigureOut">
              <a:rPr lang="it-IT" smtClean="0"/>
              <a:t>28/06/2018</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CA286-D7EE-49A7-B9A4-69FF300E0ACF}" type="slidenum">
              <a:rPr lang="it-IT" smtClean="0"/>
              <a:t>‹#›</a:t>
            </a:fld>
            <a:endParaRPr lang="it-IT"/>
          </a:p>
        </p:txBody>
      </p:sp>
    </p:spTree>
    <p:extLst>
      <p:ext uri="{BB962C8B-B14F-4D97-AF65-F5344CB8AC3E}">
        <p14:creationId xmlns:p14="http://schemas.microsoft.com/office/powerpoint/2010/main" val="412535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i="1"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jpe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2.png"/><Relationship Id="rId5" Type="http://schemas.openxmlformats.org/officeDocument/2006/relationships/image" Target="../media/image11.png"/><Relationship Id="rId10" Type="http://schemas.microsoft.com/office/2007/relationships/diagramDrawing" Target="../diagrams/drawing1.xml"/><Relationship Id="rId4" Type="http://schemas.openxmlformats.org/officeDocument/2006/relationships/image" Target="../media/image10.jpeg"/><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www.mail-archive.com/cryptography@metzdowd.com/msg10142.html" TargetMode="External"/><Relationship Id="rId13" Type="http://schemas.openxmlformats.org/officeDocument/2006/relationships/hyperlink" Target="http://eprint.iacr.org/2012/584" TargetMode="External"/><Relationship Id="rId18" Type="http://schemas.openxmlformats.org/officeDocument/2006/relationships/hyperlink" Target="http://www.forbes.com/sites/andygreenberg/2010/12/07/visa-mastercard-move-to-choke-wikileaks/" TargetMode="External"/><Relationship Id="rId26" Type="http://schemas.openxmlformats.org/officeDocument/2006/relationships/hyperlink" Target="http://www.links.org/files/decentralised-currencies.pdf" TargetMode="External"/><Relationship Id="rId3" Type="http://schemas.openxmlformats.org/officeDocument/2006/relationships/hyperlink" Target="https://services.brics.dk/java/courseadmin/crypto/" TargetMode="External"/><Relationship Id="rId21" Type="http://schemas.openxmlformats.org/officeDocument/2006/relationships/hyperlink" Target="http://pando.com/2014/01/02/with-130m-of-bitcoin-wealth-and-plans-to-sell-the-fbi-could-rattle-the-virtual-currency-cage" TargetMode="External"/><Relationship Id="rId7" Type="http://schemas.openxmlformats.org/officeDocument/2006/relationships/hyperlink" Target="http://article.gmane.org/gmane.comp.encryption.general/12588/" TargetMode="External"/><Relationship Id="rId12" Type="http://schemas.openxmlformats.org/officeDocument/2006/relationships/hyperlink" Target="http://cseweb.ucsd.edu/~smeiklejohn/files/imc13.pdf" TargetMode="External"/><Relationship Id="rId17" Type="http://schemas.openxmlformats.org/officeDocument/2006/relationships/hyperlink" Target="http://nymag.com/daily/intelligencer/2013/12/bloomberg-anchors-christmas-bitcoin-gets-stolen.html" TargetMode="External"/><Relationship Id="rId25" Type="http://schemas.openxmlformats.org/officeDocument/2006/relationships/hyperlink" Target="https://bitcointalk.org/index.php?topic=67634.0" TargetMode="External"/><Relationship Id="rId2" Type="http://schemas.openxmlformats.org/officeDocument/2006/relationships/notesSlide" Target="../notesSlides/notesSlide34.xml"/><Relationship Id="rId16" Type="http://schemas.openxmlformats.org/officeDocument/2006/relationships/hyperlink" Target="http://www.coinwarz.com/cryptocurrency" TargetMode="External"/><Relationship Id="rId20" Type="http://schemas.openxmlformats.org/officeDocument/2006/relationships/hyperlink" Target="http://arstechnica.com/tech-policy/2013/10/how-the-feds-took-down-the-dread-pirate-roberts/" TargetMode="External"/><Relationship Id="rId1" Type="http://schemas.openxmlformats.org/officeDocument/2006/relationships/slideLayout" Target="../slideLayouts/slideLayout2.xml"/><Relationship Id="rId6" Type="http://schemas.openxmlformats.org/officeDocument/2006/relationships/hyperlink" Target="http://cryptome.org/jya/digicrash.htm" TargetMode="External"/><Relationship Id="rId11" Type="http://schemas.openxmlformats.org/officeDocument/2006/relationships/hyperlink" Target="http://eprint.iacr.org/2013/734" TargetMode="External"/><Relationship Id="rId24" Type="http://schemas.openxmlformats.org/officeDocument/2006/relationships/hyperlink" Target="https://blockchain.info/tx-index/3618498/4005d6bea3a93fb72f006d23e2685b85069d270cb57d15f0c057ef2d5e3f78" TargetMode="External"/><Relationship Id="rId5" Type="http://schemas.openxmlformats.org/officeDocument/2006/relationships/hyperlink" Target="https://services.brics.dk/java/courseadmin/CryCom" TargetMode="External"/><Relationship Id="rId15" Type="http://schemas.openxmlformats.org/officeDocument/2006/relationships/hyperlink" Target="http://www.blockchain.info/" TargetMode="External"/><Relationship Id="rId23" Type="http://schemas.openxmlformats.org/officeDocument/2006/relationships/hyperlink" Target="https://bitcoin.org/en/alert/2013-03-11-chain-fork" TargetMode="External"/><Relationship Id="rId10" Type="http://schemas.openxmlformats.org/officeDocument/2006/relationships/hyperlink" Target="https://twitter.com/lilyallen/statuses/419942070770741249" TargetMode="External"/><Relationship Id="rId19" Type="http://schemas.openxmlformats.org/officeDocument/2006/relationships/hyperlink" Target="http://exitevent.com/privacy-tor-btc-and-what-the-silk-road-crackdown-means-to-you-131112.asp" TargetMode="External"/><Relationship Id="rId4" Type="http://schemas.openxmlformats.org/officeDocument/2006/relationships/hyperlink" Target="https://services.brics.dk/java/courseadmin/cpt" TargetMode="External"/><Relationship Id="rId9" Type="http://schemas.openxmlformats.org/officeDocument/2006/relationships/hyperlink" Target="http://motherboard.vice.com/blog/this-pizza-is-worth-750000" TargetMode="External"/><Relationship Id="rId14" Type="http://schemas.openxmlformats.org/officeDocument/2006/relationships/hyperlink" Target="http://zerocoin.org/" TargetMode="External"/><Relationship Id="rId22" Type="http://schemas.openxmlformats.org/officeDocument/2006/relationships/hyperlink" Target="https://en.bitcoin.it/wiki/Common_Vulnerabilities_and_Exposures#CVE-2010-513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40968"/>
            <a:ext cx="7772400" cy="1470025"/>
          </a:xfrm>
        </p:spPr>
        <p:txBody>
          <a:bodyPr>
            <a:normAutofit fontScale="90000"/>
          </a:bodyPr>
          <a:lstStyle/>
          <a:p>
            <a:r>
              <a:rPr lang="it-IT" sz="4000" dirty="0" smtClean="0"/>
              <a:t>Social Mining to predict the Bitcoin Price and other Crypto- currency</a:t>
            </a:r>
            <a:endParaRPr lang="it-IT" sz="4000" b="1" dirty="0"/>
          </a:p>
        </p:txBody>
      </p:sp>
      <p:pic>
        <p:nvPicPr>
          <p:cNvPr id="2051" name="Picture 3"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658" y="1697007"/>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rotWithShape="1">
          <a:blip r:embed="rId4">
            <a:extLst>
              <a:ext uri="{28A0092B-C50C-407E-A947-70E740481C1C}">
                <a14:useLocalDpi xmlns:a14="http://schemas.microsoft.com/office/drawing/2010/main" val="0"/>
              </a:ext>
            </a:extLst>
          </a:blip>
          <a:srcRect l="20012" r="21782"/>
          <a:stretch/>
        </p:blipFill>
        <p:spPr bwMode="auto">
          <a:xfrm>
            <a:off x="3827599" y="126027"/>
            <a:ext cx="1176960" cy="124435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d.nfit.au.dk\NFDFS\Users\orlandi\Desktop\imgres.jpg"/>
          <p:cNvPicPr>
            <a:picLocks noChangeAspect="1" noChangeArrowheads="1"/>
          </p:cNvPicPr>
          <p:nvPr/>
        </p:nvPicPr>
        <p:blipFill rotWithShape="1">
          <a:blip r:embed="rId5">
            <a:extLst>
              <a:ext uri="{28A0092B-C50C-407E-A947-70E740481C1C}">
                <a14:useLocalDpi xmlns:a14="http://schemas.microsoft.com/office/drawing/2010/main" val="0"/>
              </a:ext>
            </a:extLst>
          </a:blip>
          <a:srcRect l="11327" r="10993"/>
          <a:stretch/>
        </p:blipFill>
        <p:spPr bwMode="auto">
          <a:xfrm>
            <a:off x="5102449" y="244936"/>
            <a:ext cx="1387374" cy="13377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d.nfit.au.dk\NFDFS\Users\orlandi\Desktop\ftc-smal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1744501"/>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ad.nfit.au.dk\NFDFS\Users\orlandi\Desktop\imgre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3490" y="235947"/>
            <a:ext cx="1080865" cy="10808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d.nfit.au.dk\NFDFS\Users\orlandi\Desktop\imgr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6879" y="1401936"/>
            <a:ext cx="1261194" cy="126119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827584" y="5013176"/>
            <a:ext cx="7344816" cy="1296144"/>
          </a:xfrm>
        </p:spPr>
        <p:txBody>
          <a:bodyPr>
            <a:normAutofit/>
          </a:bodyPr>
          <a:lstStyle/>
          <a:p>
            <a:r>
              <a:rPr lang="it-IT" b="1" i="1" dirty="0" smtClean="0">
                <a:solidFill>
                  <a:schemeClr val="tx1"/>
                </a:solidFill>
              </a:rPr>
              <a:t>Jitendra Upadhyay</a:t>
            </a:r>
            <a:endParaRPr lang="it-IT" b="1" dirty="0"/>
          </a:p>
        </p:txBody>
      </p:sp>
      <p:sp>
        <p:nvSpPr>
          <p:cNvPr id="13" name="Subtitle 2"/>
          <p:cNvSpPr txBox="1">
            <a:spLocks/>
          </p:cNvSpPr>
          <p:nvPr/>
        </p:nvSpPr>
        <p:spPr>
          <a:xfrm>
            <a:off x="-36512" y="6480720"/>
            <a:ext cx="7290730" cy="4766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it-IT" sz="1800" dirty="0">
              <a:solidFill>
                <a:schemeClr val="tx1"/>
              </a:solidFill>
            </a:endParaRPr>
          </a:p>
        </p:txBody>
      </p:sp>
      <p:sp>
        <p:nvSpPr>
          <p:cNvPr id="14" name="Subtitle 2"/>
          <p:cNvSpPr txBox="1">
            <a:spLocks/>
          </p:cNvSpPr>
          <p:nvPr/>
        </p:nvSpPr>
        <p:spPr>
          <a:xfrm>
            <a:off x="5796136" y="-2389"/>
            <a:ext cx="3347864" cy="4766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endParaRPr lang="it-IT"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171" name="Picture 3" descr="\\ad.nfit.au.dk\NFDFS\Users\orlandi\Desktop\Coiny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19811" y="1545490"/>
            <a:ext cx="1188653" cy="12452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d.nfit.au.dk\NFDFS\Users\orlandi\Desktop\bitcoin-logo-plai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7544" y="83715"/>
            <a:ext cx="1816754" cy="181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05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TheoryCoin</a:t>
            </a:r>
            <a:r>
              <a:rPr lang="en-US" dirty="0" smtClean="0"/>
              <a:t>: </a:t>
            </a:r>
            <a:br>
              <a:rPr lang="en-US" dirty="0" smtClean="0"/>
            </a:br>
            <a:r>
              <a:rPr lang="en-US" b="0" dirty="0" smtClean="0"/>
              <a:t>How to </a:t>
            </a:r>
            <a:r>
              <a:rPr lang="en-US" dirty="0" smtClean="0"/>
              <a:t>create </a:t>
            </a:r>
            <a:r>
              <a:rPr lang="en-US" b="0" dirty="0" smtClean="0"/>
              <a:t>money</a:t>
            </a:r>
            <a:endParaRPr lang="da-DK" b="0" dirty="0"/>
          </a:p>
        </p:txBody>
      </p:sp>
      <p:sp>
        <p:nvSpPr>
          <p:cNvPr id="9" name="Content Placeholder 2"/>
          <p:cNvSpPr>
            <a:spLocks noGrp="1"/>
          </p:cNvSpPr>
          <p:nvPr>
            <p:ph idx="1"/>
          </p:nvPr>
        </p:nvSpPr>
        <p:spPr>
          <a:xfrm>
            <a:off x="971600" y="2204864"/>
            <a:ext cx="7056784" cy="3921299"/>
          </a:xfrm>
        </p:spPr>
        <p:txBody>
          <a:bodyPr>
            <a:normAutofit fontScale="92500" lnSpcReduction="10000"/>
          </a:bodyPr>
          <a:lstStyle/>
          <a:p>
            <a:pPr marL="514350" indent="-514350" algn="ctr">
              <a:buFont typeface="+mj-lt"/>
              <a:buAutoNum type="arabicPeriod"/>
            </a:pPr>
            <a:r>
              <a:rPr lang="en-US" dirty="0" smtClean="0"/>
              <a:t>Everyone </a:t>
            </a:r>
            <a:br>
              <a:rPr lang="en-US" dirty="0" smtClean="0"/>
            </a:br>
            <a:r>
              <a:rPr lang="en-US" b="1" dirty="0" smtClean="0"/>
              <a:t>tries to solve</a:t>
            </a:r>
            <a:r>
              <a:rPr lang="en-US" dirty="0" smtClean="0"/>
              <a:t> a puzzle</a:t>
            </a:r>
            <a:endParaRPr lang="en-US" dirty="0"/>
          </a:p>
          <a:p>
            <a:pPr marL="514350" indent="-514350" algn="ctr">
              <a:buFont typeface="+mj-lt"/>
              <a:buAutoNum type="arabicPeriod"/>
            </a:pPr>
            <a:endParaRPr lang="en-US" dirty="0" smtClean="0"/>
          </a:p>
          <a:p>
            <a:pPr marL="514350" indent="-514350" algn="ctr">
              <a:buFont typeface="+mj-lt"/>
              <a:buAutoNum type="arabicPeriod"/>
            </a:pPr>
            <a:r>
              <a:rPr lang="en-US" dirty="0" smtClean="0"/>
              <a:t>The </a:t>
            </a:r>
            <a:r>
              <a:rPr lang="en-US" b="1" dirty="0" smtClean="0"/>
              <a:t>first one </a:t>
            </a:r>
            <a:r>
              <a:rPr lang="en-US" dirty="0" smtClean="0"/>
              <a:t>to solve </a:t>
            </a:r>
            <a:br>
              <a:rPr lang="en-US" dirty="0" smtClean="0"/>
            </a:br>
            <a:r>
              <a:rPr lang="en-US" dirty="0" smtClean="0"/>
              <a:t>the puzzle  </a:t>
            </a:r>
            <a:r>
              <a:rPr lang="en-US" b="1" dirty="0" smtClean="0"/>
              <a:t>gets 1 TC</a:t>
            </a:r>
          </a:p>
          <a:p>
            <a:pPr marL="514350" indent="-514350" algn="ctr">
              <a:buFont typeface="+mj-lt"/>
              <a:buAutoNum type="arabicPeriod"/>
            </a:pPr>
            <a:endParaRPr lang="en-US" dirty="0"/>
          </a:p>
          <a:p>
            <a:pPr marL="514350" indent="-514350" algn="ctr">
              <a:buFont typeface="+mj-lt"/>
              <a:buAutoNum type="arabicPeriod"/>
            </a:pPr>
            <a:r>
              <a:rPr lang="en-US" dirty="0" smtClean="0"/>
              <a:t>The solution of </a:t>
            </a:r>
            <a:r>
              <a:rPr lang="en-US" b="1" dirty="0" smtClean="0"/>
              <a:t>puzzle </a:t>
            </a:r>
            <a:r>
              <a:rPr lang="en-US" b="1" i="1" dirty="0" err="1" smtClean="0"/>
              <a:t>i</a:t>
            </a:r>
            <a:r>
              <a:rPr lang="en-US" b="1" dirty="0" smtClean="0"/>
              <a:t> </a:t>
            </a:r>
            <a:br>
              <a:rPr lang="en-US" b="1" dirty="0" smtClean="0"/>
            </a:br>
            <a:r>
              <a:rPr lang="en-US" b="1" dirty="0" smtClean="0"/>
              <a:t>defines puzzle </a:t>
            </a:r>
            <a:r>
              <a:rPr lang="en-US" b="1" i="1" dirty="0" smtClean="0"/>
              <a:t>i+1</a:t>
            </a:r>
          </a:p>
        </p:txBody>
      </p:sp>
      <p:grpSp>
        <p:nvGrpSpPr>
          <p:cNvPr id="19" name="Group 18"/>
          <p:cNvGrpSpPr/>
          <p:nvPr/>
        </p:nvGrpSpPr>
        <p:grpSpPr>
          <a:xfrm>
            <a:off x="7593210" y="518033"/>
            <a:ext cx="1083246" cy="1182775"/>
            <a:chOff x="7593210" y="518033"/>
            <a:chExt cx="1083246" cy="1182775"/>
          </a:xfrm>
        </p:grpSpPr>
        <p:pic>
          <p:nvPicPr>
            <p:cNvPr id="7170"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Straight Connector 14"/>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027" name="Picture 3" descr="\\ad.nfit.au.dk\NFDFS\Users\orlandi\Desktop\sudoku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131" y="2204864"/>
            <a:ext cx="1790240" cy="1790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771926"/>
            <a:ext cx="1656184" cy="165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5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a:t>create </a:t>
            </a:r>
            <a:r>
              <a:rPr lang="en-US" b="0" dirty="0"/>
              <a:t>money</a:t>
            </a:r>
            <a:endParaRPr lang="da-DK" dirty="0"/>
          </a:p>
        </p:txBody>
      </p:sp>
      <p:sp>
        <p:nvSpPr>
          <p:cNvPr id="5" name="Flowchart: Manual Operation 4"/>
          <p:cNvSpPr/>
          <p:nvPr/>
        </p:nvSpPr>
        <p:spPr>
          <a:xfrm>
            <a:off x="395536" y="2924944"/>
            <a:ext cx="3312368" cy="172819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5400" b="1" dirty="0" smtClean="0"/>
              <a:t>H</a:t>
            </a:r>
            <a:endParaRPr lang="da-DK" sz="5400" b="1" dirty="0"/>
          </a:p>
        </p:txBody>
      </p:sp>
      <p:sp>
        <p:nvSpPr>
          <p:cNvPr id="6" name="Rectangle 5"/>
          <p:cNvSpPr/>
          <p:nvPr/>
        </p:nvSpPr>
        <p:spPr>
          <a:xfrm>
            <a:off x="395536" y="2132856"/>
            <a:ext cx="1440160"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 </a:t>
            </a:r>
            <a:r>
              <a:rPr lang="da-DK" dirty="0"/>
              <a:t>∈ </a:t>
            </a:r>
            <a:r>
              <a:rPr lang="en-US" dirty="0" smtClean="0"/>
              <a:t>{0,1}*</a:t>
            </a:r>
            <a:endParaRPr lang="da-DK" dirty="0"/>
          </a:p>
        </p:txBody>
      </p:sp>
      <p:sp>
        <p:nvSpPr>
          <p:cNvPr id="7" name="Rectangle 6"/>
          <p:cNvSpPr/>
          <p:nvPr/>
        </p:nvSpPr>
        <p:spPr>
          <a:xfrm>
            <a:off x="2267744" y="2132856"/>
            <a:ext cx="1440160"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 </a:t>
            </a:r>
            <a:r>
              <a:rPr lang="da-DK" dirty="0"/>
              <a:t>∈ </a:t>
            </a:r>
            <a:r>
              <a:rPr lang="en-US" dirty="0" smtClean="0"/>
              <a:t>{0,1}*</a:t>
            </a:r>
            <a:endParaRPr lang="da-DK" dirty="0"/>
          </a:p>
        </p:txBody>
      </p:sp>
      <p:sp>
        <p:nvSpPr>
          <p:cNvPr id="8" name="Rectangle 7"/>
          <p:cNvSpPr/>
          <p:nvPr/>
        </p:nvSpPr>
        <p:spPr>
          <a:xfrm>
            <a:off x="1043608" y="5013176"/>
            <a:ext cx="18722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 </a:t>
            </a:r>
            <a:r>
              <a:rPr lang="da-DK" dirty="0" smtClean="0"/>
              <a:t>∈ </a:t>
            </a:r>
            <a:r>
              <a:rPr lang="en-US" dirty="0" smtClean="0"/>
              <a:t>{0,1}</a:t>
            </a:r>
            <a:r>
              <a:rPr lang="en-US" baseline="30000" dirty="0" smtClean="0"/>
              <a:t>d</a:t>
            </a:r>
            <a:endParaRPr lang="da-DK" baseline="30000" dirty="0"/>
          </a:p>
        </p:txBody>
      </p:sp>
      <p:sp>
        <p:nvSpPr>
          <p:cNvPr id="9" name="Content Placeholder 2"/>
          <p:cNvSpPr>
            <a:spLocks noGrp="1"/>
          </p:cNvSpPr>
          <p:nvPr>
            <p:ph idx="1"/>
          </p:nvPr>
        </p:nvSpPr>
        <p:spPr>
          <a:xfrm>
            <a:off x="4427984" y="2060848"/>
            <a:ext cx="4536504" cy="3744416"/>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sz="2300" dirty="0" smtClean="0">
              <a:latin typeface="Courier New" panose="02070309020205020404" pitchFamily="49" charset="0"/>
              <a:cs typeface="Courier New" panose="02070309020205020404" pitchFamily="49" charset="0"/>
            </a:endParaRPr>
          </a:p>
          <a:p>
            <a:pPr marL="0" indent="0">
              <a:buNone/>
            </a:pPr>
            <a:r>
              <a:rPr lang="en-US" sz="2300" dirty="0" err="1" smtClean="0">
                <a:latin typeface="Courier New" panose="02070309020205020404" pitchFamily="49" charset="0"/>
                <a:cs typeface="Courier New" panose="02070309020205020404" pitchFamily="49" charset="0"/>
              </a:rPr>
              <a:t>SolvePuzzle</a:t>
            </a:r>
            <a:r>
              <a:rPr lang="en-US" sz="2300" dirty="0" smtClean="0">
                <a:latin typeface="Courier New" panose="02070309020205020404" pitchFamily="49" charset="0"/>
                <a:cs typeface="Courier New" panose="02070309020205020404" pitchFamily="49" charset="0"/>
              </a:rPr>
              <a:t>(L){</a:t>
            </a:r>
          </a:p>
          <a:p>
            <a:pPr marL="0" indent="0">
              <a:buNone/>
            </a:pPr>
            <a:r>
              <a:rPr lang="en-US" sz="2300" dirty="0" smtClean="0">
                <a:latin typeface="Courier New" panose="02070309020205020404" pitchFamily="49" charset="0"/>
                <a:cs typeface="Courier New" panose="02070309020205020404" pitchFamily="49" charset="0"/>
              </a:rPr>
              <a:t>  repeat{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 = </a:t>
            </a:r>
            <a:r>
              <a:rPr lang="en-US" sz="2300" b="1" dirty="0" err="1" smtClean="0">
                <a:latin typeface="Courier New" panose="02070309020205020404" pitchFamily="49" charset="0"/>
                <a:cs typeface="Courier New" panose="02070309020205020404" pitchFamily="49" charset="0"/>
              </a:rPr>
              <a:t>my_name</a:t>
            </a:r>
            <a:r>
              <a:rPr lang="en-US" sz="2300" dirty="0" smtClean="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T = H(L,R)</a:t>
            </a:r>
          </a:p>
          <a:p>
            <a:pPr marL="0" indent="0">
              <a:buNone/>
            </a:pPr>
            <a:r>
              <a:rPr lang="en-US" sz="2300" dirty="0" smtClean="0">
                <a:latin typeface="Courier New" panose="02070309020205020404" pitchFamily="49" charset="0"/>
                <a:cs typeface="Courier New" panose="02070309020205020404" pitchFamily="49" charset="0"/>
              </a:rPr>
              <a:t>  }while(T ≠ 0</a:t>
            </a:r>
            <a:r>
              <a:rPr lang="en-US" sz="2300" baseline="30000" dirty="0" smtClean="0">
                <a:latin typeface="Courier New" panose="02070309020205020404" pitchFamily="49" charset="0"/>
                <a:cs typeface="Courier New" panose="02070309020205020404" pitchFamily="49" charset="0"/>
              </a:rPr>
              <a:t>d</a:t>
            </a:r>
            <a:r>
              <a:rPr lang="en-US" sz="2300" dirty="0" smtClean="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return R</a:t>
            </a:r>
          </a:p>
          <a:p>
            <a:pPr marL="0" indent="0">
              <a:buNone/>
            </a:pPr>
            <a:r>
              <a:rPr lang="en-US" sz="2300" dirty="0" smtClean="0">
                <a:latin typeface="Courier New" panose="02070309020205020404" pitchFamily="49" charset="0"/>
                <a:cs typeface="Courier New" panose="02070309020205020404" pitchFamily="49" charset="0"/>
              </a:rPr>
              <a:t>}</a:t>
            </a:r>
          </a:p>
          <a:p>
            <a:pPr marL="0" indent="0">
              <a:buNone/>
            </a:pPr>
            <a:endParaRPr lang="en-US" sz="2300" dirty="0" smtClean="0"/>
          </a:p>
        </p:txBody>
      </p:sp>
      <p:sp>
        <p:nvSpPr>
          <p:cNvPr id="3" name="Rectangle 2"/>
          <p:cNvSpPr/>
          <p:nvPr/>
        </p:nvSpPr>
        <p:spPr>
          <a:xfrm>
            <a:off x="467544" y="5661248"/>
            <a:ext cx="322210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t>The puzzle: </a:t>
            </a:r>
            <a:br>
              <a:rPr lang="en-US" b="1" dirty="0"/>
            </a:br>
            <a:r>
              <a:rPr lang="en-US" dirty="0" smtClean="0"/>
              <a:t>given L, find </a:t>
            </a:r>
            <a:r>
              <a:rPr lang="en-US" dirty="0"/>
              <a:t>R </a:t>
            </a:r>
            <a:endParaRPr lang="en-US" dirty="0" smtClean="0"/>
          </a:p>
          <a:p>
            <a:pPr algn="ctr"/>
            <a:r>
              <a:rPr lang="en-US" dirty="0" smtClean="0"/>
              <a:t>such </a:t>
            </a:r>
            <a:r>
              <a:rPr lang="en-US" dirty="0"/>
              <a:t>that T=0</a:t>
            </a:r>
            <a:r>
              <a:rPr lang="en-US" baseline="30000" dirty="0"/>
              <a:t>d</a:t>
            </a:r>
          </a:p>
        </p:txBody>
      </p:sp>
      <p:grpSp>
        <p:nvGrpSpPr>
          <p:cNvPr id="10" name="Group 9"/>
          <p:cNvGrpSpPr/>
          <p:nvPr/>
        </p:nvGrpSpPr>
        <p:grpSpPr>
          <a:xfrm>
            <a:off x="7593210" y="518033"/>
            <a:ext cx="1083246" cy="1182775"/>
            <a:chOff x="7593210" y="518033"/>
            <a:chExt cx="1083246" cy="1182775"/>
          </a:xfrm>
        </p:grpSpPr>
        <p:pic>
          <p:nvPicPr>
            <p:cNvPr id="11"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3" name="Straight Connector 12"/>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467544" y="2968878"/>
            <a:ext cx="3206824" cy="446276"/>
          </a:xfrm>
          <a:prstGeom prst="rect">
            <a:avLst/>
          </a:prstGeom>
        </p:spPr>
        <p:txBody>
          <a:bodyPr wrap="square">
            <a:spAutoFit/>
          </a:bodyPr>
          <a:lstStyle/>
          <a:p>
            <a:pPr algn="ctr"/>
            <a:r>
              <a:rPr lang="en-US" sz="2300" i="1" dirty="0">
                <a:solidFill>
                  <a:schemeClr val="bg1"/>
                </a:solidFill>
              </a:rPr>
              <a:t>(a random </a:t>
            </a:r>
            <a:r>
              <a:rPr lang="en-US" sz="2300" i="1" dirty="0" smtClean="0">
                <a:solidFill>
                  <a:schemeClr val="bg1"/>
                </a:solidFill>
              </a:rPr>
              <a:t>function</a:t>
            </a:r>
            <a:r>
              <a:rPr lang="en-US" sz="2300" i="1" dirty="0">
                <a:solidFill>
                  <a:schemeClr val="bg1"/>
                </a:solidFill>
              </a:rPr>
              <a:t>)</a:t>
            </a:r>
          </a:p>
        </p:txBody>
      </p:sp>
      <p:sp>
        <p:nvSpPr>
          <p:cNvPr id="14" name="Rectangle 13"/>
          <p:cNvSpPr/>
          <p:nvPr/>
        </p:nvSpPr>
        <p:spPr>
          <a:xfrm>
            <a:off x="5436096" y="6237312"/>
            <a:ext cx="3611886" cy="523220"/>
          </a:xfrm>
          <a:prstGeom prst="rect">
            <a:avLst/>
          </a:prstGeom>
        </p:spPr>
        <p:txBody>
          <a:bodyPr wrap="none">
            <a:spAutoFit/>
          </a:bodyPr>
          <a:lstStyle/>
          <a:p>
            <a:r>
              <a:rPr lang="en-US" sz="2800" i="1" dirty="0" smtClean="0"/>
              <a:t>* aka </a:t>
            </a:r>
            <a:r>
              <a:rPr lang="en-US" sz="2800" b="1" i="1" dirty="0" smtClean="0"/>
              <a:t>Proof-of-Work</a:t>
            </a:r>
            <a:endParaRPr lang="en-US" sz="2800" b="1" i="1" dirty="0"/>
          </a:p>
        </p:txBody>
      </p:sp>
    </p:spTree>
    <p:extLst>
      <p:ext uri="{BB962C8B-B14F-4D97-AF65-F5344CB8AC3E}">
        <p14:creationId xmlns:p14="http://schemas.microsoft.com/office/powerpoint/2010/main" val="283355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fade">
                                      <p:cBhvr>
                                        <p:cTn id="12" dur="500"/>
                                        <p:tgtEl>
                                          <p:spTgt spid="9">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tgtEl>
                                          <p:spTgt spid="9">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500"/>
                                        <p:tgtEl>
                                          <p:spTgt spid="9">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Effect transition="in" filter="fade">
                                      <p:cBhvr>
                                        <p:cTn id="33" dur="500"/>
                                        <p:tgtEl>
                                          <p:spTgt spid="9">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139952" y="2420888"/>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Oval 14"/>
          <p:cNvSpPr/>
          <p:nvPr/>
        </p:nvSpPr>
        <p:spPr>
          <a:xfrm>
            <a:off x="2582536" y="2408824"/>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Oval 9"/>
          <p:cNvSpPr/>
          <p:nvPr/>
        </p:nvSpPr>
        <p:spPr>
          <a:xfrm>
            <a:off x="966060" y="2418975"/>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 name="Title 1"/>
          <p:cNvSpPr>
            <a:spLocks noGrp="1"/>
          </p:cNvSpPr>
          <p:nvPr>
            <p:ph type="title"/>
          </p:nvPr>
        </p:nvSpPr>
        <p:spPr/>
        <p:txBody>
          <a:bodyPr>
            <a:normAutofit fontScale="90000"/>
          </a:bodyPr>
          <a:lstStyle/>
          <a:p>
            <a:r>
              <a:rPr lang="en-US" dirty="0" err="1"/>
              <a:t>TheoryCoin</a:t>
            </a:r>
            <a:r>
              <a:rPr lang="en-US" dirty="0"/>
              <a:t>: </a:t>
            </a:r>
            <a:r>
              <a:rPr lang="en-US" dirty="0" smtClean="0"/>
              <a:t>(coins to </a:t>
            </a:r>
            <a:r>
              <a:rPr lang="en-US" dirty="0" err="1" smtClean="0"/>
              <a:t>ppl</a:t>
            </a:r>
            <a:r>
              <a:rPr lang="en-US" dirty="0" smtClean="0"/>
              <a:t>)</a:t>
            </a:r>
            <a:r>
              <a:rPr lang="en-US" dirty="0"/>
              <a:t/>
            </a:r>
            <a:br>
              <a:rPr lang="en-US" dirty="0"/>
            </a:br>
            <a:r>
              <a:rPr lang="en-US" b="0" dirty="0"/>
              <a:t>How to </a:t>
            </a:r>
            <a:r>
              <a:rPr lang="en-US" dirty="0"/>
              <a:t>create </a:t>
            </a:r>
            <a:r>
              <a:rPr lang="en-US" b="0" dirty="0"/>
              <a:t>money</a:t>
            </a:r>
            <a:endParaRPr lang="da-DK" dirty="0"/>
          </a:p>
        </p:txBody>
      </p:sp>
      <p:sp>
        <p:nvSpPr>
          <p:cNvPr id="5" name="Flowchart: Manual Operation 4"/>
          <p:cNvSpPr/>
          <p:nvPr/>
        </p:nvSpPr>
        <p:spPr>
          <a:xfrm>
            <a:off x="395536"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6" name="Rectangle 5"/>
          <p:cNvSpPr/>
          <p:nvPr/>
        </p:nvSpPr>
        <p:spPr>
          <a:xfrm>
            <a:off x="395536" y="2636912"/>
            <a:ext cx="100811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x</a:t>
            </a:r>
            <a:r>
              <a:rPr lang="en-US" sz="1400" baseline="-25000" dirty="0" smtClean="0"/>
              <a:t>0</a:t>
            </a:r>
            <a:r>
              <a:rPr lang="en-US" sz="1400" dirty="0" smtClean="0"/>
              <a:t> = Start!</a:t>
            </a:r>
            <a:endParaRPr lang="da-DK" sz="1400" dirty="0"/>
          </a:p>
        </p:txBody>
      </p:sp>
      <p:sp>
        <p:nvSpPr>
          <p:cNvPr id="7" name="Rectangle 6"/>
          <p:cNvSpPr/>
          <p:nvPr/>
        </p:nvSpPr>
        <p:spPr>
          <a:xfrm>
            <a:off x="1619672"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r>
              <a:rPr lang="en-US" baseline="-25000" dirty="0"/>
              <a:t>1 </a:t>
            </a:r>
            <a:r>
              <a:rPr lang="en-US" dirty="0" smtClean="0"/>
              <a:t>=(P</a:t>
            </a:r>
            <a:r>
              <a:rPr lang="en-US" baseline="-25000" dirty="0" smtClean="0"/>
              <a:t>1</a:t>
            </a:r>
            <a:r>
              <a:rPr lang="en-US" dirty="0" smtClean="0"/>
              <a:t>, i</a:t>
            </a:r>
            <a:r>
              <a:rPr lang="en-US" baseline="-25000" dirty="0" smtClean="0"/>
              <a:t>1</a:t>
            </a:r>
            <a:r>
              <a:rPr lang="en-US" dirty="0" smtClean="0"/>
              <a:t>)</a:t>
            </a:r>
            <a:endParaRPr lang="da-DK" dirty="0"/>
          </a:p>
        </p:txBody>
      </p:sp>
      <p:sp>
        <p:nvSpPr>
          <p:cNvPr id="8" name="Rectangle 7"/>
          <p:cNvSpPr/>
          <p:nvPr/>
        </p:nvSpPr>
        <p:spPr>
          <a:xfrm>
            <a:off x="926352"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sp>
        <p:nvSpPr>
          <p:cNvPr id="11" name="Rectangle 10"/>
          <p:cNvSpPr/>
          <p:nvPr/>
        </p:nvSpPr>
        <p:spPr>
          <a:xfrm>
            <a:off x="3253043"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smtClean="0"/>
              <a:t>2</a:t>
            </a:r>
            <a:r>
              <a:rPr lang="en-US" dirty="0" smtClean="0"/>
              <a:t>=(P</a:t>
            </a:r>
            <a:r>
              <a:rPr lang="en-US" baseline="-25000" dirty="0" smtClean="0"/>
              <a:t>2</a:t>
            </a:r>
            <a:r>
              <a:rPr lang="en-US" dirty="0" smtClean="0"/>
              <a:t>, </a:t>
            </a:r>
            <a:r>
              <a:rPr lang="en-US" dirty="0"/>
              <a:t>i</a:t>
            </a:r>
            <a:r>
              <a:rPr lang="en-US" baseline="-25000" dirty="0"/>
              <a:t>1</a:t>
            </a:r>
            <a:r>
              <a:rPr lang="en-US" dirty="0"/>
              <a:t>)</a:t>
            </a:r>
            <a:endParaRPr lang="da-DK" dirty="0"/>
          </a:p>
        </p:txBody>
      </p:sp>
      <p:sp>
        <p:nvSpPr>
          <p:cNvPr id="12" name="Flowchart: Manual Operation 11"/>
          <p:cNvSpPr/>
          <p:nvPr/>
        </p:nvSpPr>
        <p:spPr>
          <a:xfrm>
            <a:off x="2051720"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13" name="Rectangle 12"/>
          <p:cNvSpPr/>
          <p:nvPr/>
        </p:nvSpPr>
        <p:spPr>
          <a:xfrm>
            <a:off x="2582536"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sp>
        <p:nvSpPr>
          <p:cNvPr id="16" name="Rectangle 15"/>
          <p:cNvSpPr/>
          <p:nvPr/>
        </p:nvSpPr>
        <p:spPr>
          <a:xfrm>
            <a:off x="4860032" y="263691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smtClean="0"/>
              <a:t>3</a:t>
            </a:r>
            <a:r>
              <a:rPr lang="en-US" dirty="0" smtClean="0"/>
              <a:t>=(P</a:t>
            </a:r>
            <a:r>
              <a:rPr lang="en-US" baseline="-25000" dirty="0" smtClean="0"/>
              <a:t>3</a:t>
            </a:r>
            <a:r>
              <a:rPr lang="en-US" dirty="0" smtClean="0"/>
              <a:t>, i</a:t>
            </a:r>
            <a:r>
              <a:rPr lang="en-US" baseline="-25000" dirty="0" smtClean="0"/>
              <a:t>3</a:t>
            </a:r>
            <a:r>
              <a:rPr lang="en-US" dirty="0" smtClean="0"/>
              <a:t>)</a:t>
            </a:r>
            <a:endParaRPr lang="da-DK" dirty="0"/>
          </a:p>
        </p:txBody>
      </p:sp>
      <p:sp>
        <p:nvSpPr>
          <p:cNvPr id="18" name="Flowchart: Manual Operation 17"/>
          <p:cNvSpPr/>
          <p:nvPr/>
        </p:nvSpPr>
        <p:spPr>
          <a:xfrm>
            <a:off x="3409166" y="3429000"/>
            <a:ext cx="2520280" cy="1368152"/>
          </a:xfrm>
          <a:prstGeom prst="flowChartManualOper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200" dirty="0" smtClean="0"/>
              <a:t>H</a:t>
            </a:r>
            <a:endParaRPr lang="da-DK" sz="7200" dirty="0"/>
          </a:p>
        </p:txBody>
      </p:sp>
      <p:sp>
        <p:nvSpPr>
          <p:cNvPr id="19" name="Rectangle 18"/>
          <p:cNvSpPr/>
          <p:nvPr/>
        </p:nvSpPr>
        <p:spPr>
          <a:xfrm>
            <a:off x="3939982" y="4941168"/>
            <a:ext cx="148540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000…000</a:t>
            </a:r>
            <a:endParaRPr lang="da-DK" baseline="30000" dirty="0"/>
          </a:p>
        </p:txBody>
      </p:sp>
      <p:cxnSp>
        <p:nvCxnSpPr>
          <p:cNvPr id="23" name="Straight Connector 22"/>
          <p:cNvCxnSpPr/>
          <p:nvPr/>
        </p:nvCxnSpPr>
        <p:spPr>
          <a:xfrm>
            <a:off x="6372200" y="2804868"/>
            <a:ext cx="1584176" cy="0"/>
          </a:xfrm>
          <a:prstGeom prst="line">
            <a:avLst/>
          </a:prstGeom>
          <a:ln>
            <a:prstDash val="sysDot"/>
          </a:ln>
        </p:spPr>
        <p:style>
          <a:lnRef idx="3">
            <a:schemeClr val="dk1"/>
          </a:lnRef>
          <a:fillRef idx="0">
            <a:schemeClr val="dk1"/>
          </a:fillRef>
          <a:effectRef idx="2">
            <a:schemeClr val="dk1"/>
          </a:effectRef>
          <a:fontRef idx="minor">
            <a:schemeClr val="tx1"/>
          </a:fontRef>
        </p:style>
      </p:cxnSp>
      <p:grpSp>
        <p:nvGrpSpPr>
          <p:cNvPr id="24" name="Group 23"/>
          <p:cNvGrpSpPr/>
          <p:nvPr/>
        </p:nvGrpSpPr>
        <p:grpSpPr>
          <a:xfrm>
            <a:off x="7593210" y="518033"/>
            <a:ext cx="1083246" cy="1182775"/>
            <a:chOff x="7593210" y="518033"/>
            <a:chExt cx="1083246" cy="1182775"/>
          </a:xfrm>
        </p:grpSpPr>
        <p:pic>
          <p:nvPicPr>
            <p:cNvPr id="2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7" name="Straight Connector 26"/>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p:cNvSpPr/>
          <p:nvPr/>
        </p:nvSpPr>
        <p:spPr>
          <a:xfrm>
            <a:off x="7943825" y="5661248"/>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3</a:t>
            </a:r>
            <a:endParaRPr lang="da-DK" sz="3600" baseline="-25000" dirty="0"/>
          </a:p>
        </p:txBody>
      </p:sp>
      <p:sp>
        <p:nvSpPr>
          <p:cNvPr id="22" name="Oval 21"/>
          <p:cNvSpPr/>
          <p:nvPr/>
        </p:nvSpPr>
        <p:spPr>
          <a:xfrm>
            <a:off x="6008961" y="5301208"/>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8" name="Oval 27"/>
          <p:cNvSpPr/>
          <p:nvPr/>
        </p:nvSpPr>
        <p:spPr>
          <a:xfrm>
            <a:off x="7393931" y="3805288"/>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cxnSp>
        <p:nvCxnSpPr>
          <p:cNvPr id="14" name="Straight Arrow Connector 13"/>
          <p:cNvCxnSpPr/>
          <p:nvPr/>
        </p:nvCxnSpPr>
        <p:spPr>
          <a:xfrm flipV="1">
            <a:off x="7033891" y="4941168"/>
            <a:ext cx="539469"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303625" y="6093295"/>
            <a:ext cx="574790" cy="10712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050" name="Picture 2" descr="\\ad.nfit.au.dk\NFDFS\Users\orlandi\Desktop\Pictur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629990"/>
            <a:ext cx="2479750" cy="2013843"/>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2053"/>
          <p:cNvSpPr/>
          <p:nvPr/>
        </p:nvSpPr>
        <p:spPr>
          <a:xfrm>
            <a:off x="6923393" y="4612486"/>
            <a:ext cx="380232" cy="369332"/>
          </a:xfrm>
          <a:prstGeom prst="rect">
            <a:avLst/>
          </a:prstGeom>
        </p:spPr>
        <p:txBody>
          <a:bodyPr wrap="none">
            <a:spAutoFit/>
          </a:bodyPr>
          <a:lstStyle/>
          <a:p>
            <a:r>
              <a:rPr lang="en-US" dirty="0"/>
              <a:t>x</a:t>
            </a:r>
            <a:r>
              <a:rPr lang="en-US" baseline="-25000" dirty="0"/>
              <a:t>1</a:t>
            </a:r>
            <a:endParaRPr lang="da-DK" dirty="0"/>
          </a:p>
        </p:txBody>
      </p:sp>
      <p:sp>
        <p:nvSpPr>
          <p:cNvPr id="39" name="Rectangle 38"/>
          <p:cNvSpPr/>
          <p:nvPr/>
        </p:nvSpPr>
        <p:spPr>
          <a:xfrm>
            <a:off x="7383244" y="5574081"/>
            <a:ext cx="380232" cy="369332"/>
          </a:xfrm>
          <a:prstGeom prst="rect">
            <a:avLst/>
          </a:prstGeom>
        </p:spPr>
        <p:txBody>
          <a:bodyPr wrap="none">
            <a:spAutoFit/>
          </a:bodyPr>
          <a:lstStyle/>
          <a:p>
            <a:r>
              <a:rPr lang="en-US" dirty="0"/>
              <a:t>x</a:t>
            </a:r>
            <a:r>
              <a:rPr lang="en-US" baseline="-25000" dirty="0"/>
              <a:t>1</a:t>
            </a:r>
            <a:endParaRPr lang="da-DK" dirty="0"/>
          </a:p>
        </p:txBody>
      </p:sp>
      <p:cxnSp>
        <p:nvCxnSpPr>
          <p:cNvPr id="43" name="Straight Arrow Connector 42"/>
          <p:cNvCxnSpPr/>
          <p:nvPr/>
        </p:nvCxnSpPr>
        <p:spPr>
          <a:xfrm flipH="1">
            <a:off x="7330400" y="5067146"/>
            <a:ext cx="381268" cy="5447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8320179" y="5103629"/>
            <a:ext cx="163706" cy="4704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ectangle 47"/>
          <p:cNvSpPr/>
          <p:nvPr/>
        </p:nvSpPr>
        <p:spPr>
          <a:xfrm>
            <a:off x="7075793" y="4898479"/>
            <a:ext cx="380232" cy="369332"/>
          </a:xfrm>
          <a:prstGeom prst="rect">
            <a:avLst/>
          </a:prstGeom>
        </p:spPr>
        <p:txBody>
          <a:bodyPr wrap="none">
            <a:spAutoFit/>
          </a:bodyPr>
          <a:lstStyle/>
          <a:p>
            <a:r>
              <a:rPr lang="en-US" dirty="0" smtClean="0"/>
              <a:t>x</a:t>
            </a:r>
            <a:r>
              <a:rPr lang="en-US" baseline="-25000" dirty="0" smtClean="0"/>
              <a:t>2</a:t>
            </a:r>
            <a:endParaRPr lang="da-DK" dirty="0"/>
          </a:p>
        </p:txBody>
      </p:sp>
      <p:sp>
        <p:nvSpPr>
          <p:cNvPr id="49" name="Rectangle 48"/>
          <p:cNvSpPr/>
          <p:nvPr/>
        </p:nvSpPr>
        <p:spPr>
          <a:xfrm>
            <a:off x="8486340" y="4993384"/>
            <a:ext cx="380232" cy="369332"/>
          </a:xfrm>
          <a:prstGeom prst="rect">
            <a:avLst/>
          </a:prstGeom>
        </p:spPr>
        <p:txBody>
          <a:bodyPr wrap="none">
            <a:spAutoFit/>
          </a:bodyPr>
          <a:lstStyle/>
          <a:p>
            <a:r>
              <a:rPr lang="en-US" dirty="0" smtClean="0"/>
              <a:t>x</a:t>
            </a:r>
            <a:r>
              <a:rPr lang="en-US" baseline="-25000" dirty="0" smtClean="0"/>
              <a:t>2</a:t>
            </a:r>
            <a:endParaRPr lang="da-DK" dirty="0"/>
          </a:p>
        </p:txBody>
      </p:sp>
      <p:cxnSp>
        <p:nvCxnSpPr>
          <p:cNvPr id="50" name="Straight Arrow Connector 49"/>
          <p:cNvCxnSpPr/>
          <p:nvPr/>
        </p:nvCxnSpPr>
        <p:spPr>
          <a:xfrm flipH="1" flipV="1">
            <a:off x="7265909" y="6201308"/>
            <a:ext cx="652459" cy="1678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H="1" flipV="1">
            <a:off x="8483886" y="4960963"/>
            <a:ext cx="192570" cy="4981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7596336" y="5694379"/>
            <a:ext cx="380232" cy="369332"/>
          </a:xfrm>
          <a:prstGeom prst="rect">
            <a:avLst/>
          </a:prstGeom>
        </p:spPr>
        <p:txBody>
          <a:bodyPr wrap="none">
            <a:spAutoFit/>
          </a:bodyPr>
          <a:lstStyle/>
          <a:p>
            <a:r>
              <a:rPr lang="en-US" dirty="0" smtClean="0"/>
              <a:t>x</a:t>
            </a:r>
            <a:r>
              <a:rPr lang="en-US" baseline="-25000" dirty="0"/>
              <a:t>3</a:t>
            </a:r>
            <a:endParaRPr lang="da-DK" dirty="0"/>
          </a:p>
        </p:txBody>
      </p:sp>
      <p:sp>
        <p:nvSpPr>
          <p:cNvPr id="53" name="Rectangle 52"/>
          <p:cNvSpPr/>
          <p:nvPr/>
        </p:nvSpPr>
        <p:spPr>
          <a:xfrm>
            <a:off x="8643713" y="4776297"/>
            <a:ext cx="423514" cy="369332"/>
          </a:xfrm>
          <a:prstGeom prst="rect">
            <a:avLst/>
          </a:prstGeom>
        </p:spPr>
        <p:txBody>
          <a:bodyPr wrap="none">
            <a:spAutoFit/>
          </a:bodyPr>
          <a:lstStyle/>
          <a:p>
            <a:r>
              <a:rPr lang="en-US" dirty="0" smtClean="0"/>
              <a:t>x3</a:t>
            </a:r>
            <a:endParaRPr lang="da-DK" dirty="0"/>
          </a:p>
        </p:txBody>
      </p:sp>
      <p:pic>
        <p:nvPicPr>
          <p:cNvPr id="57"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988840"/>
            <a:ext cx="541366" cy="51586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080" y="1988840"/>
            <a:ext cx="541366" cy="51586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ad.nfit.au.dk\NFDFS\Users\orlandi\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6436" y="1988839"/>
            <a:ext cx="541366" cy="515869"/>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p:cNvSpPr/>
          <p:nvPr/>
        </p:nvSpPr>
        <p:spPr>
          <a:xfrm>
            <a:off x="153604" y="6221499"/>
            <a:ext cx="3831498" cy="523220"/>
          </a:xfrm>
          <a:prstGeom prst="rect">
            <a:avLst/>
          </a:prstGeom>
        </p:spPr>
        <p:txBody>
          <a:bodyPr wrap="none">
            <a:spAutoFit/>
          </a:bodyPr>
          <a:lstStyle/>
          <a:p>
            <a:r>
              <a:rPr lang="en-US" sz="2800" i="1" dirty="0" smtClean="0"/>
              <a:t>* aka </a:t>
            </a:r>
            <a:r>
              <a:rPr lang="en-US" sz="2800" b="1" i="1" dirty="0" smtClean="0"/>
              <a:t>the </a:t>
            </a:r>
            <a:r>
              <a:rPr lang="en-US" sz="2800" b="1" i="1" dirty="0" err="1" smtClean="0"/>
              <a:t>blockchain</a:t>
            </a:r>
            <a:endParaRPr lang="en-US" sz="2800" b="1" i="1" dirty="0"/>
          </a:p>
        </p:txBody>
      </p:sp>
    </p:spTree>
    <p:extLst>
      <p:ext uri="{BB962C8B-B14F-4D97-AF65-F5344CB8AC3E}">
        <p14:creationId xmlns:p14="http://schemas.microsoft.com/office/powerpoint/2010/main" val="319349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fade">
                                      <p:cBhvr>
                                        <p:cTn id="16" dur="500"/>
                                        <p:tgtEl>
                                          <p:spTgt spid="20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xit" presetSubtype="0" fill="hold" nodeType="withEffect">
                                  <p:stCondLst>
                                    <p:cond delay="0"/>
                                  </p:stCondLst>
                                  <p:childTnLst>
                                    <p:animEffect transition="out" filter="fade">
                                      <p:cBhvr>
                                        <p:cTn id="21" dur="500"/>
                                        <p:tgtEl>
                                          <p:spTgt spid="2050"/>
                                        </p:tgtEl>
                                      </p:cBhvr>
                                    </p:animEffect>
                                    <p:set>
                                      <p:cBhvr>
                                        <p:cTn id="22" dur="1" fill="hold">
                                          <p:stCondLst>
                                            <p:cond delay="499"/>
                                          </p:stCondLst>
                                        </p:cTn>
                                        <p:tgtEl>
                                          <p:spTgt spid="20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054"/>
                                        </p:tgtEl>
                                      </p:cBhvr>
                                    </p:animEffect>
                                    <p:set>
                                      <p:cBhvr>
                                        <p:cTn id="57" dur="1" fill="hold">
                                          <p:stCondLst>
                                            <p:cond delay="499"/>
                                          </p:stCondLst>
                                        </p:cTn>
                                        <p:tgtEl>
                                          <p:spTgt spid="205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9"/>
                                        </p:tgtEl>
                                      </p:cBhvr>
                                    </p:animEffect>
                                    <p:set>
                                      <p:cBhvr>
                                        <p:cTn id="60" dur="1" fill="hold">
                                          <p:stCondLst>
                                            <p:cond delay="499"/>
                                          </p:stCondLst>
                                        </p:cTn>
                                        <p:tgtEl>
                                          <p:spTgt spid="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12"/>
                                        </p:tgtEl>
                                      </p:cBhvr>
                                    </p:animEffect>
                                    <p:set>
                                      <p:cBhvr>
                                        <p:cTn id="91" dur="1" fill="hold">
                                          <p:stCondLst>
                                            <p:cond delay="499"/>
                                          </p:stCondLst>
                                        </p:cTn>
                                        <p:tgtEl>
                                          <p:spTgt spid="12"/>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13"/>
                                        </p:tgtEl>
                                      </p:cBhvr>
                                    </p:animEffect>
                                    <p:set>
                                      <p:cBhvr>
                                        <p:cTn id="94" dur="1" fill="hold">
                                          <p:stCondLst>
                                            <p:cond delay="499"/>
                                          </p:stCondLst>
                                        </p:cTn>
                                        <p:tgtEl>
                                          <p:spTgt spid="13"/>
                                        </p:tgtEl>
                                        <p:attrNameLst>
                                          <p:attrName>style.visibility</p:attrName>
                                        </p:attrNameLst>
                                      </p:cBhvr>
                                      <p:to>
                                        <p:strVal val="hidden"/>
                                      </p:to>
                                    </p:set>
                                  </p:childTnLst>
                                </p:cTn>
                              </p:par>
                              <p:par>
                                <p:cTn id="95" presetID="42"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1000"/>
                                        <p:tgtEl>
                                          <p:spTgt spid="59"/>
                                        </p:tgtEl>
                                      </p:cBhvr>
                                    </p:animEffect>
                                    <p:anim calcmode="lin" valueType="num">
                                      <p:cBhvr>
                                        <p:cTn id="98" dur="1000" fill="hold"/>
                                        <p:tgtEl>
                                          <p:spTgt spid="59"/>
                                        </p:tgtEl>
                                        <p:attrNameLst>
                                          <p:attrName>ppt_x</p:attrName>
                                        </p:attrNameLst>
                                      </p:cBhvr>
                                      <p:tavLst>
                                        <p:tav tm="0">
                                          <p:val>
                                            <p:strVal val="#ppt_x"/>
                                          </p:val>
                                        </p:tav>
                                        <p:tav tm="100000">
                                          <p:val>
                                            <p:strVal val="#ppt_x"/>
                                          </p:val>
                                        </p:tav>
                                      </p:tavLst>
                                    </p:anim>
                                    <p:anim calcmode="lin" valueType="num">
                                      <p:cBhvr>
                                        <p:cTn id="99" dur="1000" fill="hold"/>
                                        <p:tgtEl>
                                          <p:spTgt spid="59"/>
                                        </p:tgtEl>
                                        <p:attrNameLst>
                                          <p:attrName>ppt_y</p:attrName>
                                        </p:attrNameLst>
                                      </p:cBhvr>
                                      <p:tavLst>
                                        <p:tav tm="0">
                                          <p:val>
                                            <p:strVal val="#ppt_y+.1"/>
                                          </p:val>
                                        </p:tav>
                                        <p:tav tm="100000">
                                          <p:val>
                                            <p:strVal val="#ppt_y"/>
                                          </p:val>
                                        </p:tav>
                                      </p:tavLst>
                                    </p:anim>
                                  </p:childTnLst>
                                </p:cTn>
                              </p:par>
                              <p:par>
                                <p:cTn id="100" presetID="10" presetClass="exit" presetSubtype="0" fill="hold" nodeType="withEffect">
                                  <p:stCondLst>
                                    <p:cond delay="0"/>
                                  </p:stCondLst>
                                  <p:childTnLst>
                                    <p:animEffect transition="out" filter="fade">
                                      <p:cBhvr>
                                        <p:cTn id="101" dur="500"/>
                                        <p:tgtEl>
                                          <p:spTgt spid="43"/>
                                        </p:tgtEl>
                                      </p:cBhvr>
                                    </p:animEffect>
                                    <p:set>
                                      <p:cBhvr>
                                        <p:cTn id="102" dur="1" fill="hold">
                                          <p:stCondLst>
                                            <p:cond delay="499"/>
                                          </p:stCondLst>
                                        </p:cTn>
                                        <p:tgtEl>
                                          <p:spTgt spid="43"/>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44"/>
                                        </p:tgtEl>
                                      </p:cBhvr>
                                    </p:animEffect>
                                    <p:set>
                                      <p:cBhvr>
                                        <p:cTn id="105" dur="1" fill="hold">
                                          <p:stCondLst>
                                            <p:cond delay="499"/>
                                          </p:stCondLst>
                                        </p:cTn>
                                        <p:tgtEl>
                                          <p:spTgt spid="44"/>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8"/>
                                        </p:tgtEl>
                                      </p:cBhvr>
                                    </p:animEffect>
                                    <p:set>
                                      <p:cBhvr>
                                        <p:cTn id="108" dur="1" fill="hold">
                                          <p:stCondLst>
                                            <p:cond delay="499"/>
                                          </p:stCondLst>
                                        </p:cTn>
                                        <p:tgtEl>
                                          <p:spTgt spid="4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9"/>
                                        </p:tgtEl>
                                      </p:cBhvr>
                                    </p:animEffect>
                                    <p:set>
                                      <p:cBhvr>
                                        <p:cTn id="111" dur="1" fill="hold">
                                          <p:stCondLst>
                                            <p:cond delay="499"/>
                                          </p:stCondLst>
                                        </p:cTn>
                                        <p:tgtEl>
                                          <p:spTgt spid="4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500"/>
                                        <p:tgtEl>
                                          <p:spTgt spid="18"/>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fade">
                                      <p:cBhvr>
                                        <p:cTn id="125" dur="500"/>
                                        <p:tgtEl>
                                          <p:spTgt spid="19"/>
                                        </p:tgtEl>
                                      </p:cBhvr>
                                    </p:animEffect>
                                  </p:childTnLst>
                                </p:cTn>
                              </p:par>
                              <p:par>
                                <p:cTn id="126" presetID="10" presetClass="entr" presetSubtype="0" fill="hold"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fade">
                                      <p:cBhvr>
                                        <p:cTn id="128" dur="500"/>
                                        <p:tgtEl>
                                          <p:spTgt spid="23"/>
                                        </p:tgtEl>
                                      </p:cBhvr>
                                    </p:animEffect>
                                  </p:childTnLst>
                                </p:cTn>
                              </p:par>
                              <p:par>
                                <p:cTn id="129" presetID="10" presetClass="entr" presetSubtype="0" fill="hold" nodeType="with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500"/>
                                        <p:tgtEl>
                                          <p:spTgt spid="50"/>
                                        </p:tgtEl>
                                      </p:cBhvr>
                                    </p:animEffect>
                                  </p:childTnLst>
                                </p:cTn>
                              </p:par>
                              <p:par>
                                <p:cTn id="132" presetID="10" presetClass="entr" presetSubtype="0" fill="hold"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500"/>
                                        <p:tgtEl>
                                          <p:spTgt spid="5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500"/>
                                        <p:tgtEl>
                                          <p:spTgt spid="5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fade">
                                      <p:cBhvr>
                                        <p:cTn id="140" dur="500"/>
                                        <p:tgtEl>
                                          <p:spTgt spid="53"/>
                                        </p:tgtEl>
                                      </p:cBhvr>
                                    </p:animEffect>
                                  </p:childTnLst>
                                </p:cTn>
                              </p:par>
                              <p:par>
                                <p:cTn id="141" presetID="42" presetClass="entr" presetSubtype="0" fill="hold" nodeType="withEffect">
                                  <p:stCondLst>
                                    <p:cond delay="0"/>
                                  </p:stCondLst>
                                  <p:childTnLst>
                                    <p:set>
                                      <p:cBhvr>
                                        <p:cTn id="142" dur="1" fill="hold">
                                          <p:stCondLst>
                                            <p:cond delay="0"/>
                                          </p:stCondLst>
                                        </p:cTn>
                                        <p:tgtEl>
                                          <p:spTgt spid="58"/>
                                        </p:tgtEl>
                                        <p:attrNameLst>
                                          <p:attrName>style.visibility</p:attrName>
                                        </p:attrNameLst>
                                      </p:cBhvr>
                                      <p:to>
                                        <p:strVal val="visible"/>
                                      </p:to>
                                    </p:set>
                                    <p:animEffect transition="in" filter="fade">
                                      <p:cBhvr>
                                        <p:cTn id="143" dur="1000"/>
                                        <p:tgtEl>
                                          <p:spTgt spid="58"/>
                                        </p:tgtEl>
                                      </p:cBhvr>
                                    </p:animEffect>
                                    <p:anim calcmode="lin" valueType="num">
                                      <p:cBhvr>
                                        <p:cTn id="144" dur="1000" fill="hold"/>
                                        <p:tgtEl>
                                          <p:spTgt spid="58"/>
                                        </p:tgtEl>
                                        <p:attrNameLst>
                                          <p:attrName>ppt_x</p:attrName>
                                        </p:attrNameLst>
                                      </p:cBhvr>
                                      <p:tavLst>
                                        <p:tav tm="0">
                                          <p:val>
                                            <p:strVal val="#ppt_x"/>
                                          </p:val>
                                        </p:tav>
                                        <p:tav tm="100000">
                                          <p:val>
                                            <p:strVal val="#ppt_x"/>
                                          </p:val>
                                        </p:tav>
                                      </p:tavLst>
                                    </p:anim>
                                    <p:anim calcmode="lin" valueType="num">
                                      <p:cBhvr>
                                        <p:cTn id="145" dur="1000" fill="hold"/>
                                        <p:tgtEl>
                                          <p:spTgt spid="58"/>
                                        </p:tgtEl>
                                        <p:attrNameLst>
                                          <p:attrName>ppt_y</p:attrName>
                                        </p:attrNameLst>
                                      </p:cBhvr>
                                      <p:tavLst>
                                        <p:tav tm="0">
                                          <p:val>
                                            <p:strVal val="#ppt_y+.1"/>
                                          </p:val>
                                        </p:tav>
                                        <p:tav tm="100000">
                                          <p:val>
                                            <p:strVal val="#ppt_y"/>
                                          </p:val>
                                        </p:tav>
                                      </p:tavLst>
                                    </p:anim>
                                  </p:childTnLst>
                                </p:cTn>
                              </p:par>
                              <p:par>
                                <p:cTn id="146" presetID="10" presetClass="entr" presetSubtype="0" fill="hold" grpId="0" nodeType="with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fade">
                                      <p:cBhvr>
                                        <p:cTn id="14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0" grpId="0" animBg="1"/>
      <p:bldP spid="5" grpId="0" animBg="1"/>
      <p:bldP spid="5" grpId="1" animBg="1"/>
      <p:bldP spid="7" grpId="0" animBg="1"/>
      <p:bldP spid="8" grpId="0" animBg="1"/>
      <p:bldP spid="8" grpId="1" animBg="1"/>
      <p:bldP spid="11" grpId="0" animBg="1"/>
      <p:bldP spid="12" grpId="0" animBg="1"/>
      <p:bldP spid="12" grpId="1" animBg="1"/>
      <p:bldP spid="13" grpId="0" animBg="1"/>
      <p:bldP spid="13" grpId="1" animBg="1"/>
      <p:bldP spid="16" grpId="0" animBg="1"/>
      <p:bldP spid="18" grpId="0" animBg="1"/>
      <p:bldP spid="19" grpId="0" animBg="1"/>
      <p:bldP spid="2054" grpId="0"/>
      <p:bldP spid="2054" grpId="1"/>
      <p:bldP spid="39" grpId="0"/>
      <p:bldP spid="39" grpId="1"/>
      <p:bldP spid="48" grpId="0"/>
      <p:bldP spid="48" grpId="1"/>
      <p:bldP spid="49" grpId="0"/>
      <p:bldP spid="49" grpId="1"/>
      <p:bldP spid="52" grpId="0"/>
      <p:bldP spid="53"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7264345" y="265128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3" name="Rectangle 32"/>
          <p:cNvSpPr/>
          <p:nvPr/>
        </p:nvSpPr>
        <p:spPr>
          <a:xfrm>
            <a:off x="7934852" y="28793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7</a:t>
            </a:r>
            <a:r>
              <a:rPr lang="en-US" dirty="0" smtClean="0"/>
              <a:t>=(P</a:t>
            </a:r>
            <a:r>
              <a:rPr lang="en-US" baseline="-25000" dirty="0"/>
              <a:t>3</a:t>
            </a:r>
            <a:r>
              <a:rPr lang="en-US" dirty="0" smtClean="0"/>
              <a:t>, i</a:t>
            </a:r>
            <a:r>
              <a:rPr lang="en-US" baseline="-25000" dirty="0"/>
              <a:t>7</a:t>
            </a:r>
            <a:r>
              <a:rPr lang="en-US" dirty="0" smtClean="0"/>
              <a:t>)</a:t>
            </a:r>
            <a:endParaRPr lang="da-DK" dirty="0"/>
          </a:p>
        </p:txBody>
      </p:sp>
      <p:sp>
        <p:nvSpPr>
          <p:cNvPr id="20" name="Oval 19"/>
          <p:cNvSpPr/>
          <p:nvPr/>
        </p:nvSpPr>
        <p:spPr>
          <a:xfrm>
            <a:off x="5652120" y="265128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Rectangle 20"/>
          <p:cNvSpPr/>
          <p:nvPr/>
        </p:nvSpPr>
        <p:spPr>
          <a:xfrm>
            <a:off x="6322627" y="287937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6</a:t>
            </a:r>
            <a:r>
              <a:rPr lang="en-US" dirty="0" smtClean="0"/>
              <a:t>=(P</a:t>
            </a:r>
            <a:r>
              <a:rPr lang="en-US" baseline="-25000" dirty="0"/>
              <a:t>3</a:t>
            </a:r>
            <a:r>
              <a:rPr lang="en-US" dirty="0" smtClean="0"/>
              <a:t>, i</a:t>
            </a:r>
            <a:r>
              <a:rPr lang="en-US" baseline="-25000" dirty="0"/>
              <a:t>6</a:t>
            </a:r>
            <a:r>
              <a:rPr lang="en-US" dirty="0" smtClean="0"/>
              <a:t>)</a:t>
            </a:r>
            <a:endParaRPr lang="da-DK" dirty="0"/>
          </a:p>
        </p:txBody>
      </p:sp>
      <p:sp>
        <p:nvSpPr>
          <p:cNvPr id="24" name="Oval 23"/>
          <p:cNvSpPr/>
          <p:nvPr/>
        </p:nvSpPr>
        <p:spPr>
          <a:xfrm>
            <a:off x="5652120" y="3861048"/>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5" name="Rectangle 24"/>
          <p:cNvSpPr/>
          <p:nvPr/>
        </p:nvSpPr>
        <p:spPr>
          <a:xfrm>
            <a:off x="6322627" y="4089136"/>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5</a:t>
            </a:r>
            <a:r>
              <a:rPr lang="en-US" dirty="0" smtClean="0"/>
              <a:t>=(P</a:t>
            </a:r>
            <a:r>
              <a:rPr lang="en-US" baseline="-25000" dirty="0"/>
              <a:t>5</a:t>
            </a:r>
            <a:r>
              <a:rPr lang="en-US" dirty="0" smtClean="0"/>
              <a:t>, i</a:t>
            </a:r>
            <a:r>
              <a:rPr lang="en-US" baseline="-25000" dirty="0"/>
              <a:t>5</a:t>
            </a:r>
            <a:r>
              <a:rPr lang="en-US" dirty="0" smtClean="0"/>
              <a:t>)</a:t>
            </a:r>
            <a:endParaRPr lang="da-DK" dirty="0"/>
          </a:p>
        </p:txBody>
      </p:sp>
      <p:sp>
        <p:nvSpPr>
          <p:cNvPr id="22" name="Oval 21"/>
          <p:cNvSpPr/>
          <p:nvPr/>
        </p:nvSpPr>
        <p:spPr>
          <a:xfrm rot="2599037">
            <a:off x="3924366" y="3355817"/>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Oval 9"/>
          <p:cNvSpPr/>
          <p:nvPr/>
        </p:nvSpPr>
        <p:spPr>
          <a:xfrm rot="19545665">
            <a:off x="3915853" y="2908326"/>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Oval 10"/>
          <p:cNvSpPr/>
          <p:nvPr/>
        </p:nvSpPr>
        <p:spPr>
          <a:xfrm>
            <a:off x="2310103" y="3067342"/>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Oval 11"/>
          <p:cNvSpPr/>
          <p:nvPr/>
        </p:nvSpPr>
        <p:spPr>
          <a:xfrm>
            <a:off x="693627" y="3077493"/>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ctangle 12"/>
          <p:cNvSpPr/>
          <p:nvPr/>
        </p:nvSpPr>
        <p:spPr>
          <a:xfrm>
            <a:off x="123103" y="3295430"/>
            <a:ext cx="100811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x</a:t>
            </a:r>
            <a:r>
              <a:rPr lang="en-US" sz="1600" baseline="-25000" dirty="0"/>
              <a:t>0</a:t>
            </a:r>
            <a:r>
              <a:rPr lang="en-US" sz="1600" dirty="0" smtClean="0"/>
              <a:t>=Start!</a:t>
            </a:r>
            <a:endParaRPr lang="da-DK" sz="1600" dirty="0"/>
          </a:p>
        </p:txBody>
      </p:sp>
      <p:sp>
        <p:nvSpPr>
          <p:cNvPr id="14" name="Rectangle 13"/>
          <p:cNvSpPr/>
          <p:nvPr/>
        </p:nvSpPr>
        <p:spPr>
          <a:xfrm>
            <a:off x="1347239" y="329543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1</a:t>
            </a:r>
            <a:r>
              <a:rPr lang="en-US" dirty="0" smtClean="0"/>
              <a:t>=(P</a:t>
            </a:r>
            <a:r>
              <a:rPr lang="en-US" baseline="-25000" dirty="0"/>
              <a:t>1</a:t>
            </a:r>
            <a:r>
              <a:rPr lang="en-US" dirty="0" smtClean="0"/>
              <a:t>, i</a:t>
            </a:r>
            <a:r>
              <a:rPr lang="en-US" baseline="-25000" dirty="0"/>
              <a:t>1</a:t>
            </a:r>
            <a:r>
              <a:rPr lang="en-US" dirty="0" smtClean="0"/>
              <a:t>)</a:t>
            </a:r>
            <a:endParaRPr lang="da-DK" dirty="0"/>
          </a:p>
        </p:txBody>
      </p:sp>
      <p:sp>
        <p:nvSpPr>
          <p:cNvPr id="15" name="Rectangle 14"/>
          <p:cNvSpPr/>
          <p:nvPr/>
        </p:nvSpPr>
        <p:spPr>
          <a:xfrm>
            <a:off x="2980610" y="3295430"/>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2</a:t>
            </a:r>
            <a:r>
              <a:rPr lang="en-US" dirty="0" smtClean="0"/>
              <a:t>=(P</a:t>
            </a:r>
            <a:r>
              <a:rPr lang="en-US" baseline="-25000" dirty="0"/>
              <a:t>2</a:t>
            </a:r>
            <a:r>
              <a:rPr lang="en-US" dirty="0" smtClean="0"/>
              <a:t>, i</a:t>
            </a:r>
            <a:r>
              <a:rPr lang="en-US" baseline="-25000" dirty="0"/>
              <a:t>2</a:t>
            </a:r>
            <a:r>
              <a:rPr lang="en-US" dirty="0" smtClean="0"/>
              <a:t>)</a:t>
            </a:r>
            <a:endParaRPr lang="da-DK" dirty="0"/>
          </a:p>
        </p:txBody>
      </p:sp>
      <p:sp>
        <p:nvSpPr>
          <p:cNvPr id="16" name="Rectangle 15"/>
          <p:cNvSpPr/>
          <p:nvPr/>
        </p:nvSpPr>
        <p:spPr>
          <a:xfrm>
            <a:off x="4736843" y="288732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3</a:t>
            </a:r>
            <a:r>
              <a:rPr lang="en-US" dirty="0" smtClean="0"/>
              <a:t>=(P</a:t>
            </a:r>
            <a:r>
              <a:rPr lang="en-US" baseline="-25000" dirty="0"/>
              <a:t>3</a:t>
            </a:r>
            <a:r>
              <a:rPr lang="en-US" dirty="0" smtClean="0"/>
              <a:t>, i</a:t>
            </a:r>
            <a:r>
              <a:rPr lang="en-US" baseline="-25000" dirty="0"/>
              <a:t>3</a:t>
            </a:r>
            <a:r>
              <a:rPr lang="en-US" dirty="0" smtClean="0"/>
              <a:t>)</a:t>
            </a:r>
            <a:endParaRPr lang="da-DK" dirty="0"/>
          </a:p>
        </p:txBody>
      </p:sp>
      <p:sp>
        <p:nvSpPr>
          <p:cNvPr id="18" name="Rectangle 17"/>
          <p:cNvSpPr/>
          <p:nvPr/>
        </p:nvSpPr>
        <p:spPr>
          <a:xfrm>
            <a:off x="4756707" y="4077072"/>
            <a:ext cx="1368152"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x</a:t>
            </a:r>
            <a:r>
              <a:rPr lang="en-US" baseline="-25000" dirty="0"/>
              <a:t>4</a:t>
            </a:r>
            <a:r>
              <a:rPr lang="en-US" dirty="0" smtClean="0"/>
              <a:t>=(P</a:t>
            </a:r>
            <a:r>
              <a:rPr lang="en-US" baseline="-25000" dirty="0" smtClean="0"/>
              <a:t>4</a:t>
            </a:r>
            <a:r>
              <a:rPr lang="en-US" dirty="0" smtClean="0"/>
              <a:t>, i</a:t>
            </a:r>
            <a:r>
              <a:rPr lang="en-US" baseline="-25000" dirty="0"/>
              <a:t>4</a:t>
            </a:r>
            <a:r>
              <a:rPr lang="en-US" dirty="0" smtClean="0"/>
              <a:t>)</a:t>
            </a:r>
            <a:endParaRPr lang="da-DK" dirty="0"/>
          </a:p>
        </p:txBody>
      </p:sp>
      <p:sp>
        <p:nvSpPr>
          <p:cNvPr id="27" name="Multiply 26"/>
          <p:cNvSpPr/>
          <p:nvPr/>
        </p:nvSpPr>
        <p:spPr>
          <a:xfrm>
            <a:off x="4644008" y="227849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grpSp>
        <p:nvGrpSpPr>
          <p:cNvPr id="28" name="Group 27"/>
          <p:cNvGrpSpPr/>
          <p:nvPr/>
        </p:nvGrpSpPr>
        <p:grpSpPr>
          <a:xfrm>
            <a:off x="7593210" y="518033"/>
            <a:ext cx="1083246" cy="1182775"/>
            <a:chOff x="7593210" y="518033"/>
            <a:chExt cx="1083246" cy="1182775"/>
          </a:xfrm>
        </p:grpSpPr>
        <p:pic>
          <p:nvPicPr>
            <p:cNvPr id="2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31" name="Straight Connector 3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
        <p:nvSpPr>
          <p:cNvPr id="32" name="Title 3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a:t>create </a:t>
            </a:r>
            <a:r>
              <a:rPr lang="en-US" b="0" dirty="0" smtClean="0"/>
              <a:t>money</a:t>
            </a:r>
            <a:endParaRPr lang="da-DK" dirty="0"/>
          </a:p>
        </p:txBody>
      </p:sp>
      <p:sp>
        <p:nvSpPr>
          <p:cNvPr id="34" name="Multiply 33"/>
          <p:cNvSpPr/>
          <p:nvPr/>
        </p:nvSpPr>
        <p:spPr>
          <a:xfrm>
            <a:off x="4711890" y="349468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35" name="Multiply 34"/>
          <p:cNvSpPr/>
          <p:nvPr/>
        </p:nvSpPr>
        <p:spPr>
          <a:xfrm>
            <a:off x="6147924" y="3475450"/>
            <a:ext cx="1480851" cy="1582558"/>
          </a:xfrm>
          <a:prstGeom prst="mathMultiply">
            <a:avLst>
              <a:gd name="adj1" fmla="val 123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a-DK"/>
          </a:p>
        </p:txBody>
      </p:sp>
      <p:sp>
        <p:nvSpPr>
          <p:cNvPr id="26" name="Rectangle 25"/>
          <p:cNvSpPr/>
          <p:nvPr/>
        </p:nvSpPr>
        <p:spPr>
          <a:xfrm>
            <a:off x="5292080" y="6167931"/>
            <a:ext cx="3796232" cy="523220"/>
          </a:xfrm>
          <a:prstGeom prst="rect">
            <a:avLst/>
          </a:prstGeom>
        </p:spPr>
        <p:txBody>
          <a:bodyPr wrap="none">
            <a:spAutoFit/>
          </a:bodyPr>
          <a:lstStyle/>
          <a:p>
            <a:r>
              <a:rPr lang="en-US" sz="2800" i="1" dirty="0" smtClean="0"/>
              <a:t>* aka </a:t>
            </a:r>
            <a:r>
              <a:rPr lang="en-US" sz="2800" b="1" i="1" dirty="0" smtClean="0"/>
              <a:t>the 51% attack</a:t>
            </a:r>
            <a:endParaRPr lang="en-US" sz="2800" b="1" i="1" dirty="0"/>
          </a:p>
        </p:txBody>
      </p:sp>
    </p:spTree>
    <p:extLst>
      <p:ext uri="{BB962C8B-B14F-4D97-AF65-F5344CB8AC3E}">
        <p14:creationId xmlns:p14="http://schemas.microsoft.com/office/powerpoint/2010/main" val="21940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xit" presetSubtype="0" fill="hold" grpId="1" nodeType="with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3" grpId="0" animBg="1"/>
      <p:bldP spid="20" grpId="0" animBg="1"/>
      <p:bldP spid="21" grpId="0" animBg="1"/>
      <p:bldP spid="24" grpId="0" animBg="1"/>
      <p:bldP spid="25" grpId="0" animBg="1"/>
      <p:bldP spid="22" grpId="0" animBg="1"/>
      <p:bldP spid="10" grpId="0" animBg="1"/>
      <p:bldP spid="16" grpId="0" animBg="1"/>
      <p:bldP spid="18" grpId="0" animBg="1"/>
      <p:bldP spid="27" grpId="0" animBg="1"/>
      <p:bldP spid="27" grpId="1" animBg="1"/>
      <p:bldP spid="34" grpId="0" animBg="1"/>
      <p:bldP spid="3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a:t>create </a:t>
            </a:r>
            <a:r>
              <a:rPr lang="en-US" b="0" dirty="0"/>
              <a:t>money</a:t>
            </a:r>
            <a:endParaRPr lang="da-DK" dirty="0"/>
          </a:p>
        </p:txBody>
      </p:sp>
      <p:sp>
        <p:nvSpPr>
          <p:cNvPr id="9" name="Content Placeholder 2"/>
          <p:cNvSpPr>
            <a:spLocks noGrp="1"/>
          </p:cNvSpPr>
          <p:nvPr>
            <p:ph idx="1"/>
          </p:nvPr>
        </p:nvSpPr>
        <p:spPr>
          <a:xfrm>
            <a:off x="467544" y="1844824"/>
            <a:ext cx="8219256" cy="4281339"/>
          </a:xfrm>
        </p:spPr>
        <p:txBody>
          <a:bodyPr>
            <a:normAutofit/>
          </a:bodyPr>
          <a:lstStyle/>
          <a:p>
            <a:pPr marL="0" indent="0">
              <a:buNone/>
            </a:pPr>
            <a:r>
              <a:rPr lang="en-US" sz="2800" b="1" dirty="0" smtClean="0"/>
              <a:t>Recap</a:t>
            </a:r>
            <a:r>
              <a:rPr lang="en-US" sz="2800" dirty="0" smtClean="0"/>
              <a:t>:</a:t>
            </a:r>
          </a:p>
          <a:p>
            <a:pPr marL="0" indent="0" algn="ctr">
              <a:buNone/>
            </a:pPr>
            <a:r>
              <a:rPr lang="en-US" sz="2800" dirty="0" smtClean="0"/>
              <a:t>Solve the next puzzle </a:t>
            </a:r>
            <a:r>
              <a:rPr lang="en-US" sz="2800" dirty="0" smtClean="0">
                <a:sym typeface="Wingdings" panose="05000000000000000000" pitchFamily="2" charset="2"/>
              </a:rPr>
              <a:t> </a:t>
            </a:r>
            <a:r>
              <a:rPr lang="en-US" sz="2800" dirty="0" smtClean="0"/>
              <a:t>get a coin</a:t>
            </a:r>
          </a:p>
          <a:p>
            <a:pPr marL="0" indent="0">
              <a:buNone/>
            </a:pPr>
            <a:endParaRPr lang="en-US" sz="2800" dirty="0" smtClean="0"/>
          </a:p>
          <a:p>
            <a:pPr lvl="1"/>
            <a:r>
              <a:rPr lang="en-US" sz="2400" dirty="0" smtClean="0"/>
              <a:t>To “</a:t>
            </a:r>
            <a:r>
              <a:rPr lang="en-US" sz="2400" b="1" dirty="0" smtClean="0"/>
              <a:t>solve”</a:t>
            </a:r>
            <a:r>
              <a:rPr lang="en-US" sz="2400" dirty="0" smtClean="0"/>
              <a:t> puzzle </a:t>
            </a:r>
            <a:r>
              <a:rPr lang="en-US" sz="2400" dirty="0" err="1" smtClean="0"/>
              <a:t>i</a:t>
            </a:r>
            <a:r>
              <a:rPr lang="en-US" sz="2400" dirty="0" smtClean="0"/>
              <a:t> find x</a:t>
            </a:r>
            <a:r>
              <a:rPr lang="en-US" sz="2400" baseline="-25000" dirty="0" smtClean="0"/>
              <a:t>i  </a:t>
            </a:r>
            <a:r>
              <a:rPr lang="en-US" sz="2400" dirty="0" smtClean="0"/>
              <a:t>s.t  H(x</a:t>
            </a:r>
            <a:r>
              <a:rPr lang="en-US" sz="2400" baseline="-25000" dirty="0" smtClean="0"/>
              <a:t>i-1</a:t>
            </a:r>
            <a:r>
              <a:rPr lang="en-US" sz="2400" dirty="0" smtClean="0"/>
              <a:t>,x</a:t>
            </a:r>
            <a:r>
              <a:rPr lang="en-US" sz="2400" baseline="-25000" dirty="0" smtClean="0"/>
              <a:t>i</a:t>
            </a:r>
            <a:r>
              <a:rPr lang="en-US" sz="2400" dirty="0" smtClean="0"/>
              <a:t>)=0</a:t>
            </a:r>
            <a:r>
              <a:rPr lang="en-US" sz="2400" baseline="30000" dirty="0" smtClean="0"/>
              <a:t>d</a:t>
            </a:r>
          </a:p>
          <a:p>
            <a:pPr lvl="1"/>
            <a:endParaRPr lang="en-US" sz="2400" dirty="0" smtClean="0"/>
          </a:p>
          <a:p>
            <a:pPr lvl="1"/>
            <a:r>
              <a:rPr lang="en-US" sz="2400" dirty="0" smtClean="0"/>
              <a:t>The longest chain defines “</a:t>
            </a:r>
            <a:r>
              <a:rPr lang="en-US" sz="2400" b="1" dirty="0" smtClean="0"/>
              <a:t>next puzzle</a:t>
            </a:r>
            <a:r>
              <a:rPr lang="en-US" sz="2400" dirty="0" smtClean="0"/>
              <a:t>”</a:t>
            </a:r>
          </a:p>
          <a:p>
            <a:pPr lvl="1"/>
            <a:endParaRPr lang="en-US" sz="2400" dirty="0"/>
          </a:p>
          <a:p>
            <a:pPr lvl="1"/>
            <a:r>
              <a:rPr lang="en-US" sz="2400" dirty="0" smtClean="0"/>
              <a:t>The name in block x</a:t>
            </a:r>
            <a:r>
              <a:rPr lang="en-US" sz="2400" baseline="-25000" dirty="0" smtClean="0"/>
              <a:t>i</a:t>
            </a:r>
            <a:r>
              <a:rPr lang="en-US" sz="2400" dirty="0" smtClean="0"/>
              <a:t> “</a:t>
            </a:r>
            <a:r>
              <a:rPr lang="en-US" sz="2400" b="1" dirty="0" smtClean="0"/>
              <a:t>gets</a:t>
            </a:r>
            <a:r>
              <a:rPr lang="en-US" sz="2400" dirty="0" smtClean="0"/>
              <a:t>” coin </a:t>
            </a:r>
            <a:r>
              <a:rPr lang="en-US" sz="2400" dirty="0" err="1" smtClean="0"/>
              <a:t>i</a:t>
            </a:r>
            <a:r>
              <a:rPr lang="en-US" sz="2400" dirty="0"/>
              <a:t>.</a:t>
            </a:r>
            <a:endParaRPr lang="en-US" sz="2800" dirty="0" smtClean="0"/>
          </a:p>
        </p:txBody>
      </p:sp>
      <p:grpSp>
        <p:nvGrpSpPr>
          <p:cNvPr id="5" name="Group 4"/>
          <p:cNvGrpSpPr/>
          <p:nvPr/>
        </p:nvGrpSpPr>
        <p:grpSpPr>
          <a:xfrm>
            <a:off x="7593210" y="518033"/>
            <a:ext cx="1083246" cy="1182775"/>
            <a:chOff x="7593210" y="518033"/>
            <a:chExt cx="1083246" cy="1182775"/>
          </a:xfrm>
        </p:grpSpPr>
        <p:pic>
          <p:nvPicPr>
            <p:cNvPr id="6"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93210" y="1022089"/>
              <a:ext cx="1083246" cy="678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8" name="Straight Connector 7"/>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36371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t>How to </a:t>
            </a:r>
            <a:r>
              <a:rPr lang="en-US" b="1" i="1" dirty="0" smtClean="0"/>
              <a:t>transfer</a:t>
            </a:r>
            <a:r>
              <a:rPr lang="en-US" dirty="0" smtClean="0"/>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18025" y="2276354"/>
            <a:ext cx="1297261" cy="909881"/>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89053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sp>
        <p:nvSpPr>
          <p:cNvPr id="9" name="Content Placeholder 2"/>
          <p:cNvSpPr>
            <a:spLocks noGrp="1"/>
          </p:cNvSpPr>
          <p:nvPr>
            <p:ph idx="1"/>
          </p:nvPr>
        </p:nvSpPr>
        <p:spPr>
          <a:xfrm>
            <a:off x="333920" y="1700809"/>
            <a:ext cx="8486551" cy="2304255"/>
          </a:xfrm>
        </p:spPr>
        <p:txBody>
          <a:bodyPr>
            <a:normAutofit/>
          </a:bodyPr>
          <a:lstStyle/>
          <a:p>
            <a:pPr marL="0" indent="0">
              <a:buNone/>
            </a:pPr>
            <a:r>
              <a:rPr lang="en-US" sz="3600" dirty="0" smtClean="0"/>
              <a:t>(Digital) Signatures</a:t>
            </a:r>
          </a:p>
          <a:p>
            <a:pPr lvl="1"/>
            <a:r>
              <a:rPr lang="en-US" dirty="0" smtClean="0"/>
              <a:t>Only you can sign</a:t>
            </a:r>
          </a:p>
          <a:p>
            <a:pPr lvl="1"/>
            <a:r>
              <a:rPr lang="en-US" dirty="0" smtClean="0"/>
              <a:t>Everyone can verify</a:t>
            </a:r>
          </a:p>
          <a:p>
            <a:pPr lvl="1"/>
            <a:r>
              <a:rPr lang="en-US" dirty="0" smtClean="0"/>
              <a:t>You cannot deny</a:t>
            </a:r>
          </a:p>
          <a:p>
            <a:endParaRPr lang="en-US" dirty="0" smtClean="0"/>
          </a:p>
          <a:p>
            <a:pPr marL="0" indent="0">
              <a:buNone/>
            </a:pPr>
            <a:endParaRPr lang="en-US" dirty="0" smtClean="0"/>
          </a:p>
        </p:txBody>
      </p:sp>
      <p:grpSp>
        <p:nvGrpSpPr>
          <p:cNvPr id="5" name="Group 4"/>
          <p:cNvGrpSpPr/>
          <p:nvPr/>
        </p:nvGrpSpPr>
        <p:grpSpPr>
          <a:xfrm>
            <a:off x="7197819" y="340802"/>
            <a:ext cx="1769668" cy="963613"/>
            <a:chOff x="5724128" y="3284984"/>
            <a:chExt cx="1512168" cy="823400"/>
          </a:xfrm>
        </p:grpSpPr>
        <p:sp>
          <p:nvSpPr>
            <p:cNvPr id="6" name="Right Arrow 5"/>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5122" name="Picture 2" descr="\\ad.nfit.au.dk\NFDFS\Users\orlandi\Desktop\BLANK CHEQU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093" y="3861048"/>
            <a:ext cx="6514251" cy="29532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84587" y="4702132"/>
            <a:ext cx="4043094" cy="523220"/>
          </a:xfrm>
          <a:prstGeom prst="rect">
            <a:avLst/>
          </a:prstGeom>
        </p:spPr>
        <p:txBody>
          <a:bodyPr wrap="none">
            <a:spAutoFit/>
          </a:bodyPr>
          <a:lstStyle/>
          <a:p>
            <a:r>
              <a:rPr lang="en-US" sz="2800" i="1" dirty="0" smtClean="0">
                <a:solidFill>
                  <a:srgbClr val="C00000"/>
                </a:solidFill>
                <a:latin typeface="Segoe Print" panose="02000600000000000000" pitchFamily="2" charset="0"/>
              </a:rPr>
              <a:t>Give coin 3 to Jesper</a:t>
            </a:r>
            <a:endParaRPr lang="da-DK" sz="2800" dirty="0">
              <a:solidFill>
                <a:srgbClr val="C00000"/>
              </a:solidFill>
            </a:endParaRPr>
          </a:p>
        </p:txBody>
      </p:sp>
      <p:sp>
        <p:nvSpPr>
          <p:cNvPr id="10" name="Rectangle 9"/>
          <p:cNvSpPr/>
          <p:nvPr/>
        </p:nvSpPr>
        <p:spPr>
          <a:xfrm>
            <a:off x="4458861" y="5661248"/>
            <a:ext cx="2273379" cy="769441"/>
          </a:xfrm>
          <a:prstGeom prst="rect">
            <a:avLst/>
          </a:prstGeom>
        </p:spPr>
        <p:txBody>
          <a:bodyPr wrap="none">
            <a:spAutoFit/>
          </a:bodyPr>
          <a:lstStyle/>
          <a:p>
            <a:r>
              <a:rPr lang="en-US" sz="4400" i="1" dirty="0" smtClean="0">
                <a:solidFill>
                  <a:srgbClr val="C00000"/>
                </a:solidFill>
                <a:latin typeface="Segoe Print" panose="02000600000000000000" pitchFamily="2" charset="0"/>
              </a:rPr>
              <a:t>Claudio</a:t>
            </a:r>
            <a:endParaRPr lang="da-DK" sz="2400" dirty="0">
              <a:solidFill>
                <a:srgbClr val="C00000"/>
              </a:solidFill>
            </a:endParaRPr>
          </a:p>
        </p:txBody>
      </p:sp>
    </p:spTree>
    <p:extLst>
      <p:ext uri="{BB962C8B-B14F-4D97-AF65-F5344CB8AC3E}">
        <p14:creationId xmlns:p14="http://schemas.microsoft.com/office/powerpoint/2010/main" val="334484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a:t>transfer </a:t>
            </a:r>
            <a:r>
              <a:rPr lang="en-US" b="0" dirty="0"/>
              <a:t>money</a:t>
            </a:r>
            <a:endParaRPr lang="da-DK" dirty="0"/>
          </a:p>
        </p:txBody>
      </p:sp>
      <p:grpSp>
        <p:nvGrpSpPr>
          <p:cNvPr id="5" name="Group 4"/>
          <p:cNvGrpSpPr/>
          <p:nvPr/>
        </p:nvGrpSpPr>
        <p:grpSpPr>
          <a:xfrm>
            <a:off x="7197819" y="340802"/>
            <a:ext cx="1769668" cy="963613"/>
            <a:chOff x="5724128" y="3284984"/>
            <a:chExt cx="1512168" cy="823400"/>
          </a:xfrm>
        </p:grpSpPr>
        <p:sp>
          <p:nvSpPr>
            <p:cNvPr id="6" name="Right Arrow 5"/>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97991" y="2519655"/>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Gen</a:t>
            </a:r>
            <a:endParaRPr lang="da-DK" sz="2400" dirty="0"/>
          </a:p>
        </p:txBody>
      </p:sp>
      <p:sp>
        <p:nvSpPr>
          <p:cNvPr id="11" name="Rectangle 10"/>
          <p:cNvSpPr/>
          <p:nvPr/>
        </p:nvSpPr>
        <p:spPr>
          <a:xfrm>
            <a:off x="1513916" y="4103831"/>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Sign</a:t>
            </a:r>
            <a:endParaRPr lang="da-DK" sz="2400" dirty="0"/>
          </a:p>
        </p:txBody>
      </p:sp>
      <p:sp>
        <p:nvSpPr>
          <p:cNvPr id="12" name="Rectangle 11"/>
          <p:cNvSpPr/>
          <p:nvPr/>
        </p:nvSpPr>
        <p:spPr>
          <a:xfrm>
            <a:off x="5824697" y="4103830"/>
            <a:ext cx="1440160" cy="837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Verify</a:t>
            </a:r>
            <a:endParaRPr lang="da-DK" sz="2400" dirty="0"/>
          </a:p>
        </p:txBody>
      </p:sp>
      <p:cxnSp>
        <p:nvCxnSpPr>
          <p:cNvPr id="19" name="Straight Arrow Connector 18"/>
          <p:cNvCxnSpPr>
            <a:endCxn id="11" idx="1"/>
          </p:cNvCxnSpPr>
          <p:nvPr/>
        </p:nvCxnSpPr>
        <p:spPr>
          <a:xfrm>
            <a:off x="0" y="4522497"/>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2" idx="1"/>
          </p:cNvCxnSpPr>
          <p:nvPr/>
        </p:nvCxnSpPr>
        <p:spPr>
          <a:xfrm flipV="1">
            <a:off x="2954076" y="4522499"/>
            <a:ext cx="2870621" cy="133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7264857" y="4522497"/>
            <a:ext cx="1879143" cy="133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96557" y="3959816"/>
            <a:ext cx="1194558" cy="369332"/>
          </a:xfrm>
          <a:prstGeom prst="rect">
            <a:avLst/>
          </a:prstGeom>
          <a:noFill/>
        </p:spPr>
        <p:txBody>
          <a:bodyPr wrap="none" rtlCol="0">
            <a:spAutoFit/>
          </a:bodyPr>
          <a:lstStyle/>
          <a:p>
            <a:r>
              <a:rPr lang="en-US" dirty="0" smtClean="0"/>
              <a:t>message</a:t>
            </a:r>
            <a:endParaRPr lang="da-DK" dirty="0"/>
          </a:p>
        </p:txBody>
      </p:sp>
      <p:sp>
        <p:nvSpPr>
          <p:cNvPr id="24" name="TextBox 23"/>
          <p:cNvSpPr txBox="1"/>
          <p:nvPr/>
        </p:nvSpPr>
        <p:spPr>
          <a:xfrm>
            <a:off x="3242108" y="3996739"/>
            <a:ext cx="2351926" cy="369332"/>
          </a:xfrm>
          <a:prstGeom prst="rect">
            <a:avLst/>
          </a:prstGeom>
          <a:noFill/>
        </p:spPr>
        <p:txBody>
          <a:bodyPr wrap="none" rtlCol="0">
            <a:spAutoFit/>
          </a:bodyPr>
          <a:lstStyle/>
          <a:p>
            <a:r>
              <a:rPr lang="en-US" dirty="0" smtClean="0"/>
              <a:t>message, signature</a:t>
            </a:r>
            <a:endParaRPr lang="da-DK" dirty="0"/>
          </a:p>
        </p:txBody>
      </p:sp>
      <p:sp>
        <p:nvSpPr>
          <p:cNvPr id="25" name="TextBox 24"/>
          <p:cNvSpPr txBox="1"/>
          <p:nvPr/>
        </p:nvSpPr>
        <p:spPr>
          <a:xfrm>
            <a:off x="7264857" y="3996739"/>
            <a:ext cx="1771639" cy="369332"/>
          </a:xfrm>
          <a:prstGeom prst="rect">
            <a:avLst/>
          </a:prstGeom>
          <a:noFill/>
        </p:spPr>
        <p:txBody>
          <a:bodyPr wrap="none" rtlCol="0">
            <a:spAutoFit/>
          </a:bodyPr>
          <a:lstStyle/>
          <a:p>
            <a:r>
              <a:rPr lang="en-US" dirty="0" smtClean="0"/>
              <a:t>accept/reject</a:t>
            </a:r>
            <a:endParaRPr lang="da-DK" dirty="0"/>
          </a:p>
        </p:txBody>
      </p:sp>
      <p:cxnSp>
        <p:nvCxnSpPr>
          <p:cNvPr id="27" name="Straight Arrow Connector 26"/>
          <p:cNvCxnSpPr>
            <a:stCxn id="3" idx="1"/>
            <a:endCxn id="11" idx="0"/>
          </p:cNvCxnSpPr>
          <p:nvPr/>
        </p:nvCxnSpPr>
        <p:spPr>
          <a:xfrm flipH="1">
            <a:off x="2233996" y="2938324"/>
            <a:ext cx="1463995" cy="116550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 idx="3"/>
            <a:endCxn id="12" idx="0"/>
          </p:cNvCxnSpPr>
          <p:nvPr/>
        </p:nvCxnSpPr>
        <p:spPr>
          <a:xfrm>
            <a:off x="5138151" y="2938324"/>
            <a:ext cx="1406626" cy="11655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971600" y="3244334"/>
            <a:ext cx="1351652" cy="369332"/>
          </a:xfrm>
          <a:prstGeom prst="rect">
            <a:avLst/>
          </a:prstGeom>
          <a:noFill/>
        </p:spPr>
        <p:txBody>
          <a:bodyPr wrap="none" rtlCol="0">
            <a:spAutoFit/>
          </a:bodyPr>
          <a:lstStyle/>
          <a:p>
            <a:r>
              <a:rPr lang="en-US" b="1" dirty="0" smtClean="0"/>
              <a:t>secret key</a:t>
            </a:r>
            <a:endParaRPr lang="da-DK" b="1" dirty="0"/>
          </a:p>
        </p:txBody>
      </p:sp>
      <p:sp>
        <p:nvSpPr>
          <p:cNvPr id="34" name="TextBox 33"/>
          <p:cNvSpPr txBox="1"/>
          <p:nvPr/>
        </p:nvSpPr>
        <p:spPr>
          <a:xfrm>
            <a:off x="6157505" y="3244334"/>
            <a:ext cx="1367682" cy="369332"/>
          </a:xfrm>
          <a:prstGeom prst="rect">
            <a:avLst/>
          </a:prstGeom>
          <a:noFill/>
        </p:spPr>
        <p:txBody>
          <a:bodyPr wrap="none" rtlCol="0">
            <a:spAutoFit/>
          </a:bodyPr>
          <a:lstStyle/>
          <a:p>
            <a:r>
              <a:rPr lang="en-US" b="1" dirty="0" smtClean="0"/>
              <a:t>public key</a:t>
            </a:r>
            <a:endParaRPr lang="da-DK" b="1" dirty="0"/>
          </a:p>
        </p:txBody>
      </p:sp>
      <p:sp>
        <p:nvSpPr>
          <p:cNvPr id="4" name="TextBox 3"/>
          <p:cNvSpPr txBox="1"/>
          <p:nvPr/>
        </p:nvSpPr>
        <p:spPr>
          <a:xfrm>
            <a:off x="5580112" y="2679303"/>
            <a:ext cx="2725426" cy="461665"/>
          </a:xfrm>
          <a:prstGeom prst="rect">
            <a:avLst/>
          </a:prstGeom>
          <a:noFill/>
        </p:spPr>
        <p:txBody>
          <a:bodyPr wrap="none" rtlCol="0">
            <a:spAutoFit/>
          </a:bodyPr>
          <a:lstStyle/>
          <a:p>
            <a:r>
              <a:rPr lang="en-US" sz="2400" i="1" dirty="0" smtClean="0"/>
              <a:t>“Your username”</a:t>
            </a:r>
            <a:endParaRPr lang="da-DK" sz="2400" i="1" dirty="0"/>
          </a:p>
        </p:txBody>
      </p:sp>
      <p:sp>
        <p:nvSpPr>
          <p:cNvPr id="21" name="TextBox 20"/>
          <p:cNvSpPr txBox="1"/>
          <p:nvPr/>
        </p:nvSpPr>
        <p:spPr>
          <a:xfrm>
            <a:off x="545035" y="2679303"/>
            <a:ext cx="2593980" cy="461665"/>
          </a:xfrm>
          <a:prstGeom prst="rect">
            <a:avLst/>
          </a:prstGeom>
          <a:noFill/>
        </p:spPr>
        <p:txBody>
          <a:bodyPr wrap="none" rtlCol="0">
            <a:spAutoFit/>
          </a:bodyPr>
          <a:lstStyle/>
          <a:p>
            <a:r>
              <a:rPr lang="en-US" sz="2400" i="1" dirty="0" smtClean="0"/>
              <a:t>“Your pin code”</a:t>
            </a:r>
            <a:endParaRPr lang="da-DK" sz="2400" i="1" dirty="0"/>
          </a:p>
        </p:txBody>
      </p:sp>
    </p:spTree>
    <p:extLst>
      <p:ext uri="{BB962C8B-B14F-4D97-AF65-F5344CB8AC3E}">
        <p14:creationId xmlns:p14="http://schemas.microsoft.com/office/powerpoint/2010/main" val="373496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79512" y="3645024"/>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19" name="Oval 18"/>
          <p:cNvSpPr/>
          <p:nvPr/>
        </p:nvSpPr>
        <p:spPr>
          <a:xfrm>
            <a:off x="3557061" y="3645024"/>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1</a:t>
            </a:r>
            <a:endParaRPr lang="da-DK" sz="3600" baseline="-25000" dirty="0"/>
          </a:p>
        </p:txBody>
      </p:sp>
      <p:sp>
        <p:nvSpPr>
          <p:cNvPr id="21" name="Rectangular Callout 20"/>
          <p:cNvSpPr/>
          <p:nvPr/>
        </p:nvSpPr>
        <p:spPr>
          <a:xfrm>
            <a:off x="35496" y="2215022"/>
            <a:ext cx="4680519" cy="1141970"/>
          </a:xfrm>
          <a:prstGeom prst="wedgeRectCallout">
            <a:avLst>
              <a:gd name="adj1" fmla="val -3250"/>
              <a:gd name="adj2" fmla="val 87345"/>
            </a:avLst>
          </a:prstGeom>
        </p:spPr>
        <p:style>
          <a:lnRef idx="2">
            <a:schemeClr val="dk1"/>
          </a:lnRef>
          <a:fillRef idx="1">
            <a:schemeClr val="lt1"/>
          </a:fillRef>
          <a:effectRef idx="0">
            <a:schemeClr val="dk1"/>
          </a:effectRef>
          <a:fontRef idx="minor">
            <a:schemeClr val="dk1"/>
          </a:fontRef>
        </p:style>
        <p:txBody>
          <a:bodyPr rtlCol="0" anchor="ctr"/>
          <a:lstStyle/>
          <a:p>
            <a:r>
              <a:rPr lang="en-US" sz="2300" dirty="0" smtClean="0">
                <a:latin typeface="Courier New" panose="02070309020205020404" pitchFamily="49" charset="0"/>
                <a:cs typeface="Courier New" panose="02070309020205020404" pitchFamily="49" charset="0"/>
              </a:rPr>
              <a:t>m=“P3 gives coin 3 to P1”</a:t>
            </a:r>
          </a:p>
          <a:p>
            <a:r>
              <a:rPr lang="en-US" sz="2300" dirty="0" smtClean="0">
                <a:latin typeface="Courier New" panose="02070309020205020404" pitchFamily="49" charset="0"/>
                <a:cs typeface="Courier New" panose="02070309020205020404" pitchFamily="49" charset="0"/>
              </a:rPr>
              <a:t>s=Sig(sk3,m)</a:t>
            </a:r>
            <a:endParaRPr lang="da-DK" sz="2300" dirty="0">
              <a:latin typeface="Courier New" panose="02070309020205020404" pitchFamily="49" charset="0"/>
              <a:cs typeface="Courier New" panose="02070309020205020404" pitchFamily="49" charset="0"/>
            </a:endParaRPr>
          </a:p>
        </p:txBody>
      </p:sp>
      <p:sp>
        <p:nvSpPr>
          <p:cNvPr id="22" name="Rectangular Callout 21"/>
          <p:cNvSpPr/>
          <p:nvPr/>
        </p:nvSpPr>
        <p:spPr>
          <a:xfrm>
            <a:off x="5076056" y="1556792"/>
            <a:ext cx="3923928" cy="2686545"/>
          </a:xfrm>
          <a:prstGeom prst="wedgeRectCallout">
            <a:avLst>
              <a:gd name="adj1" fmla="val -53627"/>
              <a:gd name="adj2" fmla="val 59281"/>
            </a:avLst>
          </a:prstGeom>
        </p:spPr>
        <p:style>
          <a:lnRef idx="2">
            <a:schemeClr val="dk1"/>
          </a:lnRef>
          <a:fillRef idx="1">
            <a:schemeClr val="lt1"/>
          </a:fillRef>
          <a:effectRef idx="0">
            <a:schemeClr val="dk1"/>
          </a:effectRef>
          <a:fontRef idx="minor">
            <a:schemeClr val="dk1"/>
          </a:fontRef>
        </p:style>
        <p:txBody>
          <a:bodyPr rtlCol="0" anchor="ctr"/>
          <a:lstStyle/>
          <a:p>
            <a:r>
              <a:rPr lang="en-US" sz="2300" dirty="0" smtClean="0">
                <a:latin typeface="Courier New" panose="02070309020205020404" pitchFamily="49" charset="0"/>
                <a:cs typeface="Courier New" panose="02070309020205020404" pitchFamily="49" charset="0"/>
              </a:rPr>
              <a:t>If </a:t>
            </a:r>
            <a:br>
              <a:rPr lang="en-US" sz="2300" dirty="0" smtClean="0">
                <a:latin typeface="Courier New" panose="02070309020205020404" pitchFamily="49" charset="0"/>
                <a:cs typeface="Courier New" panose="02070309020205020404" pitchFamily="49" charset="0"/>
              </a:rPr>
            </a:br>
            <a:r>
              <a:rPr lang="en-US" sz="2300" dirty="0" err="1" smtClean="0">
                <a:latin typeface="Courier New" panose="02070309020205020404" pitchFamily="49" charset="0"/>
                <a:cs typeface="Courier New" panose="02070309020205020404" pitchFamily="49" charset="0"/>
              </a:rPr>
              <a:t>Ver</a:t>
            </a:r>
            <a:r>
              <a:rPr lang="en-US" sz="2300" dirty="0" smtClean="0">
                <a:latin typeface="Courier New" panose="02070309020205020404" pitchFamily="49" charset="0"/>
                <a:cs typeface="Courier New" panose="02070309020205020404" pitchFamily="49" charset="0"/>
              </a:rPr>
              <a:t>(pk3,m,s) = accept</a:t>
            </a:r>
          </a:p>
          <a:p>
            <a:r>
              <a:rPr lang="en-US" sz="2300" dirty="0" smtClean="0">
                <a:latin typeface="Courier New" panose="02070309020205020404" pitchFamily="49" charset="0"/>
                <a:cs typeface="Courier New" panose="02070309020205020404" pitchFamily="49" charset="0"/>
              </a:rPr>
              <a:t>and</a:t>
            </a:r>
          </a:p>
          <a:p>
            <a:r>
              <a:rPr lang="en-US" sz="2300" dirty="0" smtClean="0">
                <a:latin typeface="Courier New" panose="02070309020205020404" pitchFamily="49" charset="0"/>
                <a:cs typeface="Courier New" panose="02070309020205020404" pitchFamily="49" charset="0"/>
              </a:rPr>
              <a:t>P3 owns coin 3</a:t>
            </a:r>
          </a:p>
          <a:p>
            <a:r>
              <a:rPr lang="en-US" sz="2300" dirty="0">
                <a:latin typeface="Courier New" panose="02070309020205020404" pitchFamily="49" charset="0"/>
                <a:cs typeface="Courier New" panose="02070309020205020404" pitchFamily="49" charset="0"/>
              </a:rPr>
              <a:t>t</a:t>
            </a:r>
            <a:r>
              <a:rPr lang="en-US" sz="2300" dirty="0" smtClean="0">
                <a:latin typeface="Courier New" panose="02070309020205020404" pitchFamily="49" charset="0"/>
                <a:cs typeface="Courier New" panose="02070309020205020404" pitchFamily="49" charset="0"/>
              </a:rPr>
              <a:t>hen</a:t>
            </a:r>
            <a:br>
              <a:rPr lang="en-US" sz="2300" dirty="0" smtClean="0">
                <a:latin typeface="Courier New" panose="02070309020205020404" pitchFamily="49" charset="0"/>
                <a:cs typeface="Courier New" panose="02070309020205020404" pitchFamily="49" charset="0"/>
              </a:rPr>
            </a:br>
            <a:r>
              <a:rPr lang="en-US" sz="2300" dirty="0" smtClean="0">
                <a:latin typeface="Courier New" panose="02070309020205020404" pitchFamily="49" charset="0"/>
                <a:cs typeface="Courier New" panose="02070309020205020404" pitchFamily="49" charset="0"/>
              </a:rPr>
              <a:t>return accept</a:t>
            </a:r>
            <a:endParaRPr lang="da-DK" sz="2300" dirty="0">
              <a:latin typeface="Courier New" panose="02070309020205020404" pitchFamily="49" charset="0"/>
              <a:cs typeface="Courier New" panose="02070309020205020404" pitchFamily="49" charset="0"/>
            </a:endParaRPr>
          </a:p>
        </p:txBody>
      </p:sp>
      <p:sp>
        <p:nvSpPr>
          <p:cNvPr id="23" name="Title 1"/>
          <p:cNvSpPr>
            <a:spLocks noGrp="1"/>
          </p:cNvSpPr>
          <p:nvPr>
            <p:ph type="title"/>
          </p:nvPr>
        </p:nvSpPr>
        <p:spPr>
          <a:xfrm>
            <a:off x="457200" y="274638"/>
            <a:ext cx="8229600" cy="1143000"/>
          </a:xfrm>
        </p:spPr>
        <p:txBody>
          <a:bodyPr>
            <a:normAutofit fontScale="90000"/>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grpSp>
        <p:nvGrpSpPr>
          <p:cNvPr id="24" name="Group 23"/>
          <p:cNvGrpSpPr/>
          <p:nvPr/>
        </p:nvGrpSpPr>
        <p:grpSpPr>
          <a:xfrm>
            <a:off x="1691680" y="3905547"/>
            <a:ext cx="1769668" cy="963613"/>
            <a:chOff x="5724128" y="3284984"/>
            <a:chExt cx="1512168" cy="823400"/>
          </a:xfrm>
        </p:grpSpPr>
        <p:sp>
          <p:nvSpPr>
            <p:cNvPr id="25" name="Right Arrow 24"/>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26"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9218" name="Picture 2" descr="\\ad.nfit.au.dk\NFDFS\Users\orlandi\Desktop\Pictur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251" y="5661248"/>
            <a:ext cx="5373204"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7197819" y="340802"/>
            <a:ext cx="1769668" cy="963613"/>
            <a:chOff x="5724128" y="3284984"/>
            <a:chExt cx="1512168" cy="823400"/>
          </a:xfrm>
        </p:grpSpPr>
        <p:sp>
          <p:nvSpPr>
            <p:cNvPr id="32" name="Right Arrow 31"/>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3"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216" name="Straight Arrow Connector 9215"/>
          <p:cNvCxnSpPr/>
          <p:nvPr/>
        </p:nvCxnSpPr>
        <p:spPr>
          <a:xfrm>
            <a:off x="6948264" y="3284984"/>
            <a:ext cx="792088" cy="25202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4842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par>
                                <p:cTn id="23" presetID="10" presetClass="entr" presetSubtype="0" fill="hold" nodeType="withEffect">
                                  <p:stCondLst>
                                    <p:cond delay="0"/>
                                  </p:stCondLst>
                                  <p:childTnLst>
                                    <p:set>
                                      <p:cBhvr>
                                        <p:cTn id="24" dur="1" fill="hold">
                                          <p:stCondLst>
                                            <p:cond delay="0"/>
                                          </p:stCondLst>
                                        </p:cTn>
                                        <p:tgtEl>
                                          <p:spTgt spid="9216"/>
                                        </p:tgtEl>
                                        <p:attrNameLst>
                                          <p:attrName>style.visibility</p:attrName>
                                        </p:attrNameLst>
                                      </p:cBhvr>
                                      <p:to>
                                        <p:strVal val="visible"/>
                                      </p:to>
                                    </p:set>
                                    <p:animEffect transition="in" filter="fade">
                                      <p:cBhvr>
                                        <p:cTn id="25"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1040343" y="3355129"/>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19" name="Oval 18"/>
          <p:cNvSpPr/>
          <p:nvPr/>
        </p:nvSpPr>
        <p:spPr>
          <a:xfrm>
            <a:off x="3995936" y="2060848"/>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1</a:t>
            </a:r>
            <a:endParaRPr lang="da-DK" sz="3600" baseline="-25000" dirty="0"/>
          </a:p>
        </p:txBody>
      </p:sp>
      <p:sp>
        <p:nvSpPr>
          <p:cNvPr id="25" name="Oval 24"/>
          <p:cNvSpPr/>
          <p:nvPr/>
        </p:nvSpPr>
        <p:spPr>
          <a:xfrm>
            <a:off x="3994188" y="5157192"/>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2</a:t>
            </a:r>
            <a:endParaRPr lang="da-DK" sz="3600" baseline="-25000" dirty="0"/>
          </a:p>
        </p:txBody>
      </p:sp>
      <p:cxnSp>
        <p:nvCxnSpPr>
          <p:cNvPr id="26" name="Straight Arrow Connector 25"/>
          <p:cNvCxnSpPr/>
          <p:nvPr/>
        </p:nvCxnSpPr>
        <p:spPr>
          <a:xfrm>
            <a:off x="5436096" y="2708917"/>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Rectangle 3"/>
          <p:cNvSpPr/>
          <p:nvPr/>
        </p:nvSpPr>
        <p:spPr>
          <a:xfrm>
            <a:off x="5652120" y="2239053"/>
            <a:ext cx="1011815"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accept</a:t>
            </a:r>
            <a:endParaRPr lang="da-DK" dirty="0"/>
          </a:p>
        </p:txBody>
      </p:sp>
      <p:sp>
        <p:nvSpPr>
          <p:cNvPr id="27" name="Rectangle 26"/>
          <p:cNvSpPr/>
          <p:nvPr/>
        </p:nvSpPr>
        <p:spPr>
          <a:xfrm>
            <a:off x="5652120" y="5373216"/>
            <a:ext cx="1011815"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accept</a:t>
            </a:r>
            <a:endParaRPr lang="da-DK" dirty="0"/>
          </a:p>
        </p:txBody>
      </p:sp>
      <p:cxnSp>
        <p:nvCxnSpPr>
          <p:cNvPr id="28" name="Straight Arrow Connector 27"/>
          <p:cNvCxnSpPr/>
          <p:nvPr/>
        </p:nvCxnSpPr>
        <p:spPr>
          <a:xfrm>
            <a:off x="5506356" y="5849810"/>
            <a:ext cx="1513916" cy="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Title 1"/>
          <p:cNvSpPr>
            <a:spLocks noGrp="1"/>
          </p:cNvSpPr>
          <p:nvPr>
            <p:ph type="title"/>
          </p:nvPr>
        </p:nvSpPr>
        <p:spPr>
          <a:xfrm>
            <a:off x="457200" y="274638"/>
            <a:ext cx="8229600" cy="1143000"/>
          </a:xfrm>
        </p:spPr>
        <p:txBody>
          <a:bodyPr>
            <a:normAutofit fontScale="90000"/>
          </a:bodyPr>
          <a:lstStyle/>
          <a:p>
            <a:r>
              <a:rPr lang="en-US" dirty="0" err="1"/>
              <a:t>TheoryCoin</a:t>
            </a:r>
            <a:r>
              <a:rPr lang="en-US" dirty="0"/>
              <a:t>: </a:t>
            </a:r>
            <a:br>
              <a:rPr lang="en-US" dirty="0"/>
            </a:br>
            <a:r>
              <a:rPr lang="en-US" b="0" dirty="0"/>
              <a:t>How to </a:t>
            </a:r>
            <a:r>
              <a:rPr lang="en-US" dirty="0" smtClean="0"/>
              <a:t>transfer </a:t>
            </a:r>
            <a:r>
              <a:rPr lang="en-US" b="0" dirty="0"/>
              <a:t>money</a:t>
            </a:r>
            <a:endParaRPr lang="da-DK" dirty="0"/>
          </a:p>
        </p:txBody>
      </p:sp>
      <p:grpSp>
        <p:nvGrpSpPr>
          <p:cNvPr id="30" name="Group 29"/>
          <p:cNvGrpSpPr/>
          <p:nvPr/>
        </p:nvGrpSpPr>
        <p:grpSpPr>
          <a:xfrm>
            <a:off x="7197819" y="340802"/>
            <a:ext cx="1769668" cy="963613"/>
            <a:chOff x="5724128" y="3284984"/>
            <a:chExt cx="1512168" cy="823400"/>
          </a:xfrm>
        </p:grpSpPr>
        <p:sp>
          <p:nvSpPr>
            <p:cNvPr id="31" name="Right Arrow 30"/>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2"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rot="19845266">
            <a:off x="2207890" y="2718509"/>
            <a:ext cx="1769668" cy="963613"/>
            <a:chOff x="5724128" y="3284984"/>
            <a:chExt cx="1512168" cy="823400"/>
          </a:xfrm>
        </p:grpSpPr>
        <p:sp>
          <p:nvSpPr>
            <p:cNvPr id="34" name="Right Arrow 3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rot="2447912">
            <a:off x="2151529" y="4596596"/>
            <a:ext cx="1769668" cy="963613"/>
            <a:chOff x="5724128" y="3284984"/>
            <a:chExt cx="1512168" cy="823400"/>
          </a:xfrm>
        </p:grpSpPr>
        <p:sp>
          <p:nvSpPr>
            <p:cNvPr id="37" name="Right Arrow 36"/>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8"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ular Callout 38"/>
          <p:cNvSpPr/>
          <p:nvPr/>
        </p:nvSpPr>
        <p:spPr>
          <a:xfrm>
            <a:off x="164845" y="1736811"/>
            <a:ext cx="3831091" cy="648073"/>
          </a:xfrm>
          <a:prstGeom prst="wedgeRectCallout">
            <a:avLst>
              <a:gd name="adj1" fmla="val 17721"/>
              <a:gd name="adj2" fmla="val 97749"/>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latin typeface="Courier New" panose="02070309020205020404" pitchFamily="49" charset="0"/>
                <a:cs typeface="Courier New" panose="02070309020205020404" pitchFamily="49" charset="0"/>
              </a:rPr>
              <a:t>m1=“P3 gives coin 3 to P1”</a:t>
            </a:r>
          </a:p>
          <a:p>
            <a:r>
              <a:rPr lang="en-US" dirty="0" smtClean="0">
                <a:latin typeface="Courier New" panose="02070309020205020404" pitchFamily="49" charset="0"/>
                <a:cs typeface="Courier New" panose="02070309020205020404" pitchFamily="49" charset="0"/>
              </a:rPr>
              <a:t>s1=Sig(sk3,m1)</a:t>
            </a:r>
            <a:endParaRPr lang="da-DK" dirty="0">
              <a:latin typeface="Courier New" panose="02070309020205020404" pitchFamily="49" charset="0"/>
              <a:cs typeface="Courier New" panose="02070309020205020404" pitchFamily="49" charset="0"/>
            </a:endParaRPr>
          </a:p>
        </p:txBody>
      </p:sp>
      <p:sp>
        <p:nvSpPr>
          <p:cNvPr id="40" name="Rectangular Callout 39"/>
          <p:cNvSpPr/>
          <p:nvPr/>
        </p:nvSpPr>
        <p:spPr>
          <a:xfrm>
            <a:off x="216275" y="5985284"/>
            <a:ext cx="3777913" cy="648073"/>
          </a:xfrm>
          <a:prstGeom prst="wedgeRectCallout">
            <a:avLst>
              <a:gd name="adj1" fmla="val 23996"/>
              <a:gd name="adj2" fmla="val -135745"/>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latin typeface="Courier New" panose="02070309020205020404" pitchFamily="49" charset="0"/>
                <a:cs typeface="Courier New" panose="02070309020205020404" pitchFamily="49" charset="0"/>
              </a:rPr>
              <a:t>m2=“P3 gives coin 3 to P2”</a:t>
            </a:r>
          </a:p>
          <a:p>
            <a:r>
              <a:rPr lang="en-US" dirty="0" smtClean="0">
                <a:latin typeface="Courier New" panose="02070309020205020404" pitchFamily="49" charset="0"/>
                <a:cs typeface="Courier New" panose="02070309020205020404" pitchFamily="49" charset="0"/>
              </a:rPr>
              <a:t>s2=Sig(sk3,m2)</a:t>
            </a:r>
            <a:endParaRPr lang="da-DK" dirty="0">
              <a:latin typeface="Courier New" panose="02070309020205020404" pitchFamily="49" charset="0"/>
              <a:cs typeface="Courier New" panose="02070309020205020404" pitchFamily="49" charset="0"/>
            </a:endParaRPr>
          </a:p>
        </p:txBody>
      </p:sp>
      <p:sp>
        <p:nvSpPr>
          <p:cNvPr id="21" name="Rectangle 20"/>
          <p:cNvSpPr/>
          <p:nvPr/>
        </p:nvSpPr>
        <p:spPr>
          <a:xfrm>
            <a:off x="5944109" y="6351711"/>
            <a:ext cx="3020379" cy="400110"/>
          </a:xfrm>
          <a:prstGeom prst="rect">
            <a:avLst/>
          </a:prstGeom>
        </p:spPr>
        <p:txBody>
          <a:bodyPr wrap="none">
            <a:spAutoFit/>
          </a:bodyPr>
          <a:lstStyle/>
          <a:p>
            <a:r>
              <a:rPr lang="en-US" sz="2000" i="1" dirty="0" smtClean="0"/>
              <a:t>* aka </a:t>
            </a:r>
            <a:r>
              <a:rPr lang="en-US" sz="2000" b="1" i="1" dirty="0" smtClean="0"/>
              <a:t>double spending</a:t>
            </a:r>
            <a:endParaRPr lang="en-US" sz="2000" b="1" i="1" dirty="0"/>
          </a:p>
        </p:txBody>
      </p:sp>
    </p:spTree>
    <p:extLst>
      <p:ext uri="{BB962C8B-B14F-4D97-AF65-F5344CB8AC3E}">
        <p14:creationId xmlns:p14="http://schemas.microsoft.com/office/powerpoint/2010/main" val="33882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40" grpId="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smtClean="0"/>
              <a:t>Problem Statment </a:t>
            </a:r>
            <a:endParaRPr lang="da-DK" dirty="0"/>
          </a:p>
        </p:txBody>
      </p:sp>
      <p:sp>
        <p:nvSpPr>
          <p:cNvPr id="3" name="Content Placeholder 2"/>
          <p:cNvSpPr>
            <a:spLocks noGrp="1"/>
          </p:cNvSpPr>
          <p:nvPr>
            <p:ph idx="1"/>
          </p:nvPr>
        </p:nvSpPr>
        <p:spPr/>
        <p:txBody>
          <a:bodyPr>
            <a:normAutofit/>
          </a:bodyPr>
          <a:lstStyle/>
          <a:p>
            <a:r>
              <a:rPr lang="en-US" dirty="0" smtClean="0">
                <a:latin typeface="+mj-lt"/>
              </a:rPr>
              <a:t>While making a comparison of people opinion on Twitter or wiki search can we able to find the relationship between Bitcoin Price and Twitter Sentiment? </a:t>
            </a:r>
          </a:p>
          <a:p>
            <a:r>
              <a:rPr lang="en-US" dirty="0" smtClean="0">
                <a:latin typeface="+mj-lt"/>
              </a:rPr>
              <a:t>Can we able to model based upon the sentiment analyzer to build the predictive trading strategy platform?</a:t>
            </a:r>
            <a:endParaRPr lang="en-US" dirty="0" smtClean="0">
              <a:latin typeface="+mj-lt"/>
            </a:endParaRPr>
          </a:p>
        </p:txBody>
      </p:sp>
    </p:spTree>
    <p:extLst>
      <p:ext uri="{BB962C8B-B14F-4D97-AF65-F5344CB8AC3E}">
        <p14:creationId xmlns:p14="http://schemas.microsoft.com/office/powerpoint/2010/main" val="217956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35496" y="291155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3</a:t>
            </a:r>
            <a:endParaRPr lang="da-DK" sz="3600" baseline="-25000" dirty="0"/>
          </a:p>
        </p:txBody>
      </p:sp>
      <p:sp>
        <p:nvSpPr>
          <p:cNvPr id="19" name="Oval 18"/>
          <p:cNvSpPr/>
          <p:nvPr/>
        </p:nvSpPr>
        <p:spPr>
          <a:xfrm>
            <a:off x="6825442" y="2348880"/>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9" name="Title 1"/>
          <p:cNvSpPr>
            <a:spLocks noGrp="1"/>
          </p:cNvSpPr>
          <p:nvPr>
            <p:ph type="title"/>
          </p:nvPr>
        </p:nvSpPr>
        <p:spPr>
          <a:xfrm>
            <a:off x="457200" y="274638"/>
            <a:ext cx="8229600" cy="1143000"/>
          </a:xfrm>
        </p:spPr>
        <p:txBody>
          <a:bodyPr>
            <a:normAutofit fontScale="90000"/>
          </a:bodyPr>
          <a:lstStyle/>
          <a:p>
            <a:r>
              <a:rPr lang="en-US" dirty="0" err="1"/>
              <a:t>TheoryCoin</a:t>
            </a:r>
            <a:r>
              <a:rPr lang="en-US" dirty="0"/>
              <a:t>: </a:t>
            </a:r>
            <a:r>
              <a:rPr lang="en-US" dirty="0" smtClean="0"/>
              <a:t/>
            </a:r>
            <a:br>
              <a:rPr lang="en-US" dirty="0" smtClean="0"/>
            </a:br>
            <a:r>
              <a:rPr lang="en-US" b="0" dirty="0" smtClean="0"/>
              <a:t>How </a:t>
            </a:r>
            <a:r>
              <a:rPr lang="en-US" b="0" dirty="0"/>
              <a:t>to </a:t>
            </a:r>
            <a:r>
              <a:rPr lang="en-US" dirty="0" smtClean="0"/>
              <a:t>transfer </a:t>
            </a:r>
            <a:r>
              <a:rPr lang="en-US" b="0" dirty="0"/>
              <a:t>money</a:t>
            </a:r>
            <a:endParaRPr lang="da-DK" dirty="0"/>
          </a:p>
        </p:txBody>
      </p:sp>
      <p:grpSp>
        <p:nvGrpSpPr>
          <p:cNvPr id="30" name="Group 29"/>
          <p:cNvGrpSpPr/>
          <p:nvPr/>
        </p:nvGrpSpPr>
        <p:grpSpPr>
          <a:xfrm>
            <a:off x="7197819" y="340802"/>
            <a:ext cx="1769668" cy="963613"/>
            <a:chOff x="5724128" y="3284984"/>
            <a:chExt cx="1512168" cy="823400"/>
          </a:xfrm>
        </p:grpSpPr>
        <p:sp>
          <p:nvSpPr>
            <p:cNvPr id="31" name="Right Arrow 30"/>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32"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2" name="Picture 2" descr="\\ad.nfit.au.dk\NFDFS\Users\orlandi\Desktop\UNV43602_1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17" y="2663152"/>
            <a:ext cx="2195929" cy="19899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33906" y="2738697"/>
            <a:ext cx="1149674" cy="2031325"/>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(m1,s1)</a:t>
            </a:r>
          </a:p>
          <a:p>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r>
              <a:rPr lang="en-US" b="1" dirty="0" smtClean="0">
                <a:solidFill>
                  <a:srgbClr val="C00000"/>
                </a:solidFill>
                <a:latin typeface="Courier New" panose="02070309020205020404" pitchFamily="49" charset="0"/>
                <a:cs typeface="Courier New" panose="02070309020205020404" pitchFamily="49" charset="0"/>
              </a:rPr>
              <a:t>(m2,s2)</a:t>
            </a:r>
          </a:p>
          <a:p>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(m4,s4)</a:t>
            </a:r>
          </a:p>
          <a:p>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2051720" y="4831992"/>
            <a:ext cx="4044697" cy="1477328"/>
          </a:xfrm>
          <a:prstGeom prst="rect">
            <a:avLst/>
          </a:prstGeom>
        </p:spPr>
        <p:txBody>
          <a:bodyPr wrap="none">
            <a:spAutoFit/>
          </a:bodyPr>
          <a:lstStyle/>
          <a:p>
            <a:r>
              <a:rPr lang="en-US" dirty="0" smtClean="0">
                <a:latin typeface="Courier New" panose="02070309020205020404" pitchFamily="49" charset="0"/>
                <a:cs typeface="Courier New" panose="02070309020205020404" pitchFamily="49" charset="0"/>
              </a:rPr>
              <a:t>m1 = “P3 </a:t>
            </a:r>
            <a:r>
              <a:rPr lang="en-US" dirty="0">
                <a:latin typeface="Courier New" panose="02070309020205020404" pitchFamily="49" charset="0"/>
                <a:cs typeface="Courier New" panose="02070309020205020404" pitchFamily="49" charset="0"/>
              </a:rPr>
              <a:t>gives coin </a:t>
            </a:r>
            <a:r>
              <a:rPr lang="en-US" dirty="0" smtClean="0">
                <a:latin typeface="Courier New" panose="02070309020205020404" pitchFamily="49" charset="0"/>
                <a:cs typeface="Courier New" panose="02070309020205020404" pitchFamily="49" charset="0"/>
              </a:rPr>
              <a:t>3 </a:t>
            </a:r>
            <a:r>
              <a:rPr lang="en-US" dirty="0">
                <a:latin typeface="Courier New" panose="02070309020205020404" pitchFamily="49" charset="0"/>
                <a:cs typeface="Courier New" panose="02070309020205020404" pitchFamily="49" charset="0"/>
              </a:rPr>
              <a:t>to </a:t>
            </a:r>
            <a:r>
              <a:rPr lang="en-US" dirty="0" smtClean="0">
                <a:latin typeface="Courier New" panose="02070309020205020404" pitchFamily="49" charset="0"/>
                <a:cs typeface="Courier New" panose="02070309020205020404" pitchFamily="49" charset="0"/>
              </a:rPr>
              <a:t>P1”</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s1 = Sig(sk3,m1)</a:t>
            </a:r>
            <a:endParaRPr lang="da-DK"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m2 = “P3 </a:t>
            </a:r>
            <a:r>
              <a:rPr lang="en-US" dirty="0">
                <a:latin typeface="Courier New" panose="02070309020205020404" pitchFamily="49" charset="0"/>
                <a:cs typeface="Courier New" panose="02070309020205020404" pitchFamily="49" charset="0"/>
              </a:rPr>
              <a:t>gives coin </a:t>
            </a:r>
            <a:r>
              <a:rPr lang="en-US" dirty="0" smtClean="0">
                <a:latin typeface="Courier New" panose="02070309020205020404" pitchFamily="49" charset="0"/>
                <a:cs typeface="Courier New" panose="02070309020205020404" pitchFamily="49" charset="0"/>
              </a:rPr>
              <a:t>3 </a:t>
            </a:r>
            <a:r>
              <a:rPr lang="en-US" dirty="0">
                <a:latin typeface="Courier New" panose="02070309020205020404" pitchFamily="49" charset="0"/>
                <a:cs typeface="Courier New" panose="02070309020205020404" pitchFamily="49" charset="0"/>
              </a:rPr>
              <a:t>to </a:t>
            </a:r>
            <a:r>
              <a:rPr lang="en-US" dirty="0" smtClean="0">
                <a:latin typeface="Courier New" panose="02070309020205020404" pitchFamily="49" charset="0"/>
                <a:cs typeface="Courier New" panose="02070309020205020404" pitchFamily="49" charset="0"/>
              </a:rPr>
              <a:t>P2”</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s2 = Sig(sk3,m2)</a:t>
            </a:r>
            <a:endParaRPr lang="da-DK"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1277722" y="3071640"/>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1331640" y="2351560"/>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(m1,s1)</a:t>
            </a:r>
            <a:endParaRPr lang="en-US" b="1" dirty="0">
              <a:latin typeface="Courier New" panose="02070309020205020404" pitchFamily="49" charset="0"/>
              <a:cs typeface="Courier New" panose="02070309020205020404" pitchFamily="49" charset="0"/>
            </a:endParaRPr>
          </a:p>
        </p:txBody>
      </p:sp>
      <p:cxnSp>
        <p:nvCxnSpPr>
          <p:cNvPr id="51" name="Straight Arrow Connector 50"/>
          <p:cNvCxnSpPr/>
          <p:nvPr/>
        </p:nvCxnSpPr>
        <p:spPr>
          <a:xfrm>
            <a:off x="1277722" y="4007744"/>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ectangle 51"/>
          <p:cNvSpPr/>
          <p:nvPr/>
        </p:nvSpPr>
        <p:spPr>
          <a:xfrm>
            <a:off x="1331640" y="3289405"/>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(m2,s2)</a:t>
            </a:r>
            <a:endParaRPr lang="en-US" b="1" dirty="0">
              <a:latin typeface="Courier New" panose="02070309020205020404" pitchFamily="49" charset="0"/>
              <a:cs typeface="Courier New" panose="02070309020205020404" pitchFamily="49" charset="0"/>
            </a:endParaRPr>
          </a:p>
        </p:txBody>
      </p:sp>
      <p:cxnSp>
        <p:nvCxnSpPr>
          <p:cNvPr id="56" name="Straight Arrow Connector 55"/>
          <p:cNvCxnSpPr/>
          <p:nvPr/>
        </p:nvCxnSpPr>
        <p:spPr>
          <a:xfrm>
            <a:off x="5166154" y="3013955"/>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5222743" y="2276872"/>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(m1,s1)</a:t>
            </a:r>
            <a:endParaRPr lang="en-US" b="1" dirty="0">
              <a:latin typeface="Courier New" panose="02070309020205020404" pitchFamily="49" charset="0"/>
              <a:cs typeface="Courier New" panose="02070309020205020404" pitchFamily="49" charset="0"/>
            </a:endParaRPr>
          </a:p>
        </p:txBody>
      </p:sp>
      <p:sp>
        <p:nvSpPr>
          <p:cNvPr id="58" name="Oval 57"/>
          <p:cNvSpPr/>
          <p:nvPr/>
        </p:nvSpPr>
        <p:spPr>
          <a:xfrm>
            <a:off x="6872710" y="3713486"/>
            <a:ext cx="1155674" cy="1155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cxnSp>
        <p:nvCxnSpPr>
          <p:cNvPr id="59" name="Straight Arrow Connector 58"/>
          <p:cNvCxnSpPr/>
          <p:nvPr/>
        </p:nvCxnSpPr>
        <p:spPr>
          <a:xfrm>
            <a:off x="5222743" y="4149080"/>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0" name="Rectangle 59"/>
          <p:cNvSpPr/>
          <p:nvPr/>
        </p:nvSpPr>
        <p:spPr>
          <a:xfrm>
            <a:off x="5237513" y="3416418"/>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(m2,s2)</a:t>
            </a:r>
            <a:endParaRPr lang="en-US" b="1" dirty="0">
              <a:latin typeface="Courier New" panose="02070309020205020404" pitchFamily="49" charset="0"/>
              <a:cs typeface="Courier New" panose="02070309020205020404" pitchFamily="49" charset="0"/>
            </a:endParaRPr>
          </a:p>
        </p:txBody>
      </p:sp>
      <p:cxnSp>
        <p:nvCxnSpPr>
          <p:cNvPr id="61" name="Straight Arrow Connector 60"/>
          <p:cNvCxnSpPr/>
          <p:nvPr/>
        </p:nvCxnSpPr>
        <p:spPr>
          <a:xfrm flipH="1">
            <a:off x="4158044" y="2965643"/>
            <a:ext cx="2667398" cy="23301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a:stCxn id="19" idx="2"/>
          </p:cNvCxnSpPr>
          <p:nvPr/>
        </p:nvCxnSpPr>
        <p:spPr>
          <a:xfrm flipH="1">
            <a:off x="4158044" y="2926717"/>
            <a:ext cx="2667398"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a:stCxn id="19" idx="2"/>
          </p:cNvCxnSpPr>
          <p:nvPr/>
        </p:nvCxnSpPr>
        <p:spPr>
          <a:xfrm flipH="1" flipV="1">
            <a:off x="4158044" y="2672045"/>
            <a:ext cx="2667398" cy="2546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2" name="Straight Arrow Connector 71"/>
          <p:cNvCxnSpPr/>
          <p:nvPr/>
        </p:nvCxnSpPr>
        <p:spPr>
          <a:xfrm>
            <a:off x="8082653" y="2997891"/>
            <a:ext cx="9413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8093196" y="2478486"/>
            <a:ext cx="1011815" cy="369332"/>
          </a:xfrm>
          <a:prstGeom prst="rect">
            <a:avLst/>
          </a:prstGeom>
        </p:spPr>
        <p:txBody>
          <a:bodyPr wrap="none">
            <a:spAutoFit/>
          </a:bodyPr>
          <a:lstStyle/>
          <a:p>
            <a:r>
              <a:rPr lang="en-US" b="1" dirty="0">
                <a:latin typeface="Courier New" panose="02070309020205020404" pitchFamily="49" charset="0"/>
                <a:cs typeface="Courier New" panose="02070309020205020404" pitchFamily="49" charset="0"/>
              </a:rPr>
              <a:t>accept</a:t>
            </a:r>
            <a:endParaRPr lang="da-DK" b="1" dirty="0"/>
          </a:p>
        </p:txBody>
      </p:sp>
      <p:cxnSp>
        <p:nvCxnSpPr>
          <p:cNvPr id="75" name="Straight Arrow Connector 74"/>
          <p:cNvCxnSpPr/>
          <p:nvPr/>
        </p:nvCxnSpPr>
        <p:spPr>
          <a:xfrm>
            <a:off x="8100392" y="4129303"/>
            <a:ext cx="9413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6" name="Rectangle 75"/>
          <p:cNvSpPr/>
          <p:nvPr/>
        </p:nvSpPr>
        <p:spPr>
          <a:xfrm>
            <a:off x="8028384" y="3609898"/>
            <a:ext cx="1011815" cy="369332"/>
          </a:xfrm>
          <a:prstGeom prst="rect">
            <a:avLst/>
          </a:prstGeom>
        </p:spPr>
        <p:txBody>
          <a:bodyPr wrap="none">
            <a:spAutoFit/>
          </a:bodyPr>
          <a:lstStyle/>
          <a:p>
            <a:r>
              <a:rPr lang="en-US" b="1" dirty="0" smtClean="0">
                <a:solidFill>
                  <a:srgbClr val="C00000"/>
                </a:solidFill>
                <a:latin typeface="Courier New" panose="02070309020205020404" pitchFamily="49" charset="0"/>
                <a:cs typeface="Courier New" panose="02070309020205020404" pitchFamily="49" charset="0"/>
              </a:rPr>
              <a:t>reject</a:t>
            </a:r>
            <a:endParaRPr lang="da-DK" b="1" dirty="0">
              <a:solidFill>
                <a:srgbClr val="C00000"/>
              </a:solidFill>
            </a:endParaRPr>
          </a:p>
        </p:txBody>
      </p:sp>
      <p:cxnSp>
        <p:nvCxnSpPr>
          <p:cNvPr id="87" name="Straight Arrow Connector 86"/>
          <p:cNvCxnSpPr/>
          <p:nvPr/>
        </p:nvCxnSpPr>
        <p:spPr>
          <a:xfrm flipH="1" flipV="1">
            <a:off x="4083580" y="3507234"/>
            <a:ext cx="2787950" cy="64275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H="1" flipV="1">
            <a:off x="4083580" y="3198661"/>
            <a:ext cx="2787950" cy="915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Oval 32"/>
          <p:cNvSpPr/>
          <p:nvPr/>
        </p:nvSpPr>
        <p:spPr>
          <a:xfrm>
            <a:off x="6936407" y="3991675"/>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4</a:t>
            </a:r>
            <a:endParaRPr lang="da-DK" sz="3600" baseline="-25000" dirty="0"/>
          </a:p>
        </p:txBody>
      </p:sp>
      <p:sp>
        <p:nvSpPr>
          <p:cNvPr id="7" name="Rectangle 6"/>
          <p:cNvSpPr/>
          <p:nvPr/>
        </p:nvSpPr>
        <p:spPr>
          <a:xfrm>
            <a:off x="2051720" y="4870901"/>
            <a:ext cx="4572000" cy="646331"/>
          </a:xfrm>
          <a:prstGeom prst="rect">
            <a:avLst/>
          </a:prstGeom>
        </p:spPr>
        <p:txBody>
          <a:bodyPr>
            <a:spAutoFit/>
          </a:bodyPr>
          <a:lstStyle/>
          <a:p>
            <a:r>
              <a:rPr lang="en-US" dirty="0" smtClean="0">
                <a:latin typeface="Courier New" panose="02070309020205020404" pitchFamily="49" charset="0"/>
                <a:cs typeface="Courier New" panose="02070309020205020404" pitchFamily="49" charset="0"/>
              </a:rPr>
              <a:t>m4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P1 </a:t>
            </a:r>
            <a:r>
              <a:rPr lang="en-US" dirty="0">
                <a:latin typeface="Courier New" panose="02070309020205020404" pitchFamily="49" charset="0"/>
                <a:cs typeface="Courier New" panose="02070309020205020404" pitchFamily="49" charset="0"/>
              </a:rPr>
              <a:t>gives coin 3 to </a:t>
            </a:r>
            <a:r>
              <a:rPr lang="en-US" dirty="0" smtClean="0">
                <a:latin typeface="Courier New" panose="02070309020205020404" pitchFamily="49" charset="0"/>
                <a:cs typeface="Courier New" panose="02070309020205020404" pitchFamily="49" charset="0"/>
              </a:rPr>
              <a:t>P4”</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s4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Sig(sk1,m4)</a:t>
            </a:r>
            <a:endParaRPr lang="da-DK" dirty="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a:off x="5220072" y="3230421"/>
            <a:ext cx="1440160" cy="0"/>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273990" y="2510341"/>
            <a:ext cx="1149674" cy="646331"/>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rite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(m4,s4)</a:t>
            </a:r>
            <a:endParaRPr lang="en-US" b="1" dirty="0">
              <a:latin typeface="Courier New" panose="02070309020205020404" pitchFamily="49" charset="0"/>
              <a:cs typeface="Courier New" panose="02070309020205020404" pitchFamily="49" charset="0"/>
            </a:endParaRPr>
          </a:p>
        </p:txBody>
      </p:sp>
      <p:cxnSp>
        <p:nvCxnSpPr>
          <p:cNvPr id="37" name="Straight Arrow Connector 36"/>
          <p:cNvCxnSpPr/>
          <p:nvPr/>
        </p:nvCxnSpPr>
        <p:spPr>
          <a:xfrm>
            <a:off x="5222743" y="4651865"/>
            <a:ext cx="144016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237513" y="3919203"/>
            <a:ext cx="1149674" cy="646331"/>
          </a:xfrm>
          <a:prstGeom prst="rect">
            <a:avLst/>
          </a:prstGeom>
        </p:spPr>
        <p:txBody>
          <a:bodyPr wrap="none">
            <a:spAutoFit/>
          </a:bodyPr>
          <a:lstStyle/>
          <a:p>
            <a:pPr algn="ctr"/>
            <a:r>
              <a:rPr lang="en-US" b="1" dirty="0" smtClean="0">
                <a:latin typeface="Courier New" panose="02070309020205020404" pitchFamily="49" charset="0"/>
                <a:cs typeface="Courier New" panose="02070309020205020404" pitchFamily="49" charset="0"/>
              </a:rPr>
              <a:t>read</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(m4,s4)</a:t>
            </a:r>
            <a:endParaRPr lang="en-US" b="1" dirty="0">
              <a:latin typeface="Courier New" panose="02070309020205020404" pitchFamily="49" charset="0"/>
              <a:cs typeface="Courier New" panose="02070309020205020404" pitchFamily="49" charset="0"/>
            </a:endParaRPr>
          </a:p>
        </p:txBody>
      </p:sp>
      <p:cxnSp>
        <p:nvCxnSpPr>
          <p:cNvPr id="70" name="Straight Arrow Connector 69"/>
          <p:cNvCxnSpPr/>
          <p:nvPr/>
        </p:nvCxnSpPr>
        <p:spPr>
          <a:xfrm flipH="1" flipV="1">
            <a:off x="4019883" y="3754360"/>
            <a:ext cx="2888929" cy="8238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flipH="1" flipV="1">
            <a:off x="3932484" y="3991675"/>
            <a:ext cx="2976328" cy="5502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4" name="Straight Arrow Connector 73"/>
          <p:cNvCxnSpPr/>
          <p:nvPr/>
        </p:nvCxnSpPr>
        <p:spPr>
          <a:xfrm flipH="1" flipV="1">
            <a:off x="4019883" y="4287267"/>
            <a:ext cx="2888930" cy="2546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1" name="Straight Arrow Connector 80"/>
          <p:cNvCxnSpPr/>
          <p:nvPr/>
        </p:nvCxnSpPr>
        <p:spPr>
          <a:xfrm flipH="1" flipV="1">
            <a:off x="3932484" y="2965643"/>
            <a:ext cx="2940226" cy="15660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flipH="1" flipV="1">
            <a:off x="3932484" y="3230421"/>
            <a:ext cx="2940226" cy="13013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3" name="Straight Arrow Connector 82"/>
          <p:cNvCxnSpPr/>
          <p:nvPr/>
        </p:nvCxnSpPr>
        <p:spPr>
          <a:xfrm flipH="1" flipV="1">
            <a:off x="3932484" y="3451615"/>
            <a:ext cx="2940226" cy="108012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0" name="Straight Arrow Connector 89"/>
          <p:cNvCxnSpPr>
            <a:stCxn id="58" idx="2"/>
          </p:cNvCxnSpPr>
          <p:nvPr/>
        </p:nvCxnSpPr>
        <p:spPr>
          <a:xfrm flipH="1" flipV="1">
            <a:off x="4082400" y="3935900"/>
            <a:ext cx="2790310" cy="3554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58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0-#ppt_w/2"/>
                                          </p:val>
                                        </p:tav>
                                        <p:tav tm="100000">
                                          <p:val>
                                            <p:strVal val="#ppt_x"/>
                                          </p:val>
                                        </p:tav>
                                      </p:tavLst>
                                    </p:anim>
                                    <p:anim calcmode="lin" valueType="num">
                                      <p:cBhvr additive="base">
                                        <p:cTn id="32"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par>
                          <p:cTn id="38" fill="hold">
                            <p:stCondLst>
                              <p:cond delay="500"/>
                            </p:stCondLst>
                            <p:childTnLst>
                              <p:par>
                                <p:cTn id="39" presetID="10" presetClass="exit" presetSubtype="0" fill="hold" nodeType="afterEffect">
                                  <p:stCondLst>
                                    <p:cond delay="0"/>
                                  </p:stCondLst>
                                  <p:childTnLst>
                                    <p:animEffect transition="out" filter="fade">
                                      <p:cBhvr>
                                        <p:cTn id="40" dur="500"/>
                                        <p:tgtEl>
                                          <p:spTgt spid="61"/>
                                        </p:tgtEl>
                                      </p:cBhvr>
                                    </p:animEffect>
                                    <p:set>
                                      <p:cBhvr>
                                        <p:cTn id="41" dur="1" fill="hold">
                                          <p:stCondLst>
                                            <p:cond delay="499"/>
                                          </p:stCondLst>
                                        </p:cTn>
                                        <p:tgtEl>
                                          <p:spTgt spid="61"/>
                                        </p:tgtEl>
                                        <p:attrNameLst>
                                          <p:attrName>style.visibility</p:attrName>
                                        </p:attrNameLst>
                                      </p:cBhvr>
                                      <p:to>
                                        <p:strVal val="hidden"/>
                                      </p:to>
                                    </p:se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childTnLst>
                          </p:cTn>
                        </p:par>
                        <p:par>
                          <p:cTn id="46" fill="hold">
                            <p:stCondLst>
                              <p:cond delay="1500"/>
                            </p:stCondLst>
                            <p:childTnLst>
                              <p:par>
                                <p:cTn id="47" presetID="10" presetClass="exit" presetSubtype="0" fill="hold" nodeType="afterEffect">
                                  <p:stCondLst>
                                    <p:cond delay="0"/>
                                  </p:stCondLst>
                                  <p:childTnLst>
                                    <p:animEffect transition="out" filter="fade">
                                      <p:cBhvr>
                                        <p:cTn id="48" dur="500"/>
                                        <p:tgtEl>
                                          <p:spTgt spid="64"/>
                                        </p:tgtEl>
                                      </p:cBhvr>
                                    </p:animEffect>
                                    <p:set>
                                      <p:cBhvr>
                                        <p:cTn id="49" dur="1" fill="hold">
                                          <p:stCondLst>
                                            <p:cond delay="499"/>
                                          </p:stCondLst>
                                        </p:cTn>
                                        <p:tgtEl>
                                          <p:spTgt spid="64"/>
                                        </p:tgtEl>
                                        <p:attrNameLst>
                                          <p:attrName>style.visibility</p:attrName>
                                        </p:attrNameLst>
                                      </p:cBhvr>
                                      <p:to>
                                        <p:strVal val="hidden"/>
                                      </p:to>
                                    </p:se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2500"/>
                            </p:stCondLst>
                            <p:childTnLst>
                              <p:par>
                                <p:cTn id="55" presetID="10" presetClass="exit" presetSubtype="0" fill="hold" nodeType="afterEffect">
                                  <p:stCondLst>
                                    <p:cond delay="0"/>
                                  </p:stCondLst>
                                  <p:childTnLst>
                                    <p:animEffect transition="out" filter="fade">
                                      <p:cBhvr>
                                        <p:cTn id="56" dur="500"/>
                                        <p:tgtEl>
                                          <p:spTgt spid="69"/>
                                        </p:tgtEl>
                                      </p:cBhvr>
                                    </p:animEffect>
                                    <p:set>
                                      <p:cBhvr>
                                        <p:cTn id="57" dur="1" fill="hold">
                                          <p:stCondLst>
                                            <p:cond delay="499"/>
                                          </p:stCondLst>
                                        </p:cTn>
                                        <p:tgtEl>
                                          <p:spTgt spid="69"/>
                                        </p:tgtEl>
                                        <p:attrNameLst>
                                          <p:attrName>style.visibility</p:attrName>
                                        </p:attrNameLst>
                                      </p:cBhvr>
                                      <p:to>
                                        <p:strVal val="hidden"/>
                                      </p:to>
                                    </p:se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fade">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72"/>
                                        </p:tgtEl>
                                      </p:cBhvr>
                                    </p:animEffect>
                                    <p:set>
                                      <p:cBhvr>
                                        <p:cTn id="70" dur="1" fill="hold">
                                          <p:stCondLst>
                                            <p:cond delay="499"/>
                                          </p:stCondLst>
                                        </p:cTn>
                                        <p:tgtEl>
                                          <p:spTgt spid="72"/>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73"/>
                                        </p:tgtEl>
                                      </p:cBhvr>
                                    </p:animEffect>
                                    <p:set>
                                      <p:cBhvr>
                                        <p:cTn id="73" dur="1" fill="hold">
                                          <p:stCondLst>
                                            <p:cond delay="499"/>
                                          </p:stCondLst>
                                        </p:cTn>
                                        <p:tgtEl>
                                          <p:spTgt spid="73"/>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6"/>
                                        </p:tgtEl>
                                      </p:cBhvr>
                                    </p:animEffect>
                                    <p:set>
                                      <p:cBhvr>
                                        <p:cTn id="76" dur="1" fill="hold">
                                          <p:stCondLst>
                                            <p:cond delay="499"/>
                                          </p:stCondLst>
                                        </p:cTn>
                                        <p:tgtEl>
                                          <p:spTgt spid="5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7"/>
                                        </p:tgtEl>
                                      </p:cBhvr>
                                    </p:animEffect>
                                    <p:set>
                                      <p:cBhvr>
                                        <p:cTn id="79" dur="1" fill="hold">
                                          <p:stCondLst>
                                            <p:cond delay="499"/>
                                          </p:stCondLst>
                                        </p:cTn>
                                        <p:tgtEl>
                                          <p:spTgt spid="5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1" nodeType="click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0-#ppt_w/2"/>
                                          </p:val>
                                        </p:tav>
                                        <p:tav tm="100000">
                                          <p:val>
                                            <p:strVal val="#ppt_x"/>
                                          </p:val>
                                        </p:tav>
                                      </p:tavLst>
                                    </p:anim>
                                    <p:anim calcmode="lin" valueType="num">
                                      <p:cBhvr additive="base">
                                        <p:cTn id="96" dur="500" fill="hold"/>
                                        <p:tgtEl>
                                          <p:spTgt spid="51"/>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additive="base">
                                        <p:cTn id="99" dur="500" fill="hold"/>
                                        <p:tgtEl>
                                          <p:spTgt spid="52"/>
                                        </p:tgtEl>
                                        <p:attrNameLst>
                                          <p:attrName>ppt_x</p:attrName>
                                        </p:attrNameLst>
                                      </p:cBhvr>
                                      <p:tavLst>
                                        <p:tav tm="0">
                                          <p:val>
                                            <p:strVal val="0-#ppt_w/2"/>
                                          </p:val>
                                        </p:tav>
                                        <p:tav tm="100000">
                                          <p:val>
                                            <p:strVal val="#ppt_x"/>
                                          </p:val>
                                        </p:tav>
                                      </p:tavLst>
                                    </p:anim>
                                    <p:anim calcmode="lin" valueType="num">
                                      <p:cBhvr additive="base">
                                        <p:cTn id="100" dur="500" fill="hold"/>
                                        <p:tgtEl>
                                          <p:spTgt spid="52"/>
                                        </p:tgtEl>
                                        <p:attrNameLst>
                                          <p:attrName>ppt_y</p:attrName>
                                        </p:attrNameLst>
                                      </p:cBhvr>
                                      <p:tavLst>
                                        <p:tav tm="0">
                                          <p:val>
                                            <p:strVal val="#ppt_y"/>
                                          </p:val>
                                        </p:tav>
                                        <p:tav tm="100000">
                                          <p:val>
                                            <p:strVal val="#ppt_y"/>
                                          </p:val>
                                        </p:tav>
                                      </p:tavLst>
                                    </p:anim>
                                  </p:childTnLst>
                                </p:cTn>
                              </p:par>
                              <p:par>
                                <p:cTn id="101" presetID="10" presetClass="entr" presetSubtype="0" fill="hold" nodeType="withEffect">
                                  <p:stCondLst>
                                    <p:cond delay="0"/>
                                  </p:stCondLst>
                                  <p:childTnLst>
                                    <p:set>
                                      <p:cBhvr>
                                        <p:cTn id="102" dur="1" fill="hold">
                                          <p:stCondLst>
                                            <p:cond delay="0"/>
                                          </p:stCondLst>
                                        </p:cTn>
                                        <p:tgtEl>
                                          <p:spTgt spid="8">
                                            <p:txEl>
                                              <p:pRg st="3" end="3"/>
                                            </p:txEl>
                                          </p:spTgt>
                                        </p:tgtEl>
                                        <p:attrNameLst>
                                          <p:attrName>style.visibility</p:attrName>
                                        </p:attrNameLst>
                                      </p:cBhvr>
                                      <p:to>
                                        <p:strVal val="visible"/>
                                      </p:to>
                                    </p:set>
                                    <p:animEffect transition="in" filter="fade">
                                      <p:cBhvr>
                                        <p:cTn id="103" dur="500"/>
                                        <p:tgtEl>
                                          <p:spTgt spid="8">
                                            <p:txEl>
                                              <p:pRg st="3" end="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8">
                                            <p:txEl>
                                              <p:pRg st="4" end="4"/>
                                            </p:txEl>
                                          </p:spTgt>
                                        </p:tgtEl>
                                        <p:attrNameLst>
                                          <p:attrName>style.visibility</p:attrName>
                                        </p:attrNameLst>
                                      </p:cBhvr>
                                      <p:to>
                                        <p:strVal val="visible"/>
                                      </p:to>
                                    </p:set>
                                    <p:animEffect transition="in" filter="fade">
                                      <p:cBhvr>
                                        <p:cTn id="106" dur="500"/>
                                        <p:tgtEl>
                                          <p:spTgt spid="8">
                                            <p:txEl>
                                              <p:pRg st="4" end="4"/>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2">
                                            <p:txEl>
                                              <p:pRg st="2" end="2"/>
                                            </p:txEl>
                                          </p:spTgt>
                                        </p:tgtEl>
                                        <p:attrNameLst>
                                          <p:attrName>style.visibility</p:attrName>
                                        </p:attrNameLst>
                                      </p:cBhvr>
                                      <p:to>
                                        <p:strVal val="visible"/>
                                      </p:to>
                                    </p:set>
                                    <p:animEffect transition="in" filter="fade">
                                      <p:cBhvr>
                                        <p:cTn id="109" dur="500"/>
                                        <p:tgtEl>
                                          <p:spTgt spid="2">
                                            <p:txEl>
                                              <p:pRg st="2" end="2"/>
                                            </p:txEl>
                                          </p:spTgt>
                                        </p:tgtEl>
                                      </p:cBhvr>
                                    </p:animEffect>
                                  </p:childTnLst>
                                </p:cTn>
                              </p:par>
                            </p:childTnLst>
                          </p:cTn>
                        </p:par>
                        <p:par>
                          <p:cTn id="110" fill="hold">
                            <p:stCondLst>
                              <p:cond delay="500"/>
                            </p:stCondLst>
                            <p:childTnLst>
                              <p:par>
                                <p:cTn id="111" presetID="10" presetClass="entr" presetSubtype="0" fill="hold" nodeType="afterEffect">
                                  <p:stCondLst>
                                    <p:cond delay="0"/>
                                  </p:stCondLst>
                                  <p:childTnLst>
                                    <p:set>
                                      <p:cBhvr>
                                        <p:cTn id="112" dur="1" fill="hold">
                                          <p:stCondLst>
                                            <p:cond delay="0"/>
                                          </p:stCondLst>
                                        </p:cTn>
                                        <p:tgtEl>
                                          <p:spTgt spid="2">
                                            <p:txEl>
                                              <p:pRg st="3" end="3"/>
                                            </p:txEl>
                                          </p:spTgt>
                                        </p:tgtEl>
                                        <p:attrNameLst>
                                          <p:attrName>style.visibility</p:attrName>
                                        </p:attrNameLst>
                                      </p:cBhvr>
                                      <p:to>
                                        <p:strVal val="visible"/>
                                      </p:to>
                                    </p:set>
                                    <p:animEffect transition="in" filter="fade">
                                      <p:cBhvr>
                                        <p:cTn id="113" dur="500"/>
                                        <p:tgtEl>
                                          <p:spTgt spid="2">
                                            <p:txEl>
                                              <p:pRg st="3" end="3"/>
                                            </p:txEl>
                                          </p:spTgt>
                                        </p:tgtEl>
                                      </p:cBhvr>
                                    </p:animEffec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2">
                                            <p:txEl>
                                              <p:pRg st="4" end="4"/>
                                            </p:txEl>
                                          </p:spTgt>
                                        </p:tgtEl>
                                        <p:attrNameLst>
                                          <p:attrName>style.visibility</p:attrName>
                                        </p:attrNameLst>
                                      </p:cBhvr>
                                      <p:to>
                                        <p:strVal val="visible"/>
                                      </p:to>
                                    </p:set>
                                    <p:animEffect transition="in" filter="fade">
                                      <p:cBhvr>
                                        <p:cTn id="117" dur="500"/>
                                        <p:tgtEl>
                                          <p:spTgt spid="2">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nodeType="clickEffect">
                                  <p:stCondLst>
                                    <p:cond delay="0"/>
                                  </p:stCondLst>
                                  <p:childTnLst>
                                    <p:set>
                                      <p:cBhvr>
                                        <p:cTn id="121" dur="1" fill="hold">
                                          <p:stCondLst>
                                            <p:cond delay="0"/>
                                          </p:stCondLst>
                                        </p:cTn>
                                        <p:tgtEl>
                                          <p:spTgt spid="59"/>
                                        </p:tgtEl>
                                        <p:attrNameLst>
                                          <p:attrName>style.visibility</p:attrName>
                                        </p:attrNameLst>
                                      </p:cBhvr>
                                      <p:to>
                                        <p:strVal val="visible"/>
                                      </p:to>
                                    </p:set>
                                    <p:anim calcmode="lin" valueType="num">
                                      <p:cBhvr additive="base">
                                        <p:cTn id="122" dur="500" fill="hold"/>
                                        <p:tgtEl>
                                          <p:spTgt spid="59"/>
                                        </p:tgtEl>
                                        <p:attrNameLst>
                                          <p:attrName>ppt_x</p:attrName>
                                        </p:attrNameLst>
                                      </p:cBhvr>
                                      <p:tavLst>
                                        <p:tav tm="0">
                                          <p:val>
                                            <p:strVal val="0-#ppt_w/2"/>
                                          </p:val>
                                        </p:tav>
                                        <p:tav tm="100000">
                                          <p:val>
                                            <p:strVal val="#ppt_x"/>
                                          </p:val>
                                        </p:tav>
                                      </p:tavLst>
                                    </p:anim>
                                    <p:anim calcmode="lin" valueType="num">
                                      <p:cBhvr additive="base">
                                        <p:cTn id="123" dur="500" fill="hold"/>
                                        <p:tgtEl>
                                          <p:spTgt spid="59"/>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childTnLst>
                                    <p:set>
                                      <p:cBhvr>
                                        <p:cTn id="125" dur="1" fill="hold">
                                          <p:stCondLst>
                                            <p:cond delay="0"/>
                                          </p:stCondLst>
                                        </p:cTn>
                                        <p:tgtEl>
                                          <p:spTgt spid="60"/>
                                        </p:tgtEl>
                                        <p:attrNameLst>
                                          <p:attrName>style.visibility</p:attrName>
                                        </p:attrNameLst>
                                      </p:cBhvr>
                                      <p:to>
                                        <p:strVal val="visible"/>
                                      </p:to>
                                    </p:set>
                                    <p:anim calcmode="lin" valueType="num">
                                      <p:cBhvr additive="base">
                                        <p:cTn id="126" dur="500" fill="hold"/>
                                        <p:tgtEl>
                                          <p:spTgt spid="60"/>
                                        </p:tgtEl>
                                        <p:attrNameLst>
                                          <p:attrName>ppt_x</p:attrName>
                                        </p:attrNameLst>
                                      </p:cBhvr>
                                      <p:tavLst>
                                        <p:tav tm="0">
                                          <p:val>
                                            <p:strVal val="0-#ppt_w/2"/>
                                          </p:val>
                                        </p:tav>
                                        <p:tav tm="100000">
                                          <p:val>
                                            <p:strVal val="#ppt_x"/>
                                          </p:val>
                                        </p:tav>
                                      </p:tavLst>
                                    </p:anim>
                                    <p:anim calcmode="lin" valueType="num">
                                      <p:cBhvr additive="base">
                                        <p:cTn id="127"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90"/>
                                        </p:tgtEl>
                                        <p:attrNameLst>
                                          <p:attrName>style.visibility</p:attrName>
                                        </p:attrNameLst>
                                      </p:cBhvr>
                                      <p:to>
                                        <p:strVal val="visible"/>
                                      </p:to>
                                    </p:set>
                                    <p:animEffect transition="in" filter="fade">
                                      <p:cBhvr>
                                        <p:cTn id="132" dur="500"/>
                                        <p:tgtEl>
                                          <p:spTgt spid="90"/>
                                        </p:tgtEl>
                                      </p:cBhvr>
                                    </p:animEffect>
                                  </p:childTnLst>
                                </p:cTn>
                              </p:par>
                            </p:childTnLst>
                          </p:cTn>
                        </p:par>
                        <p:par>
                          <p:cTn id="133" fill="hold">
                            <p:stCondLst>
                              <p:cond delay="500"/>
                            </p:stCondLst>
                            <p:childTnLst>
                              <p:par>
                                <p:cTn id="134" presetID="10" presetClass="exit" presetSubtype="0" fill="hold" nodeType="afterEffect">
                                  <p:stCondLst>
                                    <p:cond delay="0"/>
                                  </p:stCondLst>
                                  <p:childTnLst>
                                    <p:animEffect transition="out" filter="fade">
                                      <p:cBhvr>
                                        <p:cTn id="135" dur="500"/>
                                        <p:tgtEl>
                                          <p:spTgt spid="90"/>
                                        </p:tgtEl>
                                      </p:cBhvr>
                                    </p:animEffect>
                                    <p:set>
                                      <p:cBhvr>
                                        <p:cTn id="136" dur="1" fill="hold">
                                          <p:stCondLst>
                                            <p:cond delay="499"/>
                                          </p:stCondLst>
                                        </p:cTn>
                                        <p:tgtEl>
                                          <p:spTgt spid="90"/>
                                        </p:tgtEl>
                                        <p:attrNameLst>
                                          <p:attrName>style.visibility</p:attrName>
                                        </p:attrNameLst>
                                      </p:cBhvr>
                                      <p:to>
                                        <p:strVal val="hidden"/>
                                      </p:to>
                                    </p:set>
                                  </p:childTnLst>
                                </p:cTn>
                              </p:par>
                            </p:childTnLst>
                          </p:cTn>
                        </p:par>
                        <p:par>
                          <p:cTn id="137" fill="hold">
                            <p:stCondLst>
                              <p:cond delay="1000"/>
                            </p:stCondLst>
                            <p:childTnLst>
                              <p:par>
                                <p:cTn id="138" presetID="10" presetClass="entr" presetSubtype="0" fill="hold" nodeType="afterEffect">
                                  <p:stCondLst>
                                    <p:cond delay="0"/>
                                  </p:stCondLst>
                                  <p:childTnLst>
                                    <p:set>
                                      <p:cBhvr>
                                        <p:cTn id="139" dur="1" fill="hold">
                                          <p:stCondLst>
                                            <p:cond delay="0"/>
                                          </p:stCondLst>
                                        </p:cTn>
                                        <p:tgtEl>
                                          <p:spTgt spid="87"/>
                                        </p:tgtEl>
                                        <p:attrNameLst>
                                          <p:attrName>style.visibility</p:attrName>
                                        </p:attrNameLst>
                                      </p:cBhvr>
                                      <p:to>
                                        <p:strVal val="visible"/>
                                      </p:to>
                                    </p:set>
                                    <p:animEffect transition="in" filter="fade">
                                      <p:cBhvr>
                                        <p:cTn id="140" dur="500"/>
                                        <p:tgtEl>
                                          <p:spTgt spid="87"/>
                                        </p:tgtEl>
                                      </p:cBhvr>
                                    </p:animEffect>
                                  </p:childTnLst>
                                </p:cTn>
                              </p:par>
                            </p:childTnLst>
                          </p:cTn>
                        </p:par>
                        <p:par>
                          <p:cTn id="141" fill="hold">
                            <p:stCondLst>
                              <p:cond delay="1500"/>
                            </p:stCondLst>
                            <p:childTnLst>
                              <p:par>
                                <p:cTn id="142" presetID="10" presetClass="exit" presetSubtype="0" fill="hold" nodeType="afterEffect">
                                  <p:stCondLst>
                                    <p:cond delay="0"/>
                                  </p:stCondLst>
                                  <p:childTnLst>
                                    <p:animEffect transition="out" filter="fade">
                                      <p:cBhvr>
                                        <p:cTn id="143" dur="500"/>
                                        <p:tgtEl>
                                          <p:spTgt spid="87"/>
                                        </p:tgtEl>
                                      </p:cBhvr>
                                    </p:animEffect>
                                    <p:set>
                                      <p:cBhvr>
                                        <p:cTn id="144" dur="1" fill="hold">
                                          <p:stCondLst>
                                            <p:cond delay="499"/>
                                          </p:stCondLst>
                                        </p:cTn>
                                        <p:tgtEl>
                                          <p:spTgt spid="87"/>
                                        </p:tgtEl>
                                        <p:attrNameLst>
                                          <p:attrName>style.visibility</p:attrName>
                                        </p:attrNameLst>
                                      </p:cBhvr>
                                      <p:to>
                                        <p:strVal val="hidden"/>
                                      </p:to>
                                    </p:set>
                                  </p:childTnLst>
                                </p:cTn>
                              </p:par>
                            </p:childTnLst>
                          </p:cTn>
                        </p:par>
                        <p:par>
                          <p:cTn id="145" fill="hold">
                            <p:stCondLst>
                              <p:cond delay="2000"/>
                            </p:stCondLst>
                            <p:childTnLst>
                              <p:par>
                                <p:cTn id="146" presetID="10" presetClass="entr" presetSubtype="0" fill="hold" nodeType="after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childTnLst>
                          </p:cTn>
                        </p:par>
                        <p:par>
                          <p:cTn id="149" fill="hold">
                            <p:stCondLst>
                              <p:cond delay="2500"/>
                            </p:stCondLst>
                            <p:childTnLst>
                              <p:par>
                                <p:cTn id="150" presetID="10" presetClass="entr" presetSubtype="0" fill="hold" nodeType="after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fade">
                                      <p:cBhvr>
                                        <p:cTn id="152" dur="500"/>
                                        <p:tgtEl>
                                          <p:spTgt spid="75"/>
                                        </p:tgtEl>
                                      </p:cBhvr>
                                    </p:animEffect>
                                  </p:childTnLst>
                                </p:cTn>
                              </p:par>
                            </p:childTnLst>
                          </p:cTn>
                        </p:par>
                        <p:par>
                          <p:cTn id="153" fill="hold">
                            <p:stCondLst>
                              <p:cond delay="3000"/>
                            </p:stCondLst>
                            <p:childTnLst>
                              <p:par>
                                <p:cTn id="154" presetID="10" presetClass="entr" presetSubtype="0" fill="hold" grpId="0" nodeType="afterEffect">
                                  <p:stCondLst>
                                    <p:cond delay="0"/>
                                  </p:stCondLst>
                                  <p:childTnLst>
                                    <p:set>
                                      <p:cBhvr>
                                        <p:cTn id="155" dur="1" fill="hold">
                                          <p:stCondLst>
                                            <p:cond delay="0"/>
                                          </p:stCondLst>
                                        </p:cTn>
                                        <p:tgtEl>
                                          <p:spTgt spid="76"/>
                                        </p:tgtEl>
                                        <p:attrNameLst>
                                          <p:attrName>style.visibility</p:attrName>
                                        </p:attrNameLst>
                                      </p:cBhvr>
                                      <p:to>
                                        <p:strVal val="visible"/>
                                      </p:to>
                                    </p:set>
                                    <p:animEffect transition="in" filter="fade">
                                      <p:cBhvr>
                                        <p:cTn id="156" dur="500"/>
                                        <p:tgtEl>
                                          <p:spTgt spid="76"/>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500"/>
                                        <p:tgtEl>
                                          <p:spTgt spid="8">
                                            <p:txEl>
                                              <p:pRg st="3" end="3"/>
                                            </p:txEl>
                                          </p:spTgt>
                                        </p:tgtEl>
                                      </p:cBhvr>
                                    </p:animEffect>
                                    <p:set>
                                      <p:cBhvr>
                                        <p:cTn id="161" dur="1" fill="hold">
                                          <p:stCondLst>
                                            <p:cond delay="499"/>
                                          </p:stCondLst>
                                        </p:cTn>
                                        <p:tgtEl>
                                          <p:spTgt spid="8">
                                            <p:txEl>
                                              <p:pRg st="3" end="3"/>
                                            </p:txEl>
                                          </p:spTgt>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8">
                                            <p:txEl>
                                              <p:pRg st="4" end="4"/>
                                            </p:txEl>
                                          </p:spTgt>
                                        </p:tgtEl>
                                      </p:cBhvr>
                                    </p:animEffect>
                                    <p:set>
                                      <p:cBhvr>
                                        <p:cTn id="164" dur="1" fill="hold">
                                          <p:stCondLst>
                                            <p:cond delay="499"/>
                                          </p:stCondLst>
                                        </p:cTn>
                                        <p:tgtEl>
                                          <p:spTgt spid="8">
                                            <p:txEl>
                                              <p:pRg st="4" end="4"/>
                                            </p:txEl>
                                          </p:spTgt>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13"/>
                                        </p:tgtEl>
                                      </p:cBhvr>
                                    </p:animEffect>
                                    <p:set>
                                      <p:cBhvr>
                                        <p:cTn id="167" dur="1" fill="hold">
                                          <p:stCondLst>
                                            <p:cond delay="499"/>
                                          </p:stCondLst>
                                        </p:cTn>
                                        <p:tgtEl>
                                          <p:spTgt spid="13"/>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14"/>
                                        </p:tgtEl>
                                      </p:cBhvr>
                                    </p:animEffect>
                                    <p:set>
                                      <p:cBhvr>
                                        <p:cTn id="170" dur="1" fill="hold">
                                          <p:stCondLst>
                                            <p:cond delay="499"/>
                                          </p:stCondLst>
                                        </p:cTn>
                                        <p:tgtEl>
                                          <p:spTgt spid="14"/>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51"/>
                                        </p:tgtEl>
                                      </p:cBhvr>
                                    </p:animEffect>
                                    <p:set>
                                      <p:cBhvr>
                                        <p:cTn id="173" dur="1" fill="hold">
                                          <p:stCondLst>
                                            <p:cond delay="499"/>
                                          </p:stCondLst>
                                        </p:cTn>
                                        <p:tgtEl>
                                          <p:spTgt spid="5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52"/>
                                        </p:tgtEl>
                                      </p:cBhvr>
                                    </p:animEffect>
                                    <p:set>
                                      <p:cBhvr>
                                        <p:cTn id="176" dur="1" fill="hold">
                                          <p:stCondLst>
                                            <p:cond delay="499"/>
                                          </p:stCondLst>
                                        </p:cTn>
                                        <p:tgtEl>
                                          <p:spTgt spid="52"/>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500"/>
                                        <p:tgtEl>
                                          <p:spTgt spid="17"/>
                                        </p:tgtEl>
                                      </p:cBhvr>
                                    </p:animEffect>
                                    <p:set>
                                      <p:cBhvr>
                                        <p:cTn id="179" dur="1" fill="hold">
                                          <p:stCondLst>
                                            <p:cond delay="499"/>
                                          </p:stCondLst>
                                        </p:cTn>
                                        <p:tgtEl>
                                          <p:spTgt spid="17"/>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8">
                                            <p:txEl>
                                              <p:pRg st="0" end="0"/>
                                            </p:txEl>
                                          </p:spTgt>
                                        </p:tgtEl>
                                      </p:cBhvr>
                                    </p:animEffect>
                                    <p:set>
                                      <p:cBhvr>
                                        <p:cTn id="182" dur="1" fill="hold">
                                          <p:stCondLst>
                                            <p:cond delay="499"/>
                                          </p:stCondLst>
                                        </p:cTn>
                                        <p:tgtEl>
                                          <p:spTgt spid="8">
                                            <p:txEl>
                                              <p:pRg st="0" end="0"/>
                                            </p:txEl>
                                          </p:spTgt>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8">
                                            <p:txEl>
                                              <p:pRg st="1" end="1"/>
                                            </p:txEl>
                                          </p:spTgt>
                                        </p:tgtEl>
                                      </p:cBhvr>
                                    </p:animEffect>
                                    <p:set>
                                      <p:cBhvr>
                                        <p:cTn id="185" dur="1" fill="hold">
                                          <p:stCondLst>
                                            <p:cond delay="499"/>
                                          </p:stCondLst>
                                        </p:cTn>
                                        <p:tgtEl>
                                          <p:spTgt spid="8">
                                            <p:txEl>
                                              <p:pRg st="1" end="1"/>
                                            </p:txEl>
                                          </p:spTgt>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88"/>
                                        </p:tgtEl>
                                      </p:cBhvr>
                                    </p:animEffect>
                                    <p:set>
                                      <p:cBhvr>
                                        <p:cTn id="188" dur="1" fill="hold">
                                          <p:stCondLst>
                                            <p:cond delay="499"/>
                                          </p:stCondLst>
                                        </p:cTn>
                                        <p:tgtEl>
                                          <p:spTgt spid="88"/>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59"/>
                                        </p:tgtEl>
                                      </p:cBhvr>
                                    </p:animEffect>
                                    <p:set>
                                      <p:cBhvr>
                                        <p:cTn id="191" dur="1" fill="hold">
                                          <p:stCondLst>
                                            <p:cond delay="499"/>
                                          </p:stCondLst>
                                        </p:cTn>
                                        <p:tgtEl>
                                          <p:spTgt spid="5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60"/>
                                        </p:tgtEl>
                                      </p:cBhvr>
                                    </p:animEffect>
                                    <p:set>
                                      <p:cBhvr>
                                        <p:cTn id="194" dur="1" fill="hold">
                                          <p:stCondLst>
                                            <p:cond delay="499"/>
                                          </p:stCondLst>
                                        </p:cTn>
                                        <p:tgtEl>
                                          <p:spTgt spid="60"/>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75"/>
                                        </p:tgtEl>
                                      </p:cBhvr>
                                    </p:animEffect>
                                    <p:set>
                                      <p:cBhvr>
                                        <p:cTn id="197" dur="1" fill="hold">
                                          <p:stCondLst>
                                            <p:cond delay="499"/>
                                          </p:stCondLst>
                                        </p:cTn>
                                        <p:tgtEl>
                                          <p:spTgt spid="75"/>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500"/>
                                        <p:tgtEl>
                                          <p:spTgt spid="76"/>
                                        </p:tgtEl>
                                      </p:cBhvr>
                                    </p:animEffect>
                                    <p:set>
                                      <p:cBhvr>
                                        <p:cTn id="200" dur="1" fill="hold">
                                          <p:stCondLst>
                                            <p:cond delay="499"/>
                                          </p:stCondLst>
                                        </p:cTn>
                                        <p:tgtEl>
                                          <p:spTgt spid="76"/>
                                        </p:tgtEl>
                                        <p:attrNameLst>
                                          <p:attrName>style.visibility</p:attrName>
                                        </p:attrNameLst>
                                      </p:cBhvr>
                                      <p:to>
                                        <p:strVal val="hidden"/>
                                      </p:to>
                                    </p:set>
                                  </p:childTnLst>
                                </p:cTn>
                              </p:par>
                              <p:par>
                                <p:cTn id="201" presetID="10" presetClass="exit" presetSubtype="0" fill="hold" grpId="0" nodeType="withEffect">
                                  <p:stCondLst>
                                    <p:cond delay="0"/>
                                  </p:stCondLst>
                                  <p:childTnLst>
                                    <p:animEffect transition="out" filter="fade">
                                      <p:cBhvr>
                                        <p:cTn id="202" dur="500"/>
                                        <p:tgtEl>
                                          <p:spTgt spid="58"/>
                                        </p:tgtEl>
                                      </p:cBhvr>
                                    </p:animEffect>
                                    <p:set>
                                      <p:cBhvr>
                                        <p:cTn id="203" dur="1" fill="hold">
                                          <p:stCondLst>
                                            <p:cond delay="499"/>
                                          </p:stCondLst>
                                        </p:cTn>
                                        <p:tgtEl>
                                          <p:spTgt spid="58"/>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2">
                                            <p:txEl>
                                              <p:pRg st="3" end="3"/>
                                            </p:txEl>
                                          </p:spTgt>
                                        </p:tgtEl>
                                      </p:cBhvr>
                                    </p:animEffect>
                                    <p:set>
                                      <p:cBhvr>
                                        <p:cTn id="206"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2">
                                            <p:txEl>
                                              <p:pRg st="5" end="5"/>
                                            </p:txEl>
                                          </p:spTgt>
                                        </p:tgtEl>
                                        <p:attrNameLst>
                                          <p:attrName>style.visibility</p:attrName>
                                        </p:attrNameLst>
                                      </p:cBhvr>
                                      <p:to>
                                        <p:strVal val="visible"/>
                                      </p:to>
                                    </p:set>
                                    <p:animEffect transition="in" filter="fade">
                                      <p:cBhvr>
                                        <p:cTn id="211" dur="500"/>
                                        <p:tgtEl>
                                          <p:spTgt spid="2">
                                            <p:txEl>
                                              <p:pRg st="5" end="5"/>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
                                        </p:tgtEl>
                                        <p:attrNameLst>
                                          <p:attrName>style.visibility</p:attrName>
                                        </p:attrNameLst>
                                      </p:cBhvr>
                                      <p:to>
                                        <p:strVal val="visible"/>
                                      </p:to>
                                    </p:set>
                                    <p:animEffect transition="in" filter="fade">
                                      <p:cBhvr>
                                        <p:cTn id="214" dur="500"/>
                                        <p:tgtEl>
                                          <p:spTgt spid="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33"/>
                                        </p:tgtEl>
                                        <p:attrNameLst>
                                          <p:attrName>style.visibility</p:attrName>
                                        </p:attrNameLst>
                                      </p:cBhvr>
                                      <p:to>
                                        <p:strVal val="visible"/>
                                      </p:to>
                                    </p:set>
                                    <p:animEffect transition="in" filter="fade">
                                      <p:cBhvr>
                                        <p:cTn id="217" dur="500"/>
                                        <p:tgtEl>
                                          <p:spTgt spid="33"/>
                                        </p:tgtEl>
                                      </p:cBhvr>
                                    </p:animEffect>
                                  </p:childTnLst>
                                </p:cTn>
                              </p:par>
                              <p:par>
                                <p:cTn id="218" presetID="2" presetClass="entr" presetSubtype="2" fill="hold" nodeType="withEffect">
                                  <p:stCondLst>
                                    <p:cond delay="0"/>
                                  </p:stCondLst>
                                  <p:childTnLst>
                                    <p:set>
                                      <p:cBhvr>
                                        <p:cTn id="219" dur="1" fill="hold">
                                          <p:stCondLst>
                                            <p:cond delay="0"/>
                                          </p:stCondLst>
                                        </p:cTn>
                                        <p:tgtEl>
                                          <p:spTgt spid="35"/>
                                        </p:tgtEl>
                                        <p:attrNameLst>
                                          <p:attrName>style.visibility</p:attrName>
                                        </p:attrNameLst>
                                      </p:cBhvr>
                                      <p:to>
                                        <p:strVal val="visible"/>
                                      </p:to>
                                    </p:set>
                                    <p:anim calcmode="lin" valueType="num">
                                      <p:cBhvr additive="base">
                                        <p:cTn id="220" dur="500" fill="hold"/>
                                        <p:tgtEl>
                                          <p:spTgt spid="35"/>
                                        </p:tgtEl>
                                        <p:attrNameLst>
                                          <p:attrName>ppt_x</p:attrName>
                                        </p:attrNameLst>
                                      </p:cBhvr>
                                      <p:tavLst>
                                        <p:tav tm="0">
                                          <p:val>
                                            <p:strVal val="1+#ppt_w/2"/>
                                          </p:val>
                                        </p:tav>
                                        <p:tav tm="100000">
                                          <p:val>
                                            <p:strVal val="#ppt_x"/>
                                          </p:val>
                                        </p:tav>
                                      </p:tavLst>
                                    </p:anim>
                                    <p:anim calcmode="lin" valueType="num">
                                      <p:cBhvr additive="base">
                                        <p:cTn id="221" dur="500" fill="hold"/>
                                        <p:tgtEl>
                                          <p:spTgt spid="35"/>
                                        </p:tgtEl>
                                        <p:attrNameLst>
                                          <p:attrName>ppt_y</p:attrName>
                                        </p:attrNameLst>
                                      </p:cBhvr>
                                      <p:tavLst>
                                        <p:tav tm="0">
                                          <p:val>
                                            <p:strVal val="#ppt_y"/>
                                          </p:val>
                                        </p:tav>
                                        <p:tav tm="100000">
                                          <p:val>
                                            <p:strVal val="#ppt_y"/>
                                          </p:val>
                                        </p:tav>
                                      </p:tavLst>
                                    </p:anim>
                                  </p:childTnLst>
                                </p:cTn>
                              </p:par>
                              <p:par>
                                <p:cTn id="222" presetID="2" presetClass="entr" presetSubtype="2" fill="hold" grpId="0" nodeType="withEffect">
                                  <p:stCondLst>
                                    <p:cond delay="0"/>
                                  </p:stCondLst>
                                  <p:childTnLst>
                                    <p:set>
                                      <p:cBhvr>
                                        <p:cTn id="223" dur="1" fill="hold">
                                          <p:stCondLst>
                                            <p:cond delay="0"/>
                                          </p:stCondLst>
                                        </p:cTn>
                                        <p:tgtEl>
                                          <p:spTgt spid="36"/>
                                        </p:tgtEl>
                                        <p:attrNameLst>
                                          <p:attrName>style.visibility</p:attrName>
                                        </p:attrNameLst>
                                      </p:cBhvr>
                                      <p:to>
                                        <p:strVal val="visible"/>
                                      </p:to>
                                    </p:set>
                                    <p:anim calcmode="lin" valueType="num">
                                      <p:cBhvr additive="base">
                                        <p:cTn id="224" dur="500" fill="hold"/>
                                        <p:tgtEl>
                                          <p:spTgt spid="36"/>
                                        </p:tgtEl>
                                        <p:attrNameLst>
                                          <p:attrName>ppt_x</p:attrName>
                                        </p:attrNameLst>
                                      </p:cBhvr>
                                      <p:tavLst>
                                        <p:tav tm="0">
                                          <p:val>
                                            <p:strVal val="1+#ppt_w/2"/>
                                          </p:val>
                                        </p:tav>
                                        <p:tav tm="100000">
                                          <p:val>
                                            <p:strVal val="#ppt_x"/>
                                          </p:val>
                                        </p:tav>
                                      </p:tavLst>
                                    </p:anim>
                                    <p:anim calcmode="lin" valueType="num">
                                      <p:cBhvr additive="base">
                                        <p:cTn id="22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8" fill="hold" nodeType="clickEffect">
                                  <p:stCondLst>
                                    <p:cond delay="0"/>
                                  </p:stCondLst>
                                  <p:childTnLst>
                                    <p:set>
                                      <p:cBhvr>
                                        <p:cTn id="229" dur="1" fill="hold">
                                          <p:stCondLst>
                                            <p:cond delay="0"/>
                                          </p:stCondLst>
                                        </p:cTn>
                                        <p:tgtEl>
                                          <p:spTgt spid="37"/>
                                        </p:tgtEl>
                                        <p:attrNameLst>
                                          <p:attrName>style.visibility</p:attrName>
                                        </p:attrNameLst>
                                      </p:cBhvr>
                                      <p:to>
                                        <p:strVal val="visible"/>
                                      </p:to>
                                    </p:set>
                                    <p:anim calcmode="lin" valueType="num">
                                      <p:cBhvr additive="base">
                                        <p:cTn id="230" dur="500" fill="hold"/>
                                        <p:tgtEl>
                                          <p:spTgt spid="37"/>
                                        </p:tgtEl>
                                        <p:attrNameLst>
                                          <p:attrName>ppt_x</p:attrName>
                                        </p:attrNameLst>
                                      </p:cBhvr>
                                      <p:tavLst>
                                        <p:tav tm="0">
                                          <p:val>
                                            <p:strVal val="0-#ppt_w/2"/>
                                          </p:val>
                                        </p:tav>
                                        <p:tav tm="100000">
                                          <p:val>
                                            <p:strVal val="#ppt_x"/>
                                          </p:val>
                                        </p:tav>
                                      </p:tavLst>
                                    </p:anim>
                                    <p:anim calcmode="lin" valueType="num">
                                      <p:cBhvr additive="base">
                                        <p:cTn id="231" dur="500" fill="hold"/>
                                        <p:tgtEl>
                                          <p:spTgt spid="37"/>
                                        </p:tgtEl>
                                        <p:attrNameLst>
                                          <p:attrName>ppt_y</p:attrName>
                                        </p:attrNameLst>
                                      </p:cBhvr>
                                      <p:tavLst>
                                        <p:tav tm="0">
                                          <p:val>
                                            <p:strVal val="#ppt_y"/>
                                          </p:val>
                                        </p:tav>
                                        <p:tav tm="100000">
                                          <p:val>
                                            <p:strVal val="#ppt_y"/>
                                          </p:val>
                                        </p:tav>
                                      </p:tavLst>
                                    </p:anim>
                                  </p:childTnLst>
                                </p:cTn>
                              </p:par>
                              <p:par>
                                <p:cTn id="232" presetID="2" presetClass="entr" presetSubtype="8" fill="hold" grpId="0" nodeType="withEffect">
                                  <p:stCondLst>
                                    <p:cond delay="0"/>
                                  </p:stCondLst>
                                  <p:childTnLst>
                                    <p:set>
                                      <p:cBhvr>
                                        <p:cTn id="233" dur="1" fill="hold">
                                          <p:stCondLst>
                                            <p:cond delay="0"/>
                                          </p:stCondLst>
                                        </p:cTn>
                                        <p:tgtEl>
                                          <p:spTgt spid="38"/>
                                        </p:tgtEl>
                                        <p:attrNameLst>
                                          <p:attrName>style.visibility</p:attrName>
                                        </p:attrNameLst>
                                      </p:cBhvr>
                                      <p:to>
                                        <p:strVal val="visible"/>
                                      </p:to>
                                    </p:set>
                                    <p:anim calcmode="lin" valueType="num">
                                      <p:cBhvr additive="base">
                                        <p:cTn id="234" dur="500" fill="hold"/>
                                        <p:tgtEl>
                                          <p:spTgt spid="38"/>
                                        </p:tgtEl>
                                        <p:attrNameLst>
                                          <p:attrName>ppt_x</p:attrName>
                                        </p:attrNameLst>
                                      </p:cBhvr>
                                      <p:tavLst>
                                        <p:tav tm="0">
                                          <p:val>
                                            <p:strVal val="0-#ppt_w/2"/>
                                          </p:val>
                                        </p:tav>
                                        <p:tav tm="100000">
                                          <p:val>
                                            <p:strVal val="#ppt_x"/>
                                          </p:val>
                                        </p:tav>
                                      </p:tavLst>
                                    </p:anim>
                                    <p:anim calcmode="lin" valueType="num">
                                      <p:cBhvr additive="base">
                                        <p:cTn id="235"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74"/>
                                        </p:tgtEl>
                                        <p:attrNameLst>
                                          <p:attrName>style.visibility</p:attrName>
                                        </p:attrNameLst>
                                      </p:cBhvr>
                                      <p:to>
                                        <p:strVal val="visible"/>
                                      </p:to>
                                    </p:set>
                                    <p:animEffect transition="in" filter="fade">
                                      <p:cBhvr>
                                        <p:cTn id="240" dur="500"/>
                                        <p:tgtEl>
                                          <p:spTgt spid="74"/>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71"/>
                                        </p:tgtEl>
                                        <p:attrNameLst>
                                          <p:attrName>style.visibility</p:attrName>
                                        </p:attrNameLst>
                                      </p:cBhvr>
                                      <p:to>
                                        <p:strVal val="visible"/>
                                      </p:to>
                                    </p:set>
                                    <p:animEffect transition="in" filter="fade">
                                      <p:cBhvr>
                                        <p:cTn id="244" dur="500"/>
                                        <p:tgtEl>
                                          <p:spTgt spid="71"/>
                                        </p:tgtEl>
                                      </p:cBhvr>
                                    </p:animEffect>
                                  </p:childTnLst>
                                </p:cTn>
                              </p:par>
                            </p:childTnLst>
                          </p:cTn>
                        </p:par>
                        <p:par>
                          <p:cTn id="245" fill="hold">
                            <p:stCondLst>
                              <p:cond delay="1000"/>
                            </p:stCondLst>
                            <p:childTnLst>
                              <p:par>
                                <p:cTn id="246" presetID="10" presetClass="exit" presetSubtype="0" fill="hold" nodeType="afterEffect">
                                  <p:stCondLst>
                                    <p:cond delay="0"/>
                                  </p:stCondLst>
                                  <p:childTnLst>
                                    <p:animEffect transition="out" filter="fade">
                                      <p:cBhvr>
                                        <p:cTn id="247" dur="500"/>
                                        <p:tgtEl>
                                          <p:spTgt spid="71"/>
                                        </p:tgtEl>
                                      </p:cBhvr>
                                    </p:animEffect>
                                    <p:set>
                                      <p:cBhvr>
                                        <p:cTn id="248" dur="1" fill="hold">
                                          <p:stCondLst>
                                            <p:cond delay="499"/>
                                          </p:stCondLst>
                                        </p:cTn>
                                        <p:tgtEl>
                                          <p:spTgt spid="71"/>
                                        </p:tgtEl>
                                        <p:attrNameLst>
                                          <p:attrName>style.visibility</p:attrName>
                                        </p:attrNameLst>
                                      </p:cBhvr>
                                      <p:to>
                                        <p:strVal val="hidden"/>
                                      </p:to>
                                    </p:set>
                                  </p:childTnLst>
                                </p:cTn>
                              </p:par>
                            </p:childTnLst>
                          </p:cTn>
                        </p:par>
                        <p:par>
                          <p:cTn id="249" fill="hold">
                            <p:stCondLst>
                              <p:cond delay="1500"/>
                            </p:stCondLst>
                            <p:childTnLst>
                              <p:par>
                                <p:cTn id="250" presetID="10" presetClass="entr" presetSubtype="0" fill="hold" nodeType="afterEffect">
                                  <p:stCondLst>
                                    <p:cond delay="0"/>
                                  </p:stCondLst>
                                  <p:childTnLst>
                                    <p:set>
                                      <p:cBhvr>
                                        <p:cTn id="251" dur="1" fill="hold">
                                          <p:stCondLst>
                                            <p:cond delay="0"/>
                                          </p:stCondLst>
                                        </p:cTn>
                                        <p:tgtEl>
                                          <p:spTgt spid="70"/>
                                        </p:tgtEl>
                                        <p:attrNameLst>
                                          <p:attrName>style.visibility</p:attrName>
                                        </p:attrNameLst>
                                      </p:cBhvr>
                                      <p:to>
                                        <p:strVal val="visible"/>
                                      </p:to>
                                    </p:set>
                                    <p:animEffect transition="in" filter="fade">
                                      <p:cBhvr>
                                        <p:cTn id="252" dur="500"/>
                                        <p:tgtEl>
                                          <p:spTgt spid="70"/>
                                        </p:tgtEl>
                                      </p:cBhvr>
                                    </p:animEffect>
                                  </p:childTnLst>
                                </p:cTn>
                              </p:par>
                            </p:childTnLst>
                          </p:cTn>
                        </p:par>
                        <p:par>
                          <p:cTn id="253" fill="hold">
                            <p:stCondLst>
                              <p:cond delay="2000"/>
                            </p:stCondLst>
                            <p:childTnLst>
                              <p:par>
                                <p:cTn id="254" presetID="10" presetClass="exit" presetSubtype="0" fill="hold" nodeType="afterEffect">
                                  <p:stCondLst>
                                    <p:cond delay="0"/>
                                  </p:stCondLst>
                                  <p:childTnLst>
                                    <p:animEffect transition="out" filter="fade">
                                      <p:cBhvr>
                                        <p:cTn id="255" dur="500"/>
                                        <p:tgtEl>
                                          <p:spTgt spid="70"/>
                                        </p:tgtEl>
                                      </p:cBhvr>
                                    </p:animEffect>
                                    <p:set>
                                      <p:cBhvr>
                                        <p:cTn id="256" dur="1" fill="hold">
                                          <p:stCondLst>
                                            <p:cond delay="499"/>
                                          </p:stCondLst>
                                        </p:cTn>
                                        <p:tgtEl>
                                          <p:spTgt spid="70"/>
                                        </p:tgtEl>
                                        <p:attrNameLst>
                                          <p:attrName>style.visibility</p:attrName>
                                        </p:attrNameLst>
                                      </p:cBhvr>
                                      <p:to>
                                        <p:strVal val="hidden"/>
                                      </p:to>
                                    </p:set>
                                  </p:childTnLst>
                                </p:cTn>
                              </p:par>
                            </p:childTnLst>
                          </p:cTn>
                        </p:par>
                        <p:par>
                          <p:cTn id="257" fill="hold">
                            <p:stCondLst>
                              <p:cond delay="2500"/>
                            </p:stCondLst>
                            <p:childTnLst>
                              <p:par>
                                <p:cTn id="258" presetID="10" presetClass="entr" presetSubtype="0" fill="hold" nodeType="afterEffect">
                                  <p:stCondLst>
                                    <p:cond delay="0"/>
                                  </p:stCondLst>
                                  <p:childTnLst>
                                    <p:set>
                                      <p:cBhvr>
                                        <p:cTn id="259" dur="1" fill="hold">
                                          <p:stCondLst>
                                            <p:cond delay="0"/>
                                          </p:stCondLst>
                                        </p:cTn>
                                        <p:tgtEl>
                                          <p:spTgt spid="83"/>
                                        </p:tgtEl>
                                        <p:attrNameLst>
                                          <p:attrName>style.visibility</p:attrName>
                                        </p:attrNameLst>
                                      </p:cBhvr>
                                      <p:to>
                                        <p:strVal val="visible"/>
                                      </p:to>
                                    </p:set>
                                    <p:animEffect transition="in" filter="fade">
                                      <p:cBhvr>
                                        <p:cTn id="260" dur="500"/>
                                        <p:tgtEl>
                                          <p:spTgt spid="83"/>
                                        </p:tgtEl>
                                      </p:cBhvr>
                                    </p:animEffect>
                                  </p:childTnLst>
                                </p:cTn>
                              </p:par>
                            </p:childTnLst>
                          </p:cTn>
                        </p:par>
                        <p:par>
                          <p:cTn id="261" fill="hold">
                            <p:stCondLst>
                              <p:cond delay="3000"/>
                            </p:stCondLst>
                            <p:childTnLst>
                              <p:par>
                                <p:cTn id="262" presetID="10" presetClass="exit" presetSubtype="0" fill="hold" nodeType="afterEffect">
                                  <p:stCondLst>
                                    <p:cond delay="0"/>
                                  </p:stCondLst>
                                  <p:childTnLst>
                                    <p:animEffect transition="out" filter="fade">
                                      <p:cBhvr>
                                        <p:cTn id="263" dur="500"/>
                                        <p:tgtEl>
                                          <p:spTgt spid="83"/>
                                        </p:tgtEl>
                                      </p:cBhvr>
                                    </p:animEffect>
                                    <p:set>
                                      <p:cBhvr>
                                        <p:cTn id="264" dur="1" fill="hold">
                                          <p:stCondLst>
                                            <p:cond delay="499"/>
                                          </p:stCondLst>
                                        </p:cTn>
                                        <p:tgtEl>
                                          <p:spTgt spid="83"/>
                                        </p:tgtEl>
                                        <p:attrNameLst>
                                          <p:attrName>style.visibility</p:attrName>
                                        </p:attrNameLst>
                                      </p:cBhvr>
                                      <p:to>
                                        <p:strVal val="hidden"/>
                                      </p:to>
                                    </p:set>
                                  </p:childTnLst>
                                </p:cTn>
                              </p:par>
                            </p:childTnLst>
                          </p:cTn>
                        </p:par>
                        <p:par>
                          <p:cTn id="265" fill="hold">
                            <p:stCondLst>
                              <p:cond delay="3500"/>
                            </p:stCondLst>
                            <p:childTnLst>
                              <p:par>
                                <p:cTn id="266" presetID="10" presetClass="entr" presetSubtype="0" fill="hold" nodeType="afterEffect">
                                  <p:stCondLst>
                                    <p:cond delay="0"/>
                                  </p:stCondLst>
                                  <p:childTnLst>
                                    <p:set>
                                      <p:cBhvr>
                                        <p:cTn id="267" dur="1" fill="hold">
                                          <p:stCondLst>
                                            <p:cond delay="0"/>
                                          </p:stCondLst>
                                        </p:cTn>
                                        <p:tgtEl>
                                          <p:spTgt spid="82"/>
                                        </p:tgtEl>
                                        <p:attrNameLst>
                                          <p:attrName>style.visibility</p:attrName>
                                        </p:attrNameLst>
                                      </p:cBhvr>
                                      <p:to>
                                        <p:strVal val="visible"/>
                                      </p:to>
                                    </p:set>
                                    <p:animEffect transition="in" filter="fade">
                                      <p:cBhvr>
                                        <p:cTn id="268" dur="500"/>
                                        <p:tgtEl>
                                          <p:spTgt spid="82"/>
                                        </p:tgtEl>
                                      </p:cBhvr>
                                    </p:animEffect>
                                  </p:childTnLst>
                                </p:cTn>
                              </p:par>
                            </p:childTnLst>
                          </p:cTn>
                        </p:par>
                        <p:par>
                          <p:cTn id="269" fill="hold">
                            <p:stCondLst>
                              <p:cond delay="4000"/>
                            </p:stCondLst>
                            <p:childTnLst>
                              <p:par>
                                <p:cTn id="270" presetID="10" presetClass="entr" presetSubtype="0" fill="hold" nodeType="afterEffect">
                                  <p:stCondLst>
                                    <p:cond delay="0"/>
                                  </p:stCondLst>
                                  <p:childTnLst>
                                    <p:set>
                                      <p:cBhvr>
                                        <p:cTn id="271" dur="1" fill="hold">
                                          <p:stCondLst>
                                            <p:cond delay="0"/>
                                          </p:stCondLst>
                                        </p:cTn>
                                        <p:tgtEl>
                                          <p:spTgt spid="81"/>
                                        </p:tgtEl>
                                        <p:attrNameLst>
                                          <p:attrName>style.visibility</p:attrName>
                                        </p:attrNameLst>
                                      </p:cBhvr>
                                      <p:to>
                                        <p:strVal val="visible"/>
                                      </p:to>
                                    </p:set>
                                    <p:animEffect transition="in" filter="fade">
                                      <p:cBhvr>
                                        <p:cTn id="272" dur="500"/>
                                        <p:tgtEl>
                                          <p:spTgt spid="81"/>
                                        </p:tgtEl>
                                      </p:cBhvr>
                                    </p:animEffect>
                                  </p:childTnLst>
                                </p:cTn>
                              </p:par>
                            </p:childTnLst>
                          </p:cTn>
                        </p:par>
                        <p:par>
                          <p:cTn id="273" fill="hold">
                            <p:stCondLst>
                              <p:cond delay="4500"/>
                            </p:stCondLst>
                            <p:childTnLst>
                              <p:par>
                                <p:cTn id="274" presetID="10" presetClass="exit" presetSubtype="0" fill="hold" nodeType="afterEffect">
                                  <p:stCondLst>
                                    <p:cond delay="0"/>
                                  </p:stCondLst>
                                  <p:childTnLst>
                                    <p:animEffect transition="out" filter="fade">
                                      <p:cBhvr>
                                        <p:cTn id="275" dur="500"/>
                                        <p:tgtEl>
                                          <p:spTgt spid="81"/>
                                        </p:tgtEl>
                                      </p:cBhvr>
                                    </p:animEffect>
                                    <p:set>
                                      <p:cBhvr>
                                        <p:cTn id="276"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p:bldP spid="14" grpId="1"/>
      <p:bldP spid="14" grpId="2"/>
      <p:bldP spid="52" grpId="0"/>
      <p:bldP spid="52" grpId="1"/>
      <p:bldP spid="57" grpId="0"/>
      <p:bldP spid="57" grpId="1"/>
      <p:bldP spid="58" grpId="0" animBg="1"/>
      <p:bldP spid="58" grpId="1" animBg="1"/>
      <p:bldP spid="60" grpId="0"/>
      <p:bldP spid="60" grpId="1"/>
      <p:bldP spid="73" grpId="0"/>
      <p:bldP spid="73" grpId="1"/>
      <p:bldP spid="76" grpId="0"/>
      <p:bldP spid="76" grpId="1"/>
      <p:bldP spid="33" grpId="0" animBg="1"/>
      <p:bldP spid="7" grpId="0"/>
      <p:bldP spid="36"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48557" y="2276354"/>
            <a:ext cx="2631755" cy="1512686"/>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3845516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TheoryCoin</a:t>
            </a:r>
            <a:r>
              <a:rPr lang="en-US" dirty="0"/>
              <a:t>: </a:t>
            </a:r>
            <a:br>
              <a:rPr lang="en-US" dirty="0"/>
            </a:br>
            <a:r>
              <a:rPr lang="en-US" b="0" dirty="0"/>
              <a:t>How to </a:t>
            </a:r>
            <a:r>
              <a:rPr lang="en-US" dirty="0" smtClean="0"/>
              <a:t>store </a:t>
            </a:r>
            <a:r>
              <a:rPr lang="en-US" b="0" dirty="0" smtClean="0"/>
              <a:t>money</a:t>
            </a:r>
            <a:endParaRPr lang="da-DK"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b="1" dirty="0" smtClean="0"/>
              <a:t>Main Idea:</a:t>
            </a:r>
          </a:p>
          <a:p>
            <a:pPr marL="0" indent="0">
              <a:buNone/>
            </a:pPr>
            <a:r>
              <a:rPr lang="en-US" dirty="0" smtClean="0"/>
              <a:t>Record </a:t>
            </a:r>
            <a:r>
              <a:rPr lang="en-US" b="1" dirty="0" smtClean="0"/>
              <a:t>transfers</a:t>
            </a:r>
            <a:r>
              <a:rPr lang="en-US" dirty="0" smtClean="0"/>
              <a:t> in the </a:t>
            </a:r>
            <a:r>
              <a:rPr lang="en-US" b="1" dirty="0" err="1" smtClean="0"/>
              <a:t>blockchain</a:t>
            </a:r>
            <a:endParaRPr lang="da-DK" b="1" dirty="0"/>
          </a:p>
        </p:txBody>
      </p:sp>
      <p:grpSp>
        <p:nvGrpSpPr>
          <p:cNvPr id="4" name="Group 3"/>
          <p:cNvGrpSpPr/>
          <p:nvPr/>
        </p:nvGrpSpPr>
        <p:grpSpPr>
          <a:xfrm>
            <a:off x="7684127" y="404664"/>
            <a:ext cx="1293322" cy="1035622"/>
            <a:chOff x="7383134" y="3717031"/>
            <a:chExt cx="1293322" cy="1035622"/>
          </a:xfrm>
        </p:grpSpPr>
        <p:pic>
          <p:nvPicPr>
            <p:cNvPr id="5"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7"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pic>
        <p:nvPicPr>
          <p:cNvPr id="11266" name="Picture 2" descr="\\ad.nfit.au.dk\NFDFS\Users\orlandi\Desktop\Pictur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653" y="4437112"/>
            <a:ext cx="7613650"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712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289582" y="5827817"/>
            <a:ext cx="1157668" cy="792088"/>
          </a:xfrm>
          <a:prstGeom prst="ellipse">
            <a:avLst/>
          </a:prstGeom>
          <a:noFill/>
          <a:ln w="3175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4" name="Rectangle 43"/>
          <p:cNvSpPr/>
          <p:nvPr/>
        </p:nvSpPr>
        <p:spPr>
          <a:xfrm>
            <a:off x="5113724" y="5949280"/>
            <a:ext cx="2986668"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x</a:t>
            </a:r>
            <a:r>
              <a:rPr lang="en-US" sz="2800" baseline="-25000" dirty="0" smtClean="0"/>
              <a:t>4</a:t>
            </a:r>
            <a:r>
              <a:rPr lang="en-US" sz="2800" dirty="0" smtClean="0"/>
              <a:t>=(P4, </a:t>
            </a:r>
            <a:r>
              <a:rPr lang="en-US" sz="2800" b="1" dirty="0" smtClean="0">
                <a:solidFill>
                  <a:srgbClr val="FF0000"/>
                </a:solidFill>
              </a:rPr>
              <a:t>(</a:t>
            </a:r>
            <a:r>
              <a:rPr lang="en-US" sz="2800" b="1" dirty="0" err="1" smtClean="0">
                <a:solidFill>
                  <a:srgbClr val="FF0000"/>
                </a:solidFill>
              </a:rPr>
              <a:t>m,s</a:t>
            </a:r>
            <a:r>
              <a:rPr lang="en-US" sz="2800" b="1" dirty="0" smtClean="0">
                <a:solidFill>
                  <a:srgbClr val="FF0000"/>
                </a:solidFill>
              </a:rPr>
              <a:t>)</a:t>
            </a:r>
            <a:r>
              <a:rPr lang="en-US" sz="2800" dirty="0" smtClean="0"/>
              <a:t>, i</a:t>
            </a:r>
            <a:r>
              <a:rPr lang="en-US" sz="2800" baseline="-25000" dirty="0" smtClean="0"/>
              <a:t>4</a:t>
            </a:r>
            <a:r>
              <a:rPr lang="en-US" sz="2800" dirty="0" smtClean="0"/>
              <a:t>)</a:t>
            </a:r>
            <a:endParaRPr lang="da-DK" sz="2800" dirty="0"/>
          </a:p>
        </p:txBody>
      </p:sp>
      <p:sp>
        <p:nvSpPr>
          <p:cNvPr id="17" name="Oval 16"/>
          <p:cNvSpPr/>
          <p:nvPr/>
        </p:nvSpPr>
        <p:spPr>
          <a:xfrm>
            <a:off x="395536" y="2420888"/>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smtClean="0"/>
              <a:t>1</a:t>
            </a:r>
            <a:endParaRPr lang="da-DK" sz="3600" baseline="-25000" dirty="0"/>
          </a:p>
        </p:txBody>
      </p:sp>
      <p:sp>
        <p:nvSpPr>
          <p:cNvPr id="29" name="Title 1"/>
          <p:cNvSpPr>
            <a:spLocks noGrp="1"/>
          </p:cNvSpPr>
          <p:nvPr>
            <p:ph type="title"/>
          </p:nvPr>
        </p:nvSpPr>
        <p:spPr>
          <a:xfrm>
            <a:off x="457200" y="274638"/>
            <a:ext cx="8229600" cy="1143000"/>
          </a:xfrm>
        </p:spPr>
        <p:txBody>
          <a:bodyPr>
            <a:normAutofit fontScale="90000"/>
          </a:bodyPr>
          <a:lstStyle/>
          <a:p>
            <a:r>
              <a:rPr lang="en-US" dirty="0" err="1"/>
              <a:t>TheoryCoin</a:t>
            </a:r>
            <a:r>
              <a:rPr lang="en-US" dirty="0"/>
              <a:t>: </a:t>
            </a:r>
            <a:br>
              <a:rPr lang="en-US" dirty="0"/>
            </a:br>
            <a:r>
              <a:rPr lang="en-US" b="0" dirty="0"/>
              <a:t>How to </a:t>
            </a:r>
            <a:r>
              <a:rPr lang="en-US" dirty="0" smtClean="0"/>
              <a:t>store </a:t>
            </a:r>
            <a:r>
              <a:rPr lang="en-US" b="0" dirty="0" smtClean="0"/>
              <a:t>money</a:t>
            </a:r>
            <a:endParaRPr lang="da-DK" dirty="0"/>
          </a:p>
        </p:txBody>
      </p:sp>
      <p:grpSp>
        <p:nvGrpSpPr>
          <p:cNvPr id="20" name="Group 19"/>
          <p:cNvGrpSpPr/>
          <p:nvPr/>
        </p:nvGrpSpPr>
        <p:grpSpPr>
          <a:xfrm>
            <a:off x="7684127" y="404664"/>
            <a:ext cx="1293322" cy="1035622"/>
            <a:chOff x="7383134" y="3717031"/>
            <a:chExt cx="1293322" cy="1035622"/>
          </a:xfrm>
        </p:grpSpPr>
        <p:pic>
          <p:nvPicPr>
            <p:cNvPr id="21"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23"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ad.nfit.au.dk\NFDFS\Users\orlandi\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Oval 40"/>
          <p:cNvSpPr/>
          <p:nvPr/>
        </p:nvSpPr>
        <p:spPr>
          <a:xfrm>
            <a:off x="3433840" y="3366810"/>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3</a:t>
            </a:r>
            <a:endParaRPr lang="da-DK" sz="3600" baseline="-25000" dirty="0"/>
          </a:p>
        </p:txBody>
      </p:sp>
      <p:sp>
        <p:nvSpPr>
          <p:cNvPr id="42" name="Oval 41"/>
          <p:cNvSpPr/>
          <p:nvPr/>
        </p:nvSpPr>
        <p:spPr>
          <a:xfrm>
            <a:off x="1835696" y="4728409"/>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2</a:t>
            </a:r>
            <a:endParaRPr lang="da-DK" sz="3600" baseline="-25000" dirty="0"/>
          </a:p>
        </p:txBody>
      </p:sp>
      <p:sp>
        <p:nvSpPr>
          <p:cNvPr id="43" name="Oval 42"/>
          <p:cNvSpPr/>
          <p:nvPr/>
        </p:nvSpPr>
        <p:spPr>
          <a:xfrm>
            <a:off x="6228184" y="4719554"/>
            <a:ext cx="932839" cy="932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t>
            </a:r>
            <a:r>
              <a:rPr lang="en-US" sz="3600" baseline="-25000" dirty="0"/>
              <a:t>4</a:t>
            </a:r>
            <a:endParaRPr lang="da-DK" sz="3600" baseline="-25000" dirty="0"/>
          </a:p>
        </p:txBody>
      </p:sp>
      <p:pic>
        <p:nvPicPr>
          <p:cNvPr id="47" name="Picture 2" descr="\\ad.nfit.au.dk\NFDFS\Users\orlandi\Desktop\Picture2.png"/>
          <p:cNvPicPr>
            <a:picLocks noChangeAspect="1" noChangeArrowheads="1"/>
          </p:cNvPicPr>
          <p:nvPr/>
        </p:nvPicPr>
        <p:blipFill rotWithShape="1">
          <a:blip r:embed="rId4">
            <a:extLst>
              <a:ext uri="{28A0092B-C50C-407E-A947-70E740481C1C}">
                <a14:useLocalDpi xmlns:a14="http://schemas.microsoft.com/office/drawing/2010/main" val="0"/>
              </a:ext>
            </a:extLst>
          </a:blip>
          <a:srcRect r="22488"/>
          <a:stretch/>
        </p:blipFill>
        <p:spPr bwMode="auto">
          <a:xfrm>
            <a:off x="251520" y="5790601"/>
            <a:ext cx="4520988" cy="8598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H="1" flipV="1">
            <a:off x="1402015" y="3068960"/>
            <a:ext cx="1884545" cy="7642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H="1">
            <a:off x="2842175" y="4142356"/>
            <a:ext cx="591665" cy="602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4366679" y="4299649"/>
            <a:ext cx="1573473" cy="785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Rectangle 30"/>
          <p:cNvSpPr/>
          <p:nvPr/>
        </p:nvSpPr>
        <p:spPr>
          <a:xfrm>
            <a:off x="2197091" y="4035733"/>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sp>
        <p:nvSpPr>
          <p:cNvPr id="32" name="Rectangle 31"/>
          <p:cNvSpPr/>
          <p:nvPr/>
        </p:nvSpPr>
        <p:spPr>
          <a:xfrm>
            <a:off x="1968218" y="2884294"/>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sp>
        <p:nvSpPr>
          <p:cNvPr id="33" name="Rectangle 32"/>
          <p:cNvSpPr/>
          <p:nvPr/>
        </p:nvSpPr>
        <p:spPr>
          <a:xfrm>
            <a:off x="4335529" y="4816641"/>
            <a:ext cx="873957"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m,s</a:t>
            </a:r>
            <a:r>
              <a:rPr lang="en-US" dirty="0" smtClean="0">
                <a:latin typeface="Courier New" panose="02070309020205020404" pitchFamily="49" charset="0"/>
                <a:cs typeface="Courier New" panose="02070309020205020404" pitchFamily="49" charset="0"/>
              </a:rPr>
              <a:t>)</a:t>
            </a:r>
            <a:endParaRPr lang="da-DK" dirty="0"/>
          </a:p>
        </p:txBody>
      </p:sp>
      <p:pic>
        <p:nvPicPr>
          <p:cNvPr id="4098" name="Picture 2" descr="\\ad.nfit.au.dk\NFDFS\Users\orlandi\Desktop\Pictur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3415" y="1656427"/>
            <a:ext cx="3637284" cy="29538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519" y="1342537"/>
            <a:ext cx="1150496" cy="9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6560" y="2304030"/>
            <a:ext cx="1150496" cy="9343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ad.nfit.au.dk\NFDFS\Users\orlandi\Desktop\Pictur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26867" y="3568565"/>
            <a:ext cx="1150496" cy="934335"/>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p:cNvSpPr>
            <a:spLocks noGrp="1"/>
          </p:cNvSpPr>
          <p:nvPr>
            <p:ph idx="1"/>
          </p:nvPr>
        </p:nvSpPr>
        <p:spPr>
          <a:xfrm>
            <a:off x="3995936" y="1559806"/>
            <a:ext cx="5112568" cy="309333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300" dirty="0" err="1" smtClean="0">
                <a:latin typeface="Courier New" panose="02070309020205020404" pitchFamily="49" charset="0"/>
                <a:cs typeface="Courier New" panose="02070309020205020404" pitchFamily="49" charset="0"/>
              </a:rPr>
              <a:t>SolvePuzzle</a:t>
            </a:r>
            <a:r>
              <a:rPr lang="en-US" sz="2300" dirty="0" smtClean="0">
                <a:latin typeface="Courier New" panose="02070309020205020404" pitchFamily="49" charset="0"/>
                <a:cs typeface="Courier New" panose="02070309020205020404" pitchFamily="49" charset="0"/>
              </a:rPr>
              <a:t>(L,...){</a:t>
            </a:r>
          </a:p>
          <a:p>
            <a:pPr marL="0" indent="0">
              <a:buNone/>
            </a:pPr>
            <a:r>
              <a:rPr lang="en-US" sz="2300" dirty="0" smtClean="0">
                <a:latin typeface="Courier New" panose="02070309020205020404" pitchFamily="49" charset="0"/>
                <a:cs typeface="Courier New" panose="02070309020205020404" pitchFamily="49" charset="0"/>
              </a:rPr>
              <a:t>  repeat{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 = </a:t>
            </a:r>
            <a:r>
              <a:rPr lang="en-US" sz="2300" dirty="0" err="1" smtClean="0">
                <a:latin typeface="Courier New" panose="02070309020205020404" pitchFamily="49" charset="0"/>
                <a:cs typeface="Courier New" panose="02070309020205020404" pitchFamily="49" charset="0"/>
              </a:rPr>
              <a:t>my_name</a:t>
            </a:r>
            <a:r>
              <a:rPr lang="en-US" sz="2300" dirty="0" smtClean="0">
                <a:latin typeface="Courier New" panose="02070309020205020404" pitchFamily="49" charset="0"/>
                <a:cs typeface="Courier New" panose="02070309020205020404" pitchFamily="49" charset="0"/>
              </a:rPr>
              <a:t>||</a:t>
            </a:r>
            <a:r>
              <a:rPr lang="en-US" sz="2300" b="1" dirty="0" smtClean="0">
                <a:latin typeface="Courier New" panose="02070309020205020404" pitchFamily="49" charset="0"/>
                <a:cs typeface="Courier New" panose="02070309020205020404" pitchFamily="49" charset="0"/>
              </a:rPr>
              <a:t>(</a:t>
            </a:r>
            <a:r>
              <a:rPr lang="en-US" sz="2300" b="1" dirty="0" err="1" smtClean="0">
                <a:latin typeface="Courier New" panose="02070309020205020404" pitchFamily="49" charset="0"/>
                <a:cs typeface="Courier New" panose="02070309020205020404" pitchFamily="49" charset="0"/>
              </a:rPr>
              <a:t>m,s</a:t>
            </a:r>
            <a:r>
              <a:rPr lang="en-US" sz="2300" b="1" dirty="0">
                <a:latin typeface="Courier New" panose="02070309020205020404" pitchFamily="49" charset="0"/>
                <a:cs typeface="Courier New" panose="02070309020205020404" pitchFamily="49" charset="0"/>
              </a:rPr>
              <a:t>)</a:t>
            </a:r>
            <a:r>
              <a:rPr lang="en-US" sz="2300" dirty="0" smtClean="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T = H(L,R)</a:t>
            </a:r>
          </a:p>
          <a:p>
            <a:pPr marL="0" indent="0">
              <a:buNone/>
            </a:pPr>
            <a:r>
              <a:rPr lang="en-US" sz="2300" dirty="0" smtClean="0">
                <a:latin typeface="Courier New" panose="02070309020205020404" pitchFamily="49" charset="0"/>
                <a:cs typeface="Courier New" panose="02070309020205020404" pitchFamily="49" charset="0"/>
              </a:rPr>
              <a:t>  }while(T ≠ 0</a:t>
            </a:r>
            <a:r>
              <a:rPr lang="en-US" sz="2300" baseline="30000" dirty="0" smtClean="0">
                <a:latin typeface="Courier New" panose="02070309020205020404" pitchFamily="49" charset="0"/>
                <a:cs typeface="Courier New" panose="02070309020205020404" pitchFamily="49" charset="0"/>
              </a:rPr>
              <a:t>d</a:t>
            </a:r>
            <a:r>
              <a:rPr lang="en-US" sz="2300" dirty="0" smtClean="0">
                <a:latin typeface="Courier New" panose="02070309020205020404" pitchFamily="49" charset="0"/>
                <a:cs typeface="Courier New" panose="02070309020205020404" pitchFamily="49" charset="0"/>
              </a:rPr>
              <a:t>)</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return R</a:t>
            </a:r>
          </a:p>
          <a:p>
            <a:pPr marL="0" indent="0">
              <a:buNone/>
            </a:pPr>
            <a:r>
              <a:rPr lang="en-US" sz="2300" dirty="0" smtClean="0">
                <a:latin typeface="Courier New" panose="02070309020205020404" pitchFamily="49" charset="0"/>
                <a:cs typeface="Courier New" panose="02070309020205020404" pitchFamily="49" charset="0"/>
              </a:rPr>
              <a:t>}</a:t>
            </a:r>
            <a:endParaRPr lang="en-US" sz="2300" dirty="0" smtClean="0"/>
          </a:p>
        </p:txBody>
      </p:sp>
    </p:spTree>
    <p:extLst>
      <p:ext uri="{BB962C8B-B14F-4D97-AF65-F5344CB8AC3E}">
        <p14:creationId xmlns:p14="http://schemas.microsoft.com/office/powerpoint/2010/main" val="30148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2"/>
                                        </p:tgtEl>
                                      </p:cBhvr>
                                    </p:animEffect>
                                    <p:set>
                                      <p:cBhvr>
                                        <p:cTn id="41" dur="1" fill="hold">
                                          <p:stCondLst>
                                            <p:cond delay="499"/>
                                          </p:stCondLst>
                                        </p:cTn>
                                        <p:tgtEl>
                                          <p:spTgt spid="3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bg/>
                                          </p:spTgt>
                                        </p:tgtEl>
                                        <p:attrNameLst>
                                          <p:attrName>style.visibility</p:attrName>
                                        </p:attrNameLst>
                                      </p:cBhvr>
                                      <p:to>
                                        <p:strVal val="visible"/>
                                      </p:to>
                                    </p:set>
                                    <p:animEffect transition="in" filter="fade">
                                      <p:cBhvr>
                                        <p:cTn id="58" dur="500"/>
                                        <p:tgtEl>
                                          <p:spTgt spid="18">
                                            <p:bg/>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xEl>
                                              <p:pRg st="1" end="1"/>
                                            </p:txEl>
                                          </p:spTgt>
                                        </p:tgtEl>
                                        <p:attrNameLst>
                                          <p:attrName>style.visibility</p:attrName>
                                        </p:attrNameLst>
                                      </p:cBhvr>
                                      <p:to>
                                        <p:strVal val="visible"/>
                                      </p:to>
                                    </p:set>
                                    <p:animEffect transition="in" filter="fade">
                                      <p:cBhvr>
                                        <p:cTn id="64" dur="500"/>
                                        <p:tgtEl>
                                          <p:spTgt spid="1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xEl>
                                              <p:pRg st="2" end="2"/>
                                            </p:txEl>
                                          </p:spTgt>
                                        </p:tgtEl>
                                        <p:attrNameLst>
                                          <p:attrName>style.visibility</p:attrName>
                                        </p:attrNameLst>
                                      </p:cBhvr>
                                      <p:to>
                                        <p:strVal val="visible"/>
                                      </p:to>
                                    </p:set>
                                    <p:animEffect transition="in" filter="fade">
                                      <p:cBhvr>
                                        <p:cTn id="67" dur="500"/>
                                        <p:tgtEl>
                                          <p:spTgt spid="1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xEl>
                                              <p:pRg st="3" end="3"/>
                                            </p:txEl>
                                          </p:spTgt>
                                        </p:tgtEl>
                                        <p:attrNameLst>
                                          <p:attrName>style.visibility</p:attrName>
                                        </p:attrNameLst>
                                      </p:cBhvr>
                                      <p:to>
                                        <p:strVal val="visible"/>
                                      </p:to>
                                    </p:set>
                                    <p:animEffect transition="in" filter="fade">
                                      <p:cBhvr>
                                        <p:cTn id="70" dur="500"/>
                                        <p:tgtEl>
                                          <p:spTgt spid="1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xEl>
                                              <p:pRg st="4" end="4"/>
                                            </p:txEl>
                                          </p:spTgt>
                                        </p:tgtEl>
                                        <p:attrNameLst>
                                          <p:attrName>style.visibility</p:attrName>
                                        </p:attrNameLst>
                                      </p:cBhvr>
                                      <p:to>
                                        <p:strVal val="visible"/>
                                      </p:to>
                                    </p:set>
                                    <p:animEffect transition="in" filter="fade">
                                      <p:cBhvr>
                                        <p:cTn id="73" dur="500"/>
                                        <p:tgtEl>
                                          <p:spTgt spid="1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xEl>
                                              <p:pRg st="5" end="5"/>
                                            </p:txEl>
                                          </p:spTgt>
                                        </p:tgtEl>
                                        <p:attrNameLst>
                                          <p:attrName>style.visibility</p:attrName>
                                        </p:attrNameLst>
                                      </p:cBhvr>
                                      <p:to>
                                        <p:strVal val="visible"/>
                                      </p:to>
                                    </p:set>
                                    <p:animEffect transition="in" filter="fade">
                                      <p:cBhvr>
                                        <p:cTn id="76" dur="500"/>
                                        <p:tgtEl>
                                          <p:spTgt spid="18">
                                            <p:txEl>
                                              <p:pRg st="5" end="5"/>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8">
                                            <p:txEl>
                                              <p:pRg st="6" end="6"/>
                                            </p:txEl>
                                          </p:spTgt>
                                        </p:tgtEl>
                                        <p:attrNameLst>
                                          <p:attrName>style.visibility</p:attrName>
                                        </p:attrNameLst>
                                      </p:cBhvr>
                                      <p:to>
                                        <p:strVal val="visible"/>
                                      </p:to>
                                    </p:set>
                                    <p:animEffect transition="in" filter="fade">
                                      <p:cBhvr>
                                        <p:cTn id="79" dur="500"/>
                                        <p:tgtEl>
                                          <p:spTgt spid="18">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31" grpId="0"/>
      <p:bldP spid="31" grpId="1"/>
      <p:bldP spid="32" grpId="0"/>
      <p:bldP spid="32" grpId="1"/>
      <p:bldP spid="33" grpId="0"/>
      <p:bldP spid="33" grpId="1"/>
      <p:bldP spid="18"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solidFill>
                  <a:schemeClr val="bg1">
                    <a:lumMod val="85000"/>
                  </a:schemeClr>
                </a:solidFill>
              </a:rPr>
              <a:t>Part 1</a:t>
            </a:r>
            <a:r>
              <a:rPr lang="en-US" dirty="0" smtClean="0">
                <a:solidFill>
                  <a:schemeClr val="bg1">
                    <a:lumMod val="85000"/>
                  </a:schemeClr>
                </a:solidFill>
              </a:rPr>
              <a:t>: </a:t>
            </a:r>
            <a:r>
              <a:rPr lang="en-US" dirty="0" err="1" smtClean="0">
                <a:solidFill>
                  <a:schemeClr val="bg1">
                    <a:lumMod val="85000"/>
                  </a:schemeClr>
                </a:solidFill>
              </a:rPr>
              <a:t>TheoryCoin</a:t>
            </a:r>
            <a:endParaRPr lang="en-US" dirty="0">
              <a:solidFill>
                <a:schemeClr val="bg1">
                  <a:lumMod val="85000"/>
                </a:schemeClr>
              </a:solidFill>
            </a:endParaRPr>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store</a:t>
            </a:r>
            <a:r>
              <a:rPr lang="en-US" dirty="0" smtClean="0">
                <a:solidFill>
                  <a:schemeClr val="bg1">
                    <a:lumMod val="85000"/>
                  </a:schemeClr>
                </a:solidFill>
              </a:rPr>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p:cNvSpPr/>
          <p:nvPr/>
        </p:nvSpPr>
        <p:spPr>
          <a:xfrm>
            <a:off x="4788024" y="1124743"/>
            <a:ext cx="4104455" cy="3413967"/>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1680336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a:t>
            </a:r>
            <a:r>
              <a:rPr lang="en-US" sz="3200" b="0" dirty="0" smtClean="0"/>
              <a:t>is money </a:t>
            </a:r>
            <a:r>
              <a:rPr lang="en-US" sz="3200" dirty="0" smtClean="0"/>
              <a:t>created</a:t>
            </a:r>
            <a:r>
              <a:rPr lang="en-US" sz="3200" b="0" dirty="0" smtClean="0"/>
              <a:t> </a:t>
            </a:r>
            <a:r>
              <a:rPr lang="en-US" sz="3200" b="0" dirty="0"/>
              <a:t>in </a:t>
            </a:r>
            <a:r>
              <a:rPr lang="en-US" sz="3200" b="0" dirty="0" err="1" smtClean="0"/>
              <a:t>Bitcoin</a:t>
            </a:r>
            <a:r>
              <a:rPr lang="en-US" sz="3200" b="0" dirty="0"/>
              <a:t>?</a:t>
            </a:r>
            <a:endParaRPr lang="da-DK" sz="3200" b="0" dirty="0"/>
          </a:p>
        </p:txBody>
      </p:sp>
      <p:sp>
        <p:nvSpPr>
          <p:cNvPr id="3" name="Content Placeholder 2"/>
          <p:cNvSpPr>
            <a:spLocks noGrp="1"/>
          </p:cNvSpPr>
          <p:nvPr>
            <p:ph idx="1"/>
          </p:nvPr>
        </p:nvSpPr>
        <p:spPr>
          <a:xfrm>
            <a:off x="457200" y="1916832"/>
            <a:ext cx="7715200" cy="4209331"/>
          </a:xfrm>
        </p:spPr>
        <p:txBody>
          <a:bodyPr>
            <a:normAutofit fontScale="77500" lnSpcReduction="20000"/>
          </a:bodyPr>
          <a:lstStyle/>
          <a:p>
            <a:pPr>
              <a:lnSpc>
                <a:spcPct val="160000"/>
              </a:lnSpc>
            </a:pPr>
            <a:r>
              <a:rPr lang="en-US" dirty="0" smtClean="0"/>
              <a:t>New block </a:t>
            </a:r>
            <a:r>
              <a:rPr lang="en-US" b="1" dirty="0" smtClean="0"/>
              <a:t>every ~10 </a:t>
            </a:r>
            <a:r>
              <a:rPr lang="en-US" b="1" dirty="0" err="1" smtClean="0"/>
              <a:t>mins</a:t>
            </a:r>
            <a:endParaRPr lang="en-US" b="1" dirty="0" smtClean="0"/>
          </a:p>
          <a:p>
            <a:pPr lvl="1">
              <a:lnSpc>
                <a:spcPct val="160000"/>
              </a:lnSpc>
            </a:pPr>
            <a:r>
              <a:rPr lang="en-US" b="1" dirty="0" smtClean="0"/>
              <a:t>d</a:t>
            </a:r>
            <a:r>
              <a:rPr lang="en-US" dirty="0" smtClean="0"/>
              <a:t> adjusted every ~2000 blocks</a:t>
            </a:r>
            <a:br>
              <a:rPr lang="en-US" dirty="0" smtClean="0"/>
            </a:br>
            <a:endParaRPr lang="en-US" dirty="0" smtClean="0"/>
          </a:p>
          <a:p>
            <a:pPr>
              <a:lnSpc>
                <a:spcPct val="160000"/>
              </a:lnSpc>
            </a:pPr>
            <a:r>
              <a:rPr lang="en-US" dirty="0" smtClean="0"/>
              <a:t>H </a:t>
            </a:r>
            <a:r>
              <a:rPr lang="da-DK" dirty="0" smtClean="0"/>
              <a:t>= </a:t>
            </a:r>
            <a:r>
              <a:rPr lang="en-US" b="1" dirty="0" smtClean="0"/>
              <a:t>2-SHA2</a:t>
            </a:r>
          </a:p>
          <a:p>
            <a:pPr>
              <a:lnSpc>
                <a:spcPct val="160000"/>
              </a:lnSpc>
            </a:pPr>
            <a:endParaRPr lang="en-US" dirty="0"/>
          </a:p>
          <a:p>
            <a:pPr>
              <a:lnSpc>
                <a:spcPct val="160000"/>
              </a:lnSpc>
            </a:pPr>
            <a:r>
              <a:rPr lang="en-US" dirty="0" smtClean="0"/>
              <a:t>Initial reward: </a:t>
            </a:r>
            <a:r>
              <a:rPr lang="en-US" b="1" dirty="0" smtClean="0"/>
              <a:t>50 BTC</a:t>
            </a:r>
          </a:p>
          <a:p>
            <a:pPr lvl="1">
              <a:lnSpc>
                <a:spcPct val="160000"/>
              </a:lnSpc>
            </a:pPr>
            <a:r>
              <a:rPr lang="en-US" dirty="0" smtClean="0"/>
              <a:t>Halved every ~4 years (now </a:t>
            </a:r>
            <a:r>
              <a:rPr lang="en-US" b="1" dirty="0" smtClean="0"/>
              <a:t>25 BTC</a:t>
            </a:r>
            <a:r>
              <a:rPr lang="en-US" dirty="0" smtClean="0"/>
              <a:t>)</a:t>
            </a:r>
            <a:endParaRPr lang="da-DK" dirty="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188640"/>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8640"/>
            <a:ext cx="940458" cy="89616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ad.nfit.au.dk\NFDFS\Users\orlandi\Desktop\Picture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152" y="2060848"/>
            <a:ext cx="2971619" cy="301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7203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is money </a:t>
            </a:r>
            <a:r>
              <a:rPr lang="en-US" sz="3200" dirty="0" smtClean="0"/>
              <a:t>transferred </a:t>
            </a:r>
            <a:r>
              <a:rPr lang="en-US" sz="3200" b="0" dirty="0" smtClean="0"/>
              <a:t>in </a:t>
            </a:r>
            <a:r>
              <a:rPr lang="en-US" sz="3200" b="0" dirty="0" err="1" smtClean="0"/>
              <a:t>Bitcoin</a:t>
            </a:r>
            <a:r>
              <a:rPr lang="en-US" sz="3200" b="0" dirty="0" smtClean="0"/>
              <a:t>?</a:t>
            </a:r>
            <a:endParaRPr lang="da-DK" sz="3200" b="0" dirty="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240679"/>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8578"/>
            <a:ext cx="940458" cy="896166"/>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a:off x="5652121" y="4409366"/>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 gives 14 to P1</a:t>
            </a:r>
            <a:endParaRPr lang="da-DK" dirty="0"/>
          </a:p>
        </p:txBody>
      </p:sp>
      <p:sp>
        <p:nvSpPr>
          <p:cNvPr id="21" name="Right Arrow 20"/>
          <p:cNvSpPr/>
          <p:nvPr/>
        </p:nvSpPr>
        <p:spPr>
          <a:xfrm>
            <a:off x="5652120" y="5273462"/>
            <a:ext cx="3491879"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Transaction fee 1</a:t>
            </a:r>
            <a:endParaRPr lang="da-DK" dirty="0"/>
          </a:p>
        </p:txBody>
      </p:sp>
      <p:sp>
        <p:nvSpPr>
          <p:cNvPr id="22" name="Content Placeholder 2"/>
          <p:cNvSpPr>
            <a:spLocks noGrp="1"/>
          </p:cNvSpPr>
          <p:nvPr>
            <p:ph idx="1"/>
          </p:nvPr>
        </p:nvSpPr>
        <p:spPr>
          <a:xfrm>
            <a:off x="457200" y="1916832"/>
            <a:ext cx="7715200" cy="4209331"/>
          </a:xfrm>
        </p:spPr>
        <p:txBody>
          <a:bodyPr>
            <a:normAutofit/>
          </a:bodyPr>
          <a:lstStyle/>
          <a:p>
            <a:pPr marL="0" indent="0">
              <a:buNone/>
            </a:pPr>
            <a:r>
              <a:rPr lang="en-US" b="1" dirty="0" smtClean="0"/>
              <a:t>Example</a:t>
            </a:r>
            <a:r>
              <a:rPr lang="en-US" dirty="0" smtClean="0"/>
              <a:t>: P1 wants to give 60 to P2</a:t>
            </a:r>
            <a:endParaRPr lang="en-US" b="1" dirty="0" smtClean="0"/>
          </a:p>
        </p:txBody>
      </p:sp>
      <p:grpSp>
        <p:nvGrpSpPr>
          <p:cNvPr id="3" name="Group 2"/>
          <p:cNvGrpSpPr/>
          <p:nvPr/>
        </p:nvGrpSpPr>
        <p:grpSpPr>
          <a:xfrm>
            <a:off x="-36512" y="3309758"/>
            <a:ext cx="15257262" cy="2567514"/>
            <a:chOff x="-36512" y="3309758"/>
            <a:chExt cx="15257262" cy="2567514"/>
          </a:xfrm>
        </p:grpSpPr>
        <p:pic>
          <p:nvPicPr>
            <p:cNvPr id="18"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080" y="378904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36512" y="3833302"/>
              <a:ext cx="324036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gives 50 to P1</a:t>
              </a:r>
              <a:endParaRPr lang="da-DK" dirty="0"/>
            </a:p>
          </p:txBody>
        </p:sp>
        <p:sp>
          <p:nvSpPr>
            <p:cNvPr id="16" name="Right Arrow 15"/>
            <p:cNvSpPr/>
            <p:nvPr/>
          </p:nvSpPr>
          <p:spPr>
            <a:xfrm>
              <a:off x="-36512" y="4725144"/>
              <a:ext cx="324036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gives 25 to P1</a:t>
              </a:r>
              <a:endParaRPr lang="da-DK" dirty="0"/>
            </a:p>
          </p:txBody>
        </p:sp>
        <p:sp>
          <p:nvSpPr>
            <p:cNvPr id="19" name="Right Arrow 18"/>
            <p:cNvSpPr/>
            <p:nvPr/>
          </p:nvSpPr>
          <p:spPr>
            <a:xfrm>
              <a:off x="5652120" y="3430037"/>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 gives 60 to P2</a:t>
              </a:r>
              <a:endParaRPr lang="da-DK" dirty="0"/>
            </a:p>
          </p:txBody>
        </p:sp>
        <p:pic>
          <p:nvPicPr>
            <p:cNvPr id="12"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7592" y="3430037"/>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11728870" y="3309758"/>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 gives  42 to P3</a:t>
              </a:r>
              <a:endParaRPr lang="da-DK" dirty="0"/>
            </a:p>
          </p:txBody>
        </p:sp>
        <p:sp>
          <p:nvSpPr>
            <p:cNvPr id="14" name="Right Arrow 13"/>
            <p:cNvSpPr/>
            <p:nvPr/>
          </p:nvSpPr>
          <p:spPr>
            <a:xfrm>
              <a:off x="11728870" y="4129592"/>
              <a:ext cx="3491880"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P2 gives  17 to P2</a:t>
              </a:r>
              <a:endParaRPr lang="da-DK" dirty="0"/>
            </a:p>
          </p:txBody>
        </p:sp>
        <p:sp>
          <p:nvSpPr>
            <p:cNvPr id="17" name="Right Arrow 16"/>
            <p:cNvSpPr/>
            <p:nvPr/>
          </p:nvSpPr>
          <p:spPr>
            <a:xfrm>
              <a:off x="11728871" y="5057438"/>
              <a:ext cx="3491879" cy="81983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Transaction fee 1</a:t>
              </a:r>
              <a:endParaRPr lang="da-DK" dirty="0"/>
            </a:p>
          </p:txBody>
        </p:sp>
      </p:grpSp>
    </p:spTree>
    <p:extLst>
      <p:ext uri="{BB962C8B-B14F-4D97-AF65-F5344CB8AC3E}">
        <p14:creationId xmlns:p14="http://schemas.microsoft.com/office/powerpoint/2010/main" val="132094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66667E-6 4.07407E-6 L -0.66875 -0.00162 " pathEditMode="relative" rAng="0" ptsTypes="AA">
                                      <p:cBhvr>
                                        <p:cTn id="14" dur="2000" fill="hold"/>
                                        <p:tgtEl>
                                          <p:spTgt spid="3"/>
                                        </p:tgtEl>
                                        <p:attrNameLst>
                                          <p:attrName>ppt_x</p:attrName>
                                          <p:attrName>ppt_y</p:attrName>
                                        </p:attrNameLst>
                                      </p:cBhvr>
                                      <p:rCtr x="-3343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a:t>
            </a:r>
            <a:r>
              <a:rPr lang="en-US" sz="4000" dirty="0" smtClean="0"/>
              <a:t>(      ,      )</a:t>
            </a:r>
            <a:br>
              <a:rPr lang="en-US" sz="4000" dirty="0" smtClean="0"/>
            </a:br>
            <a:r>
              <a:rPr lang="en-US" sz="3200" b="0" dirty="0"/>
              <a:t>How is money </a:t>
            </a:r>
            <a:r>
              <a:rPr lang="en-US" sz="3200" dirty="0" smtClean="0"/>
              <a:t>stored </a:t>
            </a:r>
            <a:r>
              <a:rPr lang="en-US" sz="3200" b="0" dirty="0" smtClean="0"/>
              <a:t>in </a:t>
            </a:r>
            <a:r>
              <a:rPr lang="en-US" sz="3200" b="0" dirty="0" err="1" smtClean="0"/>
              <a:t>Bitcoin</a:t>
            </a:r>
            <a:r>
              <a:rPr lang="en-US" sz="3200" b="0" dirty="0" smtClean="0"/>
              <a:t>?</a:t>
            </a:r>
            <a:endParaRPr lang="da-DK" sz="3200" b="0" dirty="0"/>
          </a:p>
        </p:txBody>
      </p:sp>
      <p:pic>
        <p:nvPicPr>
          <p:cNvPr id="4"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240679"/>
            <a:ext cx="740049" cy="74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d.nfit.au.dk\NFDFS\Users\orland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28578"/>
            <a:ext cx="940458" cy="89616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normAutofit lnSpcReduction="10000"/>
          </a:bodyPr>
          <a:lstStyle/>
          <a:p>
            <a:r>
              <a:rPr lang="en-US" sz="2400" dirty="0" smtClean="0"/>
              <a:t>Transaction in </a:t>
            </a:r>
            <a:r>
              <a:rPr lang="en-US" sz="2400" b="1" dirty="0" smtClean="0"/>
              <a:t>orphaned blocks</a:t>
            </a:r>
            <a:r>
              <a:rPr lang="en-US" sz="2400" dirty="0" smtClean="0"/>
              <a:t> are invalid</a:t>
            </a:r>
            <a:endParaRPr lang="da-DK" sz="2400" dirty="0"/>
          </a:p>
          <a:p>
            <a:pPr lvl="1"/>
            <a:r>
              <a:rPr lang="en-US" sz="2000" b="1" dirty="0" smtClean="0"/>
              <a:t>Wait 6 blocks </a:t>
            </a:r>
            <a:r>
              <a:rPr lang="en-US" sz="2000" dirty="0" smtClean="0"/>
              <a:t>(</a:t>
            </a:r>
            <a:r>
              <a:rPr lang="en-US" sz="2000" dirty="0"/>
              <a:t>~</a:t>
            </a:r>
            <a:r>
              <a:rPr lang="en-US" sz="2000" dirty="0" smtClean="0"/>
              <a:t>1 hour) before accepting transaction. </a:t>
            </a:r>
          </a:p>
          <a:p>
            <a:pPr lvl="1"/>
            <a:r>
              <a:rPr lang="en-US" sz="2000" b="1" dirty="0" smtClean="0"/>
              <a:t>Checkpoints</a:t>
            </a:r>
            <a:r>
              <a:rPr lang="en-US" sz="2000" dirty="0" smtClean="0"/>
              <a:t> to prevent complete history rollback. </a:t>
            </a:r>
          </a:p>
          <a:p>
            <a:endParaRPr lang="en-US" sz="2800" b="1" dirty="0" smtClean="0"/>
          </a:p>
          <a:p>
            <a:endParaRPr lang="en-US" sz="2800" b="1" dirty="0"/>
          </a:p>
          <a:p>
            <a:endParaRPr lang="en-US" sz="2800" b="1" dirty="0" smtClean="0"/>
          </a:p>
          <a:p>
            <a:endParaRPr lang="en-US" sz="2800" b="1" dirty="0"/>
          </a:p>
          <a:p>
            <a:endParaRPr lang="en-US" sz="2800" b="1" dirty="0" smtClean="0"/>
          </a:p>
          <a:p>
            <a:r>
              <a:rPr lang="en-US" sz="2800" b="1" dirty="0" smtClean="0"/>
              <a:t>All</a:t>
            </a:r>
            <a:r>
              <a:rPr lang="en-US" sz="2800" dirty="0" smtClean="0"/>
              <a:t> </a:t>
            </a:r>
            <a:r>
              <a:rPr lang="en-US" sz="2800" b="1" dirty="0"/>
              <a:t>transaction</a:t>
            </a:r>
            <a:r>
              <a:rPr lang="en-US" sz="2800" dirty="0"/>
              <a:t> are </a:t>
            </a:r>
            <a:r>
              <a:rPr lang="en-US" sz="2800" dirty="0" smtClean="0"/>
              <a:t>stored </a:t>
            </a:r>
            <a:r>
              <a:rPr lang="en-US" sz="2800" dirty="0"/>
              <a:t>in the </a:t>
            </a:r>
            <a:r>
              <a:rPr lang="en-US" sz="2800" dirty="0" err="1"/>
              <a:t>blockchain</a:t>
            </a:r>
            <a:endParaRPr lang="en-US" sz="2800" dirty="0"/>
          </a:p>
          <a:p>
            <a:pPr lvl="1"/>
            <a:r>
              <a:rPr lang="en-US" sz="2400" dirty="0"/>
              <a:t>(Currently ~14 GB)</a:t>
            </a:r>
          </a:p>
          <a:p>
            <a:pPr lvl="1"/>
            <a:endParaRPr lang="en-US" sz="2000" dirty="0" smtClean="0"/>
          </a:p>
        </p:txBody>
      </p:sp>
      <p:pic>
        <p:nvPicPr>
          <p:cNvPr id="1026" name="Picture 2" descr="\\ad.nfit.au.dk\NFDFS\Users\orlandi\Desktop\Picture1.png"/>
          <p:cNvPicPr>
            <a:picLocks noChangeAspect="1" noChangeArrowheads="1"/>
          </p:cNvPicPr>
          <p:nvPr/>
        </p:nvPicPr>
        <p:blipFill rotWithShape="1">
          <a:blip r:embed="rId5">
            <a:extLst>
              <a:ext uri="{28A0092B-C50C-407E-A947-70E740481C1C}">
                <a14:useLocalDpi xmlns:a14="http://schemas.microsoft.com/office/drawing/2010/main" val="0"/>
              </a:ext>
            </a:extLst>
          </a:blip>
          <a:srcRect r="18105"/>
          <a:stretch/>
        </p:blipFill>
        <p:spPr bwMode="auto">
          <a:xfrm>
            <a:off x="1362315" y="2924944"/>
            <a:ext cx="6063684" cy="176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03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solidFill>
                  <a:schemeClr val="bg1">
                    <a:lumMod val="85000"/>
                  </a:schemeClr>
                </a:solidFill>
              </a:rPr>
              <a:t>Part 1</a:t>
            </a:r>
            <a:r>
              <a:rPr lang="en-US" dirty="0" smtClean="0">
                <a:solidFill>
                  <a:schemeClr val="bg1">
                    <a:lumMod val="85000"/>
                  </a:schemeClr>
                </a:solidFill>
              </a:rPr>
              <a:t>: </a:t>
            </a:r>
            <a:r>
              <a:rPr lang="en-US" dirty="0" err="1" smtClean="0">
                <a:solidFill>
                  <a:schemeClr val="bg1">
                    <a:lumMod val="85000"/>
                  </a:schemeClr>
                </a:solidFill>
              </a:rPr>
              <a:t>TheoryCoin</a:t>
            </a:r>
            <a:endParaRPr lang="en-US" dirty="0">
              <a:solidFill>
                <a:schemeClr val="bg1">
                  <a:lumMod val="85000"/>
                </a:schemeClr>
              </a:solidFill>
            </a:endParaRPr>
          </a:p>
          <a:p>
            <a:pPr lvl="1"/>
            <a:r>
              <a:rPr lang="en-US" dirty="0" smtClean="0">
                <a:solidFill>
                  <a:schemeClr val="bg1">
                    <a:lumMod val="85000"/>
                  </a:schemeClr>
                </a:solidFill>
              </a:rPr>
              <a:t>How to </a:t>
            </a:r>
            <a:r>
              <a:rPr lang="en-US" b="1" i="1" dirty="0" smtClean="0">
                <a:solidFill>
                  <a:schemeClr val="bg1">
                    <a:lumMod val="85000"/>
                  </a:schemeClr>
                </a:solidFill>
              </a:rPr>
              <a:t>create</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transfer</a:t>
            </a:r>
            <a:r>
              <a:rPr lang="en-US" dirty="0" smtClean="0">
                <a:solidFill>
                  <a:schemeClr val="bg1">
                    <a:lumMod val="85000"/>
                  </a:schemeClr>
                </a:solidFill>
              </a:rPr>
              <a:t> coins</a:t>
            </a:r>
          </a:p>
          <a:p>
            <a:pPr lvl="1"/>
            <a:r>
              <a:rPr lang="en-US" dirty="0" smtClean="0">
                <a:solidFill>
                  <a:schemeClr val="bg1">
                    <a:lumMod val="85000"/>
                  </a:schemeClr>
                </a:solidFill>
              </a:rPr>
              <a:t>How to </a:t>
            </a:r>
            <a:r>
              <a:rPr lang="en-US" b="1" i="1" dirty="0" smtClean="0">
                <a:solidFill>
                  <a:schemeClr val="bg1">
                    <a:lumMod val="85000"/>
                  </a:schemeClr>
                </a:solidFill>
              </a:rPr>
              <a:t>store</a:t>
            </a:r>
            <a:r>
              <a:rPr lang="en-US" dirty="0" smtClean="0">
                <a:solidFill>
                  <a:schemeClr val="bg1">
                    <a:lumMod val="85000"/>
                  </a:schemeClr>
                </a:solidFill>
              </a:rPr>
              <a:t> coins</a:t>
            </a:r>
          </a:p>
          <a:p>
            <a:endParaRPr lang="en-US" dirty="0" smtClean="0">
              <a:solidFill>
                <a:schemeClr val="bg1">
                  <a:lumMod val="85000"/>
                </a:schemeClr>
              </a:solidFill>
            </a:endParaRPr>
          </a:p>
          <a:p>
            <a:r>
              <a:rPr lang="en-US" b="1" dirty="0" smtClean="0">
                <a:solidFill>
                  <a:schemeClr val="bg1">
                    <a:lumMod val="85000"/>
                  </a:schemeClr>
                </a:solidFill>
              </a:rPr>
              <a:t>Part 2</a:t>
            </a:r>
            <a:r>
              <a:rPr lang="en-US" dirty="0" smtClean="0">
                <a:solidFill>
                  <a:schemeClr val="bg1">
                    <a:lumMod val="85000"/>
                  </a:schemeClr>
                </a:solidFill>
              </a:rPr>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p:cNvSpPr/>
          <p:nvPr/>
        </p:nvSpPr>
        <p:spPr>
          <a:xfrm>
            <a:off x="2843808" y="4392613"/>
            <a:ext cx="1800200" cy="944276"/>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22" name="Rectangle 21"/>
          <p:cNvSpPr/>
          <p:nvPr/>
        </p:nvSpPr>
        <p:spPr>
          <a:xfrm>
            <a:off x="4788024" y="1124743"/>
            <a:ext cx="4104455" cy="3413967"/>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245682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156" y="2643258"/>
            <a:ext cx="6382014" cy="421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r>
              <a:rPr lang="en-US" sz="4000" dirty="0" smtClean="0"/>
              <a:t>Anonymity?</a:t>
            </a:r>
            <a:endParaRPr lang="da-DK" sz="3200" b="0" dirty="0"/>
          </a:p>
        </p:txBody>
      </p:sp>
      <p:sp>
        <p:nvSpPr>
          <p:cNvPr id="22" name="Content Placeholder 2"/>
          <p:cNvSpPr>
            <a:spLocks noGrp="1"/>
          </p:cNvSpPr>
          <p:nvPr>
            <p:ph idx="1"/>
          </p:nvPr>
        </p:nvSpPr>
        <p:spPr>
          <a:xfrm>
            <a:off x="457200" y="1412776"/>
            <a:ext cx="8435280" cy="4824536"/>
          </a:xfrm>
        </p:spPr>
        <p:txBody>
          <a:bodyPr>
            <a:normAutofit/>
          </a:bodyPr>
          <a:lstStyle/>
          <a:p>
            <a:r>
              <a:rPr lang="en-US" sz="2400" b="1" dirty="0" smtClean="0"/>
              <a:t>Problem</a:t>
            </a:r>
            <a:r>
              <a:rPr lang="en-US" sz="2400" dirty="0" smtClean="0"/>
              <a:t>:</a:t>
            </a:r>
          </a:p>
          <a:p>
            <a:pPr lvl="1"/>
            <a:r>
              <a:rPr lang="en-US" sz="2000" dirty="0" smtClean="0"/>
              <a:t>Every transaction ever made is </a:t>
            </a:r>
            <a:r>
              <a:rPr lang="en-US" sz="2000" b="1" dirty="0" smtClean="0"/>
              <a:t>recorded forever</a:t>
            </a:r>
          </a:p>
        </p:txBody>
      </p:sp>
      <p:pic>
        <p:nvPicPr>
          <p:cNvPr id="8" name="Picture 4"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457200" y="2204864"/>
            <a:ext cx="5698976" cy="48245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i="1"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dirty="0" smtClean="0"/>
              <a:t>Solution</a:t>
            </a:r>
            <a:r>
              <a:rPr lang="en-US" sz="2400" dirty="0" smtClean="0"/>
              <a:t>?</a:t>
            </a:r>
          </a:p>
          <a:p>
            <a:pPr lvl="1"/>
            <a:r>
              <a:rPr lang="en-US" sz="2000" dirty="0" smtClean="0"/>
              <a:t>Use </a:t>
            </a:r>
            <a:r>
              <a:rPr lang="en-US" sz="2000" b="1" dirty="0" smtClean="0"/>
              <a:t>new identity </a:t>
            </a:r>
            <a:r>
              <a:rPr lang="en-US" sz="2000" dirty="0" smtClean="0"/>
              <a:t>for each transaction</a:t>
            </a:r>
          </a:p>
          <a:p>
            <a:r>
              <a:rPr lang="en-US" sz="2400" b="1" dirty="0" smtClean="0"/>
              <a:t>But</a:t>
            </a:r>
            <a:r>
              <a:rPr lang="en-US" sz="2400" dirty="0" smtClean="0"/>
              <a:t>:</a:t>
            </a:r>
          </a:p>
          <a:p>
            <a:pPr lvl="1"/>
            <a:r>
              <a:rPr lang="en-US" sz="2000" dirty="0" smtClean="0"/>
              <a:t>Heuristics allow to </a:t>
            </a:r>
            <a:r>
              <a:rPr lang="en-US" sz="2000" b="1" dirty="0" smtClean="0"/>
              <a:t>cluster</a:t>
            </a:r>
            <a:r>
              <a:rPr lang="en-US" sz="2000" dirty="0" smtClean="0"/>
              <a:t> identities</a:t>
            </a:r>
          </a:p>
          <a:p>
            <a:pPr lvl="1"/>
            <a:endParaRPr lang="en-US" sz="2000" dirty="0" smtClean="0"/>
          </a:p>
          <a:p>
            <a:r>
              <a:rPr lang="en-US" sz="2400" b="1" dirty="0" smtClean="0"/>
              <a:t>Anonymous alternatives:</a:t>
            </a:r>
          </a:p>
          <a:p>
            <a:pPr lvl="1"/>
            <a:r>
              <a:rPr lang="en-US" sz="2000" dirty="0" err="1" smtClean="0"/>
              <a:t>Zerocoin</a:t>
            </a:r>
            <a:r>
              <a:rPr lang="en-US" sz="2000" dirty="0" smtClean="0"/>
              <a:t>, </a:t>
            </a:r>
            <a:r>
              <a:rPr lang="en-US" sz="2000" dirty="0" err="1" smtClean="0"/>
              <a:t>Zerocash</a:t>
            </a:r>
            <a:r>
              <a:rPr lang="en-US" sz="2000" dirty="0" smtClean="0"/>
              <a:t>…</a:t>
            </a:r>
          </a:p>
          <a:p>
            <a:endParaRPr lang="en-US" sz="2400" i="1" dirty="0" smtClean="0"/>
          </a:p>
          <a:p>
            <a:endParaRPr lang="en-US" sz="2400" i="1" dirty="0"/>
          </a:p>
        </p:txBody>
      </p:sp>
    </p:spTree>
    <p:extLst>
      <p:ext uri="{BB962C8B-B14F-4D97-AF65-F5344CB8AC3E}">
        <p14:creationId xmlns:p14="http://schemas.microsoft.com/office/powerpoint/2010/main" val="1068871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p:txBody>
      </p:sp>
      <p:pic>
        <p:nvPicPr>
          <p:cNvPr id="7" name="Picture 2" descr="\\ad.nfit.au.dk\NFDFS\Users\orlandi\Desktop\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8607" y="4681999"/>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620" y="2011877"/>
            <a:ext cx="1508149" cy="15081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371" y="2400415"/>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890105" y="2390766"/>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527902" y="2318757"/>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ight Arrow 14"/>
          <p:cNvSpPr/>
          <p:nvPr/>
        </p:nvSpPr>
        <p:spPr>
          <a:xfrm>
            <a:off x="4495674" y="2585910"/>
            <a:ext cx="713021" cy="375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Down Arrow 21"/>
          <p:cNvSpPr/>
          <p:nvPr/>
        </p:nvSpPr>
        <p:spPr>
          <a:xfrm>
            <a:off x="5208695" y="3416704"/>
            <a:ext cx="727139" cy="108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Diagram 23"/>
          <p:cNvGraphicFramePr/>
          <p:nvPr>
            <p:extLst>
              <p:ext uri="{D42A27DB-BD31-4B8C-83A1-F6EECF244321}">
                <p14:modId xmlns:p14="http://schemas.microsoft.com/office/powerpoint/2010/main" val="3087094719"/>
              </p:ext>
            </p:extLst>
          </p:nvPr>
        </p:nvGraphicFramePr>
        <p:xfrm>
          <a:off x="527902" y="3589660"/>
          <a:ext cx="3528392" cy="26486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5" name="Picture 24"/>
          <p:cNvPicPr>
            <a:picLocks noChangeAspect="1"/>
          </p:cNvPicPr>
          <p:nvPr/>
        </p:nvPicPr>
        <p:blipFill>
          <a:blip r:embed="rId11"/>
          <a:stretch>
            <a:fillRect/>
          </a:stretch>
        </p:blipFill>
        <p:spPr>
          <a:xfrm>
            <a:off x="438150" y="3441507"/>
            <a:ext cx="4133850" cy="3343275"/>
          </a:xfrm>
          <a:prstGeom prst="rect">
            <a:avLst/>
          </a:prstGeom>
        </p:spPr>
      </p:pic>
    </p:spTree>
    <p:extLst>
      <p:ext uri="{BB962C8B-B14F-4D97-AF65-F5344CB8AC3E}">
        <p14:creationId xmlns:p14="http://schemas.microsoft.com/office/powerpoint/2010/main" val="3712073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1104" cy="1066130"/>
          </a:xfrm>
        </p:spPr>
        <p:txBody>
          <a:bodyPr>
            <a:noAutofit/>
          </a:bodyPr>
          <a:lstStyle/>
          <a:p>
            <a:r>
              <a:rPr lang="da-DK" sz="3600" dirty="0"/>
              <a:t>Users?</a:t>
            </a:r>
            <a:br>
              <a:rPr lang="da-DK" sz="3600" dirty="0"/>
            </a:br>
            <a:r>
              <a:rPr lang="da-DK" sz="3600" b="0" i="1" dirty="0"/>
              <a:t>(and </a:t>
            </a:r>
            <a:r>
              <a:rPr lang="da-DK" sz="3600" b="0" i="1" dirty="0" err="1"/>
              <a:t>their</a:t>
            </a:r>
            <a:r>
              <a:rPr lang="da-DK" sz="3600" b="0" i="1" dirty="0"/>
              <a:t> </a:t>
            </a:r>
            <a:r>
              <a:rPr lang="da-DK" sz="3600" b="0" i="1" dirty="0" err="1"/>
              <a:t>devices</a:t>
            </a:r>
            <a:r>
              <a:rPr lang="da-DK" sz="3600" b="0" i="1" dirty="0"/>
              <a:t>)</a:t>
            </a:r>
            <a:endParaRPr lang="da-DK" sz="3600" dirty="0"/>
          </a:p>
        </p:txBody>
      </p:sp>
      <p:sp>
        <p:nvSpPr>
          <p:cNvPr id="3" name="Content Placeholder 2"/>
          <p:cNvSpPr>
            <a:spLocks noGrp="1"/>
          </p:cNvSpPr>
          <p:nvPr>
            <p:ph idx="1"/>
          </p:nvPr>
        </p:nvSpPr>
        <p:spPr>
          <a:xfrm>
            <a:off x="457200" y="1748858"/>
            <a:ext cx="8229600" cy="4992510"/>
          </a:xfrm>
        </p:spPr>
        <p:txBody>
          <a:bodyPr>
            <a:normAutofit fontScale="92500"/>
          </a:bodyPr>
          <a:lstStyle/>
          <a:p>
            <a:r>
              <a:rPr lang="en-US" dirty="0" smtClean="0"/>
              <a:t>Unfortunate property of DSA</a:t>
            </a:r>
          </a:p>
          <a:p>
            <a:endParaRPr lang="en-US" dirty="0"/>
          </a:p>
          <a:p>
            <a:endParaRPr lang="en-US" dirty="0" smtClean="0"/>
          </a:p>
          <a:p>
            <a:endParaRPr lang="en-US" dirty="0"/>
          </a:p>
          <a:p>
            <a:endParaRPr lang="en-US" dirty="0" smtClean="0"/>
          </a:p>
          <a:p>
            <a:r>
              <a:rPr lang="en-US" dirty="0" smtClean="0"/>
              <a:t>This address</a:t>
            </a:r>
          </a:p>
          <a:p>
            <a:pPr marL="0" indent="0" algn="ctr">
              <a:buNone/>
            </a:pPr>
            <a:r>
              <a:rPr lang="en-US" dirty="0" smtClean="0">
                <a:latin typeface="Courier New" panose="02070309020205020404" pitchFamily="49" charset="0"/>
                <a:cs typeface="Courier New" panose="02070309020205020404" pitchFamily="49" charset="0"/>
              </a:rPr>
              <a:t>1HKywxiL4JziqXrzLKhmB6a74ma6kxbSDj</a:t>
            </a:r>
          </a:p>
          <a:p>
            <a:pPr marL="0" indent="0">
              <a:buNone/>
            </a:pPr>
            <a:r>
              <a:rPr lang="en-US" dirty="0" smtClean="0"/>
              <a:t>  probably stole ~250000kr this way</a:t>
            </a:r>
          </a:p>
          <a:p>
            <a:pPr marL="0" indent="0">
              <a:buNone/>
            </a:pPr>
            <a:r>
              <a:rPr lang="en-US" sz="2200" dirty="0" smtClean="0"/>
              <a:t>(due to bug in Android Java based random generator)</a:t>
            </a:r>
            <a:endParaRPr lang="da-DK" sz="2200"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923928" y="2821578"/>
            <a:ext cx="1872208" cy="11114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Extractor</a:t>
            </a:r>
            <a:endParaRPr lang="da-DK" dirty="0"/>
          </a:p>
        </p:txBody>
      </p:sp>
      <p:sp>
        <p:nvSpPr>
          <p:cNvPr id="9" name="Rectangle 8"/>
          <p:cNvSpPr/>
          <p:nvPr/>
        </p:nvSpPr>
        <p:spPr>
          <a:xfrm>
            <a:off x="1835696" y="2553935"/>
            <a:ext cx="1829347" cy="461665"/>
          </a:xfrm>
          <a:prstGeom prst="rect">
            <a:avLst/>
          </a:prstGeom>
        </p:spPr>
        <p:txBody>
          <a:bodyPr wrap="none">
            <a:spAutoFit/>
          </a:bodyPr>
          <a:lstStyle/>
          <a:p>
            <a:r>
              <a:rPr lang="en-US" sz="2400" dirty="0" smtClean="0"/>
              <a:t>Sig(sk,m1,</a:t>
            </a:r>
            <a:r>
              <a:rPr lang="en-US" sz="2400" b="1" i="1" dirty="0" smtClean="0"/>
              <a:t>r</a:t>
            </a:r>
            <a:r>
              <a:rPr lang="en-US" sz="2400" dirty="0" smtClean="0"/>
              <a:t>)</a:t>
            </a:r>
            <a:endParaRPr lang="da-DK" sz="2400" dirty="0"/>
          </a:p>
        </p:txBody>
      </p:sp>
      <p:sp>
        <p:nvSpPr>
          <p:cNvPr id="10" name="Rectangle 9"/>
          <p:cNvSpPr/>
          <p:nvPr/>
        </p:nvSpPr>
        <p:spPr>
          <a:xfrm>
            <a:off x="1835696" y="3244398"/>
            <a:ext cx="1829347" cy="461665"/>
          </a:xfrm>
          <a:prstGeom prst="rect">
            <a:avLst/>
          </a:prstGeom>
        </p:spPr>
        <p:txBody>
          <a:bodyPr wrap="none">
            <a:spAutoFit/>
          </a:bodyPr>
          <a:lstStyle/>
          <a:p>
            <a:r>
              <a:rPr lang="en-US" sz="2400" dirty="0" smtClean="0"/>
              <a:t>Sig(sk,m2,</a:t>
            </a:r>
            <a:r>
              <a:rPr lang="en-US" sz="2400" b="1" i="1" dirty="0" smtClean="0"/>
              <a:t>r</a:t>
            </a:r>
            <a:r>
              <a:rPr lang="en-US" sz="2400" dirty="0" smtClean="0"/>
              <a:t>)</a:t>
            </a:r>
            <a:endParaRPr lang="da-DK" sz="2400" dirty="0"/>
          </a:p>
        </p:txBody>
      </p:sp>
      <p:cxnSp>
        <p:nvCxnSpPr>
          <p:cNvPr id="12" name="Straight Arrow Connector 11"/>
          <p:cNvCxnSpPr/>
          <p:nvPr/>
        </p:nvCxnSpPr>
        <p:spPr>
          <a:xfrm>
            <a:off x="1619672" y="3203684"/>
            <a:ext cx="23042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619672" y="3778071"/>
            <a:ext cx="23042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5796136" y="3392145"/>
            <a:ext cx="165618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6429303" y="2954625"/>
            <a:ext cx="389850" cy="369332"/>
          </a:xfrm>
          <a:prstGeom prst="rect">
            <a:avLst/>
          </a:prstGeom>
        </p:spPr>
        <p:txBody>
          <a:bodyPr wrap="none">
            <a:spAutoFit/>
          </a:bodyPr>
          <a:lstStyle/>
          <a:p>
            <a:r>
              <a:rPr lang="en-US" dirty="0" err="1"/>
              <a:t>sk</a:t>
            </a:r>
            <a:endParaRPr lang="da-DK" dirty="0"/>
          </a:p>
        </p:txBody>
      </p:sp>
    </p:spTree>
    <p:extLst>
      <p:ext uri="{BB962C8B-B14F-4D97-AF65-F5344CB8AC3E}">
        <p14:creationId xmlns:p14="http://schemas.microsoft.com/office/powerpoint/2010/main" val="41390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p:bldP spid="10"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rmAutofit/>
          </a:bodyPr>
          <a:lstStyle/>
          <a:p>
            <a:r>
              <a:rPr lang="da-DK" dirty="0" err="1" smtClean="0"/>
              <a:t>Programmable</a:t>
            </a:r>
            <a:r>
              <a:rPr lang="da-DK" dirty="0" smtClean="0"/>
              <a:t> </a:t>
            </a:r>
            <a:r>
              <a:rPr lang="da-DK" dirty="0" err="1" smtClean="0"/>
              <a:t>money</a:t>
            </a:r>
            <a:r>
              <a:rPr lang="da-DK" dirty="0" smtClean="0"/>
              <a:t>?</a:t>
            </a:r>
            <a:endParaRPr lang="da-DK" sz="3600" b="0" i="1"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marL="0" indent="0" algn="ctr">
              <a:lnSpc>
                <a:spcPct val="170000"/>
              </a:lnSpc>
              <a:buNone/>
            </a:pPr>
            <a:r>
              <a:rPr lang="en-US" i="1" dirty="0" smtClean="0"/>
              <a:t>“</a:t>
            </a:r>
            <a:r>
              <a:rPr lang="en-US" i="1" dirty="0" err="1" smtClean="0"/>
              <a:t>Bitcoin</a:t>
            </a:r>
            <a:r>
              <a:rPr lang="en-US" i="1" dirty="0" smtClean="0"/>
              <a:t> </a:t>
            </a:r>
            <a:r>
              <a:rPr lang="en-US" i="1" dirty="0"/>
              <a:t>uses a </a:t>
            </a:r>
            <a:r>
              <a:rPr lang="en-US" b="1" i="1" dirty="0"/>
              <a:t>scripting system </a:t>
            </a:r>
            <a:r>
              <a:rPr lang="en-US" i="1" dirty="0"/>
              <a:t>for transactions. Forth-like, Script is simple, stack-based, and processed from left to right. </a:t>
            </a:r>
            <a:r>
              <a:rPr lang="en-US" b="1" i="1" dirty="0"/>
              <a:t>It is purposefully not Turing-complete, with no loops</a:t>
            </a:r>
            <a:r>
              <a:rPr lang="en-US" i="1" dirty="0" smtClean="0"/>
              <a:t>.”</a:t>
            </a:r>
          </a:p>
          <a:p>
            <a:pPr marL="0" indent="0">
              <a:lnSpc>
                <a:spcPct val="170000"/>
              </a:lnSpc>
              <a:buNone/>
            </a:pPr>
            <a:endParaRPr lang="en-US" dirty="0" smtClean="0"/>
          </a:p>
          <a:p>
            <a:pPr marL="0" indent="0" algn="ctr">
              <a:lnSpc>
                <a:spcPct val="170000"/>
              </a:lnSpc>
              <a:buNone/>
            </a:pPr>
            <a:r>
              <a:rPr lang="en-US" sz="2900" i="1" dirty="0" smtClean="0"/>
              <a:t>E.g., “P1 gives 1 BTC to P2 if at least </a:t>
            </a:r>
            <a:br>
              <a:rPr lang="en-US" sz="2900" i="1" dirty="0" smtClean="0"/>
            </a:br>
            <a:r>
              <a:rPr lang="en-US" sz="2900" i="1" dirty="0" smtClean="0"/>
              <a:t>2 out of (P1,P2,P3) sign this transaction”</a:t>
            </a:r>
          </a:p>
          <a:p>
            <a:pPr lvl="1">
              <a:lnSpc>
                <a:spcPct val="170000"/>
              </a:lnSpc>
            </a:pPr>
            <a:endParaRPr lang="en-US" dirty="0" smtClean="0"/>
          </a:p>
          <a:p>
            <a:pPr marL="0" indent="0" algn="r">
              <a:lnSpc>
                <a:spcPct val="170000"/>
              </a:lnSpc>
              <a:buNone/>
            </a:pPr>
            <a:r>
              <a:rPr lang="en-US" b="1" dirty="0" smtClean="0"/>
              <a:t>Functionality</a:t>
            </a:r>
            <a:r>
              <a:rPr lang="en-US" dirty="0" smtClean="0"/>
              <a:t>: more than money? </a:t>
            </a:r>
          </a:p>
          <a:p>
            <a:pPr marL="0" indent="0" algn="r">
              <a:lnSpc>
                <a:spcPct val="170000"/>
              </a:lnSpc>
              <a:buNone/>
            </a:pPr>
            <a:r>
              <a:rPr lang="en-US" b="1" dirty="0" smtClean="0"/>
              <a:t>Security</a:t>
            </a:r>
            <a:r>
              <a:rPr lang="en-US" dirty="0" smtClean="0"/>
              <a:t>: malware payments?</a:t>
            </a:r>
            <a:endParaRPr lang="en-US"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514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rmAutofit/>
          </a:bodyPr>
          <a:lstStyle/>
          <a:p>
            <a:r>
              <a:rPr lang="da-DK" dirty="0" smtClean="0"/>
              <a:t>Mining pools</a:t>
            </a:r>
            <a:endParaRPr lang="da-DK" sz="3600" b="0" i="1" dirty="0"/>
          </a:p>
        </p:txBody>
      </p:sp>
      <p:sp>
        <p:nvSpPr>
          <p:cNvPr id="3" name="Content Placeholder 2"/>
          <p:cNvSpPr>
            <a:spLocks noGrp="1"/>
          </p:cNvSpPr>
          <p:nvPr>
            <p:ph idx="1"/>
          </p:nvPr>
        </p:nvSpPr>
        <p:spPr>
          <a:xfrm>
            <a:off x="683568" y="2204864"/>
            <a:ext cx="7704856" cy="3921299"/>
          </a:xfrm>
        </p:spPr>
        <p:txBody>
          <a:bodyPr>
            <a:normAutofit/>
          </a:bodyPr>
          <a:lstStyle/>
          <a:p>
            <a:r>
              <a:rPr lang="en-US" sz="2800" b="1" dirty="0" smtClean="0"/>
              <a:t>Solving puzzles (mining) is hard!</a:t>
            </a:r>
          </a:p>
          <a:p>
            <a:pPr lvl="1"/>
            <a:r>
              <a:rPr lang="en-US" sz="2400" dirty="0" smtClean="0"/>
              <a:t>Miners join pools and share work/reward</a:t>
            </a:r>
            <a:endParaRPr lang="en-US" sz="2800" dirty="0" smtClean="0"/>
          </a:p>
          <a:p>
            <a:endParaRPr lang="en-US" sz="2800" b="1" dirty="0" smtClean="0"/>
          </a:p>
          <a:p>
            <a:r>
              <a:rPr lang="en-US" sz="2800" b="1" dirty="0" smtClean="0"/>
              <a:t>How to optimally split work?</a:t>
            </a:r>
          </a:p>
          <a:p>
            <a:endParaRPr lang="en-US" sz="2800" b="1" dirty="0" smtClean="0"/>
          </a:p>
          <a:p>
            <a:r>
              <a:rPr lang="en-US" sz="2800" b="1" dirty="0" smtClean="0"/>
              <a:t>Mechanism design?</a:t>
            </a:r>
          </a:p>
          <a:p>
            <a:pPr lvl="1"/>
            <a:r>
              <a:rPr lang="en-US" sz="2400" dirty="0" smtClean="0"/>
              <a:t>rational miner?</a:t>
            </a:r>
          </a:p>
          <a:p>
            <a:pPr lvl="1"/>
            <a:r>
              <a:rPr lang="en-US" sz="2400" dirty="0" smtClean="0"/>
              <a:t>how to allocate reward?</a:t>
            </a:r>
            <a:endParaRPr lang="en-US" sz="2400" dirty="0"/>
          </a:p>
        </p:txBody>
      </p:sp>
      <p:pic>
        <p:nvPicPr>
          <p:cNvPr id="4" name="Picture 4"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7475"/>
            <a:ext cx="1756333" cy="17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91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final word…</a:t>
            </a:r>
            <a:endParaRPr lang="da-DK" dirty="0"/>
          </a:p>
        </p:txBody>
      </p:sp>
      <p:sp>
        <p:nvSpPr>
          <p:cNvPr id="3" name="Content Placeholder 2"/>
          <p:cNvSpPr>
            <a:spLocks noGrp="1"/>
          </p:cNvSpPr>
          <p:nvPr>
            <p:ph idx="1"/>
          </p:nvPr>
        </p:nvSpPr>
        <p:spPr>
          <a:xfrm>
            <a:off x="457200" y="2132856"/>
            <a:ext cx="8229600" cy="3993307"/>
          </a:xfrm>
        </p:spPr>
        <p:txBody>
          <a:bodyPr/>
          <a:lstStyle/>
          <a:p>
            <a:pPr marL="0" indent="0">
              <a:buNone/>
            </a:pPr>
            <a:r>
              <a:rPr lang="en-US" b="1" dirty="0" smtClean="0"/>
              <a:t>Distributed currencies: </a:t>
            </a:r>
          </a:p>
          <a:p>
            <a:pPr marL="0" indent="0">
              <a:buNone/>
            </a:pPr>
            <a:r>
              <a:rPr lang="en-US" dirty="0" smtClean="0"/>
              <a:t>for the </a:t>
            </a:r>
            <a:r>
              <a:rPr lang="en-US" b="1" dirty="0" smtClean="0"/>
              <a:t>good guys</a:t>
            </a:r>
            <a:r>
              <a:rPr lang="en-US" dirty="0" smtClean="0"/>
              <a:t> or the </a:t>
            </a:r>
            <a:r>
              <a:rPr lang="en-US" b="1" dirty="0" smtClean="0"/>
              <a:t>bad guys</a:t>
            </a:r>
            <a:r>
              <a:rPr lang="en-US" dirty="0" smtClean="0"/>
              <a:t>?</a:t>
            </a:r>
          </a:p>
          <a:p>
            <a:pPr lvl="1"/>
            <a:endParaRPr lang="en-US" dirty="0" smtClean="0"/>
          </a:p>
          <a:p>
            <a:pPr lvl="1"/>
            <a:r>
              <a:rPr lang="en-US" dirty="0" smtClean="0"/>
              <a:t>Crime is bad! Tax evasion is bad!</a:t>
            </a:r>
          </a:p>
          <a:p>
            <a:pPr lvl="1"/>
            <a:r>
              <a:rPr lang="en-US" dirty="0" smtClean="0"/>
              <a:t>But sometimes governments are bad too!</a:t>
            </a:r>
          </a:p>
          <a:p>
            <a:pPr lvl="1"/>
            <a:endParaRPr lang="en-US" dirty="0"/>
          </a:p>
          <a:p>
            <a:pPr marL="457200" lvl="1" indent="0" algn="ctr">
              <a:buNone/>
            </a:pPr>
            <a:r>
              <a:rPr lang="en-US" sz="3600" dirty="0" smtClean="0">
                <a:solidFill>
                  <a:srgbClr val="C00000"/>
                </a:solidFill>
              </a:rPr>
              <a:t>Thanks! Questions?</a:t>
            </a:r>
            <a:endParaRPr lang="da-DK" sz="3600" dirty="0">
              <a:solidFill>
                <a:srgbClr val="C00000"/>
              </a:solidFill>
            </a:endParaRPr>
          </a:p>
        </p:txBody>
      </p:sp>
    </p:spTree>
    <p:extLst>
      <p:ext uri="{BB962C8B-B14F-4D97-AF65-F5344CB8AC3E}">
        <p14:creationId xmlns:p14="http://schemas.microsoft.com/office/powerpoint/2010/main" val="587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7027"/>
            <a:ext cx="9144000" cy="6186309"/>
          </a:xfrm>
          <a:prstGeom prst="rect">
            <a:avLst/>
          </a:prstGeom>
        </p:spPr>
        <p:txBody>
          <a:bodyPr wrap="square">
            <a:spAutoFit/>
          </a:bodyPr>
          <a:lstStyle/>
          <a:p>
            <a:r>
              <a:rPr lang="en-US" sz="900" b="1" dirty="0" smtClean="0"/>
              <a:t>Sources:</a:t>
            </a:r>
          </a:p>
          <a:p>
            <a:r>
              <a:rPr lang="en-US" sz="900" b="1" dirty="0" smtClean="0"/>
              <a:t>Learn </a:t>
            </a:r>
            <a:r>
              <a:rPr lang="en-US" sz="900" b="1" dirty="0"/>
              <a:t>about signatures/</a:t>
            </a:r>
            <a:r>
              <a:rPr lang="en-US" sz="900" b="1" dirty="0" err="1"/>
              <a:t>ecash</a:t>
            </a:r>
            <a:r>
              <a:rPr lang="en-US" sz="900" b="1" dirty="0"/>
              <a:t>/cryptography at </a:t>
            </a:r>
            <a:r>
              <a:rPr lang="en-US" sz="900" b="1" dirty="0" err="1"/>
              <a:t>csaudk</a:t>
            </a:r>
            <a:r>
              <a:rPr lang="en-US" sz="900" b="1" dirty="0"/>
              <a:t/>
            </a:r>
            <a:br>
              <a:rPr lang="en-US" sz="900" b="1" dirty="0"/>
            </a:br>
            <a:r>
              <a:rPr lang="en-US" sz="900" u="sng" dirty="0">
                <a:hlinkClick r:id="rId3"/>
              </a:rPr>
              <a:t>https://services.brics.dk/java/courseadmin/crypto/</a:t>
            </a:r>
            <a:r>
              <a:rPr lang="en-US" sz="900" dirty="0"/>
              <a:t> </a:t>
            </a:r>
            <a:br>
              <a:rPr lang="en-US" sz="900" dirty="0"/>
            </a:br>
            <a:r>
              <a:rPr lang="en-US" sz="900" u="sng" dirty="0">
                <a:hlinkClick r:id="rId4"/>
              </a:rPr>
              <a:t>https://services.brics.dk/java/courseadmin/cpt</a:t>
            </a:r>
            <a:r>
              <a:rPr lang="en-US" sz="900" dirty="0"/>
              <a:t/>
            </a:r>
            <a:br>
              <a:rPr lang="en-US" sz="900" dirty="0"/>
            </a:br>
            <a:r>
              <a:rPr lang="en-US" sz="900" u="sng" dirty="0">
                <a:hlinkClick r:id="rId5"/>
              </a:rPr>
              <a:t>https://services.brics.dk/java/courseadmin/CryCom</a:t>
            </a:r>
            <a:r>
              <a:rPr lang="en-US" sz="900" dirty="0"/>
              <a:t> </a:t>
            </a:r>
            <a:endParaRPr lang="da-DK" sz="900" dirty="0"/>
          </a:p>
          <a:p>
            <a:r>
              <a:rPr lang="en-US" sz="900" b="1" dirty="0"/>
              <a:t>Story of </a:t>
            </a:r>
            <a:r>
              <a:rPr lang="en-US" sz="900" b="1" dirty="0" err="1"/>
              <a:t>Chaum</a:t>
            </a:r>
            <a:r>
              <a:rPr lang="en-US" sz="900" b="1" dirty="0"/>
              <a:t> and </a:t>
            </a:r>
            <a:r>
              <a:rPr lang="en-US" sz="900" b="1" dirty="0" err="1"/>
              <a:t>DigiCash</a:t>
            </a:r>
            <a:r>
              <a:rPr lang="en-US" sz="900" b="1" dirty="0"/>
              <a:t> (to be taken with a grain of salt)</a:t>
            </a:r>
            <a:br>
              <a:rPr lang="en-US" sz="900" b="1" dirty="0"/>
            </a:br>
            <a:r>
              <a:rPr lang="en-US" sz="900" u="sng" dirty="0">
                <a:hlinkClick r:id="rId6"/>
              </a:rPr>
              <a:t>http://cryptome.org/jya/digicrash.htm</a:t>
            </a:r>
            <a:r>
              <a:rPr lang="en-US" sz="900" dirty="0"/>
              <a:t> </a:t>
            </a:r>
            <a:endParaRPr lang="da-DK" sz="900" dirty="0"/>
          </a:p>
          <a:p>
            <a:r>
              <a:rPr lang="en-US" sz="900" b="1" dirty="0" err="1"/>
              <a:t>Bitcoin</a:t>
            </a:r>
            <a:r>
              <a:rPr lang="en-US" sz="900" b="1" dirty="0"/>
              <a:t> paper and announcement</a:t>
            </a:r>
            <a:br>
              <a:rPr lang="en-US" sz="900" b="1" dirty="0"/>
            </a:br>
            <a:r>
              <a:rPr lang="en-US" sz="900" u="sng" dirty="0">
                <a:hlinkClick r:id="rId7"/>
              </a:rPr>
              <a:t>http://article.gmane.org/gmane.comp.encryption.general/12588/</a:t>
            </a:r>
            <a:r>
              <a:rPr lang="en-US" sz="900" dirty="0"/>
              <a:t/>
            </a:r>
            <a:br>
              <a:rPr lang="en-US" sz="900" dirty="0"/>
            </a:br>
            <a:r>
              <a:rPr lang="en-US" sz="900" u="sng" dirty="0">
                <a:hlinkClick r:id="rId8"/>
              </a:rPr>
              <a:t>http://www.mail-archive.com/cryptography@metzdowd.com/msg10142.html</a:t>
            </a:r>
            <a:r>
              <a:rPr lang="en-US" sz="900" dirty="0"/>
              <a:t> </a:t>
            </a:r>
            <a:endParaRPr lang="da-DK" sz="900" dirty="0"/>
          </a:p>
          <a:p>
            <a:r>
              <a:rPr lang="en-US" sz="900" b="1" dirty="0"/>
              <a:t>This pizza cost 750,000 </a:t>
            </a:r>
            <a:r>
              <a:rPr lang="en-US" sz="900" b="1" dirty="0" err="1"/>
              <a:t>usd</a:t>
            </a:r>
            <a:r>
              <a:rPr lang="en-US" sz="900" b="1" dirty="0"/>
              <a:t/>
            </a:r>
            <a:br>
              <a:rPr lang="en-US" sz="900" b="1" dirty="0"/>
            </a:br>
            <a:r>
              <a:rPr lang="en-US" sz="900" u="sng" dirty="0">
                <a:hlinkClick r:id="rId9"/>
              </a:rPr>
              <a:t>http://motherboard.vice.com/blog/this-pizza-is-worth-750000</a:t>
            </a:r>
            <a:r>
              <a:rPr lang="en-US" sz="900" dirty="0"/>
              <a:t> </a:t>
            </a:r>
            <a:endParaRPr lang="da-DK" sz="900" dirty="0"/>
          </a:p>
          <a:p>
            <a:r>
              <a:rPr lang="en-US" sz="900" b="1" dirty="0"/>
              <a:t>Lily Allen turns down </a:t>
            </a:r>
            <a:r>
              <a:rPr lang="en-US" sz="900" b="1" dirty="0" err="1"/>
              <a:t>btcs</a:t>
            </a:r>
            <a:r>
              <a:rPr lang="en-US" sz="900" b="1" dirty="0"/>
              <a:t/>
            </a:r>
            <a:br>
              <a:rPr lang="en-US" sz="900" b="1" dirty="0"/>
            </a:br>
            <a:r>
              <a:rPr lang="en-US" sz="900" u="sng" dirty="0">
                <a:hlinkClick r:id="rId10"/>
              </a:rPr>
              <a:t>https://twitter.com/lilyallen/statuses/419942070770741249</a:t>
            </a:r>
            <a:r>
              <a:rPr lang="en-US" sz="900" dirty="0"/>
              <a:t> </a:t>
            </a:r>
            <a:endParaRPr lang="da-DK" sz="900" dirty="0"/>
          </a:p>
          <a:p>
            <a:r>
              <a:rPr lang="en-US" sz="900" b="1" dirty="0"/>
              <a:t>Signature attack</a:t>
            </a:r>
            <a:br>
              <a:rPr lang="en-US" sz="900" b="1" dirty="0"/>
            </a:br>
            <a:r>
              <a:rPr lang="en-US" sz="900" u="sng" dirty="0">
                <a:hlinkClick r:id="rId11"/>
              </a:rPr>
              <a:t>http://eprint.iacr.org/2013/734</a:t>
            </a:r>
            <a:r>
              <a:rPr lang="en-US" sz="900" dirty="0"/>
              <a:t> </a:t>
            </a:r>
            <a:endParaRPr lang="da-DK" sz="900" dirty="0"/>
          </a:p>
          <a:p>
            <a:r>
              <a:rPr lang="en-US" sz="900" b="1" dirty="0" err="1"/>
              <a:t>Deanonymizing</a:t>
            </a:r>
            <a:r>
              <a:rPr lang="en-US" sz="900" b="1" dirty="0"/>
              <a:t/>
            </a:r>
            <a:br>
              <a:rPr lang="en-US" sz="900" b="1" dirty="0"/>
            </a:br>
            <a:r>
              <a:rPr lang="en-US" sz="900" u="sng" dirty="0">
                <a:hlinkClick r:id="rId12"/>
              </a:rPr>
              <a:t>http://cseweb.ucsd.edu/~smeiklejohn/files/imc13.pdf</a:t>
            </a:r>
            <a:r>
              <a:rPr lang="en-US" sz="900" dirty="0"/>
              <a:t>  </a:t>
            </a:r>
            <a:br>
              <a:rPr lang="en-US" sz="900" dirty="0"/>
            </a:br>
            <a:r>
              <a:rPr lang="en-US" sz="900" u="sng" dirty="0">
                <a:hlinkClick r:id="rId13"/>
              </a:rPr>
              <a:t>http://eprint.iacr.org/2012/584</a:t>
            </a:r>
            <a:r>
              <a:rPr lang="en-US" sz="900" dirty="0"/>
              <a:t> </a:t>
            </a:r>
            <a:endParaRPr lang="da-DK" sz="900" dirty="0"/>
          </a:p>
          <a:p>
            <a:r>
              <a:rPr lang="en-US" sz="900" b="1" dirty="0" err="1"/>
              <a:t>Zerocoin</a:t>
            </a:r>
            <a:r>
              <a:rPr lang="en-US" sz="900" b="1" dirty="0"/>
              <a:t>/</a:t>
            </a:r>
            <a:r>
              <a:rPr lang="en-US" sz="900" b="1" dirty="0" err="1"/>
              <a:t>Zerocash</a:t>
            </a:r>
            <a:r>
              <a:rPr lang="en-US" sz="900" b="1" dirty="0"/>
              <a:t/>
            </a:r>
            <a:br>
              <a:rPr lang="en-US" sz="900" b="1" dirty="0"/>
            </a:br>
            <a:r>
              <a:rPr lang="en-US" sz="900" u="sng" dirty="0">
                <a:hlinkClick r:id="rId14"/>
              </a:rPr>
              <a:t>http://zerocoin.org/</a:t>
            </a:r>
            <a:r>
              <a:rPr lang="en-US" sz="900" dirty="0"/>
              <a:t> </a:t>
            </a:r>
            <a:endParaRPr lang="da-DK" sz="900" dirty="0"/>
          </a:p>
          <a:p>
            <a:r>
              <a:rPr lang="en-US" sz="900" b="1" dirty="0"/>
              <a:t>Graphs, stats </a:t>
            </a:r>
            <a:r>
              <a:rPr lang="en-US" sz="900" b="1" dirty="0" err="1"/>
              <a:t>etc</a:t>
            </a:r>
            <a:r>
              <a:rPr lang="en-US" sz="900" b="1" dirty="0"/>
              <a:t/>
            </a:r>
            <a:br>
              <a:rPr lang="en-US" sz="900" b="1" dirty="0"/>
            </a:br>
            <a:r>
              <a:rPr lang="en-US" sz="900" u="sng" dirty="0">
                <a:hlinkClick r:id="rId15"/>
              </a:rPr>
              <a:t>www.blockchain.info</a:t>
            </a:r>
            <a:r>
              <a:rPr lang="en-US" sz="900" dirty="0"/>
              <a:t> </a:t>
            </a:r>
            <a:endParaRPr lang="da-DK" sz="900" dirty="0"/>
          </a:p>
          <a:p>
            <a:r>
              <a:rPr lang="en-US" sz="900" b="1" dirty="0"/>
              <a:t>Comparison with </a:t>
            </a:r>
            <a:r>
              <a:rPr lang="en-US" sz="900" b="1" dirty="0" err="1"/>
              <a:t>Altcoins</a:t>
            </a:r>
            <a:r>
              <a:rPr lang="en-US" sz="900" b="1" dirty="0"/>
              <a:t/>
            </a:r>
            <a:br>
              <a:rPr lang="en-US" sz="900" b="1" dirty="0"/>
            </a:br>
            <a:r>
              <a:rPr lang="en-US" sz="900" u="sng" dirty="0">
                <a:hlinkClick r:id="rId16"/>
              </a:rPr>
              <a:t>http://www.coinwarz.com/cryptocurrency</a:t>
            </a:r>
            <a:r>
              <a:rPr lang="en-US" sz="900" dirty="0"/>
              <a:t> </a:t>
            </a:r>
            <a:endParaRPr lang="da-DK" sz="900" dirty="0"/>
          </a:p>
          <a:p>
            <a:r>
              <a:rPr lang="en-US" sz="900" b="1" dirty="0" err="1"/>
              <a:t>Bitcoin</a:t>
            </a:r>
            <a:r>
              <a:rPr lang="en-US" sz="900" b="1" dirty="0"/>
              <a:t> stolen from TV</a:t>
            </a:r>
            <a:br>
              <a:rPr lang="en-US" sz="900" b="1" dirty="0"/>
            </a:br>
            <a:r>
              <a:rPr lang="en-US" sz="900" u="sng" dirty="0">
                <a:hlinkClick r:id="rId17"/>
              </a:rPr>
              <a:t>http://nymag.com/daily/intelligencer/2013/12/bloomberg-anchors-christmas-bitcoin-gets-stolen.html</a:t>
            </a:r>
            <a:r>
              <a:rPr lang="en-US" sz="900" dirty="0"/>
              <a:t> </a:t>
            </a:r>
            <a:endParaRPr lang="da-DK" sz="900" dirty="0"/>
          </a:p>
          <a:p>
            <a:r>
              <a:rPr lang="it-IT" sz="900" b="1" dirty="0"/>
              <a:t>Visa/Mastercard vs Wikileaks</a:t>
            </a:r>
            <a:br>
              <a:rPr lang="it-IT" sz="900" b="1" dirty="0"/>
            </a:br>
            <a:r>
              <a:rPr lang="it-IT" sz="900" u="sng" dirty="0">
                <a:hlinkClick r:id="rId18"/>
              </a:rPr>
              <a:t>http://www.forbes.com/sites/andygreenberg/2010/12/07/visa-mastercard-move-to-choke-wikileaks/</a:t>
            </a:r>
            <a:r>
              <a:rPr lang="it-IT" sz="900" dirty="0"/>
              <a:t> </a:t>
            </a:r>
            <a:endParaRPr lang="da-DK" sz="900" dirty="0"/>
          </a:p>
          <a:p>
            <a:r>
              <a:rPr lang="en-US" sz="900" b="1" dirty="0"/>
              <a:t>Not in the talk, but very interesting:</a:t>
            </a:r>
            <a:endParaRPr lang="da-DK" sz="900" dirty="0"/>
          </a:p>
          <a:p>
            <a:r>
              <a:rPr lang="en-US" sz="900" b="1" dirty="0" err="1"/>
              <a:t>Silkroad</a:t>
            </a:r>
            <a:r>
              <a:rPr lang="en-US" sz="900" b="1" dirty="0"/>
              <a:t> essentials</a:t>
            </a:r>
            <a:br>
              <a:rPr lang="en-US" sz="900" b="1" dirty="0"/>
            </a:br>
            <a:r>
              <a:rPr lang="en-US" sz="900" u="sng" dirty="0">
                <a:hlinkClick r:id="rId19"/>
              </a:rPr>
              <a:t>http://exitevent.com/privacy-tor-btc-and-what-the-silk-road-crackdown-means-to-you-131112.asp</a:t>
            </a:r>
            <a:r>
              <a:rPr lang="en-US" sz="900" dirty="0"/>
              <a:t> </a:t>
            </a:r>
            <a:r>
              <a:rPr lang="en-US" sz="900" u="sng" dirty="0">
                <a:hlinkClick r:id="rId20"/>
              </a:rPr>
              <a:t>http://arstechnica.com/tech-policy/2013/10/how-the-feds-took-down-the-dread-pirate-roberts/</a:t>
            </a:r>
            <a:r>
              <a:rPr lang="en-US" sz="900" dirty="0"/>
              <a:t> </a:t>
            </a:r>
            <a:r>
              <a:rPr lang="en-US" sz="900" u="sng" dirty="0">
                <a:hlinkClick r:id="rId21"/>
              </a:rPr>
              <a:t>http://pando.com/2014/01/02/with-130m-of-bitcoin-wealth-and-plans-to-sell-the-fbi-could-rattle-the-virtual-currency-cage</a:t>
            </a:r>
            <a:r>
              <a:rPr lang="en-US" sz="900" dirty="0"/>
              <a:t> </a:t>
            </a:r>
            <a:endParaRPr lang="da-DK" sz="900" dirty="0"/>
          </a:p>
          <a:p>
            <a:r>
              <a:rPr lang="en-US" sz="900" b="1" dirty="0"/>
              <a:t>The value overflow bug</a:t>
            </a:r>
            <a:br>
              <a:rPr lang="en-US" sz="900" b="1" dirty="0"/>
            </a:br>
            <a:r>
              <a:rPr lang="en-US" sz="900" u="sng" dirty="0">
                <a:hlinkClick r:id="rId22"/>
              </a:rPr>
              <a:t>https://en.bitcoin.it/wiki/Common_Vulnerabilities_and_Exposures#CVE-2010-5139</a:t>
            </a:r>
            <a:r>
              <a:rPr lang="en-US" sz="900" dirty="0"/>
              <a:t> </a:t>
            </a:r>
            <a:endParaRPr lang="da-DK" sz="900" dirty="0"/>
          </a:p>
          <a:p>
            <a:r>
              <a:rPr lang="en-US" sz="900" b="1" dirty="0"/>
              <a:t>The March 2013 chain fork</a:t>
            </a:r>
            <a:br>
              <a:rPr lang="en-US" sz="900" b="1" dirty="0"/>
            </a:br>
            <a:r>
              <a:rPr lang="en-US" sz="900" u="sng" dirty="0">
                <a:hlinkClick r:id="rId23"/>
              </a:rPr>
              <a:t>https://bitcoin.org/en/alert/2013-03-11-chain-fork</a:t>
            </a:r>
            <a:r>
              <a:rPr lang="en-US" sz="900" dirty="0"/>
              <a:t> </a:t>
            </a:r>
            <a:endParaRPr lang="da-DK" sz="900" dirty="0"/>
          </a:p>
          <a:p>
            <a:r>
              <a:rPr lang="en-US" sz="900" b="1" dirty="0"/>
              <a:t>Buggy transaction, </a:t>
            </a:r>
            <a:r>
              <a:rPr lang="en-US" sz="900" b="1" dirty="0" err="1"/>
              <a:t>mistery</a:t>
            </a:r>
            <a:r>
              <a:rPr lang="en-US" sz="900" b="1" dirty="0"/>
              <a:t> miner</a:t>
            </a:r>
            <a:br>
              <a:rPr lang="en-US" sz="900" b="1" dirty="0"/>
            </a:br>
            <a:r>
              <a:rPr lang="en-US" sz="900" u="sng" dirty="0">
                <a:hlinkClick r:id="rId24"/>
              </a:rPr>
              <a:t>https://blockchain.info/tx-index/3618498/4005d6bea3a93fb72f006d23e2685b85069d270cb57d15f0c057ef2d5e3f78</a:t>
            </a:r>
            <a:r>
              <a:rPr lang="en-US" sz="900" dirty="0"/>
              <a:t> </a:t>
            </a:r>
            <a:br>
              <a:rPr lang="en-US" sz="900" dirty="0"/>
            </a:br>
            <a:r>
              <a:rPr lang="en-US" sz="900" u="sng" dirty="0">
                <a:hlinkClick r:id="rId25"/>
              </a:rPr>
              <a:t>https://bitcointalk.org/index.php?topic=67634.0</a:t>
            </a:r>
            <a:r>
              <a:rPr lang="en-US" sz="900" dirty="0"/>
              <a:t> </a:t>
            </a:r>
            <a:endParaRPr lang="da-DK" sz="900" dirty="0"/>
          </a:p>
          <a:p>
            <a:r>
              <a:rPr lang="en-US" sz="900" b="1" dirty="0"/>
              <a:t>The problem with “</a:t>
            </a:r>
            <a:r>
              <a:rPr lang="en-US" sz="900" b="1" dirty="0" err="1"/>
              <a:t>checkpointed</a:t>
            </a:r>
            <a:r>
              <a:rPr lang="en-US" sz="900" b="1" dirty="0"/>
              <a:t>” </a:t>
            </a:r>
            <a:r>
              <a:rPr lang="en-US" sz="900" b="1" dirty="0" err="1"/>
              <a:t>bitcoin</a:t>
            </a:r>
            <a:r>
              <a:rPr lang="en-US" sz="900" b="1" dirty="0"/>
              <a:t/>
            </a:r>
            <a:br>
              <a:rPr lang="en-US" sz="900" b="1" dirty="0"/>
            </a:br>
            <a:r>
              <a:rPr lang="en-US" sz="900" u="sng" dirty="0">
                <a:hlinkClick r:id="rId26"/>
              </a:rPr>
              <a:t>http://www.links.org/files/decentralised-currencies.pdf</a:t>
            </a:r>
            <a:r>
              <a:rPr lang="en-US" sz="900" dirty="0"/>
              <a:t> </a:t>
            </a:r>
            <a:endParaRPr lang="da-DK" sz="900" dirty="0"/>
          </a:p>
          <a:p>
            <a:r>
              <a:rPr lang="en-US" sz="900" dirty="0"/>
              <a:t>This presentation contains copyrighted images the use of which has not always been specifically authorized by the copyright owner. I am making the material available for educational purposes only and I believe this constitutes a 'fair use'. </a:t>
            </a:r>
            <a:endParaRPr lang="da-DK" sz="900" dirty="0"/>
          </a:p>
        </p:txBody>
      </p:sp>
    </p:spTree>
    <p:extLst>
      <p:ext uri="{BB962C8B-B14F-4D97-AF65-F5344CB8AC3E}">
        <p14:creationId xmlns:p14="http://schemas.microsoft.com/office/powerpoint/2010/main" val="2416443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392"/>
            <a:ext cx="4572000" cy="7200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a-DK"/>
          </a:p>
        </p:txBody>
      </p:sp>
      <p:sp>
        <p:nvSpPr>
          <p:cNvPr id="2" name="Title 1"/>
          <p:cNvSpPr>
            <a:spLocks noGrp="1"/>
          </p:cNvSpPr>
          <p:nvPr>
            <p:ph type="title"/>
          </p:nvPr>
        </p:nvSpPr>
        <p:spPr>
          <a:xfrm>
            <a:off x="0" y="2780928"/>
            <a:ext cx="9144000" cy="1143000"/>
          </a:xfrm>
        </p:spPr>
        <p:txBody>
          <a:bodyPr>
            <a:normAutofit/>
          </a:bodyPr>
          <a:lstStyle/>
          <a:p>
            <a:r>
              <a:rPr lang="en-US" sz="6600" dirty="0" smtClean="0">
                <a:solidFill>
                  <a:schemeClr val="bg1"/>
                </a:solidFill>
              </a:rPr>
              <a:t>    crypto</a:t>
            </a:r>
            <a:r>
              <a:rPr lang="en-US" sz="6600" dirty="0" smtClean="0"/>
              <a:t> currency</a:t>
            </a:r>
            <a:endParaRPr lang="da-DK" sz="6600" dirty="0"/>
          </a:p>
        </p:txBody>
      </p:sp>
    </p:spTree>
    <p:extLst>
      <p:ext uri="{BB962C8B-B14F-4D97-AF65-F5344CB8AC3E}">
        <p14:creationId xmlns:p14="http://schemas.microsoft.com/office/powerpoint/2010/main" val="2048173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smtClean="0"/>
              <a:t>Introduction</a:t>
            </a:r>
            <a:endParaRPr lang="da-DK" sz="3200" dirty="0"/>
          </a:p>
        </p:txBody>
      </p:sp>
      <p:sp>
        <p:nvSpPr>
          <p:cNvPr id="3" name="Content Placeholder 2"/>
          <p:cNvSpPr>
            <a:spLocks noGrp="1"/>
          </p:cNvSpPr>
          <p:nvPr>
            <p:ph idx="1"/>
          </p:nvPr>
        </p:nvSpPr>
        <p:spPr>
          <a:xfrm>
            <a:off x="323528" y="1744216"/>
            <a:ext cx="8640960" cy="3917032"/>
          </a:xfrm>
        </p:spPr>
        <p:txBody>
          <a:bodyPr>
            <a:normAutofit lnSpcReduction="10000"/>
          </a:bodyPr>
          <a:lstStyle/>
          <a:p>
            <a:pPr algn="ctr">
              <a:lnSpc>
                <a:spcPct val="160000"/>
              </a:lnSpc>
            </a:pPr>
            <a:r>
              <a:rPr lang="en-US" sz="1300" i="1" dirty="0" smtClean="0">
                <a:solidFill>
                  <a:schemeClr val="tx1">
                    <a:lumMod val="85000"/>
                    <a:lumOff val="15000"/>
                  </a:schemeClr>
                </a:solidFill>
                <a:latin typeface="Segoe Print" panose="02000600000000000000" pitchFamily="2" charset="0"/>
              </a:rPr>
              <a:t>Just like any other currency Bitcoin (BTC) rates are affected </a:t>
            </a:r>
            <a:r>
              <a:rPr lang="en-US" sz="1300" i="1" dirty="0">
                <a:solidFill>
                  <a:schemeClr val="tx1">
                    <a:lumMod val="85000"/>
                    <a:lumOff val="15000"/>
                  </a:schemeClr>
                </a:solidFill>
                <a:latin typeface="Segoe Print" panose="02000600000000000000" pitchFamily="2" charset="0"/>
              </a:rPr>
              <a:t>b</a:t>
            </a:r>
            <a:r>
              <a:rPr lang="en-US" sz="1300" i="1" dirty="0" smtClean="0">
                <a:solidFill>
                  <a:schemeClr val="tx1">
                    <a:lumMod val="85000"/>
                    <a:lumOff val="15000"/>
                  </a:schemeClr>
                </a:solidFill>
                <a:latin typeface="Segoe Print" panose="02000600000000000000" pitchFamily="2" charset="0"/>
              </a:rPr>
              <a:t>y public opinions whether those opinions are based upon facts figures or otherwise are they really impacting the price of the crypto currency that is the what was trying to achieve using this project .</a:t>
            </a:r>
          </a:p>
          <a:p>
            <a:pPr algn="ctr">
              <a:lnSpc>
                <a:spcPct val="160000"/>
              </a:lnSpc>
            </a:pPr>
            <a:r>
              <a:rPr lang="en-US" sz="1300" i="1" dirty="0" smtClean="0">
                <a:solidFill>
                  <a:schemeClr val="tx1">
                    <a:lumMod val="85000"/>
                    <a:lumOff val="15000"/>
                  </a:schemeClr>
                </a:solidFill>
                <a:latin typeface="Segoe Print" panose="02000600000000000000" pitchFamily="2" charset="0"/>
              </a:rPr>
              <a:t>The Role Outline of this project is to depict the nature and the fluctuation of the btc price engine using twitter sentimental analysis which eventually help to predict and create a correlation between the social sentiment with btc price.</a:t>
            </a:r>
          </a:p>
          <a:p>
            <a:pPr marL="0" indent="0" algn="ctr">
              <a:lnSpc>
                <a:spcPct val="160000"/>
              </a:lnSpc>
              <a:buNone/>
            </a:pPr>
            <a:r>
              <a:rPr lang="en-US" sz="1300" b="1" i="1" u="sng" dirty="0" smtClean="0">
                <a:solidFill>
                  <a:schemeClr val="tx1">
                    <a:lumMod val="85000"/>
                    <a:lumOff val="15000"/>
                  </a:schemeClr>
                </a:solidFill>
                <a:latin typeface="Segoe Print" panose="02000600000000000000" pitchFamily="2" charset="0"/>
              </a:rPr>
              <a:t>Approach : </a:t>
            </a:r>
          </a:p>
          <a:p>
            <a:pPr algn="ctr">
              <a:lnSpc>
                <a:spcPct val="160000"/>
              </a:lnSpc>
            </a:pPr>
            <a:r>
              <a:rPr lang="en-US" sz="1300" i="1" dirty="0" smtClean="0">
                <a:solidFill>
                  <a:schemeClr val="tx1">
                    <a:lumMod val="85000"/>
                    <a:lumOff val="15000"/>
                  </a:schemeClr>
                </a:solidFill>
                <a:latin typeface="Segoe Print" panose="02000600000000000000" pitchFamily="2" charset="0"/>
              </a:rPr>
              <a:t>Using the Logistic regression analysis we are able to create a data mining strategy using the text classification algorithms/packages available for predicting the btc price moments.</a:t>
            </a:r>
          </a:p>
          <a:p>
            <a:pPr algn="ctr">
              <a:lnSpc>
                <a:spcPct val="160000"/>
              </a:lnSpc>
            </a:pPr>
            <a:r>
              <a:rPr lang="en-US" sz="1300" i="1" dirty="0" smtClean="0">
                <a:solidFill>
                  <a:schemeClr val="tx1">
                    <a:lumMod val="85000"/>
                    <a:lumOff val="15000"/>
                  </a:schemeClr>
                </a:solidFill>
                <a:latin typeface="Segoe Print" panose="02000600000000000000" pitchFamily="2" charset="0"/>
              </a:rPr>
              <a:t>Have used the sentimental analysis and text mining/classification algorithms to depict the price structure of coins.</a:t>
            </a:r>
          </a:p>
          <a:p>
            <a:pPr marL="0" indent="0" algn="ctr">
              <a:lnSpc>
                <a:spcPct val="160000"/>
              </a:lnSpc>
              <a:buNone/>
            </a:pPr>
            <a:r>
              <a:rPr lang="en-US" sz="1300" i="1" dirty="0" smtClean="0">
                <a:solidFill>
                  <a:schemeClr val="tx1">
                    <a:lumMod val="85000"/>
                    <a:lumOff val="15000"/>
                  </a:schemeClr>
                </a:solidFill>
                <a:latin typeface="Segoe Print" panose="02000600000000000000" pitchFamily="2" charset="0"/>
              </a:rPr>
              <a:t> </a:t>
            </a:r>
            <a:endParaRPr lang="en-US" sz="1300" i="1" dirty="0" smtClean="0">
              <a:solidFill>
                <a:schemeClr val="tx1">
                  <a:lumMod val="85000"/>
                  <a:lumOff val="15000"/>
                </a:schemeClr>
              </a:solidFill>
              <a:latin typeface="Segoe Print" panose="02000600000000000000" pitchFamily="2" charset="0"/>
            </a:endParaRPr>
          </a:p>
          <a:p>
            <a:pPr marL="0" indent="0" algn="ctr">
              <a:lnSpc>
                <a:spcPct val="160000"/>
              </a:lnSpc>
              <a:buNone/>
            </a:pPr>
            <a:endParaRPr lang="en-US" sz="2800" i="1" dirty="0" smtClean="0">
              <a:solidFill>
                <a:schemeClr val="tx1">
                  <a:lumMod val="85000"/>
                  <a:lumOff val="15000"/>
                </a:schemeClr>
              </a:solidFill>
              <a:latin typeface="Segoe Print" panose="02000600000000000000" pitchFamily="2" charset="0"/>
            </a:endParaRPr>
          </a:p>
        </p:txBody>
      </p:sp>
      <p:sp>
        <p:nvSpPr>
          <p:cNvPr id="5" name="Rectangle 4"/>
          <p:cNvSpPr/>
          <p:nvPr/>
        </p:nvSpPr>
        <p:spPr>
          <a:xfrm>
            <a:off x="8173374" y="5905333"/>
            <a:ext cx="184731" cy="461665"/>
          </a:xfrm>
          <a:prstGeom prst="rect">
            <a:avLst/>
          </a:prstGeom>
        </p:spPr>
        <p:txBody>
          <a:bodyPr wrap="none">
            <a:spAutoFit/>
          </a:bodyPr>
          <a:lstStyle/>
          <a:p>
            <a:pPr algn="r"/>
            <a:endParaRPr lang="en-US" sz="2400" dirty="0"/>
          </a:p>
        </p:txBody>
      </p:sp>
    </p:spTree>
    <p:extLst>
      <p:ext uri="{BB962C8B-B14F-4D97-AF65-F5344CB8AC3E}">
        <p14:creationId xmlns:p14="http://schemas.microsoft.com/office/powerpoint/2010/main" val="61389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Anonymous payments</a:t>
            </a:r>
            <a:endParaRPr lang="da-DK" dirty="0"/>
          </a:p>
        </p:txBody>
      </p:sp>
      <p:pic>
        <p:nvPicPr>
          <p:cNvPr id="1026"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203" y="1690146"/>
            <a:ext cx="1733542" cy="16803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ad.nfit.au.dk\NFDFS\Users\orlandi\Desktop\img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4943" y="3451340"/>
            <a:ext cx="492383" cy="492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248" y="4481440"/>
            <a:ext cx="1544935" cy="1703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d.nfit.au.dk\NFDFS\Users\orlandi\Desktop\imag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 y="2708920"/>
            <a:ext cx="864096" cy="119675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ad.nfit.au.dk\NFDFS\Users\orlandi\Desktop\images.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170" t="9671" r="16837" b="19750"/>
          <a:stretch/>
        </p:blipFill>
        <p:spPr bwMode="auto">
          <a:xfrm>
            <a:off x="5939287" y="6005078"/>
            <a:ext cx="578964" cy="5922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nfit.au.dk\NFDFS\Users\orlandi\Desktop\Luigi.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396" y="4581128"/>
            <a:ext cx="648072" cy="14847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1531134" y="2386290"/>
            <a:ext cx="2272198" cy="73106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1676417" y="2685959"/>
            <a:ext cx="2126915" cy="6710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411759" y="1922155"/>
            <a:ext cx="1863011" cy="461665"/>
          </a:xfrm>
          <a:prstGeom prst="rect">
            <a:avLst/>
          </a:prstGeom>
          <a:noFill/>
        </p:spPr>
        <p:txBody>
          <a:bodyPr wrap="none" rtlCol="0">
            <a:spAutoFit/>
          </a:bodyPr>
          <a:lstStyle/>
          <a:p>
            <a:r>
              <a:rPr lang="da-DK" sz="2400" dirty="0" smtClean="0"/>
              <a:t>”</a:t>
            </a:r>
            <a:r>
              <a:rPr lang="da-DK" sz="2400" dirty="0" err="1" smtClean="0"/>
              <a:t>withdraw</a:t>
            </a:r>
            <a:r>
              <a:rPr lang="da-DK" sz="2400" dirty="0" smtClean="0"/>
              <a:t>”</a:t>
            </a:r>
            <a:endParaRPr lang="da-DK" sz="2400" dirty="0"/>
          </a:p>
        </p:txBody>
      </p:sp>
      <p:pic>
        <p:nvPicPr>
          <p:cNvPr id="14" name="Picture 3" descr="\\ad.nfit.au.dk\NFDFS\Users\orlandi\Desktop\img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3372" y="5066545"/>
            <a:ext cx="492383" cy="49238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1284943" y="3501008"/>
            <a:ext cx="2957062" cy="12102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H="1">
            <a:off x="1258184" y="3717032"/>
            <a:ext cx="3037531" cy="12420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348949" y="3111351"/>
            <a:ext cx="1863011" cy="461665"/>
          </a:xfrm>
          <a:prstGeom prst="rect">
            <a:avLst/>
          </a:prstGeom>
          <a:noFill/>
        </p:spPr>
        <p:txBody>
          <a:bodyPr wrap="none" rtlCol="0">
            <a:spAutoFit/>
          </a:bodyPr>
          <a:lstStyle/>
          <a:p>
            <a:r>
              <a:rPr lang="da-DK" sz="2400" dirty="0" smtClean="0"/>
              <a:t>”</a:t>
            </a:r>
            <a:r>
              <a:rPr lang="da-DK" sz="2400" dirty="0" err="1" smtClean="0"/>
              <a:t>withdraw</a:t>
            </a:r>
            <a:r>
              <a:rPr lang="da-DK" sz="2400" dirty="0" smtClean="0"/>
              <a:t>”</a:t>
            </a:r>
            <a:endParaRPr lang="da-DK" sz="2400" dirty="0"/>
          </a:p>
        </p:txBody>
      </p:sp>
      <p:cxnSp>
        <p:nvCxnSpPr>
          <p:cNvPr id="26" name="Straight Arrow Connector 25"/>
          <p:cNvCxnSpPr/>
          <p:nvPr/>
        </p:nvCxnSpPr>
        <p:spPr>
          <a:xfrm>
            <a:off x="1458313" y="5680454"/>
            <a:ext cx="505993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H="1">
            <a:off x="1458314" y="5909652"/>
            <a:ext cx="50599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Oval 33"/>
          <p:cNvSpPr/>
          <p:nvPr/>
        </p:nvSpPr>
        <p:spPr>
          <a:xfrm rot="19368517">
            <a:off x="4477700" y="959400"/>
            <a:ext cx="4119807" cy="59597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35" name="Picture 2" descr="\\ad.nfit.au.dk\NFDFS\Users\orlandi\Desktop\imgr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6461227" y="3194051"/>
            <a:ext cx="1115487" cy="118392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a:xfrm flipH="1" flipV="1">
            <a:off x="6194215" y="3261373"/>
            <a:ext cx="648072" cy="15282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9" name="Cloud Callout 48"/>
          <p:cNvSpPr/>
          <p:nvPr/>
        </p:nvSpPr>
        <p:spPr>
          <a:xfrm>
            <a:off x="6461227" y="1624734"/>
            <a:ext cx="1943579" cy="1056508"/>
          </a:xfrm>
          <a:prstGeom prst="cloudCallout">
            <a:avLst>
              <a:gd name="adj1" fmla="val -29289"/>
              <a:gd name="adj2" fmla="val 913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da-DK" sz="2400" dirty="0" smtClean="0"/>
              <a:t>M or L?</a:t>
            </a:r>
            <a:endParaRPr lang="da-DK" sz="2400" dirty="0"/>
          </a:p>
        </p:txBody>
      </p:sp>
    </p:spTree>
    <p:extLst>
      <p:ext uri="{BB962C8B-B14F-4D97-AF65-F5344CB8AC3E}">
        <p14:creationId xmlns:p14="http://schemas.microsoft.com/office/powerpoint/2010/main" val="20937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42" presetClass="path" presetSubtype="0" accel="50000" decel="50000" fill="hold" nodeType="withEffect">
                                  <p:stCondLst>
                                    <p:cond delay="0"/>
                                  </p:stCondLst>
                                  <p:childTnLst>
                                    <p:animMotion origin="layout" path="M -4.72222E-6 -8.582E-7 L 0.55105 -0.00185 " pathEditMode="relative" rAng="0" ptsTypes="AA">
                                      <p:cBhvr>
                                        <p:cTn id="63" dur="2000" fill="hold"/>
                                        <p:tgtEl>
                                          <p:spTgt spid="14"/>
                                        </p:tgtEl>
                                        <p:attrNameLst>
                                          <p:attrName>ppt_x</p:attrName>
                                          <p:attrName>ppt_y</p:attrName>
                                        </p:attrNameLst>
                                      </p:cBhvr>
                                      <p:rCtr x="27552" y="-93"/>
                                    </p:animMotion>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1033"/>
                                        </p:tgtEl>
                                        <p:attrNameLst>
                                          <p:attrName>style.visibility</p:attrName>
                                        </p:attrNameLst>
                                      </p:cBhvr>
                                      <p:to>
                                        <p:strVal val="visible"/>
                                      </p:to>
                                    </p:set>
                                    <p:animEffect transition="in" filter="fade">
                                      <p:cBhvr>
                                        <p:cTn id="67" dur="500"/>
                                        <p:tgtEl>
                                          <p:spTgt spid="1033"/>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42" presetClass="path" presetSubtype="0" accel="50000" decel="50000" fill="hold" nodeType="withEffect">
                                  <p:stCondLst>
                                    <p:cond delay="0"/>
                                  </p:stCondLst>
                                  <p:childTnLst>
                                    <p:animMotion origin="layout" path="M 3.61111E-6 3.05806E-6 L -0.55122 0.00231 " pathEditMode="relative" rAng="0" ptsTypes="AA">
                                      <p:cBhvr>
                                        <p:cTn id="72" dur="2000" fill="hold"/>
                                        <p:tgtEl>
                                          <p:spTgt spid="1033"/>
                                        </p:tgtEl>
                                        <p:attrNameLst>
                                          <p:attrName>ppt_x</p:attrName>
                                          <p:attrName>ppt_y</p:attrName>
                                        </p:attrNameLst>
                                      </p:cBhvr>
                                      <p:rCtr x="-27569" y="116"/>
                                    </p:animMotion>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9"/>
                                        </p:tgtEl>
                                      </p:cBhvr>
                                    </p:animEffect>
                                    <p:set>
                                      <p:cBhvr>
                                        <p:cTn id="80" dur="1" fill="hold">
                                          <p:stCondLst>
                                            <p:cond delay="499"/>
                                          </p:stCondLst>
                                        </p:cTn>
                                        <p:tgtEl>
                                          <p:spTgt spid="2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55105 -0.00185 L 0.51962 -0.24312 " pathEditMode="relative" rAng="0" ptsTypes="AA">
                                      <p:cBhvr>
                                        <p:cTn id="84" dur="2000" fill="hold"/>
                                        <p:tgtEl>
                                          <p:spTgt spid="14"/>
                                        </p:tgtEl>
                                        <p:attrNameLst>
                                          <p:attrName>ppt_x</p:attrName>
                                          <p:attrName>ppt_y</p:attrName>
                                        </p:attrNameLst>
                                      </p:cBhvr>
                                      <p:rCtr x="-1580" y="-12075"/>
                                    </p:animMotion>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43"/>
                                        </p:tgtEl>
                                      </p:cBhvr>
                                    </p:animEffect>
                                    <p:set>
                                      <p:cBhvr>
                                        <p:cTn id="92" dur="1" fill="hold">
                                          <p:stCondLst>
                                            <p:cond delay="499"/>
                                          </p:stCondLst>
                                        </p:cTn>
                                        <p:tgtEl>
                                          <p:spTgt spid="4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8" grpId="0"/>
      <p:bldP spid="18" grpId="1"/>
      <p:bldP spid="34"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Chaum’s</a:t>
            </a:r>
            <a:r>
              <a:rPr lang="en-US" dirty="0"/>
              <a:t> </a:t>
            </a:r>
            <a:r>
              <a:rPr lang="en-US" b="1" dirty="0"/>
              <a:t>anonymous</a:t>
            </a:r>
            <a:r>
              <a:rPr lang="en-US" dirty="0"/>
              <a:t> e-cash</a:t>
            </a:r>
            <a:endParaRPr lang="da-DK" dirty="0"/>
          </a:p>
        </p:txBody>
      </p:sp>
      <p:sp>
        <p:nvSpPr>
          <p:cNvPr id="3" name="Content Placeholder 2"/>
          <p:cNvSpPr>
            <a:spLocks noGrp="1"/>
          </p:cNvSpPr>
          <p:nvPr>
            <p:ph idx="1"/>
          </p:nvPr>
        </p:nvSpPr>
        <p:spPr>
          <a:xfrm>
            <a:off x="457200" y="1600201"/>
            <a:ext cx="8229600" cy="1828800"/>
          </a:xfrm>
        </p:spPr>
        <p:txBody>
          <a:bodyPr/>
          <a:lstStyle/>
          <a:p>
            <a:pPr marL="0" indent="0">
              <a:buNone/>
            </a:pPr>
            <a:r>
              <a:rPr lang="en-US" b="1" dirty="0" smtClean="0"/>
              <a:t>anonymous</a:t>
            </a:r>
          </a:p>
          <a:p>
            <a:pPr marL="0" indent="0">
              <a:buNone/>
            </a:pPr>
            <a:r>
              <a:rPr lang="en-US" b="1" dirty="0" smtClean="0"/>
              <a:t>secure</a:t>
            </a:r>
            <a:r>
              <a:rPr lang="en-US" dirty="0" smtClean="0"/>
              <a:t> (no double-spending)</a:t>
            </a:r>
          </a:p>
          <a:p>
            <a:pPr marL="0" indent="0">
              <a:buNone/>
            </a:pPr>
            <a:r>
              <a:rPr lang="en-US" dirty="0" smtClean="0"/>
              <a:t>only </a:t>
            </a:r>
            <a:r>
              <a:rPr lang="en-US" b="1" dirty="0"/>
              <a:t>transfer</a:t>
            </a:r>
            <a:r>
              <a:rPr lang="en-US" dirty="0"/>
              <a:t> (no creation/storage</a:t>
            </a:r>
            <a:r>
              <a:rPr lang="en-US" dirty="0" smtClean="0"/>
              <a:t>)</a:t>
            </a:r>
            <a:endParaRPr lang="en-US" dirty="0"/>
          </a:p>
          <a:p>
            <a:endParaRPr lang="en-US" dirty="0"/>
          </a:p>
          <a:p>
            <a:endParaRPr lang="en-US" dirty="0"/>
          </a:p>
          <a:p>
            <a:endParaRPr lang="en-US" dirty="0"/>
          </a:p>
          <a:p>
            <a:endParaRPr lang="da-DK" dirty="0"/>
          </a:p>
        </p:txBody>
      </p:sp>
      <p:sp>
        <p:nvSpPr>
          <p:cNvPr id="5" name="Content Placeholder 2"/>
          <p:cNvSpPr txBox="1">
            <a:spLocks/>
          </p:cNvSpPr>
          <p:nvPr/>
        </p:nvSpPr>
        <p:spPr>
          <a:xfrm>
            <a:off x="4347904" y="5733256"/>
            <a:ext cx="3834726"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421" y="3663026"/>
            <a:ext cx="2520280" cy="13501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7544" y="5517232"/>
            <a:ext cx="8229600" cy="7560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dirty="0" smtClean="0"/>
              <a:t>…and </a:t>
            </a:r>
            <a:r>
              <a:rPr lang="en-US" b="1" dirty="0" smtClean="0"/>
              <a:t>bankrupted</a:t>
            </a:r>
            <a:r>
              <a:rPr lang="en-US" dirty="0" smtClean="0"/>
              <a:t> in 1999  </a:t>
            </a:r>
          </a:p>
          <a:p>
            <a:endParaRPr lang="en-US" dirty="0" smtClean="0"/>
          </a:p>
          <a:p>
            <a:endParaRPr lang="en-US" dirty="0" smtClean="0"/>
          </a:p>
          <a:p>
            <a:endParaRPr lang="da-DK" dirty="0"/>
          </a:p>
        </p:txBody>
      </p:sp>
      <p:pic>
        <p:nvPicPr>
          <p:cNvPr id="1026" name="Picture 2" descr="\\ad.nfit.au.dk\NFDFS\Users\orlandi\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759248"/>
            <a:ext cx="1944216" cy="121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65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advent of </a:t>
            </a:r>
            <a:r>
              <a:rPr lang="en-US" dirty="0" err="1" smtClean="0"/>
              <a:t>Bitcoin</a:t>
            </a:r>
            <a:endParaRPr lang="da-DK" dirty="0"/>
          </a:p>
        </p:txBody>
      </p:sp>
      <p:sp>
        <p:nvSpPr>
          <p:cNvPr id="3" name="Content Placeholder 2"/>
          <p:cNvSpPr>
            <a:spLocks noGrp="1"/>
          </p:cNvSpPr>
          <p:nvPr>
            <p:ph idx="1"/>
          </p:nvPr>
        </p:nvSpPr>
        <p:spPr>
          <a:xfrm>
            <a:off x="457200" y="1960241"/>
            <a:ext cx="8363272" cy="4133055"/>
          </a:xfrm>
        </p:spPr>
        <p:txBody>
          <a:bodyPr>
            <a:noAutofit/>
          </a:bodyPr>
          <a:lstStyle/>
          <a:p>
            <a:r>
              <a:rPr lang="en-US" sz="2400" dirty="0" smtClean="0"/>
              <a:t>2009: </a:t>
            </a:r>
            <a:r>
              <a:rPr lang="en-US" sz="2400" b="1" dirty="0" err="1" smtClean="0"/>
              <a:t>Bitcoin</a:t>
            </a:r>
            <a:r>
              <a:rPr lang="en-US" sz="2400" b="1" dirty="0" smtClean="0"/>
              <a:t> announced</a:t>
            </a:r>
            <a:r>
              <a:rPr lang="en-US" sz="2400" dirty="0" smtClean="0"/>
              <a:t> by Satoshi </a:t>
            </a:r>
            <a:r>
              <a:rPr lang="en-US" sz="2400" dirty="0" err="1" smtClean="0"/>
              <a:t>Nakamoto</a:t>
            </a:r>
            <a:endParaRPr lang="en-US" sz="2400" dirty="0" smtClean="0"/>
          </a:p>
          <a:p>
            <a:pPr lvl="1"/>
            <a:r>
              <a:rPr lang="en-US" sz="2000" dirty="0" smtClean="0"/>
              <a:t>Pseudonym for person or group of person</a:t>
            </a:r>
          </a:p>
          <a:p>
            <a:endParaRPr lang="en-US" sz="2400" dirty="0" smtClean="0"/>
          </a:p>
          <a:p>
            <a:r>
              <a:rPr lang="en-US" sz="2400" dirty="0" smtClean="0"/>
              <a:t>2009-2011: slow start…</a:t>
            </a:r>
          </a:p>
          <a:p>
            <a:endParaRPr lang="en-US" sz="2400" dirty="0"/>
          </a:p>
          <a:p>
            <a:r>
              <a:rPr lang="en-US" sz="2400" dirty="0" smtClean="0"/>
              <a:t>2011-2013: Silk Road and Dread Pirate Roberts</a:t>
            </a:r>
          </a:p>
          <a:p>
            <a:endParaRPr lang="en-US" sz="2400" dirty="0"/>
          </a:p>
          <a:p>
            <a:r>
              <a:rPr lang="en-US" sz="2400" dirty="0" smtClean="0"/>
              <a:t>End 2013: </a:t>
            </a:r>
            <a:r>
              <a:rPr lang="en-US" sz="2400" b="1" dirty="0" err="1" smtClean="0"/>
              <a:t>Bitcoin</a:t>
            </a:r>
            <a:r>
              <a:rPr lang="en-US" sz="2400" b="1" dirty="0" smtClean="0"/>
              <a:t> price skyrockets </a:t>
            </a:r>
          </a:p>
          <a:p>
            <a:pPr lvl="1"/>
            <a:r>
              <a:rPr lang="en-US" sz="2000" dirty="0" smtClean="0"/>
              <a:t>and the world notices!</a:t>
            </a:r>
          </a:p>
          <a:p>
            <a:pPr marL="0" indent="0">
              <a:buNone/>
            </a:pPr>
            <a:endParaRPr lang="en-US" sz="2400" dirty="0"/>
          </a:p>
          <a:p>
            <a:endParaRPr lang="da-DK" sz="2400" dirty="0"/>
          </a:p>
        </p:txBody>
      </p:sp>
      <p:sp>
        <p:nvSpPr>
          <p:cNvPr id="5" name="Content Placeholder 2"/>
          <p:cNvSpPr txBox="1">
            <a:spLocks/>
          </p:cNvSpPr>
          <p:nvPr/>
        </p:nvSpPr>
        <p:spPr>
          <a:xfrm>
            <a:off x="4347904" y="5733256"/>
            <a:ext cx="3834726"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503889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da-DK"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bg1">
                    <a:lumMod val="85000"/>
                  </a:schemeClr>
                </a:solidFill>
              </a:rPr>
              <a:t>Part 0</a:t>
            </a:r>
            <a:r>
              <a:rPr lang="en-US" dirty="0" smtClean="0">
                <a:solidFill>
                  <a:schemeClr val="bg1">
                    <a:lumMod val="85000"/>
                  </a:schemeClr>
                </a:solidFill>
              </a:rPr>
              <a:t>: a little history</a:t>
            </a:r>
          </a:p>
          <a:p>
            <a:endParaRPr lang="en-US" dirty="0" smtClean="0"/>
          </a:p>
          <a:p>
            <a:r>
              <a:rPr lang="en-US" b="1" dirty="0" smtClean="0"/>
              <a:t>Part 1</a:t>
            </a:r>
            <a:r>
              <a:rPr lang="en-US" dirty="0" smtClean="0"/>
              <a:t>: </a:t>
            </a:r>
            <a:r>
              <a:rPr lang="en-US" dirty="0" err="1" smtClean="0"/>
              <a:t>TheoryCoin</a:t>
            </a:r>
            <a:endParaRPr lang="en-US" dirty="0"/>
          </a:p>
          <a:p>
            <a:pPr lvl="1"/>
            <a:r>
              <a:rPr lang="en-US" dirty="0" smtClean="0"/>
              <a:t>How to </a:t>
            </a:r>
            <a:r>
              <a:rPr lang="en-US" b="1" i="1" dirty="0" smtClean="0"/>
              <a:t>create</a:t>
            </a:r>
            <a:r>
              <a:rPr lang="en-US" dirty="0" smtClean="0"/>
              <a:t> coins</a:t>
            </a:r>
          </a:p>
          <a:p>
            <a:pPr lvl="1"/>
            <a:r>
              <a:rPr lang="en-US" dirty="0" smtClean="0"/>
              <a:t>How to </a:t>
            </a:r>
            <a:r>
              <a:rPr lang="en-US" b="1" i="1" dirty="0" smtClean="0"/>
              <a:t>transfer</a:t>
            </a:r>
            <a:r>
              <a:rPr lang="en-US" dirty="0" smtClean="0"/>
              <a:t> coins</a:t>
            </a:r>
          </a:p>
          <a:p>
            <a:pPr lvl="1"/>
            <a:r>
              <a:rPr lang="en-US" dirty="0" smtClean="0"/>
              <a:t>How to </a:t>
            </a:r>
            <a:r>
              <a:rPr lang="en-US" b="1" i="1" dirty="0" smtClean="0"/>
              <a:t>store</a:t>
            </a:r>
            <a:r>
              <a:rPr lang="en-US" dirty="0" smtClean="0"/>
              <a:t> coins</a:t>
            </a:r>
          </a:p>
          <a:p>
            <a:endParaRPr lang="en-US" dirty="0" smtClean="0"/>
          </a:p>
          <a:p>
            <a:r>
              <a:rPr lang="en-US" b="1" dirty="0" smtClean="0"/>
              <a:t>Part 2</a:t>
            </a:r>
            <a:r>
              <a:rPr lang="en-US" dirty="0" smtClean="0"/>
              <a:t>: diff(        ,        )</a:t>
            </a:r>
          </a:p>
          <a:p>
            <a:endParaRPr lang="en-US" dirty="0" smtClean="0"/>
          </a:p>
          <a:p>
            <a:r>
              <a:rPr lang="en-US" b="1" dirty="0" smtClean="0"/>
              <a:t>Part 3</a:t>
            </a:r>
            <a:r>
              <a:rPr lang="en-US" dirty="0" smtClean="0"/>
              <a:t>: Problems and issues</a:t>
            </a:r>
            <a:endParaRPr lang="en-US" b="1" dirty="0" smtClean="0"/>
          </a:p>
          <a:p>
            <a:endParaRPr lang="en-US" dirty="0"/>
          </a:p>
          <a:p>
            <a:endParaRPr lang="en-US" dirty="0" smtClean="0"/>
          </a:p>
          <a:p>
            <a:endParaRPr lang="en-US" dirty="0" smtClean="0"/>
          </a:p>
        </p:txBody>
      </p:sp>
      <p:pic>
        <p:nvPicPr>
          <p:cNvPr id="2050" name="Picture 2" descr="\\ad.nfit.au.dk\NFDFS\Users\orlandi\Desktop\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525" y="1340768"/>
            <a:ext cx="1516600" cy="1146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d.nfit.au.dk\NFDFS\Users\orlandi\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4538711"/>
            <a:ext cx="647314" cy="647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nfit.au.dk\NFDFS\Users\orlandi\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253" y="5013175"/>
            <a:ext cx="1508149" cy="150814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932040" y="2487035"/>
            <a:ext cx="1083246" cy="963613"/>
            <a:chOff x="7593210" y="518033"/>
            <a:chExt cx="1083246" cy="963613"/>
          </a:xfrm>
        </p:grpSpPr>
        <p:pic>
          <p:nvPicPr>
            <p:cNvPr id="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518033"/>
              <a:ext cx="1011238" cy="9636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593210" y="1022089"/>
              <a:ext cx="1083246" cy="29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Straight Connector 10"/>
            <p:cNvCxnSpPr/>
            <p:nvPr/>
          </p:nvCxnSpPr>
          <p:spPr>
            <a:xfrm>
              <a:off x="7593210" y="1022089"/>
              <a:ext cx="1083246" cy="0"/>
            </a:xfrm>
            <a:prstGeom prst="line">
              <a:avLst/>
            </a:prstGeom>
          </p:spPr>
          <p:style>
            <a:lnRef idx="3">
              <a:schemeClr val="dk1"/>
            </a:lnRef>
            <a:fillRef idx="0">
              <a:schemeClr val="dk1"/>
            </a:fillRef>
            <a:effectRef idx="2">
              <a:schemeClr val="dk1"/>
            </a:effectRef>
            <a:fontRef idx="minor">
              <a:schemeClr val="tx1"/>
            </a:fontRef>
          </p:style>
        </p:cxnSp>
      </p:grpSp>
      <p:pic>
        <p:nvPicPr>
          <p:cNvPr id="12"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1" y="4513489"/>
            <a:ext cx="864096" cy="823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5580112" y="2991091"/>
            <a:ext cx="1769668" cy="963613"/>
            <a:chOff x="5724128" y="3284984"/>
            <a:chExt cx="1512168" cy="823400"/>
          </a:xfrm>
        </p:grpSpPr>
        <p:sp>
          <p:nvSpPr>
            <p:cNvPr id="4" name="Right Arrow 3"/>
            <p:cNvSpPr/>
            <p:nvPr/>
          </p:nvSpPr>
          <p:spPr>
            <a:xfrm>
              <a:off x="5724128" y="3451733"/>
              <a:ext cx="1512168" cy="3865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3"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5286" y="3284984"/>
              <a:ext cx="864096" cy="823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455142" y="3429000"/>
            <a:ext cx="1293322" cy="1035622"/>
            <a:chOff x="7383134" y="3717031"/>
            <a:chExt cx="1293322" cy="1035622"/>
          </a:xfrm>
        </p:grpSpPr>
        <p:pic>
          <p:nvPicPr>
            <p:cNvPr id="16"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134"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83134" y="3717031"/>
              <a:ext cx="1293322" cy="963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pic>
          <p:nvPicPr>
            <p:cNvPr id="18"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ad.nfit.au.dk\NFDFS\Users\orlandi\Desktop\Pictur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3209" y="3789040"/>
              <a:ext cx="1011239" cy="96361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4788024" y="1124744"/>
            <a:ext cx="4104455" cy="1362292"/>
          </a:xfrm>
          <a:prstGeom prst="rect">
            <a:avLst/>
          </a:prstGeom>
          <a:solidFill>
            <a:srgbClr val="FFFFFF">
              <a:alpha val="9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24247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28762</TotalTime>
  <Words>1231</Words>
  <Application>Microsoft Office PowerPoint</Application>
  <PresentationFormat>On-screen Show (4:3)</PresentationFormat>
  <Paragraphs>381</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 Unicode MS</vt:lpstr>
      <vt:lpstr>Arial</vt:lpstr>
      <vt:lpstr>Calibri</vt:lpstr>
      <vt:lpstr>Century Gothic</vt:lpstr>
      <vt:lpstr>Courier New</vt:lpstr>
      <vt:lpstr>Segoe Print</vt:lpstr>
      <vt:lpstr>Wingdings</vt:lpstr>
      <vt:lpstr>Office Theme</vt:lpstr>
      <vt:lpstr>Social Mining to predict the Bitcoin Price and other Crypto- currency</vt:lpstr>
      <vt:lpstr>Problem Statment </vt:lpstr>
      <vt:lpstr>Outline</vt:lpstr>
      <vt:lpstr>    crypto currency</vt:lpstr>
      <vt:lpstr>Introduction</vt:lpstr>
      <vt:lpstr>Anonymous payments</vt:lpstr>
      <vt:lpstr>Chaum’s anonymous e-cash</vt:lpstr>
      <vt:lpstr>The advent of Bitcoin</vt:lpstr>
      <vt:lpstr>Outline</vt:lpstr>
      <vt:lpstr>TheoryCoin:  How to create money</vt:lpstr>
      <vt:lpstr>TheoryCoin:  How to create money</vt:lpstr>
      <vt:lpstr>TheoryCoin: (coins to ppl) How to create money</vt:lpstr>
      <vt:lpstr>TheoryCoin:  How to create money</vt:lpstr>
      <vt:lpstr>TheoryCoin:  How to create money</vt:lpstr>
      <vt:lpstr>Outline</vt:lpstr>
      <vt:lpstr>TheoryCoin:  How to transfer money</vt:lpstr>
      <vt:lpstr>TheoryCoin:  How to transfer money</vt:lpstr>
      <vt:lpstr>TheoryCoin:  How to transfer money</vt:lpstr>
      <vt:lpstr>TheoryCoin:  How to transfer money</vt:lpstr>
      <vt:lpstr>TheoryCoin:  How to transfer money</vt:lpstr>
      <vt:lpstr>Outline</vt:lpstr>
      <vt:lpstr>TheoryCoin:  How to store money</vt:lpstr>
      <vt:lpstr>TheoryCoin:  How to store money</vt:lpstr>
      <vt:lpstr>Outline</vt:lpstr>
      <vt:lpstr>diff(      ,      ) How is money created in Bitcoin?</vt:lpstr>
      <vt:lpstr>diff(      ,      ) How is money transferred in Bitcoin?</vt:lpstr>
      <vt:lpstr>diff(      ,      ) How is money stored in Bitcoin?</vt:lpstr>
      <vt:lpstr>Outline</vt:lpstr>
      <vt:lpstr>Anonymity?</vt:lpstr>
      <vt:lpstr>Users? (and their devices)</vt:lpstr>
      <vt:lpstr>Programmable money?</vt:lpstr>
      <vt:lpstr>Mining pools</vt:lpstr>
      <vt:lpstr>A final word…</vt:lpstr>
      <vt:lpstr>PowerPoint Presentation</vt:lpstr>
    </vt:vector>
  </TitlesOfParts>
  <Company>NFIT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Claudio Orlandi</dc:creator>
  <cp:lastModifiedBy>Upadhyay, Jitendra</cp:lastModifiedBy>
  <cp:revision>103</cp:revision>
  <dcterms:created xsi:type="dcterms:W3CDTF">2013-12-17T09:40:47Z</dcterms:created>
  <dcterms:modified xsi:type="dcterms:W3CDTF">2018-06-28T11:31:12Z</dcterms:modified>
</cp:coreProperties>
</file>