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20.xml" ContentType="application/vnd.openxmlformats-officedocument.presentationml.tags+xml"/>
  <Override PartName="/ppt/notesSlides/notesSlide1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7.xml" ContentType="application/vnd.openxmlformats-officedocument.presentationml.notesSlide+xml"/>
  <Override PartName="/ppt/tags/tag24.xml" ContentType="application/vnd.openxmlformats-officedocument.presentationml.tags+xml"/>
  <Override PartName="/ppt/notesSlides/notesSlide1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9.xml" ContentType="application/vnd.openxmlformats-officedocument.presentationml.notesSlide+xml"/>
  <Override PartName="/ppt/tags/tag28.xml" ContentType="application/vnd.openxmlformats-officedocument.presentationml.tags+xml"/>
  <Override PartName="/ppt/notesSlides/notesSlide20.xml" ContentType="application/vnd.openxmlformats-officedocument.presentationml.notesSlide+xml"/>
  <Override PartName="/ppt/tags/tag29.xml" ContentType="application/vnd.openxmlformats-officedocument.presentationml.tags+xml"/>
  <Override PartName="/ppt/notesSlides/notesSlide21.xml" ContentType="application/vnd.openxmlformats-officedocument.presentationml.notesSlide+xml"/>
  <Override PartName="/ppt/tags/tag30.xml" ContentType="application/vnd.openxmlformats-officedocument.presentationml.tags+xml"/>
  <Override PartName="/ppt/notesSlides/notesSlide22.xml" ContentType="application/vnd.openxmlformats-officedocument.presentationml.notesSlide+xml"/>
  <Override PartName="/ppt/tags/tag31.xml" ContentType="application/vnd.openxmlformats-officedocument.presentationml.tags+xml"/>
  <Override PartName="/ppt/notesSlides/notesSlide23.xml" ContentType="application/vnd.openxmlformats-officedocument.presentationml.notesSlide+xml"/>
  <Override PartName="/ppt/tags/tag32.xml" ContentType="application/vnd.openxmlformats-officedocument.presentationml.tags+xml"/>
  <Override PartName="/ppt/notesSlides/notesSlide24.xml" ContentType="application/vnd.openxmlformats-officedocument.presentationml.notesSlide+xml"/>
  <Override PartName="/ppt/tags/tag33.xml" ContentType="application/vnd.openxmlformats-officedocument.presentationml.tags+xml"/>
  <Override PartName="/ppt/notesSlides/notesSlide25.xml" ContentType="application/vnd.openxmlformats-officedocument.presentationml.notesSlide+xml"/>
  <Override PartName="/ppt/tags/tag34.xml" ContentType="application/vnd.openxmlformats-officedocument.presentationml.tags+xml"/>
  <Override PartName="/ppt/notesSlides/notesSlide26.xml" ContentType="application/vnd.openxmlformats-officedocument.presentationml.notesSlide+xml"/>
  <Override PartName="/ppt/tags/tag35.xml" ContentType="application/vnd.openxmlformats-officedocument.presentationml.tags+xml"/>
  <Override PartName="/ppt/notesSlides/notesSlide27.xml" ContentType="application/vnd.openxmlformats-officedocument.presentationml.notesSlide+xml"/>
  <Override PartName="/ppt/tags/tag36.xml" ContentType="application/vnd.openxmlformats-officedocument.presentationml.tags+xml"/>
  <Override PartName="/ppt/notesSlides/notesSlide28.xml" ContentType="application/vnd.openxmlformats-officedocument.presentationml.notesSlide+xml"/>
  <Override PartName="/ppt/tags/tag37.xml" ContentType="application/vnd.openxmlformats-officedocument.presentationml.tags+xml"/>
  <Override PartName="/ppt/notesSlides/notesSlide29.xml" ContentType="application/vnd.openxmlformats-officedocument.presentationml.notesSlide+xml"/>
  <Override PartName="/ppt/tags/tag38.xml" ContentType="application/vnd.openxmlformats-officedocument.presentationml.tags+xml"/>
  <Override PartName="/ppt/notesSlides/notesSlide30.xml" ContentType="application/vnd.openxmlformats-officedocument.presentationml.notesSlide+xml"/>
  <Override PartName="/ppt/tags/tag39.xml" ContentType="application/vnd.openxmlformats-officedocument.presentationml.tags+xml"/>
  <Override PartName="/ppt/notesSlides/notesSlide31.xml" ContentType="application/vnd.openxmlformats-officedocument.presentationml.notesSlide+xml"/>
  <Override PartName="/ppt/tags/tag40.xml" ContentType="application/vnd.openxmlformats-officedocument.presentationml.tags+xml"/>
  <Override PartName="/ppt/notesSlides/notesSlide3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3.xml" ContentType="application/vnd.openxmlformats-officedocument.presentationml.notesSlide+xml"/>
  <Override PartName="/ppt/tags/tag43.xml" ContentType="application/vnd.openxmlformats-officedocument.presentationml.tags+xml"/>
  <Override PartName="/ppt/notesSlides/notesSlide34.xml" ContentType="application/vnd.openxmlformats-officedocument.presentationml.notesSlide+xml"/>
  <Override PartName="/ppt/tags/tag44.xml" ContentType="application/vnd.openxmlformats-officedocument.presentationml.tags+xml"/>
  <Override PartName="/ppt/notesSlides/notesSlide35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36.xml" ContentType="application/vnd.openxmlformats-officedocument.presentationml.notesSlide+xml"/>
  <Override PartName="/ppt/tags/tag4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2"/>
  </p:notesMasterIdLst>
  <p:handoutMasterIdLst>
    <p:handoutMasterId r:id="rId53"/>
  </p:handoutMasterIdLst>
  <p:sldIdLst>
    <p:sldId id="395" r:id="rId2"/>
    <p:sldId id="291" r:id="rId3"/>
    <p:sldId id="352" r:id="rId4"/>
    <p:sldId id="354" r:id="rId5"/>
    <p:sldId id="355" r:id="rId6"/>
    <p:sldId id="356" r:id="rId7"/>
    <p:sldId id="357" r:id="rId8"/>
    <p:sldId id="294" r:id="rId9"/>
    <p:sldId id="295" r:id="rId10"/>
    <p:sldId id="296" r:id="rId11"/>
    <p:sldId id="297" r:id="rId12"/>
    <p:sldId id="298" r:id="rId13"/>
    <p:sldId id="371" r:id="rId14"/>
    <p:sldId id="299" r:id="rId15"/>
    <p:sldId id="333" r:id="rId16"/>
    <p:sldId id="350" r:id="rId17"/>
    <p:sldId id="373" r:id="rId18"/>
    <p:sldId id="372" r:id="rId19"/>
    <p:sldId id="301" r:id="rId20"/>
    <p:sldId id="334" r:id="rId21"/>
    <p:sldId id="380" r:id="rId22"/>
    <p:sldId id="302" r:id="rId23"/>
    <p:sldId id="335" r:id="rId24"/>
    <p:sldId id="303" r:id="rId25"/>
    <p:sldId id="374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77" r:id="rId36"/>
    <p:sldId id="394" r:id="rId37"/>
    <p:sldId id="381" r:id="rId38"/>
    <p:sldId id="391" r:id="rId39"/>
    <p:sldId id="392" r:id="rId40"/>
    <p:sldId id="382" r:id="rId41"/>
    <p:sldId id="383" r:id="rId42"/>
    <p:sldId id="384" r:id="rId43"/>
    <p:sldId id="385" r:id="rId44"/>
    <p:sldId id="393" r:id="rId45"/>
    <p:sldId id="386" r:id="rId46"/>
    <p:sldId id="387" r:id="rId47"/>
    <p:sldId id="388" r:id="rId48"/>
    <p:sldId id="389" r:id="rId49"/>
    <p:sldId id="390" r:id="rId50"/>
    <p:sldId id="379" r:id="rId51"/>
  </p:sldIdLst>
  <p:sldSz cx="9144000" cy="6858000" type="screen4x3"/>
  <p:notesSz cx="7315200" cy="9601200"/>
  <p:custDataLst>
    <p:tags r:id="rId5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4229" autoAdjust="0"/>
  </p:normalViewPr>
  <p:slideViewPr>
    <p:cSldViewPr showGuides="1">
      <p:cViewPr varScale="1">
        <p:scale>
          <a:sx n="69" d="100"/>
          <a:sy n="69" d="100"/>
        </p:scale>
        <p:origin x="1673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62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62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B50246AE-4F50-4FE5-9233-B93048EC89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052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62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62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B2E6AD9E-1D41-4A86-BFFB-98760FF354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3495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2027EE-D6CC-4A98-9F2E-954109735AB7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486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A226FA-3F1C-4BE1-8E19-DC53F6044305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54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C50454-3502-435F-A73C-C952F9238A1A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07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7317DB-C9D2-4AC7-B099-D7086AC856AC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193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FE6318-0FD0-4F37-9710-35857339F0F5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567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420E55-96C7-4A72-A387-B55CE8CA0F6D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03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EBCE2F-799D-4E56-BFF4-CAE19180FC2D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115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9842A61-F57F-491D-ACC1-C73F4B0DD5BD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302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A092D0-A41B-46A7-A5BB-453138223C23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521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F30677-A802-49A3-8F05-7524312098C8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When there is no trend nor seasonality.</a:t>
            </a:r>
          </a:p>
        </p:txBody>
      </p:sp>
    </p:spTree>
    <p:extLst>
      <p:ext uri="{BB962C8B-B14F-4D97-AF65-F5344CB8AC3E}">
        <p14:creationId xmlns:p14="http://schemas.microsoft.com/office/powerpoint/2010/main" val="4016366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44A42A-73E9-4A1E-94A3-235B0168E667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2 and 3 </a:t>
            </a:r>
          </a:p>
        </p:txBody>
      </p:sp>
    </p:spTree>
    <p:extLst>
      <p:ext uri="{BB962C8B-B14F-4D97-AF65-F5344CB8AC3E}">
        <p14:creationId xmlns:p14="http://schemas.microsoft.com/office/powerpoint/2010/main" val="313043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281E6A-9671-440C-BD52-D2C6A2626EC2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47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9D30D7-8757-4EED-9292-6B55F8087F55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507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D5F667D-0EF6-409A-B117-C4DA66E11F5A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23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F7C41E-5C38-468E-AD5C-988649750894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758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EF51DE-EC81-4026-B9FA-225754A949BC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6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48D85E1-F45C-4BDC-92C1-AD9718EB815B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41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F1DE9A-092B-4D0C-B132-B5CB642278BF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397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B6FB68-22FD-430C-884E-014A8BE6F111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21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969B04-58E5-449B-83B2-3D5A67686C9A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6044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A8EF8D-0478-44CF-9C50-A05C7D07E027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619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CF67584-4236-4B3C-A1EF-9F816540D1CB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92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9615A99-446B-4314-B51B-C22F6B5A3287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422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69485A-7A6A-49B8-AC82-070C4E4C16F4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737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D79CA1C-4190-4914-8F9D-935E54109FFD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4205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9615A99-446B-4314-B51B-C22F6B5A3287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5145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0CBC44-E4E7-4728-AAF2-A604F59A1D33}" type="slidenum">
              <a:rPr lang="en-US" altLang="en-US"/>
              <a:pPr eaLnBrk="1" hangingPunct="1"/>
              <a:t>45</a:t>
            </a:fld>
            <a:endParaRPr lang="en-US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7513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B13F75-6835-4743-984F-9EB88EE8925A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0927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E20DB2-D0C8-44FC-B3C9-CCE47CF43FE8}" type="slidenum">
              <a:rPr lang="en-US" altLang="en-US"/>
              <a:pPr eaLnBrk="1" hangingPunct="1"/>
              <a:t>47</a:t>
            </a:fld>
            <a:endParaRPr lang="en-US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2770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31688D-A2FC-4F5F-BF19-A337AB3E1A57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925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C7ACB1-1FCA-4A63-BFAE-F0874CE54B38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091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1DA530-A706-4FDD-9ED1-3856CA707A38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Level: A “local average”, where the series would be at each point in time if the other effects are eliminated.</a:t>
            </a:r>
          </a:p>
        </p:txBody>
      </p:sp>
    </p:spTree>
    <p:extLst>
      <p:ext uri="{BB962C8B-B14F-4D97-AF65-F5344CB8AC3E}">
        <p14:creationId xmlns:p14="http://schemas.microsoft.com/office/powerpoint/2010/main" val="523561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D5A5A6-33D8-4549-945C-7B7273E52766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611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832D1C-B0E5-4151-97AB-B42448B17AF2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110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9D241C-AC88-4AA6-90F4-851AFFBC3096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687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95EEFA4-797E-4629-A05B-8C1575C4B58C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890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3CB85-3500-410E-8E51-96D9D9DB91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46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DB3B20-AC49-42E3-B1FF-F93C5889A2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0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A60141-B45E-4C06-9B5E-A790029263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404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A665EDD3-E2AB-41DE-84EA-CBFAD1116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7418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7E232-BC9D-4826-B933-416B7198DCF3}" type="datetimeFigureOut">
              <a:rPr lang="en-US"/>
              <a:pPr>
                <a:defRPr/>
              </a:pPr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D4F20-EE53-4A52-86B5-AC8BAA11B6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3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8CC78-F9EB-423F-BA21-5E81F2BFBE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69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F1B121-470D-41AE-8538-05A3CC7A40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34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B311F-B857-4AFF-935B-E740B53ED1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88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39C02-95F3-42ED-98A0-69B3E458A8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10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62A1E-8413-40F0-9AA8-A9348F213C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478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719F9-39CA-4733-852B-6E93554438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692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68B69F-3FD2-498F-8C08-B296C4C2AC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31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C85E1-2A50-46C1-8DFC-8AA42D352F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35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B296924-459F-4958-803D-60596A0E4F5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../../../Program%20Files/TurningPoint/2003/Questions.html" TargetMode="External"/><Relationship Id="rId2" Type="http://schemas.openxmlformats.org/officeDocument/2006/relationships/tags" Target="../tags/tag1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../../../Program%20Files/TurningPoint/2003/Questions.html" TargetMode="External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.bin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1.xml"/><Relationship Id="rId9" Type="http://schemas.openxmlformats.org/officeDocument/2006/relationships/hyperlink" Target="../../../Program%20Files/TurningPoint/2003/Question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hyperlink" Target="../../../Program%20Files/TurningPoint/2003/Questions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hyperlink" Target="../../../Program%20Files/TurningPoint/2003/Questions.html" TargetMode="Externa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hyperlink" Target="../../../Program%20Files/TurningPoint/2003/Question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../../../Program%20Files/TurningPoint/2003/Questions.html" TargetMode="Externa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hyperlink" Target="../../../Program%20Files/TurningPoint/2003/Questions.html" TargetMode="Externa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../../../Program%20Files/TurningPoint/2003/Questions.html" TargetMode="External"/><Relationship Id="rId2" Type="http://schemas.openxmlformats.org/officeDocument/2006/relationships/tags" Target="../tags/tag2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hyperlink" Target="../../../Program%20Files/TurningPoint/2003/Questions.html" TargetMode="Externa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hyperlink" Target="../../../Program%20Files/TurningPoint/2003/Questions.html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../../../Program%20Files/TurningPoint/2003/Questions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Relationship Id="rId4" Type="http://schemas.openxmlformats.org/officeDocument/2006/relationships/hyperlink" Target="../../../Program%20Files/TurningPoint/2003/Questions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hyperlink" Target="../../../Program%20Files/TurningPoint/2003/Questions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hyperlink" Target="../../../Program%20Files/TurningPoint/2003/Questions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hyperlink" Target="../../../Program%20Files/TurningPoint/2003/Question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hyperlink" Target="../../../Program%20Files/TurningPoint/2003/Questions.html" TargetMode="Externa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hyperlink" Target="../../../Program%20Files/TurningPoint/2003/Questions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hyperlink" Target="../../../Program%20Files/TurningPoint/2003/Questions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5" Type="http://schemas.openxmlformats.org/officeDocument/2006/relationships/image" Target="../media/image28.png"/><Relationship Id="rId4" Type="http://schemas.openxmlformats.org/officeDocument/2006/relationships/hyperlink" Target="../../../Program%20Files/TurningPoint/2003/Questions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hyperlink" Target="../../../Program%20Files/TurningPoint/2003/Questions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8.xml"/><Relationship Id="rId6" Type="http://schemas.openxmlformats.org/officeDocument/2006/relationships/image" Target="../media/image30.png"/><Relationship Id="rId5" Type="http://schemas.openxmlformats.org/officeDocument/2006/relationships/image" Target="../media/image29.emf"/><Relationship Id="rId4" Type="http://schemas.openxmlformats.org/officeDocument/2006/relationships/hyperlink" Target="../../../Program%20Files/TurningPoint/2003/Questions.html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../../../Program%20Files/TurningPoint/2003/Questions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hyperlink" Target="../../../Program%20Files/TurningPoint/2003/Questions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1.xml"/><Relationship Id="rId4" Type="http://schemas.openxmlformats.org/officeDocument/2006/relationships/image" Target="../media/image3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hyperlink" Target="../../../Program%20Files/TurningPoint/2003/Questions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hyperlink" Target="../../../Program%20Files/TurningPoint/2003/Questions.html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5" Type="http://schemas.openxmlformats.org/officeDocument/2006/relationships/image" Target="../media/image39.wmf"/><Relationship Id="rId4" Type="http://schemas.openxmlformats.org/officeDocument/2006/relationships/hyperlink" Target="../../../Program%20Files/TurningPoint/2003/Questions.html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4" Type="http://schemas.openxmlformats.org/officeDocument/2006/relationships/hyperlink" Target="../../../Program%20Files/TurningPoint/2003/Questions.html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39.wmf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hyperlink" Target="../../../Program%20Files/TurningPoint/2003/Questions.html" TargetMode="External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hyperlink" Target="../../../Program%20Files/TurningPoint/2003/Questions.html" TargetMode="External"/><Relationship Id="rId4" Type="http://schemas.openxmlformats.org/officeDocument/2006/relationships/hyperlink" Target="../../../Documents%20and%20Settings/gshmueli/Desktop/Coca%20Cola.xls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hyperlink" Target="../../../Program%20Files/TurningPoint/2003/Question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hyperlink" Target="../../../Program%20Files/TurningPoint/2003/Question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hyperlink" Target="../../../Program%20Files/TurningPoint/2003/Question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hyperlink" Target="../../../Program%20Files/TurningPoint/2003/Quest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46088" y="0"/>
            <a:ext cx="8229600" cy="1252538"/>
          </a:xfrm>
        </p:spPr>
        <p:txBody>
          <a:bodyPr/>
          <a:lstStyle/>
          <a:p>
            <a:r>
              <a:rPr lang="en-US" altLang="en-US" sz="3200"/>
              <a:t>Bio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25450" y="1292225"/>
            <a:ext cx="8293100" cy="4624388"/>
          </a:xfrm>
        </p:spPr>
        <p:txBody>
          <a:bodyPr/>
          <a:lstStyle/>
          <a:p>
            <a:r>
              <a:rPr lang="en-US" altLang="en-US" sz="2000" b="1" dirty="0"/>
              <a:t>Ph.D. in Marketing </a:t>
            </a:r>
            <a:r>
              <a:rPr lang="en-US" altLang="en-US" sz="2000" dirty="0"/>
              <a:t>(University of Georgia)</a:t>
            </a:r>
          </a:p>
          <a:p>
            <a:r>
              <a:rPr lang="en-US" altLang="en-US" sz="2000" b="1" dirty="0"/>
              <a:t>M.S. in Statistics </a:t>
            </a:r>
            <a:r>
              <a:rPr lang="en-US" altLang="en-US" sz="2000" dirty="0"/>
              <a:t>(University of Georgia)</a:t>
            </a:r>
          </a:p>
          <a:p>
            <a:r>
              <a:rPr lang="en-US" altLang="en-US" sz="2000" b="1" dirty="0"/>
              <a:t>M.S. in Artificial Intelligence </a:t>
            </a:r>
            <a:r>
              <a:rPr lang="en-US" altLang="en-US" sz="2000" dirty="0"/>
              <a:t>(University of Georgia)</a:t>
            </a:r>
          </a:p>
          <a:p>
            <a:r>
              <a:rPr lang="en-US" altLang="en-US" sz="2000" b="1" dirty="0"/>
              <a:t>Current Position: </a:t>
            </a:r>
            <a:r>
              <a:rPr lang="en-US" altLang="en-US" sz="2000" dirty="0"/>
              <a:t>J.B. Hoskins Professor of Marketing (Texas Tech University), Associate Dean, Director of Leadership Program.</a:t>
            </a:r>
          </a:p>
          <a:p>
            <a:r>
              <a:rPr lang="en-US" altLang="en-US" sz="2000" b="1" dirty="0"/>
              <a:t>Previous Teaching Experience</a:t>
            </a:r>
            <a:r>
              <a:rPr lang="en-US" altLang="en-US" sz="2000" dirty="0"/>
              <a:t>: Forecasting, Artificial Intelligence in Business, Marketing Research, International Marketing, Personal Selling, Marketing Analytics.</a:t>
            </a:r>
          </a:p>
          <a:p>
            <a:endParaRPr lang="en-US" altLang="en-US" sz="2400" dirty="0"/>
          </a:p>
        </p:txBody>
      </p:sp>
      <p:sp>
        <p:nvSpPr>
          <p:cNvPr id="73730" name="AutoShape 2" descr="data:image/jpeg;base64,/9j/4AAQSkZJRgABAQAAAQABAAD/2wCEAAkGBhQSEBQUExQWFRUWGB8aFxUYGR4bHRwcHBobHSAaGhoeHCYeHB8jIB0aHy8gJCcqLSwsGB4xNTAqNSYrLCkBCQoKDgwOGg8PGikkHyQsLCwsLSwsLCwsLCwsKSwsLCwqLCwsLSwsLCwsLCwsKSwsLCwsKSwsLCwsLCkpLCwsLP/AABEIAOEA4QMBIgACEQEDEQH/xAAcAAABBQEBAQAAAAAAAAAAAAAGAAMEBQcCAQj/xABCEAACAQIEBAQDBgQEBAYDAAABAhEDIQAEEjEFQVFhBhMicTKBkQdCobHB8BQjUtFicuHxFTOSohYXJUNTsiQ0Y//EABoBAQEBAQEBAQAAAAAAAAAAAAABAgMEBQb/xAArEQACAgEDAwMDBAMAAAAAAAAAAQIRAxIhMQRBURNh8CKh0TJxgbEFFOH/2gAMAwEAAhEDEQA/ANc4zx5cvGqLgkScVD/aBSDAemTsJv8AliD9o6S1MR908ttsAdOkDUOmYjfmfY8sCWaSPtAp9FHX1fpGOD9o1GdI0lumq/0xmzMFJ0HSdtuXO564gUeGtqKOos2rzDEgRy59THU/PAWaw/2k0AwWU1kSF1XjrGOk+0agQTqSAYJ1WnpPXGUZumHdFFJtC+oVBAuVKybzCgnYXMYgU8m4ajUCkBFVPKEbqtQF15buBeDE+2BLNl/8xaWooNBcCdIe8HnjxPtEpk6dIDRMTy+mMfyWWej5NN0M0lFxpuSoBMzPKAIw/wARydZ6q1UUDS4CqfiKffgkxBmY6ouBbNXX7SqRkAAkbwZj3thyj9olJ20ppYgTZuWMlelV8nMKJQvr0ajvrAE2npht87V8saUZXAgmRq0zdVIPadxy+VJZr9T7QaQ3A7AGZ/DHi/aDTJjSJ5Cb/ljEKmTrTJNS5guWvpNIg7HfXFxHOMOinmNLR5gGgaYYWGkCDfcMCfnvywFm1VftDpLOrSI39W3vbHH/AJk0JgFT6dXxcuvt3xk9NDUo1qYRlJVlBY/HK2lr2BN/bHmYylWuB6dAVVGgkAMFcMVsTYgRJtfEFmtL9pWXIJV0IA5NP6Y8y32j03EqoIOxneelr4yjM06ja9KwjhVUtplbtrJgybRF9y0Y84ZlXpzTKltLRTf4V0kzYTI0zHsBgDWz9oNOYAG8b/6Y7Pj2mOS/9V/yxnH8tY1klryovv1xx6nfUIVVIuwiYuQAMUWacfHNMTMADv8Ana2OT45WfhHuTA/LGdOvr1SZOyx1/c36YZFRo9ZAE3UHeO/5YhbNFP2iUhvp35Gf0w7T8doQTAAiZ1b/AIYzGlm1DCwjlIsOhPXD2ZQkBiIMewPT69MUlmkHx5T/AMMdZ/0xHH2kUpiB9f8ATGeVTCJcAx6hBJHcdOmEQFaVB1/1tyJHMdsBZpFP7QEN9ICjdiYH5Xxz/wCYtLlpIiZ1cvpjNdepyRDxuSbE9SMdUsvDKagBk+lV59yNv2cKFmkn7Q6XQe09Pljzhn2i0quaFCAJQtqBm4i0R3xl+epAFmkqOQG8dY/fPDXBlC8SogLp9N7zO18BZ9AeeOuFiswsQ0UP2g1gCgPNTbadueATzNAAAWWHLZf1nB19oRJKKoBJUm+1sZ7l1knWJtzFvw3xTJ1mqwAXQZP9W88px3q0kxfSfVImeeGnyulgxE84Bx3TKsCIgncj8MAPoDVcAwTExyH+2G2YrEy0G4tEg8jjhUUczKibGT/YYarNpUnUyzsef774Al5iox0nTHbv1tjimAvqdljcLz36Yp+OeIjRRfLidh7Rf8fzxRnxXWNopx2U/nqwAcmprIn4iIF8QmqrOlVY8wCP2cQ/C3HaDmqcwwolFLIFBMwN7gye2KVPFMPq8sG9vUQfnb8MAF4DuVGhAVEgdu5O2E4aqNOqAGiAN/74HB4zmR5bAsdlYfIAYnZ/xDUy+lK2XqU3gMslY0naIY8sLQLMBfgLsxjbcz/YY6OVmNgZ0ja45n/fFGvjKiTdKiyLkKpP/wBsP5fi9CC6rmHRY1P5TQP8zKCFwBevRABVRq62mD77Yi1CtMAb8zPPrAxFPibLaYWtB6aWC/lOGl4nl31aq1Kx9N+cdOYxAWy0Vdi5UwRC8x9Rhqlw2+5g2BO2o9trYezNIpSplqnlo49DGAOsDp8+2IlLiKTHmI8QAxYQGPMXvigml9A1NOq0nrykDniKtNi1x6bmWiT/AGx4KZqdGCmCdU36QMOCrDS59IJEbHt3i+AItRNTQJkAiNo98P1dkAbUwElrwCO3T+2OiQwgaRtccxfrvhvM02ARVYkbBeU/L88CHBzLXKsDAu0EDUdh+eGKlUxcSB0+8T+mJtTh/oaGkc+Vwdo6745qU10gRLRBZrW32GLYoay+WIF1ggTe8giJ/e2JaFdIcKCFmIvfuefsMN5NFddtRHxEz/uwxGzUqwXXp0GNAEbdemHIHGzsuHUTIvqAA2j8MReFPPEqMkExuBA5bYmUsvEEkFQsKCYHO564h8KqauIUNrA7COmIVG1YWFhYhoHPtHJBQruFP5jANV1W+FSSNz1wf+PXh0EC6nflcX6YAuIVUCNqOoqC1trAkSf0GBkZzHEUorrqEEGT3J6KvXvimXx0oGnybciGEi/sB+OA3PZtqjanufy7dIxxRqWwBpPC+I/xCOaSmFX1sw+G4v0/3wloI3qZ4Q7Ox+I84wCZXjlfLrUSlUKrVXS47TNjyNsQBVI2sOnL6YWQtfFmbDZgqCNKAKsbbST7kk/TFZQFt8M5tW577n5jthZVlg6gZ5HCyjle8Y6pVflH44aeoLRPecPZXLl6i01A1P8ADeBtO/LbAj2HRUgyDBFwehxL4n4grZpw9Z5IUKLQIAj/AHwz/wAFrf8AxtPQQcM1sm6zqR1A3lbdL/WMKCd8C80bzPti44X43r5fK1sshGirtYEifiueuKKlRLGFBPQKCe+w7SfYY9FAxsfocAdUbkCYvF7DHkb3t13Hyx1Ry8m8xaQEJ+XLHNaFJX1KQfhKxHO4Jkcj88ATs34lzFelSo1amqnSnSPfm17xy/XEGuRFxPbDNMje55YseIcLqJSWo4XSW0gAy0wTcRAFuvPABP8AZvl9K1mDBA+lQNtpk/iL4IV0HzCNT6bzvPK3zm+B7wzlgaC3MEdO5kEDcdDz7YIqCoigt3GkC47fucUHtbhUKh2HM6tv0w3/ABIDMEAZhEE/mFHbDWdz7O4VRJ6RsOnfHmXqIgJ2JsAOvUjt+OAHKlQhp1SbiNh2NtzY4jUVqVJZoF/vHl0A64k5WrNpAEiSAbdRiYGEFacsQCSbQT0vtPQYAglCq6FYibfpPXHv8MG+IXFy2xa1rcu+HHqjVJVZ0gCSTHYr7zjnKVgZLyYETzM+3ePwxQRKpJRgQALeoG+kDYfPDHBcwrcQoqoPpESREi2/fD9dJcem02XkZ5W5c8c8LQLxCiosSSSOQvy5xiBG0YWFhYhsFvtPIlCTACkz8xjIuK8cNRPLEKBYtG/ucbL9ouW16ZEgI0/UYwbi+W/mMA0xtFh88Ym2EUj2OEj/ACx1VSDhsHGzB2FnHU4m+HfD9bNsfLU6V+J9gDa0nfrGLLjXgrM5ZDUcKaY+9N/pEH64AHKq2PvOG1qRbcYcq353wkpFmAIFyBqmAJMSTyHU4FOVeY/fPE7g+Y05qgRuKo/7rfri8zf2a5xBKJTrDrQqpU/CQ30GKOtw6rTf1U6lNgQZZGUgjbcdpwDRt/AfCtFANSCrU+8WBPvAmAMUn2jeHqYy1SpS9JQamUE6SAbwCSQfww74d+2PL+WFzavTdRGtE1qx2kR6h7H8cUXjn7SKNek9DKo5FSz1XUoNJ3CqTM94HzxN7LtRD8DUP4geTMQ2s6T6tKgiOoJJj2xqNLg1IUiPJQg7krf5tOoH54wzw9xp8pVFWmJZfiB2ZTFvwBnGxZH7QaVXLBzQzYJHwlU9Vvuk1AGB5HB+xmEVG6BHxbkVy1OvpeEqoVRSZIYAmAe8iPfGZ1Df9cFXizxM2crMvltRp0wQlNxDTaS3cxAA/XA29JjHpawjY9f9cUylTbPHYeWpHJvnsMO1s67IFJOnVMd+uGPLbTsdMz+mOgOWKaDDwTxCoQ1IKCoFjEQSTdjzGCRqfqMiepWR8hO3ScU/gxDSoSQf5hlvTfSJFpi+/wBcElWuXVpuCLC0sPfl398AiA9GpfTp9PIW3OxO7HCpJEsdJIEEkAwDy9/bHNNyrBmOpeSqLDt72jE2onmNqKFQANOnYWtPf+xwBDrTcKGn0lqh23mV+u2JFYOKgZXZgbGABPzG2OK1FyjT90iIEj53gcuWH8tRCqC7PBHqAFj0ETbrPtgBvOZTQGlgF5gn1PG0RPS56nEWvULAMVgAqAYiB0A5j/FiTnFGsaEJgWMyIF9+3TDbVAY1Gx2B2ntPLAEGmDr9A2Eat9V+Q/vj3hVMDiFDfVBmTO0Yfy2as2mRp3jYKTb3/wBMMcIYnP0S2/K0Wtf574rCNpwsLCxk2U3jmuVZIWZU+24xhPHaAWoZB9V97fXG4faCAWQGLg7n2/HGdZ7gq1SQYUKLm+/IAc/fGZK0RPczuumqCedgPbEaplSpvi5z3DHDwUM8jG/fscRq2a0sYg22IsPljkpOOxppPc0H7IcylTLvlxHm03LETBKsQdQ6wbH2wVeL8qGyGZUXBpsb8iBIt1B2OMOyTMjLUp1DSdTZwYI9v7bYtOJ+N89Upmk9YaWEEhVBYe4H5AY62mZ7ELwlwJc3nBSedIUuQDBaItPLf8MaW3gTIuPVQZOWpGYH3jVpb54yzhOeqZauuYpboeextdW7HbGq5H7S8nUSX10uqOpInqrjf92xp2FXczXxPwIZOuaYiwkEc+hHPaPxxAyvFav/AMlQDprYj6Exiy8YceXN5hnpghFUKs7mJM+14E9MUmXp+me8fhgZJuSyRq1QgMEz6vx2w9S4cPOamT8JI94x34d//bojqxH/AGtjrjdXyc5mNPJ4HL7qnAEQgAx6p/ffDzaiPic9PUSBG03tvhZOgatRVgFmOkSY364JH8MZkDTCwBa/OOgETji9a4OioGxSYjUSRbmxnHDU2LQSxFrkkj5nBDl/BGYYSWpiASfVJMfL2xL/APCDuseasERABtO99uX44v1k+kFawUARTvNiZIwYeFckGpxoBZhJIG17HoIwx/4RQW8wlBH/AHdY2nbF5k8gAumk5A0wwBIIA3kfrjcYtckb8EqrXYSpYM4j1TbkYgcuWFkbwGWB15X5GfyGG1MKEWBf4kuSRG888OrXEwgYMt9UAy3MnoZJxsyeZhSil/hUGyn4j9e/XEjK5kBBEbk2PMrz6kdNgTjhaXmbvqJOw5c5PXHuQaFZnKkgyCBeTb6YAhL5gkxYHqd5uIFpOHqdY6vhOo7LyK7kxsNO98KpV8xtKglbgT6RPMn/AFtjwcMZFGldd7kGYEcr3HfADGYzz1DEiFtM2E9TAEnDdLLCJfSdVgSbe56YezOTWmwVm9TXC2NidmNhcTtth4cNI0vVZdIJAB+EC0EgbnAFYtLVrC0y3W5CgDmOUfnhcMy7LxCgWUj07npAgDtGLnNRo1CDT3XmTfcLsom3tiqyVYHiNDSTpgkW9vrgEbJhYWFiGwd+0c/BafSfrIwF5hkIWXWOYWSecQNv98Gn2i07oeYVo59OX73wD5dSQJ35k3jlNrdsUyzv+GJQaVLDdtQHMRHtGBziXhNTOhtA22tI5Sb/AO+Cipnn+Gl8Uepz16AfhAwv4VSqySTuQSNU9DyWPriNJ8izMq/DKlOFKQTsTf59AMRzQBEMPp+hGNHz/Dx5FTUWm8KOpFoY3PfGfV3ARTadrbbT/fHOqka7DGgT6iABaOZ+l8OFzEU2bT0N49+WLjK+Hmq0kZIYuoOnaJGxOGE4FXBIFEtyOkyov+v6Yj1J7DZlQcoWPpgz/Tb8OQxz5JiIm8z2iP7YLeD+Bs5VGpctVYHYFdA+ZaLfXDlf7Nc4v/MUIByDaoG5J0zH5Yz6jW8uC6b4AoMykFSQw2IscdU6RY+olibkzJPuT+7YsuJ8E8qoaZaSALxG/wDbrjUvs38HUKmVpZiqKayW0qSNg5WTqJu2mdueOmu4px3szp3pg54U8PCnUR5DPG4BYLPS1z33xc1MqQbKQpPqnpFzvbB1mcroZlRUK8jMCOciN/i26dsQ87w3VSAFygtPT+nYT79u848c+rkn9MeD1Q6eL5YL5gqIAUh4EEMTM2PKImemOaOQME2AUxJmxABlgNyf7YYzFOorsZXTFpEW/pkYb/4sAfWthzU27zH649kMkZxUonnnBwelnNOdYk6QY0gc4N7bGOQPXE4ZZCNUlTsbxJ6tF9+WIfntVgqSWEkgRAH+b6dIw4udUgs7rLP62BBgQNh7xtjocx01SgUMoFo35cwBETtf8ccPnQ9SRt94EaeXPvP5YSOKpEyFE7CZJMgE/TCNAGCFI9VyTAJ7XiLTPK++AHcvlgp1rDn7pEwCe225+mGTXKtqZ7k7ATvtHQYcSmZUgkAQXePT2Fx8vrhVeIIsJSDFpksQPUTuSTsATYD8MAO0KTOWJ1J6Z+EQRc36nlGIFJTKgMVB3JO4E/DyA/viY7sbMWZiCAVNltuTzUScQ0yukiSQ5JILHcAbBe9j9cAdVlQuSpJIiC24vAHSI/KcPVM2ah38wr947dNvrc9MN0Mofigv1vG454l1EJRmZbgiVAgAXEbj3jfrigjU8n/M1mrJn5DcwIkDrGI9Mf8AqOXiw0yBzvF+15tiR5wFQahJG6ibkAD6m/c4iUHB4lRgEATuI3MxHIbb9cQI2HCwsLENg39pAJKAT8J2+W+BSjUQLFQBRFosPfufnzODbx3SRoDEglSBG945cxgSyeScKA7i0j1b9iBFsUyRqGXJ/mASq7KN2PftjyhmJdYpi5iY9II5AYmeZqYIJZgJ2IEjnA3MzhmhTKlvMvs0H0gbi3T3vgBjNZk+WxqEHfUwF/YHbtjLc0dwBABPvjVvJDkx6Fg6gSOVtomRyxmXFqADVNM/HzEdfrjEtmirgNPDTEZCiw0ooUl3IkkqWEIu5tHzwQ8NSjVpq9MtDD0FQdTHmGuCpBEEcjgX8Fo75Slpm3mCRE2qNG9ogj6Ym8HRsrmTSmaVY6kIvoqc78gYv0MY4dXGei4M7dO46qmjSqWaqSuoagLQXJt9ANiPw74ieI+LuKFYU1UELYHnIOxjfb8ekY9y/EF8vU7QwsVCy03vHS/La+IHGM4KtGutIElUk6iBpBB3gxBI+Ud8eSE5abTuz1PEm91wYl/FvUOuoZc7/KwHyAjBvk+C1jw6hmKFU60UlaagDUNbhlJJJnlYbPgIbV/EBbeqoqmDIuRMHnzvjesj4KVFCU1fywBpUsdI63+Iyb78ztbHuc2oqvyeOMVqeoj5HjiGmsyrafgMMw7EiRNu/XliamffcUDBEhn2MdibfvtM45alk6ZapVp0V+Uz2m5PtzwC+IvtM1k08mhMW86oJPuibD3PTbHFw2b4fzg7eorpcfP2JPiDOU6YZ6zqHYn+WF3AG4MwZwG0+O0gp9NQxNgtj31TY4iZzh1atLu5aoTsxufaflbvitFatRWpSl0WoPWnI98ZwQ9K9+SZcnqVtwXXDV80toFNnIuz+oDstP4RG2pgScSPEHB3oIrtVpw66k/lp7aWUKDuOX0wL5V0Act5gcL/ACihAGq/xk3jbbviPnsxWqkFnLwIAPTtj2J2eZqiXluPFTemh7qWpn/tP6Ylv4tYRp1wNkchx1gEQ0HnOB0tBg2PTDig8saIHfC/EzZpxTan5Z0yzT6AJAnlp/ti3HDqYMfHqkGDHYEmbnpii8McMUZfWCdTAl7X9Pcnblb6YIMulOj62GtyNSiYi8TPXa3bFIM57PaGKFtRM6uemwmYsSO9r4lCgJLoWZisam79D921pi8jEepmVPwhY3UDle8jmTO02xIpZlkE3J3MjfaBbbqPYYoGeJ1CpKKxiwYrsbczsDy623xxTqMpWQYNtQvCgRKrzEbk45q13cs2ltMjSNwOkg+5+uJTZBlRATLCDB5KbkPyjb9nAENcuRqe/VSFtM/eJ/TqMMZWmRxCgTcm+rr79xiYucZ2gg8oY2UDawixiLdsRkT/ANTpH1Xvfl7coODCNdwsLCxk2U/jrOrTglC5K+kct9ieWA6rmWLBtRDNukWWN5G7DYTgs8fqZQiNrnoJ325YDcrVMkeqYMkcxG+ozbl2xTLJi54UUlSzuRcA3Ec9pHS3XDWYYuBK6Z3PeNtrnth0uEZBpVmJ+INf/MdrTAuce5MtVBaFuYLXgA8hJgmbYgKs5YhgCxJJjSOV+cb4CfE+RYZkkm0fDa1wOv7jGgjhxR1M3BO6yzc7X62wH+OKajMKQRq0mVEHSQeZHv8ApiS7BHvhDOGm1SjqAVCYU9SxDXF++DDI5Q1jN/LaBMTMxJHQd8B3h7JLUrZkvOjUJ0mObPBtYG373Kc1XpowNSkshRpUVmmOQgFQB3/PHLJmr6Ur+dvmx6cWG1qf8fl+39lpnMzSy9TRUDONcSp0grzYzLExym/bFZ4q8U5VHIpKzA0HpMz2BuNEEyRBkXA+LHK8XNzoy6joVcmBy1l5t2jA7x7jdOqjqKQDn06lYkESGuDJnUo57Tyx5tKT3jz3uzsslr9XHatgY4O3mZzLWPrr07b7uMaB4o8dZpsxUpUq1QIrsoVLbGIsJtG84BfCxA4jlOQFZW/6fV+mCQ1JLMBGolj1JJkycd5vTJJeDyR4tkQ5NnbVWcs3QmT8ydsWORKLEAKep/2tiPhY5OVlL9aQsdz1/XHOZyi1FIZQffFRQzbJsbdDt/pi0y2fV7bHof0645uzDVA3xHwyRdP+g/oeftijrUyIUz6fumx+fPGkHFVxbJ0qkhrMNmsI973GOkZtlT8gXmaFN6dMKjCoNXmXmbjTpHKBbqScLIZVmrU6VRxRDEL5lQEBBEAtt7T13PPEj+CbzIQyVaVdeoMgg4lcXR3OvNVgSBA1Hbt9cdlkK4Gm8Q4JR4fkqaedNVR6er3kkgfCDO+3viqVkqKj6ShU8ltMcxsR3jFH9n9WnUrha7NWQACnMwGEkA/1CNhyjBmeN5enVYlah0ErWbT8E6h8MxGw9r9sdLoxRXCnSVdRupmTsSbQoveeo2jHNIiudCHy0E6jI1NBsAv3iMUviHxdQo1WWkmtbXLRNgTCxtOxN8DNPxvWVyQqhDEIBcRzD7yZudtrY2tzLD+rmGVIVVkgXPxMJi8WXoee3THL5kOJJKqDApjYwBN+Yvz6c8VvCOOU6qnynJZhDq0eYOkXJjcaha2JdelpWCJCiygkxtvN77x3xohygYM7I+sKT8OyLO0ndtsR8pmS+fy7NZmBb3Ex+/fEkZHUJZYX4jJKrHSBvvYdsQcig/4lQIOq24+Ei0Ee45cowZUbNhYWFjJspfHNAMyFrppIKiZMkbRgRoZbSpBBJMwBYAb79dvaMF/jiqqsszJUgKDE3HPAjQBamNIEgRJOlBPJj7SIHTY4pkZfMInodSdIEC/xRNxvz32xLOeCkM0lIiJvIP8ASN5325bYbpVQSyJTMkaizXJ632gDnMRiMy2MkNq+6OvIFj2vOBD0cRU6VRIU7tcgmZ9R5wPuzzwI+O6Gjyj3KyOe5+ZsNsFukK/lsxCgSSbAdgO9rm+GOJZNaitNIl0lxqMsW0x6R0Ib3xJcFQB+H82y+aoMaip2B2nqD+4xYV+IhWtdwQSTe+9535WxT8ConzmWGJCEmBMQVEnsJx3n6BovTrIwcFtWi2rqZHcCxxhx3tGtctNdvBaZjjNTMMq1qp0iYsIBNzYAXPU4kNlUCEBbEXO5PzxT8T4pRqFWpEXB1ciDPMdd8eUc+yAwZEbf2xwlGSLinrinVewxkBFSmy/FrEH3MH8JwT4GciP5lIf4vywTYublCIsLCwscTZ4ceFsM180q9z0GGzQZhqqEUqfcx/qcZLRK/wCOEQB6yNv9Tz/PDOaZiA2YqaViybfh+uKvOeJKdIaaC3/rO59h+/fHXCPC1XOUzmszmEy2VBg1HOp2MxpSmDM7gTHzx6I4m+TLcVwRs74lJPlZZCCbDSJY+wAk+2KSqjCofMJLgwRMwehP6DBLxLjNCgho5BGpJs+YYzWq+7R6F56Vj9MUGRyrO3oSQLk7KP8AMTYDHdJQRhapuluFH2e59FzgFes1OmVYAKN2MBVEAxe89u+NKy+QyaU6o/iABUHqarpEGSReFmCTJbYxjOvDPhImoK1RxppHWfSYYgSIJ3EkGQOWDnMeFczWyq2XS6zTllDFWvcMQeajfn1xw16pPSrPcsCjC8rrmt+1fz3ATO+GPNzFZadUMiAlaoAIaDpXY2BP1AnA7V4RUFQ04BYQDBnfkeh7Y1HL+HqmUTRVXS7sWPOVWy7HuT8+2Oq1AVNIVEDCzPA2mTqJtYcztbHoXsfPYG8D4E2Xq661OWU29UFSNyFHxW5HBrw3Pq1MOoaqSZkmwPIkA/Dy7RzwytRYfywpF/5jwTG0BdpMb7YiUi1NjAPrhtUzBPxarW9htjRCwzlKoSvmuAzg6VBiY5kchtvbFVklP8fl/SVUSAbjVfe/z6Ysn4e9SHqE6i0xDALBA5gyTvbDFVyeJ0PUStyJERJFo5GZwYRrGFhYWIbKnxtlfMIBAACk6jyI5AbX79MAGZreooqlgDbkD0IHv/vg88eSQq8iDqmygDmTywL0gfSQSxQEl9MC3JViYAvMHFRlkdOF1AnrYgEatI+I27CRynEOlSJJiFTVu1hIG09bT88TaHFC3oSQHa9QkkkAX7DpHcYdrCVbUDJA0oRAM7Cd/mImDgQr8ihIYkqxLASeZjl1gb7xGJtDjVCjWlyWKm40yLcu/wDfFfUo+h2j1MrWU7ATMdiR9B3xLzXD0rqCbOQIYe3Mc8Zl7G413ATgPEVpZ+o6qSlVK1OBvpNTcD2UW74IeO8Mp1mJpEQAIIEREMCBJtf++JlLhBSnBpU9WuPMVTrZYj1HkBPQEwMMZnL+R5mpgq7G5B2/feMRtrc1CClabrwB/izhbPW81VWSBq0LpkgXYqOvXngfp5plOhvbBdxTxHGoIsCSwOxkqQDtsJkDFFmKIrUVqBQGRvWeZvY/K2Mamqs6vHGTeh7q9vZfLLnwflFZM6zAMyZR2pk7qysvqHeCRPc4mU0qrTV3XUjCda30j/GIth37MaK1K2ZpMQGeiEWf6agdG+Qc0ScUuS4y9E1FB8tvUlRGuAQdLb2JEHfGJQbk7Oa/Si1fNqBM+3f2w0gqVdhoT+o/3xHzVSjlv+addQfcH1v+GKXOcbr5k6VEL0FhGMLG2VtLkt85xihl5CRUf+o/CP74os5nK9dfMYMKZMByCF9l5Hbv8sEHhnwogenVzC+aq1F1KbqV9Ww+9BUgg2wbfaPlFzn8LRoJ6taqFCwAGiTHQATtsMdoqMeDEZa217WZGlJVAZfWx7Ekd4v9cIuwvE8+owV8V4ZU4XnVKKPXTYBWloBgSbcpBB7HETgfhPVNSuxUE2piQzzckkfCO2Ol0iRg5OkV/COBiqPMqtFOeW7EbgdB1OLPL50GqtKhQWoJ9KtZVO5cr8MCNWpp/TFs/A6tdFSkoVbKCTCgG9z2BAgSWPLEHNVstk6dWgNeZquYq1UfykKj/wBpTDNH9RESecWx5HPU/L8eD6Epeh9EKXl938/YseG+LKVXOU6DuqUS2l8w7BVKi7GbQGIIHuuNpo52lmKgFN6dSmAAClRGXSB2Ym8xty9iPnKlkcvmFAy4qUsxpZvLLa1crJKIxOrUVEj2I74ufACuoq1yYQaVUkb7u5nsoX/qx3xqMVpWx48s55JapOzRPFWfFTMMwYETAHMBe28SSZ79sUD1wzKGtT3+EElgNrHrA/QYCKecq1+I+bTRtVV7qoLkJq0+oKLCBfoQcaM3BxSKNUksQYQQAYgST26d+WNTn6cHIYMTzZFjXcg5omFm1rAAQJ6CPf3nHOXz51Qo2PO42uYtJuTEwIGJr0tVQzyJMYnZOhT+8IA2m1zzJHTbHDBllmg3w7PZ1fT4umzKO7VW9/8AhSozGoXaoNUsb7HmSAdhygYh5VCeJ0nJ+ImL77GfxxMzSmoWgEkmVNoME3IjbnbEWj6uJ0SAdIGm+wNiQO3fHoxylKNy5PJ1EIQyNY3a7Gw4WFhY0cim8c5csVIYKApub3kEW54E83mwyFWJAm7feM/0IInbYm1zgz8X011K7mFRZP1Efu+ArO16ZhlIdjZmckrKk3CczeAYjscVGWc5Ff5ikj0KwIUHUYI2IHO4n/TEnP50qpd4UNJhdyYJgtOwmYHXbDOUApIshQx9WlhcEmRrER+MX7Y5zpqlFDw0AEyBA+gi4AH64EIXkSAZgRG08unyxY8NP8sRJsB3gT+/lisWoGBaYUmCBcg9OVsO5TNBGUCQJj8ZHtGMPbdnSKcnSLNOIK5IR1ZksQGBItMH5RviTwDwvlKtZqtYmrV+5QqmKcja8Gfbl0OMs8SZGtRzb1qTEamLApMxzO0MPri54F9oKn05iEbbzBZT/m/p/LFW+5l7bM1LxT4QyudAp16eitECtTUKQeQAn1qO8ix6GMV47wT+Aq1sv59KtIgtTkQd4YSdJtBEncY12hxqpUy7SwKAdbkG0gzq08v1xknHPDj0nlj/ACSY82CQgn743UDmdrYjV7Mqbi7RXcAzNSlmkakJckKAZAIaAUYjYN15EA8sGPjDwhSzNQ1zUXLVHA85atlJgDzFqEhZgCQYne18Dud4GKC064qpVps4UvTkp7qbExBHuMEVMNVe7wTsWBcQOqjcQIxie+6Z1SapSXuVfh37P6DPrzWYGZ//AJ5b1KYgDXV22iy/XB9llo0h5eVoUaY5wBI94VmJ+eBXw9VP8XVQKIJLMSI0SFgid5J6DF5m84aSataqCQdWwAv6F3knfmfT3nHknNXUt/ng9uPDH09ZLr8Ces2mqiwRaqn8siL6WBuyn9cWXAPDFLLVNelgVViCzFrkAHc2wO5zibVKJJ9CgoVZzpLQ6kwsyBHtPTEvMeOaYrupKmnFnQFiZCmJ5Xkc9uWOi2aST3+xykk05Kvz+RmvwmgahrMX1xp1MG26SQeVsVq8EJeGrlKUiFDDUxI2I+70tPynELM+Jqq1ajUmHlkyqOu3bf8Ac474Vna1eo3p0ltm+7IHMn4bbQN/rjOjM3ydnk6Zx2VfPbn+SF4g8Q1mPkZdGAIK6lu7i4KqiyUuDMeo8zFsDx8L5tlJXK1SBv6YI9lJBPsAcFvhDIV8pxU1TTmmzMrtIPpe5ZeZho5bA41emUgVKVCozX+7E6oJMtsDGPRDEocHz55JZHcj518JKf4/Lbgisv8A9oP4Tgy43WGSoU6aHSwYsAI6yRBtGynBLT+zVqeaqZyAnraqtMkELIkiwveTywL+LeJfw70y+USrqBKPUYwPZdN8XS3K/YynUaOcj4wqtWoWimag8ylRTSIBA9QQS03N+mD/AI9V1vSZNIUJzB5mYjeYwDeHPEWYrGf5dGkqyFpoFJ7BmnvsMXeU4xraCAdChdZuW3Mtyn2kHGsk4446pcG8GGeaejHuyXmjFKq/3gvptEk2Fp6xbDdLJEZUtrtIWNR1ExNucX/3jDHEK5ejUUDkIHW8/pjxq38u8gd9vxx87qsjajLHdO+LW597/H4FFyhmrUmuaex21BVKOSFAEi0+qJUaRc/674qctXqtxCgag0wCAIjp+4xY0neJXRsFmZ0g9Vj5RiHRoKufoQ0tJm/tynl+uPpx/Smfn8m02vDf9mt4WFhYpkoftCos2mD90iJ/E+2BrLC6EKFAu1RlmDtC/TvtMYJ/HpugMXB78xsOeBKlR8xmAIXQPQJkCfbYzaN5OKZY9UFJrFi7E3BiT27KOuFX4gdRpokKDpjmTyJb5dxGKdAFLEyxncqJMN22Mc5N/bEqu5Ya507Kqm7QeZPLaPnGJJqKtmscXOSiu7o5y1JlZmEeu5H+KRcWvaT8o5yOUy5WTMg8/wC/TDokiJsomO3P6b4nZVNYhZ1co/tj5mbqYzpONp/Psff6boMmFykp1KLrzt5/ZjIoBgAyg8wPiPyHL3nA3xDwBlQvmI9akD6TYVVVjtqUkMAeR1EcrHBXlajgnnpNotI6TtPbDjojq3xLrQg21SI7c9iPYY9PrRio6eH/ABseD/UnklNzbte17gr4fyC5cgf8RpGnsab0XUgdjqOn2uMGtTK01pag+sPYeggG9zJP4RjP8vRyK1AW4jSlW9StSYExupE/LB6tZKlAMKz1KZI0lUME6dgT2GPTyfP4ZQZnw4jUalKmQlOqINP7qsNnT+mLGNj2xByWQr0WVnTXcqtNY+FV+Ik9Ty9u+CZNMQFaepI/ITiy4Hw1K1YJUuACRHy2xylBvg9KyJJKS4H+F8Hy9dVrpoBqpJJHqnSAAZMgqQRECPliJxzJKwRaJVjIDkXgDcxzPbBhlvD1CndaQnqbn8cTqdNV2AHsAMbUUjzubZlGZ8BVq9bWfMKbAFAI9iSBGLKh9m1Cl6qrIoG5epH5R+eCrxIMzVy9dKK6X0MEMxLbrBm07f2xnXC/sjzlV9ebrkah6gTrIPRQDAEd8aozZfnL8KoSxrUiR/8AGuo/I+rDXB/GfDK+Zp0KFN6pc/GwIQWJm++20Yfyf2S0qY/m5gkbWUL8pJN8XnAfAWSy7LUopqI9SuWJE3EgbdcXYhbZCtSJIpoqgAEEACZHtiYceaQNhHtiq4nwepUrI61SoWIEtAvchAQrMRYFp09DiN0VEviK/wAqp/lP5HGKfaHw3MVv4WDqSCqiRY8j2EBr/wB8bhnb03H+E/ljLqtIMRDI7/CizdTcXOw9rE4q5I3sV/AuAGjQpGsYCINWkXOomAB96ORH4Y9zNZmOskIQCBTIAGkQeQmZO5nfc8p2WyLAiJOmDP8ARJ+7JgEgctxa+PRlSzMqrocGWLFYEltInlb2wnCM1plujWLLPFJTg6aK2lXadSlQym6tce2ne+Jv8erKVNGGNu3S0cud+2OqfD1Ds1Z1JjUCN2JgMBAuZ3PfbDYrlmp06I9VwdUDUCZAmZlY7WxFjUY6I7I6Szynk9XJu/ngdqZMrSLl0UggQQDMxsQeXI7SDimyRniNJtrmRMmbXY82OCWjwldOuoICwhMgXBi+wF9we0YqszUU8SohF0gW/wA0W1RsPzxYpRiorsYnN5JucuWanhYWFgQrvFzkMCqqzBTAP76xgR4fw9iKmohEMsSn9Rv6Z35jqOWCzxki6lLclMemT/t29sCDpf8A/IqqIAC0ljYc/cWtc3xTLOM0yKirTWCQJZr2PQk7dPliuzOTrPTqbhwQSTEuUIJTeZ5z2OLOrnhTlnBhgVO03HQyY7RbDmUykqwZQqBp1EyxO+gT1O553w7BNp2ipyrlvUASAASDYxz+e4xPcCmUdDYkdhHvy6R3xDqOFqnQvlg7CZ9xPP8Aq+eE6E04mADt1BPP+2PI3gSeNr9O9ffY+rFdXNrNGV66Tf2poti5LFydImQq7Ae/PDXmwxHQz8jf++IzZr0Bbm0R8ow5kcxqQQpt949jBgbyLWxy1Y+rXdUdvTz/AOOdunqvv47lFnPCGXqAVFplSX9TqxGoyxOlTYgACWF+QxdLXegioZalYDqoQBQTPxWtIvcCDiwZDC+YfR8Qk3IW0Ac2vA22xBTQxrAlyEgjUQQwgET1jYxFgMfQSSVHxZScpOT7kyhVDLKkEHYjFt4aaMyneR+GB3M5pnfUkLHTaOnLXYggiMW3As8BmaQb0mQf8JBtZv0N8Shdh1xDMslJmRdbAWXqfz72xE8P5uu9NjmKaowchdMjUsCCVJJUzIiTtPPHud8R5akYasgP9IOpv+kScV7eNaREoGedj8OxA5+oCeccjgQI55YazNLUhUNpJj1D3n/TAZX8d1D/AMsUVkwJYueXsOg9/bEHP8dzLOV1sBdTp9EHqCPiteB0xaJYcPkKa6iWIBgm4AtPO1r3/wB8NNx/LpCiqpIsApLn8JwCVjVIDVFEGAS06rRMXm4vFtsR0K1XCrrMtcrZYm2kbkn8MKFhtm/GFNNlZmkWspvzMmQO8Yq6/i+vUZFpUlGrdixcL7xA774F6kiwU3b1s3qJBt6idojfvizyzHygqwN9SKYkE2JYcrbb/ji0LOc/4hzTmoPOCqnpYIACzRcLYmO4J74Y4dl1FM1CmlebGCYIOy3kzaJMc+mHxopE/wAtRuFaAxuALSNpuNjPPEfOAKirDFjDBTIMgnVIX4pkGTfADtWvpVvWFkeowACRBHWZU35DlirUqoCUTLGCzHmQd73MbTsMOfw5RVaomqdkPSNgpt05D8McCoQzKBrd4VVWPQoMAge0fIDAEynWQkr6UZdTF7AsYgKNpmADA5zbELhVO+p5MC6gXF7Cbm5HL8MLJ8OAdtbS6EahO0n6E998WVcXIJG5ChIvoNpB6Tc77b4A6zw8waHZSBZVB2J+cty/XFClOOI0bfLp2/fTE2rRcaCDJHxGdriZ5jpPviJUzGridKAFUbBTPQ3PPf8Ac4gNYwsLCxDZS+Pc4Kem2olSAtwDNvV27YE8vkmqJKSxiPMN7gXCwYiLzPLBB9qTVgiGkitG5Y7dIEX+uM5reJ88V0imqqbMAI1CIgnp7YplhXlilJhqZS3P0y22m5abjoORxDzmaDAQJlpMGxI2nuJI6jAvX4xnG3pKe3L8sNni2ekEopiLEWMXEiL4AMfJNWEFNQEMmqwgTewM+9he045zGWHmBVJFMz622gRcHmB1tfA0fEueKw1NWFrGYABmABhs8czgAApLaYmdzYzaDbGHCLdtHSOWcIuMW0mEwIo1B5jBpHpCgn1TF7RbeAeWJMGqSP8AlywbyoG4OmVPLqQSI59cBdXimcZpNNem2w6C2HKPHc8qhdC+kQDFyJm/U8p3whjhjVRVFzZ8meWrI7YWGmslVLMsAMFAKlo1BQTeQZkiMd5uhSUgKaZIvAM+4jmOUnvgNfjGdK6RTUDmRYmO8fjh9OP5wUwnkoNOzLYnrqP3p546WcQwp5dTTbUVW8g8yAYsAZOnpE4VLKjWpLMaR9NrsxEWg7k9OWAmnxnOhp8pDZgARYBtwBERjpuO53lSQQZHawttfae2FgNaGWWmajxfSPVUIZiSTOnaDEWw0mVApQQNSmQRcgQRqLXsDcjfAevGs4P/AGkJ5lhqJ7XGHl8R55SSqKJJMAQDIFj12wsBplMqBUCapBYAU1AAdtMglibX5bmx5YmvmFKkLT9dt/UVEera5O5PvjOhx/PSW0Ak/h7Y9peIM4pJ8lJPO+IA7zNVyp1wZNi/YHsQT736HDNSkgqbvY6l9MDlpJG9jvPywENx7Os2pqSknfe55HbHa+Is96Zpg6dpMyJmDbbfABvQzBLCUibaQYJ6kQJC3kje+PUXTU1eWGhdk5GIi3uSeuAhvE+f5U1X2/Law3x6vibPKpVaSgdZM3mRPIXwAd5ioTTVmEBWKLuWNyZIFoEWXYXvfErLioYGoqxadRVSwVjEEkekdrm+9sZ2vibOALFFBpmDfnziMP0vGfEB/wC2hY7set7xETfEAX8ZyploAG2rV8QXT90cwb3J5jEHhKaaZNO7NIfUIKgAgFmNtJm/WMCmY8QZ1xBpi+/7j5YScfzgCjyxA5cz8xcdPnigJaSFUCkkss6gNtvhBvE8t9sSKB9NNVA0kT5Qux3gE3NtjHzwIU+OZxWDLRUXmJMT1/e+Ok8R51QwWii6via5Y/OLc7jrhYoLDQFMgVIkfEltjuL2vO4nA/lK+ridKIi9hsNuf+vLFVU4xnnMugjTpNySQOpIxYeHWzFXO0memqqoAEco25fPAptOFj3QemPcQ0M+J/8Al4EMLCwCFhYWFgUWFhYWAFhYWFgBYWFhYAWFhYWAFhYWFgBYWFhYAWFhYWAFhYWFgBYWFhYAWFhYWAFhYWFgBYm8I/5q++FhYEDLCwsLFB//2Q=="/>
          <p:cNvSpPr>
            <a:spLocks noChangeAspect="1" noChangeArrowheads="1"/>
          </p:cNvSpPr>
          <p:nvPr/>
        </p:nvSpPr>
        <p:spPr bwMode="auto">
          <a:xfrm>
            <a:off x="109538" y="-101600"/>
            <a:ext cx="214312" cy="214313"/>
          </a:xfrm>
          <a:prstGeom prst="rect">
            <a:avLst/>
          </a:prstGeom>
          <a:noFill/>
        </p:spPr>
        <p:txBody>
          <a:bodyPr lIns="64294" tIns="32147" rIns="64294" bIns="32147"/>
          <a:lstStyle/>
          <a:p>
            <a:pPr>
              <a:defRPr/>
            </a:pPr>
            <a:endParaRPr lang="en-US" sz="1266"/>
          </a:p>
        </p:txBody>
      </p:sp>
      <p:sp>
        <p:nvSpPr>
          <p:cNvPr id="73732" name="AutoShape 4" descr="data:image/jpeg;base64,/9j/4AAQSkZJRgABAQAAAQABAAD/2wCEAAkGBhQSEBQUExQWFRUWGB8aFxUYGR4bHRwcHBobHSAaGhoeHCYeHB8jIB0aHy8gJCcqLSwsGB4xNTAqNSYrLCkBCQoKDgwOGg8PGikkHyQsLCwsLSwsLCwsLCwsKSwsLCwqLCwsLSwsLCwsLCwsKSwsLCwsKSwsLCwsLCkpLCwsLP/AABEIAOEA4QMBIgACEQEDEQH/xAAcAAABBQEBAQAAAAAAAAAAAAAGAAMEBQcCAQj/xABCEAACAQIEBAQDBgQEBAYDAAABAhEDIQAEEjEFQVFhBhMicTKBkQdCobHB8BQjUtFicuHxFTOSohYXJUNTsiQ0Y//EABoBAQEBAQEBAQAAAAAAAAAAAAABAgMEBQb/xAArEQACAgEDAwMDBAMAAAAAAAAAAQIRAxIhMQRBURNh8CKh0TJxgbEFFOH/2gAMAwEAAhEDEQA/ANc4zx5cvGqLgkScVD/aBSDAemTsJv8AliD9o6S1MR908ttsAdOkDUOmYjfmfY8sCWaSPtAp9FHX1fpGOD9o1GdI0lumq/0xmzMFJ0HSdtuXO564gUeGtqKOos2rzDEgRy59THU/PAWaw/2k0AwWU1kSF1XjrGOk+0agQTqSAYJ1WnpPXGUZumHdFFJtC+oVBAuVKybzCgnYXMYgU8m4ajUCkBFVPKEbqtQF15buBeDE+2BLNl/8xaWooNBcCdIe8HnjxPtEpk6dIDRMTy+mMfyWWej5NN0M0lFxpuSoBMzPKAIw/wARydZ6q1UUDS4CqfiKffgkxBmY6ouBbNXX7SqRkAAkbwZj3thyj9olJ20ppYgTZuWMlelV8nMKJQvr0ajvrAE2npht87V8saUZXAgmRq0zdVIPadxy+VJZr9T7QaQ3A7AGZ/DHi/aDTJjSJ5Cb/ljEKmTrTJNS5guWvpNIg7HfXFxHOMOinmNLR5gGgaYYWGkCDfcMCfnvywFm1VftDpLOrSI39W3vbHH/AJk0JgFT6dXxcuvt3xk9NDUo1qYRlJVlBY/HK2lr2BN/bHmYylWuB6dAVVGgkAMFcMVsTYgRJtfEFmtL9pWXIJV0IA5NP6Y8y32j03EqoIOxneelr4yjM06ja9KwjhVUtplbtrJgybRF9y0Y84ZlXpzTKltLRTf4V0kzYTI0zHsBgDWz9oNOYAG8b/6Y7Pj2mOS/9V/yxnH8tY1klryovv1xx6nfUIVVIuwiYuQAMUWacfHNMTMADv8Ana2OT45WfhHuTA/LGdOvr1SZOyx1/c36YZFRo9ZAE3UHeO/5YhbNFP2iUhvp35Gf0w7T8doQTAAiZ1b/AIYzGlm1DCwjlIsOhPXD2ZQkBiIMewPT69MUlmkHx5T/AMMdZ/0xHH2kUpiB9f8ATGeVTCJcAx6hBJHcdOmEQFaVB1/1tyJHMdsBZpFP7QEN9ICjdiYH5Xxz/wCYtLlpIiZ1cvpjNdepyRDxuSbE9SMdUsvDKagBk+lV59yNv2cKFmkn7Q6XQe09Pljzhn2i0quaFCAJQtqBm4i0R3xl+epAFmkqOQG8dY/fPDXBlC8SogLp9N7zO18BZ9AeeOuFiswsQ0UP2g1gCgPNTbadueATzNAAAWWHLZf1nB19oRJKKoBJUm+1sZ7l1knWJtzFvw3xTJ1mqwAXQZP9W88px3q0kxfSfVImeeGnyulgxE84Bx3TKsCIgncj8MAPoDVcAwTExyH+2G2YrEy0G4tEg8jjhUUczKibGT/YYarNpUnUyzsef774Al5iox0nTHbv1tjimAvqdljcLz36Yp+OeIjRRfLidh7Rf8fzxRnxXWNopx2U/nqwAcmprIn4iIF8QmqrOlVY8wCP2cQ/C3HaDmqcwwolFLIFBMwN7gye2KVPFMPq8sG9vUQfnb8MAF4DuVGhAVEgdu5O2E4aqNOqAGiAN/74HB4zmR5bAsdlYfIAYnZ/xDUy+lK2XqU3gMslY0naIY8sLQLMBfgLsxjbcz/YY6OVmNgZ0ja45n/fFGvjKiTdKiyLkKpP/wBsP5fi9CC6rmHRY1P5TQP8zKCFwBevRABVRq62mD77Yi1CtMAb8zPPrAxFPibLaYWtB6aWC/lOGl4nl31aq1Kx9N+cdOYxAWy0Vdi5UwRC8x9Rhqlw2+5g2BO2o9trYezNIpSplqnlo49DGAOsDp8+2IlLiKTHmI8QAxYQGPMXvigml9A1NOq0nrykDniKtNi1x6bmWiT/AGx4KZqdGCmCdU36QMOCrDS59IJEbHt3i+AItRNTQJkAiNo98P1dkAbUwElrwCO3T+2OiQwgaRtccxfrvhvM02ARVYkbBeU/L88CHBzLXKsDAu0EDUdh+eGKlUxcSB0+8T+mJtTh/oaGkc+Vwdo6745qU10gRLRBZrW32GLYoay+WIF1ggTe8giJ/e2JaFdIcKCFmIvfuefsMN5NFddtRHxEz/uwxGzUqwXXp0GNAEbdemHIHGzsuHUTIvqAA2j8MReFPPEqMkExuBA5bYmUsvEEkFQsKCYHO564h8KqauIUNrA7COmIVG1YWFhYhoHPtHJBQruFP5jANV1W+FSSNz1wf+PXh0EC6nflcX6YAuIVUCNqOoqC1trAkSf0GBkZzHEUorrqEEGT3J6KvXvimXx0oGnybciGEi/sB+OA3PZtqjanufy7dIxxRqWwBpPC+I/xCOaSmFX1sw+G4v0/3wloI3qZ4Q7Ox+I84wCZXjlfLrUSlUKrVXS47TNjyNsQBVI2sOnL6YWQtfFmbDZgqCNKAKsbbST7kk/TFZQFt8M5tW577n5jthZVlg6gZ5HCyjle8Y6pVflH44aeoLRPecPZXLl6i01A1P8ADeBtO/LbAj2HRUgyDBFwehxL4n4grZpw9Z5IUKLQIAj/AHwz/wAFrf8AxtPQQcM1sm6zqR1A3lbdL/WMKCd8C80bzPti44X43r5fK1sshGirtYEifiueuKKlRLGFBPQKCe+w7SfYY9FAxsfocAdUbkCYvF7DHkb3t13Hyx1Ry8m8xaQEJ+XLHNaFJX1KQfhKxHO4Jkcj88ATs34lzFelSo1amqnSnSPfm17xy/XEGuRFxPbDNMje55YseIcLqJSWo4XSW0gAy0wTcRAFuvPABP8AZvl9K1mDBA+lQNtpk/iL4IV0HzCNT6bzvPK3zm+B7wzlgaC3MEdO5kEDcdDz7YIqCoigt3GkC47fucUHtbhUKh2HM6tv0w3/ABIDMEAZhEE/mFHbDWdz7O4VRJ6RsOnfHmXqIgJ2JsAOvUjt+OAHKlQhp1SbiNh2NtzY4jUVqVJZoF/vHl0A64k5WrNpAEiSAbdRiYGEFacsQCSbQT0vtPQYAglCq6FYibfpPXHv8MG+IXFy2xa1rcu+HHqjVJVZ0gCSTHYr7zjnKVgZLyYETzM+3ePwxQRKpJRgQALeoG+kDYfPDHBcwrcQoqoPpESREi2/fD9dJcem02XkZ5W5c8c8LQLxCiosSSSOQvy5xiBG0YWFhYhsFvtPIlCTACkz8xjIuK8cNRPLEKBYtG/ucbL9ouW16ZEgI0/UYwbi+W/mMA0xtFh88Ym2EUj2OEj/ACx1VSDhsHGzB2FnHU4m+HfD9bNsfLU6V+J9gDa0nfrGLLjXgrM5ZDUcKaY+9N/pEH64AHKq2PvOG1qRbcYcq353wkpFmAIFyBqmAJMSTyHU4FOVeY/fPE7g+Y05qgRuKo/7rfri8zf2a5xBKJTrDrQqpU/CQ30GKOtw6rTf1U6lNgQZZGUgjbcdpwDRt/AfCtFANSCrU+8WBPvAmAMUn2jeHqYy1SpS9JQamUE6SAbwCSQfww74d+2PL+WFzavTdRGtE1qx2kR6h7H8cUXjn7SKNek9DKo5FSz1XUoNJ3CqTM94HzxN7LtRD8DUP4geTMQ2s6T6tKgiOoJJj2xqNLg1IUiPJQg7krf5tOoH54wzw9xp8pVFWmJZfiB2ZTFvwBnGxZH7QaVXLBzQzYJHwlU9Vvuk1AGB5HB+xmEVG6BHxbkVy1OvpeEqoVRSZIYAmAe8iPfGZ1Df9cFXizxM2crMvltRp0wQlNxDTaS3cxAA/XA29JjHpawjY9f9cUylTbPHYeWpHJvnsMO1s67IFJOnVMd+uGPLbTsdMz+mOgOWKaDDwTxCoQ1IKCoFjEQSTdjzGCRqfqMiepWR8hO3ScU/gxDSoSQf5hlvTfSJFpi+/wBcElWuXVpuCLC0sPfl398AiA9GpfTp9PIW3OxO7HCpJEsdJIEEkAwDy9/bHNNyrBmOpeSqLDt72jE2onmNqKFQANOnYWtPf+xwBDrTcKGn0lqh23mV+u2JFYOKgZXZgbGABPzG2OK1FyjT90iIEj53gcuWH8tRCqC7PBHqAFj0ETbrPtgBvOZTQGlgF5gn1PG0RPS56nEWvULAMVgAqAYiB0A5j/FiTnFGsaEJgWMyIF9+3TDbVAY1Gx2B2ntPLAEGmDr9A2Eat9V+Q/vj3hVMDiFDfVBmTO0Yfy2as2mRp3jYKTb3/wBMMcIYnP0S2/K0Wtf574rCNpwsLCxk2U3jmuVZIWZU+24xhPHaAWoZB9V97fXG4faCAWQGLg7n2/HGdZ7gq1SQYUKLm+/IAc/fGZK0RPczuumqCedgPbEaplSpvi5z3DHDwUM8jG/fscRq2a0sYg22IsPljkpOOxppPc0H7IcylTLvlxHm03LETBKsQdQ6wbH2wVeL8qGyGZUXBpsb8iBIt1B2OMOyTMjLUp1DSdTZwYI9v7bYtOJ+N89Upmk9YaWEEhVBYe4H5AY62mZ7ELwlwJc3nBSedIUuQDBaItPLf8MaW3gTIuPVQZOWpGYH3jVpb54yzhOeqZauuYpboeextdW7HbGq5H7S8nUSX10uqOpInqrjf92xp2FXczXxPwIZOuaYiwkEc+hHPaPxxAyvFav/AMlQDprYj6Exiy8YceXN5hnpghFUKs7mJM+14E9MUmXp+me8fhgZJuSyRq1QgMEz6vx2w9S4cPOamT8JI94x34d//bojqxH/AGtjrjdXyc5mNPJ4HL7qnAEQgAx6p/ffDzaiPic9PUSBG03tvhZOgatRVgFmOkSY364JH8MZkDTCwBa/OOgETji9a4OioGxSYjUSRbmxnHDU2LQSxFrkkj5nBDl/BGYYSWpiASfVJMfL2xL/APCDuseasERABtO99uX44v1k+kFawUARTvNiZIwYeFckGpxoBZhJIG17HoIwx/4RQW8wlBH/AHdY2nbF5k8gAumk5A0wwBIIA3kfrjcYtckb8EqrXYSpYM4j1TbkYgcuWFkbwGWB15X5GfyGG1MKEWBf4kuSRG888OrXEwgYMt9UAy3MnoZJxsyeZhSil/hUGyn4j9e/XEjK5kBBEbk2PMrz6kdNgTjhaXmbvqJOw5c5PXHuQaFZnKkgyCBeTb6YAhL5gkxYHqd5uIFpOHqdY6vhOo7LyK7kxsNO98KpV8xtKglbgT6RPMn/AFtjwcMZFGldd7kGYEcr3HfADGYzz1DEiFtM2E9TAEnDdLLCJfSdVgSbe56YezOTWmwVm9TXC2NidmNhcTtth4cNI0vVZdIJAB+EC0EgbnAFYtLVrC0y3W5CgDmOUfnhcMy7LxCgWUj07npAgDtGLnNRo1CDT3XmTfcLsom3tiqyVYHiNDSTpgkW9vrgEbJhYWFiGwd+0c/BafSfrIwF5hkIWXWOYWSecQNv98Gn2i07oeYVo59OX73wD5dSQJ35k3jlNrdsUyzv+GJQaVLDdtQHMRHtGBziXhNTOhtA22tI5Sb/AO+Cipnn+Gl8Uepz16AfhAwv4VSqySTuQSNU9DyWPriNJ8izMq/DKlOFKQTsTf59AMRzQBEMPp+hGNHz/Dx5FTUWm8KOpFoY3PfGfV3ARTadrbbT/fHOqka7DGgT6iABaOZ+l8OFzEU2bT0N49+WLjK+Hmq0kZIYuoOnaJGxOGE4FXBIFEtyOkyov+v6Yj1J7DZlQcoWPpgz/Tb8OQxz5JiIm8z2iP7YLeD+Bs5VGpctVYHYFdA+ZaLfXDlf7Nc4v/MUIByDaoG5J0zH5Yz6jW8uC6b4AoMykFSQw2IscdU6RY+olibkzJPuT+7YsuJ8E8qoaZaSALxG/wDbrjUvs38HUKmVpZiqKayW0qSNg5WTqJu2mdueOmu4px3szp3pg54U8PCnUR5DPG4BYLPS1z33xc1MqQbKQpPqnpFzvbB1mcroZlRUK8jMCOciN/i26dsQ87w3VSAFygtPT+nYT79u848c+rkn9MeD1Q6eL5YL5gqIAUh4EEMTM2PKImemOaOQME2AUxJmxABlgNyf7YYzFOorsZXTFpEW/pkYb/4sAfWthzU27zH649kMkZxUonnnBwelnNOdYk6QY0gc4N7bGOQPXE4ZZCNUlTsbxJ6tF9+WIfntVgqSWEkgRAH+b6dIw4udUgs7rLP62BBgQNh7xtjocx01SgUMoFo35cwBETtf8ccPnQ9SRt94EaeXPvP5YSOKpEyFE7CZJMgE/TCNAGCFI9VyTAJ7XiLTPK++AHcvlgp1rDn7pEwCe225+mGTXKtqZ7k7ATvtHQYcSmZUgkAQXePT2Fx8vrhVeIIsJSDFpksQPUTuSTsATYD8MAO0KTOWJ1J6Z+EQRc36nlGIFJTKgMVB3JO4E/DyA/viY7sbMWZiCAVNltuTzUScQ0yukiSQ5JILHcAbBe9j9cAdVlQuSpJIiC24vAHSI/KcPVM2ah38wr947dNvrc9MN0Mofigv1vG454l1EJRmZbgiVAgAXEbj3jfrigjU8n/M1mrJn5DcwIkDrGI9Mf8AqOXiw0yBzvF+15tiR5wFQahJG6ibkAD6m/c4iUHB4lRgEATuI3MxHIbb9cQI2HCwsLENg39pAJKAT8J2+W+BSjUQLFQBRFosPfufnzODbx3SRoDEglSBG945cxgSyeScKA7i0j1b9iBFsUyRqGXJ/mASq7KN2PftjyhmJdYpi5iY9II5AYmeZqYIJZgJ2IEjnA3MzhmhTKlvMvs0H0gbi3T3vgBjNZk+WxqEHfUwF/YHbtjLc0dwBABPvjVvJDkx6Fg6gSOVtomRyxmXFqADVNM/HzEdfrjEtmirgNPDTEZCiw0ooUl3IkkqWEIu5tHzwQ8NSjVpq9MtDD0FQdTHmGuCpBEEcjgX8Fo75Slpm3mCRE2qNG9ogj6Ym8HRsrmTSmaVY6kIvoqc78gYv0MY4dXGei4M7dO46qmjSqWaqSuoagLQXJt9ANiPw74ieI+LuKFYU1UELYHnIOxjfb8ekY9y/EF8vU7QwsVCy03vHS/La+IHGM4KtGutIElUk6iBpBB3gxBI+Ud8eSE5abTuz1PEm91wYl/FvUOuoZc7/KwHyAjBvk+C1jw6hmKFU60UlaagDUNbhlJJJnlYbPgIbV/EBbeqoqmDIuRMHnzvjesj4KVFCU1fywBpUsdI63+Iyb78ztbHuc2oqvyeOMVqeoj5HjiGmsyrafgMMw7EiRNu/XliamffcUDBEhn2MdibfvtM45alk6ZapVp0V+Uz2m5PtzwC+IvtM1k08mhMW86oJPuibD3PTbHFw2b4fzg7eorpcfP2JPiDOU6YZ6zqHYn+WF3AG4MwZwG0+O0gp9NQxNgtj31TY4iZzh1atLu5aoTsxufaflbvitFatRWpSl0WoPWnI98ZwQ9K9+SZcnqVtwXXDV80toFNnIuz+oDstP4RG2pgScSPEHB3oIrtVpw66k/lp7aWUKDuOX0wL5V0Act5gcL/ACihAGq/xk3jbbviPnsxWqkFnLwIAPTtj2J2eZqiXluPFTemh7qWpn/tP6Ylv4tYRp1wNkchx1gEQ0HnOB0tBg2PTDig8saIHfC/EzZpxTan5Z0yzT6AJAnlp/ti3HDqYMfHqkGDHYEmbnpii8McMUZfWCdTAl7X9Pcnblb6YIMulOj62GtyNSiYi8TPXa3bFIM57PaGKFtRM6uemwmYsSO9r4lCgJLoWZisam79D921pi8jEepmVPwhY3UDle8jmTO02xIpZlkE3J3MjfaBbbqPYYoGeJ1CpKKxiwYrsbczsDy623xxTqMpWQYNtQvCgRKrzEbk45q13cs2ltMjSNwOkg+5+uJTZBlRATLCDB5KbkPyjb9nAENcuRqe/VSFtM/eJ/TqMMZWmRxCgTcm+rr79xiYucZ2gg8oY2UDawixiLdsRkT/ANTpH1Xvfl7coODCNdwsLCxk2U/jrOrTglC5K+kct9ieWA6rmWLBtRDNukWWN5G7DYTgs8fqZQiNrnoJ325YDcrVMkeqYMkcxG+ozbl2xTLJi54UUlSzuRcA3Ec9pHS3XDWYYuBK6Z3PeNtrnth0uEZBpVmJ+INf/MdrTAuce5MtVBaFuYLXgA8hJgmbYgKs5YhgCxJJjSOV+cb4CfE+RYZkkm0fDa1wOv7jGgjhxR1M3BO6yzc7X62wH+OKajMKQRq0mVEHSQeZHv8ApiS7BHvhDOGm1SjqAVCYU9SxDXF++DDI5Q1jN/LaBMTMxJHQd8B3h7JLUrZkvOjUJ0mObPBtYG373Kc1XpowNSkshRpUVmmOQgFQB3/PHLJmr6Ur+dvmx6cWG1qf8fl+39lpnMzSy9TRUDONcSp0grzYzLExym/bFZ4q8U5VHIpKzA0HpMz2BuNEEyRBkXA+LHK8XNzoy6joVcmBy1l5t2jA7x7jdOqjqKQDn06lYkESGuDJnUo57Tyx5tKT3jz3uzsslr9XHatgY4O3mZzLWPrr07b7uMaB4o8dZpsxUpUq1QIrsoVLbGIsJtG84BfCxA4jlOQFZW/6fV+mCQ1JLMBGolj1JJkycd5vTJJeDyR4tkQ5NnbVWcs3QmT8ydsWORKLEAKep/2tiPhY5OVlL9aQsdz1/XHOZyi1FIZQffFRQzbJsbdDt/pi0y2fV7bHof0645uzDVA3xHwyRdP+g/oeftijrUyIUz6fumx+fPGkHFVxbJ0qkhrMNmsI973GOkZtlT8gXmaFN6dMKjCoNXmXmbjTpHKBbqScLIZVmrU6VRxRDEL5lQEBBEAtt7T13PPEj+CbzIQyVaVdeoMgg4lcXR3OvNVgSBA1Hbt9cdlkK4Gm8Q4JR4fkqaedNVR6er3kkgfCDO+3viqVkqKj6ShU8ltMcxsR3jFH9n9WnUrha7NWQACnMwGEkA/1CNhyjBmeN5enVYlah0ErWbT8E6h8MxGw9r9sdLoxRXCnSVdRupmTsSbQoveeo2jHNIiudCHy0E6jI1NBsAv3iMUviHxdQo1WWkmtbXLRNgTCxtOxN8DNPxvWVyQqhDEIBcRzD7yZudtrY2tzLD+rmGVIVVkgXPxMJi8WXoee3THL5kOJJKqDApjYwBN+Yvz6c8VvCOOU6qnynJZhDq0eYOkXJjcaha2JdelpWCJCiygkxtvN77x3xohygYM7I+sKT8OyLO0ndtsR8pmS+fy7NZmBb3Ex+/fEkZHUJZYX4jJKrHSBvvYdsQcig/4lQIOq24+Ei0Ee45cowZUbNhYWFjJspfHNAMyFrppIKiZMkbRgRoZbSpBBJMwBYAb79dvaMF/jiqqsszJUgKDE3HPAjQBamNIEgRJOlBPJj7SIHTY4pkZfMInodSdIEC/xRNxvz32xLOeCkM0lIiJvIP8ASN5325bYbpVQSyJTMkaizXJ632gDnMRiMy2MkNq+6OvIFj2vOBD0cRU6VRIU7tcgmZ9R5wPuzzwI+O6Gjyj3KyOe5+ZsNsFukK/lsxCgSSbAdgO9rm+GOJZNaitNIl0lxqMsW0x6R0Ib3xJcFQB+H82y+aoMaip2B2nqD+4xYV+IhWtdwQSTe+9535WxT8ConzmWGJCEmBMQVEnsJx3n6BovTrIwcFtWi2rqZHcCxxhx3tGtctNdvBaZjjNTMMq1qp0iYsIBNzYAXPU4kNlUCEBbEXO5PzxT8T4pRqFWpEXB1ciDPMdd8eUc+yAwZEbf2xwlGSLinrinVewxkBFSmy/FrEH3MH8JwT4GciP5lIf4vywTYublCIsLCwscTZ4ceFsM180q9z0GGzQZhqqEUqfcx/qcZLRK/wCOEQB6yNv9Tz/PDOaZiA2YqaViybfh+uKvOeJKdIaaC3/rO59h+/fHXCPC1XOUzmszmEy2VBg1HOp2MxpSmDM7gTHzx6I4m+TLcVwRs74lJPlZZCCbDSJY+wAk+2KSqjCofMJLgwRMwehP6DBLxLjNCgho5BGpJs+YYzWq+7R6F56Vj9MUGRyrO3oSQLk7KP8AMTYDHdJQRhapuluFH2e59FzgFes1OmVYAKN2MBVEAxe89u+NKy+QyaU6o/iABUHqarpEGSReFmCTJbYxjOvDPhImoK1RxppHWfSYYgSIJ3EkGQOWDnMeFczWyq2XS6zTllDFWvcMQeajfn1xw16pPSrPcsCjC8rrmt+1fz3ATO+GPNzFZadUMiAlaoAIaDpXY2BP1AnA7V4RUFQ04BYQDBnfkeh7Y1HL+HqmUTRVXS7sWPOVWy7HuT8+2Oq1AVNIVEDCzPA2mTqJtYcztbHoXsfPYG8D4E2Xq661OWU29UFSNyFHxW5HBrw3Pq1MOoaqSZkmwPIkA/Dy7RzwytRYfywpF/5jwTG0BdpMb7YiUi1NjAPrhtUzBPxarW9htjRCwzlKoSvmuAzg6VBiY5kchtvbFVklP8fl/SVUSAbjVfe/z6Ysn4e9SHqE6i0xDALBA5gyTvbDFVyeJ0PUStyJERJFo5GZwYRrGFhYWIbKnxtlfMIBAACk6jyI5AbX79MAGZreooqlgDbkD0IHv/vg88eSQq8iDqmygDmTywL0gfSQSxQEl9MC3JViYAvMHFRlkdOF1AnrYgEatI+I27CRynEOlSJJiFTVu1hIG09bT88TaHFC3oSQHa9QkkkAX7DpHcYdrCVbUDJA0oRAM7Cd/mImDgQr8ihIYkqxLASeZjl1gb7xGJtDjVCjWlyWKm40yLcu/wDfFfUo+h2j1MrWU7ATMdiR9B3xLzXD0rqCbOQIYe3Mc8Zl7G413ATgPEVpZ+o6qSlVK1OBvpNTcD2UW74IeO8Mp1mJpEQAIIEREMCBJtf++JlLhBSnBpU9WuPMVTrZYj1HkBPQEwMMZnL+R5mpgq7G5B2/feMRtrc1CClabrwB/izhbPW81VWSBq0LpkgXYqOvXngfp5plOhvbBdxTxHGoIsCSwOxkqQDtsJkDFFmKIrUVqBQGRvWeZvY/K2Mamqs6vHGTeh7q9vZfLLnwflFZM6zAMyZR2pk7qysvqHeCRPc4mU0qrTV3XUjCda30j/GIth37MaK1K2ZpMQGeiEWf6agdG+Qc0ScUuS4y9E1FB8tvUlRGuAQdLb2JEHfGJQbk7Oa/Si1fNqBM+3f2w0gqVdhoT+o/3xHzVSjlv+addQfcH1v+GKXOcbr5k6VEL0FhGMLG2VtLkt85xihl5CRUf+o/CP74os5nK9dfMYMKZMByCF9l5Hbv8sEHhnwogenVzC+aq1F1KbqV9Ww+9BUgg2wbfaPlFzn8LRoJ6taqFCwAGiTHQATtsMdoqMeDEZa217WZGlJVAZfWx7Ekd4v9cIuwvE8+owV8V4ZU4XnVKKPXTYBWloBgSbcpBB7HETgfhPVNSuxUE2piQzzckkfCO2Ol0iRg5OkV/COBiqPMqtFOeW7EbgdB1OLPL50GqtKhQWoJ9KtZVO5cr8MCNWpp/TFs/A6tdFSkoVbKCTCgG9z2BAgSWPLEHNVstk6dWgNeZquYq1UfykKj/wBpTDNH9RESecWx5HPU/L8eD6Epeh9EKXl938/YseG+LKVXOU6DuqUS2l8w7BVKi7GbQGIIHuuNpo52lmKgFN6dSmAAClRGXSB2Ym8xty9iPnKlkcvmFAy4qUsxpZvLLa1crJKIxOrUVEj2I74ufACuoq1yYQaVUkb7u5nsoX/qx3xqMVpWx48s55JapOzRPFWfFTMMwYETAHMBe28SSZ79sUD1wzKGtT3+EElgNrHrA/QYCKecq1+I+bTRtVV7qoLkJq0+oKLCBfoQcaM3BxSKNUksQYQQAYgST26d+WNTn6cHIYMTzZFjXcg5omFm1rAAQJ6CPf3nHOXz51Qo2PO42uYtJuTEwIGJr0tVQzyJMYnZOhT+8IA2m1zzJHTbHDBllmg3w7PZ1fT4umzKO7VW9/8AhSozGoXaoNUsb7HmSAdhygYh5VCeJ0nJ+ImL77GfxxMzSmoWgEkmVNoME3IjbnbEWj6uJ0SAdIGm+wNiQO3fHoxylKNy5PJ1EIQyNY3a7Gw4WFhY0cim8c5csVIYKApub3kEW54E83mwyFWJAm7feM/0IInbYm1zgz8X011K7mFRZP1Efu+ArO16ZhlIdjZmckrKk3CczeAYjscVGWc5Ff5ikj0KwIUHUYI2IHO4n/TEnP50qpd4UNJhdyYJgtOwmYHXbDOUApIshQx9WlhcEmRrER+MX7Y5zpqlFDw0AEyBA+gi4AH64EIXkSAZgRG08unyxY8NP8sRJsB3gT+/lisWoGBaYUmCBcg9OVsO5TNBGUCQJj8ZHtGMPbdnSKcnSLNOIK5IR1ZksQGBItMH5RviTwDwvlKtZqtYmrV+5QqmKcja8Gfbl0OMs8SZGtRzb1qTEamLApMxzO0MPri54F9oKn05iEbbzBZT/m/p/LFW+5l7bM1LxT4QyudAp16eitECtTUKQeQAn1qO8ix6GMV47wT+Aq1sv59KtIgtTkQd4YSdJtBEncY12hxqpUy7SwKAdbkG0gzq08v1xknHPDj0nlj/ACSY82CQgn743UDmdrYjV7Mqbi7RXcAzNSlmkakJckKAZAIaAUYjYN15EA8sGPjDwhSzNQ1zUXLVHA85atlJgDzFqEhZgCQYne18Dud4GKC064qpVps4UvTkp7qbExBHuMEVMNVe7wTsWBcQOqjcQIxie+6Z1SapSXuVfh37P6DPrzWYGZ//AJ5b1KYgDXV22iy/XB9llo0h5eVoUaY5wBI94VmJ+eBXw9VP8XVQKIJLMSI0SFgid5J6DF5m84aSataqCQdWwAv6F3knfmfT3nHknNXUt/ng9uPDH09ZLr8Ces2mqiwRaqn8siL6WBuyn9cWXAPDFLLVNelgVViCzFrkAHc2wO5zibVKJJ9CgoVZzpLQ6kwsyBHtPTEvMeOaYrupKmnFnQFiZCmJ5Xkc9uWOi2aST3+xykk05Kvz+RmvwmgahrMX1xp1MG26SQeVsVq8EJeGrlKUiFDDUxI2I+70tPynELM+Jqq1ajUmHlkyqOu3bf8Ac474Vna1eo3p0ltm+7IHMn4bbQN/rjOjM3ydnk6Zx2VfPbn+SF4g8Q1mPkZdGAIK6lu7i4KqiyUuDMeo8zFsDx8L5tlJXK1SBv6YI9lJBPsAcFvhDIV8pxU1TTmmzMrtIPpe5ZeZho5bA41emUgVKVCozX+7E6oJMtsDGPRDEocHz55JZHcj518JKf4/Lbgisv8A9oP4Tgy43WGSoU6aHSwYsAI6yRBtGynBLT+zVqeaqZyAnraqtMkELIkiwveTywL+LeJfw70y+USrqBKPUYwPZdN8XS3K/YynUaOcj4wqtWoWimag8ylRTSIBA9QQS03N+mD/AI9V1vSZNIUJzB5mYjeYwDeHPEWYrGf5dGkqyFpoFJ7BmnvsMXeU4xraCAdChdZuW3Mtyn2kHGsk4446pcG8GGeaejHuyXmjFKq/3gvptEk2Fp6xbDdLJEZUtrtIWNR1ExNucX/3jDHEK5ejUUDkIHW8/pjxq38u8gd9vxx87qsjajLHdO+LW597/H4FFyhmrUmuaex21BVKOSFAEi0+qJUaRc/674qctXqtxCgag0wCAIjp+4xY0neJXRsFmZ0g9Vj5RiHRoKufoQ0tJm/tynl+uPpx/Smfn8m02vDf9mt4WFhYpkoftCos2mD90iJ/E+2BrLC6EKFAu1RlmDtC/TvtMYJ/HpugMXB78xsOeBKlR8xmAIXQPQJkCfbYzaN5OKZY9UFJrFi7E3BiT27KOuFX4gdRpokKDpjmTyJb5dxGKdAFLEyxncqJMN22Mc5N/bEqu5Ya507Kqm7QeZPLaPnGJJqKtmscXOSiu7o5y1JlZmEeu5H+KRcWvaT8o5yOUy5WTMg8/wC/TDokiJsomO3P6b4nZVNYhZ1co/tj5mbqYzpONp/Psff6boMmFykp1KLrzt5/ZjIoBgAyg8wPiPyHL3nA3xDwBlQvmI9akD6TYVVVjtqUkMAeR1EcrHBXlajgnnpNotI6TtPbDjojq3xLrQg21SI7c9iPYY9PrRio6eH/ABseD/UnklNzbte17gr4fyC5cgf8RpGnsab0XUgdjqOn2uMGtTK01pag+sPYeggG9zJP4RjP8vRyK1AW4jSlW9StSYExupE/LB6tZKlAMKz1KZI0lUME6dgT2GPTyfP4ZQZnw4jUalKmQlOqINP7qsNnT+mLGNj2xByWQr0WVnTXcqtNY+FV+Ik9Ty9u+CZNMQFaepI/ITiy4Hw1K1YJUuACRHy2xylBvg9KyJJKS4H+F8Hy9dVrpoBqpJJHqnSAAZMgqQRECPliJxzJKwRaJVjIDkXgDcxzPbBhlvD1CndaQnqbn8cTqdNV2AHsAMbUUjzubZlGZ8BVq9bWfMKbAFAI9iSBGLKh9m1Cl6qrIoG5epH5R+eCrxIMzVy9dKK6X0MEMxLbrBm07f2xnXC/sjzlV9ebrkah6gTrIPRQDAEd8aozZfnL8KoSxrUiR/8AGuo/I+rDXB/GfDK+Zp0KFN6pc/GwIQWJm++20Yfyf2S0qY/m5gkbWUL8pJN8XnAfAWSy7LUopqI9SuWJE3EgbdcXYhbZCtSJIpoqgAEEACZHtiYceaQNhHtiq4nwepUrI61SoWIEtAvchAQrMRYFp09DiN0VEviK/wAqp/lP5HGKfaHw3MVv4WDqSCqiRY8j2EBr/wB8bhnb03H+E/ljLqtIMRDI7/CizdTcXOw9rE4q5I3sV/AuAGjQpGsYCINWkXOomAB96ORH4Y9zNZmOskIQCBTIAGkQeQmZO5nfc8p2WyLAiJOmDP8ARJ+7JgEgctxa+PRlSzMqrocGWLFYEltInlb2wnCM1plujWLLPFJTg6aK2lXadSlQym6tce2ne+Jv8erKVNGGNu3S0cud+2OqfD1Ds1Z1JjUCN2JgMBAuZ3PfbDYrlmp06I9VwdUDUCZAmZlY7WxFjUY6I7I6Szynk9XJu/ngdqZMrSLl0UggQQDMxsQeXI7SDimyRniNJtrmRMmbXY82OCWjwldOuoICwhMgXBi+wF9we0YqszUU8SohF0gW/wA0W1RsPzxYpRiorsYnN5JucuWanhYWFgQrvFzkMCqqzBTAP76xgR4fw9iKmohEMsSn9Rv6Z35jqOWCzxki6lLclMemT/t29sCDpf8A/IqqIAC0ljYc/cWtc3xTLOM0yKirTWCQJZr2PQk7dPliuzOTrPTqbhwQSTEuUIJTeZ5z2OLOrnhTlnBhgVO03HQyY7RbDmUykqwZQqBp1EyxO+gT1O553w7BNp2ipyrlvUASAASDYxz+e4xPcCmUdDYkdhHvy6R3xDqOFqnQvlg7CZ9xPP8Aq+eE6E04mADt1BPP+2PI3gSeNr9O9ffY+rFdXNrNGV66Tf2poti5LFydImQq7Ae/PDXmwxHQz8jf++IzZr0Bbm0R8ow5kcxqQQpt949jBgbyLWxy1Y+rXdUdvTz/AOOdunqvv47lFnPCGXqAVFplSX9TqxGoyxOlTYgACWF+QxdLXegioZalYDqoQBQTPxWtIvcCDiwZDC+YfR8Qk3IW0Ac2vA22xBTQxrAlyEgjUQQwgET1jYxFgMfQSSVHxZScpOT7kyhVDLKkEHYjFt4aaMyneR+GB3M5pnfUkLHTaOnLXYggiMW3As8BmaQb0mQf8JBtZv0N8Shdh1xDMslJmRdbAWXqfz72xE8P5uu9NjmKaowchdMjUsCCVJJUzIiTtPPHud8R5akYasgP9IOpv+kScV7eNaREoGedj8OxA5+oCeccjgQI55YazNLUhUNpJj1D3n/TAZX8d1D/AMsUVkwJYueXsOg9/bEHP8dzLOV1sBdTp9EHqCPiteB0xaJYcPkKa6iWIBgm4AtPO1r3/wB8NNx/LpCiqpIsApLn8JwCVjVIDVFEGAS06rRMXm4vFtsR0K1XCrrMtcrZYm2kbkn8MKFhtm/GFNNlZmkWspvzMmQO8Yq6/i+vUZFpUlGrdixcL7xA774F6kiwU3b1s3qJBt6idojfvizyzHygqwN9SKYkE2JYcrbb/ji0LOc/4hzTmoPOCqnpYIACzRcLYmO4J74Y4dl1FM1CmlebGCYIOy3kzaJMc+mHxopE/wAtRuFaAxuALSNpuNjPPEfOAKirDFjDBTIMgnVIX4pkGTfADtWvpVvWFkeowACRBHWZU35DlirUqoCUTLGCzHmQd73MbTsMOfw5RVaomqdkPSNgpt05D8McCoQzKBrd4VVWPQoMAge0fIDAEynWQkr6UZdTF7AsYgKNpmADA5zbELhVO+p5MC6gXF7Cbm5HL8MLJ8OAdtbS6EahO0n6E998WVcXIJG5ChIvoNpB6Tc77b4A6zw8waHZSBZVB2J+cty/XFClOOI0bfLp2/fTE2rRcaCDJHxGdriZ5jpPviJUzGridKAFUbBTPQ3PPf8Ac4gNYwsLCxDZS+Pc4Kem2olSAtwDNvV27YE8vkmqJKSxiPMN7gXCwYiLzPLBB9qTVgiGkitG5Y7dIEX+uM5reJ88V0imqqbMAI1CIgnp7YplhXlilJhqZS3P0y22m5abjoORxDzmaDAQJlpMGxI2nuJI6jAvX4xnG3pKe3L8sNni2ekEopiLEWMXEiL4AMfJNWEFNQEMmqwgTewM+9he045zGWHmBVJFMz622gRcHmB1tfA0fEueKw1NWFrGYABmABhs8czgAApLaYmdzYzaDbGHCLdtHSOWcIuMW0mEwIo1B5jBpHpCgn1TF7RbeAeWJMGqSP8AlywbyoG4OmVPLqQSI59cBdXimcZpNNem2w6C2HKPHc8qhdC+kQDFyJm/U8p3whjhjVRVFzZ8meWrI7YWGmslVLMsAMFAKlo1BQTeQZkiMd5uhSUgKaZIvAM+4jmOUnvgNfjGdK6RTUDmRYmO8fjh9OP5wUwnkoNOzLYnrqP3p546WcQwp5dTTbUVW8g8yAYsAZOnpE4VLKjWpLMaR9NrsxEWg7k9OWAmnxnOhp8pDZgARYBtwBERjpuO53lSQQZHawttfae2FgNaGWWmajxfSPVUIZiSTOnaDEWw0mVApQQNSmQRcgQRqLXsDcjfAevGs4P/AGkJ5lhqJ7XGHl8R55SSqKJJMAQDIFj12wsBplMqBUCapBYAU1AAdtMglibX5bmx5YmvmFKkLT9dt/UVEera5O5PvjOhx/PSW0Ak/h7Y9peIM4pJ8lJPO+IA7zNVyp1wZNi/YHsQT736HDNSkgqbvY6l9MDlpJG9jvPywENx7Os2pqSknfe55HbHa+Is96Zpg6dpMyJmDbbfABvQzBLCUibaQYJ6kQJC3kje+PUXTU1eWGhdk5GIi3uSeuAhvE+f5U1X2/Law3x6vibPKpVaSgdZM3mRPIXwAd5ioTTVmEBWKLuWNyZIFoEWXYXvfErLioYGoqxadRVSwVjEEkekdrm+9sZ2vibOALFFBpmDfnziMP0vGfEB/wC2hY7set7xETfEAX8ZyploAG2rV8QXT90cwb3J5jEHhKaaZNO7NIfUIKgAgFmNtJm/WMCmY8QZ1xBpi+/7j5YScfzgCjyxA5cz8xcdPnigJaSFUCkkss6gNtvhBvE8t9sSKB9NNVA0kT5Qux3gE3NtjHzwIU+OZxWDLRUXmJMT1/e+Ok8R51QwWii6via5Y/OLc7jrhYoLDQFMgVIkfEltjuL2vO4nA/lK+ridKIi9hsNuf+vLFVU4xnnMugjTpNySQOpIxYeHWzFXO0memqqoAEco25fPAptOFj3QemPcQ0M+J/8Al4EMLCwCFhYWFgUWFhYWAFhYWFgBYWFhYAWFhYWAFhYWFgBYWFhYAWFhYWAFhYWFgBYWFhYAWFhYWAFhYWFgBYm8I/5q++FhYEDLCwsLFB//2Q=="/>
          <p:cNvSpPr>
            <a:spLocks noChangeAspect="1" noChangeArrowheads="1"/>
          </p:cNvSpPr>
          <p:nvPr/>
        </p:nvSpPr>
        <p:spPr bwMode="auto">
          <a:xfrm>
            <a:off x="109538" y="-101600"/>
            <a:ext cx="214312" cy="214313"/>
          </a:xfrm>
          <a:prstGeom prst="rect">
            <a:avLst/>
          </a:prstGeom>
          <a:noFill/>
        </p:spPr>
        <p:txBody>
          <a:bodyPr lIns="64294" tIns="32147" rIns="64294" bIns="32147"/>
          <a:lstStyle/>
          <a:p>
            <a:pPr>
              <a:defRPr/>
            </a:pPr>
            <a:endParaRPr lang="en-US" sz="1266"/>
          </a:p>
        </p:txBody>
      </p:sp>
      <p:sp>
        <p:nvSpPr>
          <p:cNvPr id="73736" name="AutoShape 8" descr="data:image/jpeg;base64,/9j/4AAQSkZJRgABAQAAAQABAAD/2wCEAAkGBwgHBgkIBwgKCgkLDRYPDQwMDRsUFRAWIB0iIiAdHx8kKDQsJCYxJx8fLT0tMTU3Ojo6Iys/RD84QzQ5OjcBCgoKDQwNGg8PGjclHyU3Nzc3Nzc3Nzc3Nzc3Nzc3Nzc3Nzc3Nzc3Nzc3Nzc3Nzc3Nzc3Nzc3Nzc3Nzc3Nzc3N//AABEIAFIAlwMBEQACEQEDEQH/xAAbAAADAQEBAQEAAAAAAAAAAAAABgcFBAMCAf/EAD4QAAECBQAHBQYDBwQDAAAAAAECAwAEBQYRBxIhMUFRYRNxgZGhFCIyQlKxFSPBJDNDYnKCksLR0vAWF1P/xAAaAQEAAwEBAQAAAAAAAAAAAAAAAwQFBgIB/8QANREAAQMBBQUGBgICAwAAAAAAAQACAwQFERIhMRMiQVFhFDJxkaHRBoGxweHwI/EWMxUkU//aAAwDAQACEQMRAD8AuMERBEQRcdTqkjSme2qM2zLt8C4vGe7nHlzmtzJUsUEszsMbSSlGb0q28y6ltgTUwkqALiWtVKRnf72D6RAaqMFazLBq3C91w+f6PVPDa0uIStBCkqAII4iLKxCCDcV9QRc89OS8hKuTU46hlhtOstxZwAI+EgC8r3HG+R4YwXkqQXVpMn6g8qUt4LlZcq1Q9j85zu+nw2926KEtS52TF1lFYcUTdpUZnlwHulGtU+uSDkvNVluaadfBLTj6yVqxjPHIxkb+cV3teLi5a9PNTShzISCBrdorRovqM3U7TZdnnVOutuLaDizlSkjdk8d+PCNGncXR5rjbZgjhqyGC4HNNsTrLRBEQREERBEQREERBEQREEU+v7SCmjOLp1ICHZ8bHHVbUs9OqvQekVZqjBut1W7ZdjmoAlmybwHP8JKolnV+8n/xKoTC22HNvtUzlSlj+RPLyEVmQvlOIraqLSpbPbsoxeRwH3KoFL0YW7JJSZlt6dcG9TzhAz3Jx+sWm0sY1zWDNbtXId04R0/KcZWXalZdthhAQ02kJQkbkgbhFgAAXBZDnF7i52pXzPTjEhKOzU24lthpJUtatwECQBeV9jjdI8MYLyVCbsuWoXpVm5ORbcMrr6stKp3rP1K6/YeJjMlldK64Lt6Ghis+EySHeuzP2H7mqPZVkyVsywnqiWnagElS3VfAwMbQnPqqLkMAjF51XO2jaklY7Zx5M5c/H2U0vauO3dcqUyCFLZSQxKN42ryd/9x9MRTmkMj8l0lnUraCmJkyOpVrtakJoVBk6ckgllHvqHzLO1R8yY0Y2YGBq4ysqDUzulPH6cFrR7VZEERBEQREERBEQREERBFiXnVlUS2p6fa/eto1Wui1EJB8Cc+ERyvwMLlcoKcVFSyM6HXwGakmjK3W7jrT0zUQXZaVw44lRz2q1E4CuY2EnnFCmjD3XngurtmtNJAGR5F2Q6BXRKQgAJGABgAcI01xC+oIvwkAEkgAcTBFDtI13LuGfTTKYpS6e0sABsZ9oXz6jO4eMZs82M4W6LtbIs4Use2lG8fQfuqebAtFi2KeahU+zTUHEZdWsjDCfpz9zFmCERjEdVh2paLqyTZR90evX2SfpEvpVbWaTRSv2HW1XHE75g8AB9P3ivPPj3W6LYsqyRTjbz976fn6Jm0aWOaOhNWqqB7etP5TSh+4B/wBRHluiangw7ztVmWxavaDsYjujXr+FQ4trBSvdd8Uu2wWXVGYnSMiWaO0f1H5fv0iGWdseXFaVFZc9XvNybz9uanUxpZrq3yqXlpFprOxBQpR8TkfpFQ1b78l0DPh6mDbnOJKrNs1UVuhSlS7Psy+jKkZzgg4PhkRejfjaHLlqun7PO6K++5ake1WRBEQREERBEQRLmkGmPVa056VlklT2qHEJG9RSQrHeQDEU7S6MgK/Zc7YKtj3aaeeSlWjG6Ze3qk+zP5TJzYSFOAZ7NQzgnptMUaeUMdcdCuptmgdVRh0febw5q5SsyxNsJflXm3mljKVtqCgfERpAg6LiXscx2FwuK9o+ryplpYu72ZpVCpzg7dxP7UtJ+BJ+TvPHp3xTqZrtwLo7Ds7Ge0SDIae/y+qTbKqFEt8qq9R15ufTkSso2n4P51KOwdN/HpFeFzGbx1WxaMNTVfwR7reJ+wXrVK7cl+zokZVhfYZBEqx8Ceq1ce87OUfXSSTG4LxDSUdmM2jznzOvyCoVj6P5WgFE7PqTM1IDYce4z/TzPXyxFuGnDMzqsC0bYfVXsjyZ6nx9k8RYWMkDSPfH4Ig02lqBqK05W5vEuk8f6jwHDfyirPPg3W6rcsmyu0nay9z6/hKtjWOus5rVwrWmRJLgDiiFP8SpRO0J67zEEMGPffotS0rVFP8AwU43vp08Vk3LNi7LnlqfQZdCJRvEtJtoQEjGdqscBx7hHiR20fhbordHH2GldLOb3HM+37xVemZ+mWVbcuiadwzLthttI+N1QHAczvi+XNhYL1yTIprQqCWjM5noplO3Zdd3zjsvQ0PS8ukZLUsdUpTzW5s+4EU3TSSm5q6WOz6GgYHT3E9fsF5aM63VlXbJypnZh+XmNYOtuOKUMBJOdu45G+PlPI7aAXr1bFJTikc8NAI0uF3FXONJcUiCIgiIIiCJCu3RrI1h9ycprvsU24dZadXLbh5kcCeY8oqy0zXm8ZFbdDbctO0RyDE0eY90jqsS86Q6fw9DhHFyTmgnPmUn0iuYJW6Lb/5azpx/J6j+1x1ibvWipbNUqFTlg7kI1ps5VjfuVmPLnTN7xKmgjs2oJETWm7p+Fy21a9Vu6afXLrGEHL0zMKOCTwztJPGPMcTpTkpayvgoGgO+QCoVF0S05ghdXnHZsg57Nsdmjx4nzEW2UjR3iufqPiGZ+ULcPXU/vmnuXk5OjyCm5CVbZZaQVdm0nGcD1PWLIAaMgsN8kk8l73XkqY2rpHq9TuaWlJtlhUrNOdmG20YLedxB44459Ipx1L3PAOhXSVtiU8NK57CcTRf4/vBPl73Ei26G5N7FTCz2cug/Ms8T0G8+XGLM0gjbesSzqM1c4ZwGZ8FLrAtly5ak9WK0SuRaWVuqcP79zfg9BvPgOeKUEW0OJ2i6W1K5tHEIIO8dOg9+S6dIV7Kqy/wSgkmSBCFraG187glIHy/fu3+p58W4zReLKssQDtE/e+nU9fomWyLbYs2jTFbrhCJvsipfHsEfSOajx8u+aGMRNxu1WbaVa6vmFPB3b/M8/D+0jH8V0j3VjJbaG7O1Es0D6n7n0rb071t/wWTSdfqf3yTJetYp9qUY2vboCZhxP7U6k5UkEbdY/UoeQ8Ille2NuzYs6zqaWum7XU6cB7dB6lduiG2FyTCq5Oo1XZhGrLJO8N7yrx2Y6DrHqliuGMqG3q8SO7OzQa+PL5KlxcXOogiIIsC4bwo1vEIqEz+eRkMNDWWR3cPHERSTMZqrtLZ1RVZxty58EtjS7RCsAyNRCeeoj/lEPa2clpf47U3d5vr7Jiod50GtrS3JzyEvq3MvDUWe4Hf4ZiZkzH6FZ1TZtVTi97cuYzC67kr8lbtOXOTyxjaG2wfecVyA/wC4j1JIIxeVFSUklVII4/6UPUatf9zgb3XTuGdSXbH6D1PfGbvTvXbDYWXS9B5kq527RpWg0pmnySfcbGVKO9ajvUepjSYwMbcFxFVUvqZTI/j6Ltm5liTl3JiZdQ0y2nWWtZwEiPRIAvKhYxz3BrReSp5T9KDU5cnsSJFxdPdUGmHGwS6VZ+Ip5HlvHXdFVtUC+67Jb8tgujptoXbwzPLwvThJWvRJCoKqEnTWGpo5PaJT8Od+qNyfDETiJjTeAsiSuqZY9k95LVJtK9UNSuwSIWEMSSQ0lSj7oUrBUr7D+2KNS/FJdyXV2HAIaXa3Zuz8tFz1i5H6hKStsWyy8imoAaSEJ/NmzxUoDcCcnHieQ+OkLhs2afVSU9E2JzquqO+c+jf60T7o/sFqhBNRqgS7UiMoTvTL93NXXy5mzBThm87VYVq2uan+OLJn1/HRZWmmtKQ1J0ZlWO0/PfAPAHCR55PgI8Vb9Gq18O0wLnTnhkPusVq4ZazrdFMoqkO1qZGvOTQwUsEj4QeJA2cgc90R7QRMwt1Vw0b7QqdrPlG3Qc+vzXXYVgvVB9FXuJC+wKu0Qw7nWfJ26y88OnHu3+oKfFvPUNp2w2JuwpjnzHDoOv0VIuK4adbUj28+4BkYaZR8bh5Afrui3JI2MXlc7SUctXJhjHieAXRQ61IV2STN059LrZ2KG5SDyUOBj6x7Xi9q8VFNLTPwSi4rqnJpiSlnJmadQ0y2nWWtZwEiPRIAvKiYx0jg1gvJSdRNJdKqlWekXG3JZGT7O8vaHQBtyPlO8j/fZFdlS1zrlr1NiTwQiQG/mOXupZSxK1e7ta6JpUu288tUwsnHvbfdJ+UZ2dByik258n8hXUTl8FHdStvIAu9+qqT1p2F7J7yZNtsDPaCdIPfnWi6YYbly7bRtTFkT5fhS27qdQafOJFv1VU6gn3kFGez7l7AryilK1jTuG9dPQTVUrP8AsR4fv8llTlRnamtn8Qm3nw0kISpxRVqJ6R4Li7Uq3HBHCDs2gX5q0WE7alLpaWqXU5Vx9wBTzjyw24s9UnaAOAjRg2TW7pXGWm2umlxSsNw0u0HktKs33b9JaUVz7cw6NzMse0UTy2bB4mPT5428VBT2VVTnJtw5nJSC77xqVzuELSWKe2oasug5APAqPExQlmdJ4LraCzIaMc3c/ZMuiNijSjM1WKjOyrc02stNh50J7JOBlW3nnGeh5xNShgvcSs23n1EjmwRtOHXIankmG4tKNKp6VNUpP4hMbtYe60k9Tx8POJn1TW93NZ9JYU8u9Luj1/fFR2bmnKlU3Zuec1FzDxcdWE7E6xySByGd0Z5Jc68rr2RiGIMjF9wyVqs2RtKgSPtElU5J95SfzJxx1AVjkBn3R0840YWxMF4K4y0Ja6pkwyMIHAXH9K96xpHt2mpIamTPO8ESo1h/lu9YPqY29V5p7Fq5jm3COvso5dlecuSsrqLjIZCkpQlsK1tVI6+cUJZNo7EuvoaMUkOzBv6p8sKg2tJSTVYqVVkpqYwFBDriUol1cik7Socz4DjFqCOMDGSsG1KytkeYI2EDwzPz5LRubSjT5JtbFDT7ZMbR2qgQ0n9VfbrHqSqaO7mq9HYEshBn3Ry4/hSar1Kfqk8uaqbrjswvGSvZgcABwHSKLnOcb3LrKeCKGPBELgq5Rq1a9k260y3PMzU0tIW6mWIWt1wjpuHAZi+x8cLLr81yVRS1toVJcWkDQX5AD95JAuK5qxetRak2W1hpa8MSTW3bzUeJ6nYOm2Kr5Xym5b1JQ09nxmRxz4kqpWHZMvbUt7RMaj1TcHvugbGx9Kf1PGLsMAjF51XMWnab6x2FuTBw91zXVo1p1bmnJ2VfXJTTpKnClOshauZTwPcY8yUzXm8ZKWituamaI3DE0efmlpOh6bKverDITzDBJ+8Q9jPNaP8AkjP/ADPmtykaKKPKqC6hMTE6ofJ+7QfAbfWJW0jBrmqU/wAQVDxdGA31K1q3o+t+qsoSmUEm4hOqhyVAScdRuPjtj2+nY7hcqtPa9VC4nFiB4FJ7+h5/XPs9YbKOHaMEH0MQGjPArWb8SNu3o/VaFJ0RyLK0rqlQdmcfw2U9mk952n7R6bSAd4qvP8RSuF0TLvHNNlQs+jzdBVR2pZMtLkhSSyMKSsblZ4nvid0LC3CsuK0aiOfbl156pC/9PTPanFZa7PgfZznyzFbsZ5rd/wAkbd/rz8fwmahaMqFTlJdmw5UHk/8A32I/xG/xzErKVjdc1m1Nu1U2TN0dNfNdV22JTbiS24CqUmm06iXWkjBSNwKeIHhHqWBsnioaG1ZqS8d5p4FJw0PTWvtrDOrzDBz5Ziv2M81sf5Iy7/WfP8LepGiiiypC6g8/OqHyk9mjyG31iVtIwa5qjP8AEFTJkwBvqf35LSuSwaPWJFliXaTIOMAhpxhAwAd4UOI9ese5KdjhcMlWpLXqKeQuccQOt6UEaHpntPfrLWpnelg5+8QdjPNa5+JG3ZR+v4TXb+jihUhSXnWlTswnaFzGCkHond55iZlMxueqyqq2amcYQcI6e6y730ds1WovVdiotyQUjWmA8jKRqjGtnOzYI8TU4ccQNys2bbLoIxAWYuV2vgpKZH2ipiSpRXOFa9RpQRqlw8wOA7+EUcN7rhmus2uGLaS7vPorlYVmMW1Kds/qu1N1P5ruNiB9CenM8fKNKGERi86ribTtN1Y+5uTBoPuU3ROspEERBEQREERBEQREERBEQREERBEQREERBF+GCKP6VruVOTCqFT3P2do4mlo/iL+juHHr3RQqZrzgC6yw7ODG9pkGZ08OaZtGdmihygqNQQDUn07En+Ag/L/UePl3y08OAYjqs62LT7S/ZR9wep9uSe4tLERBEQREERBEQREERBEQREERBEQREERBEQREES1pAr//AI9bz0w0oCad/Klx/MePgMnyiKaTAy9aFmUfaqgMOgzKnGie3PxerLq08krl5Nfu623tHTt292/vIinTR4nYjwXRW5W7CIQx6u9B+VawMRorjV+wREERBEQREERBEQREERBEQREERBEQREERBEQRZ1bkZSeknEzsqxMJQnKQ82FhJ5jMeHtBbmFNTyvjkBY4jwWRo7bbatzVaQlCfa3tiRj5yP0iOnFzFctVxdUXk8G/RNETrNRBEQRf/9k="/>
          <p:cNvSpPr>
            <a:spLocks noChangeAspect="1" noChangeArrowheads="1"/>
          </p:cNvSpPr>
          <p:nvPr/>
        </p:nvSpPr>
        <p:spPr bwMode="auto">
          <a:xfrm>
            <a:off x="109538" y="-261938"/>
            <a:ext cx="1011237" cy="549276"/>
          </a:xfrm>
          <a:prstGeom prst="rect">
            <a:avLst/>
          </a:prstGeom>
          <a:noFill/>
        </p:spPr>
        <p:txBody>
          <a:bodyPr lIns="64294" tIns="32147" rIns="64294" bIns="32147"/>
          <a:lstStyle/>
          <a:p>
            <a:pPr>
              <a:defRPr/>
            </a:pPr>
            <a:endParaRPr lang="en-US" sz="1266"/>
          </a:p>
        </p:txBody>
      </p:sp>
      <p:sp>
        <p:nvSpPr>
          <p:cNvPr id="73738" name="AutoShape 10" descr="data:image/jpeg;base64,/9j/4AAQSkZJRgABAQAAAQABAAD/2wCEAAkGBxQTEhUUEhQVFhUXFhcaFhQVFxoaGRsZGRkXHBkcIR4cHCgsGx0lIBcYITEjJSksLy4uFx8zODMsNygtLisBCgoKDg0OGxAQGzQkICY0LCwwNCwsLCw0LTcsLCwsLCw0NCwsLCwvNC8sLCwsLDQsLCwsLCwsLCwsLCwsLCwsLP/AABEIAKYBMAMBEQACEQEDEQH/xAAcAAEAAgMBAQEAAAAAAAAAAAAABgcEBQgDAgH/xABDEAABAwICBwUFBgMIAQUAAAABAAIDBBEGMQUHEiFBUWETInGBkTJCUqGxFCNicsHRM0PCJFOCkqKy4fDSNGNzk/H/xAAbAQEAAgMBAQAAAAAAAAAAAAAABAUCAwYBB//EADgRAAICAQIDBAkEAgIBBQAAAAABAgMEBRESITFBUWHREyIycYGRobHwBhTB4ULxM1JDFSM0YnL/2gAMAwEAAhEDEQA/ALxQBAEAQBAEAQBAEAQBAEAQBAEAQH4TbeUC5kCxRrPggJZTjt5Bu2r2jB8fe8vVRbMqMeUeZfYWhW27St9VfX+vzkVvpXHtdOTeYsafciGyP3PmVElfOXadFRpOLV0ju+98zSwaWnY7bbNIHfEHG61qTT33JkseqUeFxWxa+rLHUlQ/7NVEOksTHJaxdbeWm3G2+/Qqbj3uT4ZHLaxpUKY+mpWy7V3eJZKmHOBAEAQBAEAQBAEAQBAEAQBAEAQBAEAQBAEAQBAEBptN4opaX+PM1rvgHef/AJW3Pqtc7YQ6smY+BkZH/HHl39EQfSmt9guKenLvxSusP8rb/UKNLMX+KLun9OSfO2e3u/sjc2tOucQQYmgEHZazMcruJK1PKsLCOgYiXa/e/LYurROkG1EMczPZkaHDzzHiDceSsIyUkmjjb6ZU2Srl1RlrI1BAEAQGJpTSUVPE6WZ4YxuZPyAHEnkFjKSit2baaJ3TUK1u2UfjbH0tYTHHeKn+AHvP6uP9OXiq669z5Lodrp2kV4y4pc59/d7iHKOW5MNB6t62obtlrYWkbjKSCf8ACASPOy3wxpy59CpydaxqXwp8T8PMi2kKN0Mr4n22mOLXWNxcGxstMls9mWdVkbIKcej5m/1agnSdNb4nenZvv8ltx/8AkRB1f/4dm/h90dDK1Pn4QBAEAQBAEAQBAEAQBAEAQBAEAQBAEAQBAEBrtO6cgpI+0neGjgM3OPIDiVhOcYLdkjGxbcifBWt/4KexRrMqKi7Ke8EX4T94fFw9nwb6lQLMmUuS5I67C0Omn1rPWl9Pl5kGc4kkk3J3knMlRi7SS5I2eiMOVVT/AAIHvHxWs3/MbD5rONcpdERr82ij/kkl9/kTDR2qOpcLzSxx9Bd5/QfNSI4kn1ZUW/qKiPsRb+hZeD8Pmhg7HtjKNokEt2dm+YAud17nzKl1V+jjtvuc5n5iyrfScPD8dzeraQQgCAwdNaWipYXTTO2WN9SeAA4krGc1Bbs34+PPIsVcFzZQGMMVS18u0/uxtJ7OIHc0czzceJVXba7HzO8wNPrxIbR5t9Waaio3zPbHE0ve42a1o3n/ALzWtJt7Il2WQri5zeyRduB9XsdIGyzhslR6sj/LfM/i9FY046hzfU4zUtYnkNwr5Q+r/O4lWntKspaeSeTJjSbcz7rR1JsFvnNQi2yrxseWRbGuPb+bnM1VUOke57zdz3Fzj1JuVTt7vc+kQgoRUV0XIsTUrogunkqSO7G3Yafxvz9G/wC5SsSG8nI5/wDUORw1RpXV837l/f2LkVgcgEAQBAEAQBAEAQBAEAQBAEAQBAEAQBAEAQGgxjimKgh2396R1xHHfe48+jRxP7rVbaq1uyfgYE8uzhjyS6vu/soHTemZqqUyzvLnHIe60cmjgP8Auaq5zc3uzu8fGrx4KFa2X3957Ydw7PWSbEDL29p53Mb4n9M17CuU3sjDKzacaPFY/h2suDDOrWlp7OmHbyc3juDwZx8TfyU+vGjHrzOSzNbvu5Q9VeHX5+RNmNAFgAAMgMlJKZtt7s/UPAgCAIDG0lXxwROllcGsYLucfl4kncBxJXkpKK3ZsppndNQgt2zn3GmK5K+baN2xN/hxXyHM83H/AIVVba7H4He6fp8MSvZc5Pq/zsNNo6gknkbFE0ue42AH16AZkrXGLk9kTLrYVQc5vZIvvA+DY6GO5s+dw78lsvwt5N+tvACzppVa8ThdR1OeXLbpFdF/L/ORKVvKwo3Wji4VUvYQuvBEcxk9+W14DeB5nkq3Iu43suh22jad+3h6Sa9Z/Rd3mQqkpnSvbHG0ue4gNaMySo6Tb2Rc2TjXFyk9kjo/Ceg20dMyFtiQLvcPeefaP6DoAraqHBHY+d52U8m52P4e43C2EQIAgCAIAgCAIAgCAIAgCAIAgCAIAgCAIDxrKlsUb5HmzWNLnHkALleNpLdmdcJWSUI9XyOcMU6efW1D5n3sTZjfhYMh+p6kqossc5bs+iYWJHFqVcfj4syMF4XfXz7AOzG2xkk5DkPxHh5ngsqqnY9jVqGfHEr4nzb6I6B0TouKmibFCwMY3gMyeJJ4k81aRiorZHB332Xzc7Hu2ZiyNIQBAEAQHy94AJJAAFyTkAMyh6k29kUPrFxka2Xs4iRTsPdHxu+M/oP3VZfdxvZdDudJ01YsOOftv6eHmRGlpnSPayNpc9xAa0bySVoSbeyLWc4wi5SeyRfmAcGsoY9p9nVDx33/AAj4G9BxPH0VnTSq1z6nC6nqUsue0eUF0X8v85EsW8qiq9Z2PLB1JSu35TStOXNjTz5nhlztCyL/APGJ1Gj6T0vuXuX8v+PmVMoJ1RcuqrBphaKuobaVw+6Yc2NI9ojg47/AeJVhjU7etLqcfrepelfoKn6q6+L7vcvuWQpZzoQBAEBiaQ0pDALzSxxj8bgL+F81jKcY9WbaqLbXtXFv3I07cd6PJt9pj8TcD1stfp6+8mPSszbf0bN/Tzte0PY5rmuFw5pBBHMEZramnzRAnCUHwyWz8T0XpiEAQBAEAQBAEAQBAEAQBAEBBdcOkTHQ7ANjLI1p/KLuP0A81GypbQ27y70ClTyeJ/4rf+CjFWnbnQ2rnQ4pqGIW78gEjzzLt4Hk2w8la0Q4YI+f6tku/Kl3Lkvh/ZJ1uK0IAgCAIAgKl1s4xuTRQO3A/fuHE/3fhz9Oag5N3+C+J1eh6bttkWL/APPn5fMq1Qjpy7tWWC/srBUTt+/eO60/y2kZfmPHllzVjj08K4n1OK1jU/Ty9FW/VX1/onrnAC53AZkqUUaW/JFTawNY+0HU9E7dvEk44jiGHl+L05qDfk7+rA6rS9F4Wrche5efl8yrFCOnLV1bav77NVVt3ZxQuHo9w+g8ypuPj/5SOX1fV9t6aH73/CLYU45UIAgPCtrGRMdJK4MY0XLnGwC8bSW7M6652SUYLdsqXFmtSR5MdEDG3LtnAbZ/KDuaOp3+Cg25TfKB1eDoEI+tkc33dn9/b3lcVNS+RxfI5z3HNziST5lRG2+bOhhCMFwxWyPJeGZaWpHSL9ueAklmyJAOAdcA28bj0U3Dk93E5j9R0x4YW9u+xbanHKBAEAQBAEAQBAEAQBAEAQBAVprwjP2endwErgfEt3fQqHmeyjo/0416Wa8F9ynVAOuOmMK1zZqOCRmRjaPAtFnDyII8lcVS4oJnzjNqdWROD735m1WZFCAIAgCAhusnF32KHYjP9olB2PwNyL/0HXwUfIu4FsupcaRp37qzin7C6+Ph5lCucSbneTmSqw7lLbkizdU+Du0IrJ29xp+5afecPfPQcOovwUzGp39dnN65qXAv29b5vr5eZZen8Q09GzbnkDfhaN7neA4/RTJ2Rgt2c5i4d2TLhrW/2RS2MsfTVt42Xig+AHe4cC8/oN3iq63IlPl2HY6fpFWL6z9aXf3e4icMTnuDWAuc42DQLkk5ABaEty1lJRW7eyLfwDq4EWzUVgBlG9kObWHgXc3dMh1OU+nG29aRyWp607N6qOna+/3eBZSmHOBAEBrdP6bipIXTTOs0ZAe053BoHElYTmoLdkjFxbMmxV1r+vEoXF+LJq+S7zsxtP3cQyb1PN3X0sqy212Pmd1gafXiQ2jzb6swdAaCmrJRFA3aPvOO5rRzceA+fJYwhKb2RvysurGhx2P+y39GYLotHQPnqAJnsYXPfILjLJrTuFzuF7nep8aYVx4pczkrtTyc21VVvhTfJL+WUhK/acTYC5JsMhc5Doq07SK2SRbupLRRbFNUOH8RwYz8rd7j6m3+FT8SHJyOT/UWQnONS7Ob+JZqmHNmFpbSsNNGZJ5GsaOJzPQDMnoFjKait2bqMey+XBWt2Vpp3W6bltJCLf3k36NafqfJQ55f/VHR436dXW+XwXmRp+svSBdftWgfCI2W+Yv81p/c2d5ZLRMNLbh+rLC1d47NaXQzta2ZrS4Fos1zRa+4nc4XHipdF/HyfUoNW0lYqVlb9Xpz7CdqSUYQBAEAQBAEAQBAaDHWhDV0ckTfbA24/wA7d4HnvHmtV0OODRP03K/bZEZvp0fuf5uc5vYQSCCCDYg5gjMKpPoSaa3RMtX2N3ULjHKC6ncbkD2mO+IcxzHn4yKL/R8n0KfVNLWUuOHKa+vh5F3aM0nFUMEkEjZGni0/IjMHoVYxkpLdHF3UWUy4bFszLWRqCAIDW4h0zHSQPmlO5o3N4ucfZaOpWFk1CO7JGLjTybVXDt+nic5aa0rJVTPmlN3PN+gHBo6AblUzk5Pdn0PHx4UVquHRH1oOOAzN+1PLYRvfsglzre6LZE8za29IcO/rdDzJdqrfoVvLs8yb6a1qPLeyoohCwDZa5wBcANws0bm/NSZ5T22gtilx9AjxceRLif08/sV/WVb5Xl8r3Pec3OJJ+aittvdl/XXCuPDBbLwNthrClTWutCyzL96V25jfP3j0F1nXVKfQiZmoU4q9d8+7t/PeXVhHBcFC27RtzEd6Vw39Q0e6Pn1VjVTGv3nG5+p25b2fKPd595JluK0IAgMLTGlI6aF00ztljR5k8AOZKxnJRW7N2PRO+xVwXNnPWLMSS10xkk3NFxHGMmtv9TuueNvBVVtjse7O/wAHCrxK+CPXtff+dh+4TwzLXTdnGLNFjJIcmN/UngP/ANSqp2PZDOzq8Svil17F3l/Ye0FDRwiKFtgPacfacficeJ+nBWldagtkcHlZdmTZx2PyXuKo1q4v+0P+ywn7qN3fcPfeOHVrfmd/AKDk3cT4V0Op0TTvQx9NZ7T6eC839iGaB0S+qnZBGO887zwaOLj0AUeEHOWyLjJyIY9Tsn0X5sdJ6LoGQQshjFmMaGjy4nqc/NW8YqK2R86uuldY7JdWaHGuNIqBltz53C7Iv6ncm/M8OY13XKteJO07TLMuW/SPa/4X5yKK03pqarkMk7y53Ae60cmjgFWTm5vdnb42NVjw4K1svubHDODaqt3xMDY775XmzetuLj4BZ10yn0I+ZqVGLym+fcupqtL6PNPNJC4tcY3FpLciRyWEo8LaJWPcrq42Jbb8yWanoC7SAIyZFIT52b9XBbsVf+4VWvSSxNu9ovVWZxAQBAEAQBAEAQBAEBXesLV79pLqilAE2b48hJ1B4O+R6KJfj8XrR6nQaVrHoUqrvZ7H3f19inKulfE8ska5j25tcLEeqgNNPZnX12RsjxQe6Puhr5YXbUMj43c2OLT8s0Umuh5ZVC1cM0mvEldDrPr4xYujk/8AkZv9Wlq3rKsRVWaFiTe6TXufnubePXBP71PEfBzh+62fvJdxEf6cq7Jv6CTXBP7tPEPFzj+y8/eS7gv05V2zf0IlinFtRXFnbFoay+yyMENuczYk3K0WWys6lrhafTiJ+j7e1mhWsnhAb7QmD6yqt2ULg0/zH91nqc/K62QpnPoiDk6ljY/ty59y5ssvDequCKz6p3bP+Abox+rvOw6KZXixXOXM5vL1+2z1aVwrv7f6LBghaxoaxoa0Cwa0AADkAMlKS26FDKTk95Pdmo07iqkpCGzzBrjvDAC51udmg2HUrCdsIdWSsbT8jJW9cd139PuZGhdO09W0up5WvAzAuCPFpAI9F7CyM/ZZryMS7He1sdjZLMjn49wAJJsBvJPAIepNvZFA6xcWGtn2WE9hGSGD4jxefHhyHiVV328cuXQ7vSdPWLVvL2n18PA02G9BS1k7YYhnvc45Mbxcf24rXXW5vZEzLy4Ytbsn/s6Gw9oSKjhbDCLAe04+053Fx6n/AIVrCCgtkcBlZVmTY7J/68CCaz8c9mHUlK7vndNI33R8APxHieGWeUbIv29WJeaNpXG1fcuXYu/xKhY0kgAEkmwAzJKgHWNpLdl86t8I/Yoe0lH9okA2/wADcwwfU9fBWePTwLd9ThtX1H91Zww9hdPHx8jMx1ixlBDcWdM+4iYfm4/hHzyWV1qrXiadN0+WXZt0iur/AIOf62rfLI6SVxe9xu5xzJ/7wVW2292d7XXGuKhBbJE81dYANTaoqgRBmxmRk69GfVSaMfi9aXQotW1dUb1U+12vu/v7Fk4t05Ho+kLmhoNtiGMAAbVt24e6Mz4KZbNVxOdwcWebfs/e3+d5ztNKXOLnG7nEkk5kk3JVS3ufQIxUUkuhdWp/QJhpjUPFnz22b8Ix7PqbnwsrHFr2jxPtON17L9Lcqo9I/f8AosBSihCAIAgCAIAgCAIAgCA1umdA09U3ZqImv5Eizh4OG8eRWE64z6ok4+XdjveuW32+RBNKaoYnG9PO6P8ADI3bHqCCPmo0sNf4su6f1HYuVsN/dy8yO1Wqasae46F4/MWn0Lf1Wp4k+wsIfqHGftJr4GGdWOkP7pn/ANjP3WP7azuN3/ruH/2fyZGdK6OfTyuik2dtu5wa4OAPK44jitMouL2ZZUXRugpx6Pv5GGsTcWng/VeyWFk1W6Rrn7xE2zbN4bRIJuc7brXU2rFTW8jl8/XZV2OuhJpdpPNFYOoqexjp2bQye8bbvV17eSkxphHoijv1LKu9qb28OX2N8FtIIQH447kPUcv6YqnyzyySEl7nuLr875eWVuippNtts+l48I11RjHokjeatqt8ekYNgnvu2HgcWkG9/C1/JbMdtWLYhavXGeJPi7Oa950KrU4ArfXBibsoxSRnvyi8pHCP4fFxHoDzUTKt2XCjotBwfST9PPounv7/AIff3FP01O6R7WMaXOcQGtGZJyCr0m3sjrZzjCLlJ7JHQuB8LsoacNsDK+xleOLvhB+FtyB5nirWmpVx8TgNSz5Zdu/+K6L+fiRrWPj8Qh1NSuvLvEkgP8PoPx9eHjlqvyNvVj1LLSdIdm11y9XsXf8A19ym3OJNzvJzJVedelsW9qvwMY9mrqW9874onDe0fGfxchwzzyn49G3rSOT1nVVPeil8u19/h5/m9iaU0gynifNKbMY0kn9B1J3DxUqUlFbs5+mmV1irh1ZzfiPTclZUPnkzdua29w1o9lo8PmSTxVTZNzluz6JiYsMapVw/34kl1aYN+1ydtMP7PGcj/Md8PgN1/Tw3Y9PG930K3WNS/bQ9HB+u/p4+RdGk9IRUsLpJSGRsHD5NA58AFYSkoLdnHU02ZFihDm3+bnPeL8SSV05kfcMG6OO+5rf3OZP7BVVtjsluzvsDChiVcEeva+/87DP1fYUNdP3wRBGQZHc+TAeZ+Q8llRV6SXgadU1BYtXL2n08zoBjAAAAAALADIAZK1OCbbe7PpDwIAgCAIAgCAIAgCAIAgCAICEaycZijj7GEj7Q8brfy2n3j15Dz8Y2RdwLZdS60jTHkz9JNeovr4eZRb3Ekkkkk3JOZJVadukktkWBqswd9okFTM37mM9xp/mPH1a058zu5qVjU8T4n0KHWtS9DH0Nb9Z9fBebLrVicYEAQHxNK1jS55DWtBJcTYADMk8AvG9ubMoxcmoxW7Z+QTNe0PY4Oa4Atc03BByIIzCJp80JRlFuMls0V/ivVeyoldNBIInPJL2Ft2lxzIse7fiN/kotmKpPdPYvsHXZU1quyPFt0ZsME6v46F5le/tZrWDrWa0HOwud55rOnHUHu+bI+o6vPLjwRXDH7kurapsUb5HmzWNLnHoBcre2kt2VVdcrJqEer5HM+nNKPqZ5J5Pae69uQ4DwAsPJU85OUt2fSMaiNFUa49EWNqcw2O9WyjK7Yb+j3/0j/EpeLX/mzntfzXyx4e9/wv5+R96wtYvtU9E7fvEk7eHMMP8AV6c0vyP8YGOlaN0tyF7l5+XzKoNyeZKhHU9C2tW+r7Z2aqsb3txihd7vJzhz5N4cd+U7Hx9vWkcrq+scW9ND5dr/AIXmWkppzBUmujEF3Mo2Hc2z5bczfYafAd7zaoOXZz4EdX+nsPaLyJdvJfy/4+ZAcNaFfWVEcDPePedwa0b3OPl8yBxUWuDnLZF7mZMcal2S7Pq+w6Clmp9HUo2iI4Ym2A4noPicfmrTeNcfA4JRuzb+XOT/AD4Io3GmLZa+W5u2JpPZxcvxHm4/LIda2252PwO207ToYkNlzk+r/Owx8JYZlrpgyMWYLdpIRuaP1ceAXlVTseyM87OrxK+KXXsXedB6F0TFSwthhbZjfUniSeJKtYQUFsjgsjInkWOyb5szlkaAgCAIAgCAIDzqJ2saXvcGtaLuc42AHMk5LxtJbsyhCU5KMVu2V9pzWxTxktp43TEe+TsM8txJ9Aos8uK9nmX2N+n7pre18P1fkRio1t1hPcjgaOWy4/1LS8uZZw/T2Ml6zb+XkKfW3WA96OBw5bLh/Uiy5iX6exn7La+Xkb/Ret+I7qiB7PxRkPHjY2P1W2OYv8kQbv05YudU0/fy8ydaFxBT1QvTytfzbezh4tO8KTCyM+jKPIw7sd7WR2+3zNmsyMRPHmM2UMey2zqhw7jPhB993TkOJ8yNF1yrXLqWumaZLLnu+UF1ff4L85FC1tW+V7pJHFz3klzjmSVWNtvdndV1xrioQWyRIMC4TfXTWNxCwgyv/pH4j8hv5X201Ox+BA1LUI4lf/2fRfydAUlMyJjY42hrGgBrRkAFaJJLZHBWTlZJyk92z2XpgEB5zzNY0ve4Na0Euc42AAzJK8bS5syjGU2oxW7ZSGsTHTqtxhgJbTg7zkZCDmeTeQ8z0rr7+Pkuh2mlaUsZeks5z+352mJgLF1RSyshYHTRvcB2HG5ObOR+R481jTdKD2XM3anp1ORB2SfC12+ZfrTuyt0VocIz9Q8IHri0mYqIRtO+Z4afyt7zvmGjzUbKltDbvLzQKFZk8b/xW/x6eZSMTbuAJABIFzkL8VWnaSey3JjifGxfC2jo7x0zGhl8nyAcT8IOdszffyUiy7dcMehUYelqNjvv5zfPwX5/oiFNTukc1jGlznGzWtFySo6Tb2RbTnGEXKT2SLmwDq8bT7M9UA+fcWszbH/5O65DhzVjRj8POXU4/VNZd29dPKPa+/8Ar7lhKUUB8TyhjXOcbBoJJ6AXK8b25mUYuTUV2nMWmdIOqJ5Jn5yPLvAHIeQsPJU8pcTbPpWPSqao1x7FsWDgasg0ZRuqqjfNPfsox7ZjbuHgC65J5AeClUuNUOJ9WUGpV25+QqK/Zj1fZu/6IXifEs1dLtzO7o9iMeywdOZ5k7z8lHsslN7sucPBqxYcMFz7X2sy8G4Omr37rshae/KRu8G/E76ceF/aqXY/A06hqVeJHnzl2Lz8C+dCaIipYmxQN2WjzJPEk8SVaQgoLZHDZGTZkWOyx7sz1kaCHY7xzHRNMcdn1BG5nBl/ed+gzKj3XqHJdS30zSp5UuKXKH38F5mswNrIZPsw1ZDJtwbJuDHnr8Lj6HhbJYU5Klyl1JOpaLKreyjnHu7V5r6liKWc+EB8yyBoLnEBoBJJNgAMySjex7GLk9l1KZ1gaw3Tu7Gkc5kTT3pWkhzyDusRk2/qq+/IcuUeh2Gl6PGpekvW8n2d39m9wFrH7Ytp6v8AiHcyUDc48A4DI9RuPRbKcnf1ZELU9F9GnbR07V3e4jWtbE7p6h1Ox1oYjYge88Zk8wMh4ErTk2uUuFdEWOiYMaqlbJetL6Ih2i9GS1EgigYXvOQHLiSeA6laIxcnsi3uvrpg52PZE5pNUVU4XkmhYeQ2nfoFJWJLtZST/UVCfqxb+SPKt1S1jReN8MnS7mn5i3zXjxJroZV/qHGl7Sa+pENL6DqKY2qInx3yJHdPg4bj5FR5QlHqi3oyqb1vXJMwoJ3McHMcWuBuHNJBB6ELFPbobpRjJcMluie6O1q1LIHMka2SW1o5Tut+YD2reXW6lRypKOzKK3QKJ2qUXtHtXl3EFrKt8r3SSOL3uN3OOZKjNtvdl5XXGuKhBbJG7wbhOWvls27YmkdpLwA5Dm48vVbKqnY/AhahqFeJDd85PovzsL/0RoyOmibDC3ZY0buZPEnmTzVpGKitkcHffO+x2Te7ZmLI0hAYWl9KxU0ZlneGMHE5k8gOJ6BYymordm6jHsvnwVrdlHY4xzJXHYZeOnB3R8XEZF9s/DIdc1W3Xuzl2HbabpUMRcT5z7+73EQWgti6dVOEBBGKqYfeyN+7B9xh4/mcPQW6qwxqeFcT6nG63qLtn6CD9VdfF/0WIpZz4QFK65NLxzTxRxSNeImu2tk3Ac4jdfK9mhV2VNSkkjstAx51VSlNbb7bFeKKdAbfDmHJ62TYgbcD2nncxo6n9BvWddcpvZETLzasWHFY/h2svDB+DIKFt2jbmIs6Zw39Q0e6368VZVUxr95xWfqduW9nyj2Lz7yTLcVoQEa1j1nZaOqDexc3YH+Mhp+RK03vatllpNfpMuC7ufyOd1VH0A+3yF1rkmwAFzfcMh4dEMUkuhYuCtWb5tmWsBjj3ERZPd4/APn4KXTjN85dDn9R1yNe9dHOXf2Lz+xcFLTMjY1kbQ1jRZrWiwAU9JJbI5Gc5Tk5Se7Z9ySBoLnEAAXJJsAOd16eJOT2RV+NdZ4F4aE3OTpyNw/IOJ/Ed3K+ahXZXZA6bTtCb2syPl5+RU8shcS5xJcTckm5JPEk5qCdSoqK2RvMF4afXVAjFxG3vSv5N5D8RyHrwW2qp2S2IWoZ0cSrifV9EdE0sDY2NYwWa1oa0XvuAsN5zVqlstj59ObnJyl1Z46V0nFTxulmeGMbmT9AOJ6BeSkordmdFFl01CtbspDHOPJK0mOO8dOPd95/V1v9uXiq669z5LodrpukwxVxy5z+3uIlSUz5HtjjaXPcQGtGZJWhJt7ItZzjCLlJ7JF6YAwMyib2ktn1DhvOYYD7revM/pnZUUKHN9TiNU1WWU+CHKH395SmnqZ0dTMx/tNkcD6qummpNM7PGsjZVGUejRLtU2IYKWaVs5DO1DQ2Q5AtLtxPAG+eW7et+NZGDe5U65h25FcXXz235e8uqCqY8XY9rgeLXAj5KxTT6HGyrnB7SWx81FdGwXfIxo5ucB9Sjkl1PY1Tn7MW/gRPEGsDR7GuY5wqLjfGxu00+JPd+ZWieRWlt1LTF0fMlJSS4PFvb+yk9L1MckrnwxdiwndGHF1vM/RV0mm90tjtKIThWozlxPv6GEsTcfTCLi4uL7xzQ8fTkXPg7H+j2xMh2fsuyLBpuWX4nbAzPN1lYVZFe23Q47P0jMdjs34/v8vInNNpSGQXZLG4c2vaf1UlTi+jKWePbB7Si18DyrdN08QvLPEwdXj6XXjnFdWe14t1j2hBv4EIxFrXhjBbSNMr+D3AtjHluLvl4qPPLivZ5l3ifp+2b3vfCu5c35fcqrTem56uTtJ3l54DJrRyA4BQZzlN7s6jGxaseHBWtv5NeQsTebDDzYzVQCcgRdqzbJy2bi9+nNZQ24lv0NGU5qmfo/a2ex0k/SELW7RkjDbbiXNAt6q34ku0+dKmyT2UXv7iLab1l0UFwxxnf8Mfs+bju9LrTPJhHpzLPG0TJt5yXCvHyKwxNj6qqwWbXZRH+XHcXHJzs3fIdFCsyJz5dh0uHpGPjettxS73/BFFpLU+mEAgkXF9459NyHj5rkdAYNxLQSQsZTmOGw3wOIaQeOftfm33VpVbW1tHkcHqGDlwscrU5ePX/XuJK+rYBcvYBzLhZbt0Vqrm3sk/kaTSeN6GD26hhPwx3ef9N7ea1yvrj1ZNp0vKt9mD+PL7kH05rdJu2kht/wC5Nv8ARoP1Pko08v8A6ousb9OrrfL4LzK60vpmepftzyOeeFzuHgBuHkokpyk92zoaMaqiPDXHYwFibyy9Usuj2kmawqg47BlI2bcNi+4O5338lLxnX29Tm9cjmNbQ9jt26/EtifSMTBtPljaObngD6qc5JdWctGmyT2jFv4EQ09rPpIQRCTO/kzcy/VxG8flutE8qEenMtsbQsi3nZ6q8evy89iq8T4wqa02ldsx33RM3M6X+I9T8lCsulPqdPh6bRir1Fz731NAtRPPxD0u7VjPS09A1xmia95c6Xae0EEGwG87rAD1PNWOO4Rh1OL1iGRflNKLaXJchiPWlTQgtph28nPeIx4k73eXqlmVFezzGJoN1j3t9VfX89/yKk0/p6esk7Sd+0RfZaNzWg8Gjh9TbeoM7JTe7OrxcSrGhw1rb+TDoqR8sjY4mlz3mzWjMn/vFYpNvZG6yyNcXOb2SL4wHgplCzbfZ9Q4d5/Bo+FvTmePyVnTQq1u+pw2p6pLLlwx5QXRd/iyXLeVJXesnAbqp32mmA7a1nx7ht2yIPxAbt+YA5b4mRRxetHqdBpGrKheht9nsfd/RTtXSPicWSMcxwza4EH5qA01yZ18LIWLig914HiCvDI/EB9RsLjZoJPIC5QNpLdkn0LgCtqLERGNh9+XuD0O8+i3Qx5y7CtyNXxaf8t33Ln/RPaXVHTiEtklkdKcpG2DWno3iPE+ilLEjtzfMop/qK52bxiuHu7/iQPEOAKylJPZmWMfzIhf1bmPp1UWePOHiXmJq+NkLbfhfc/zYixC0lmfiAIDaaHw7U1JtBC9/4rWb/mNh81nGuUuiI1+ZRQt7JJff5dSy8M6qGMIfWv2zn2TNzPN2bvAW81MrxEucjnMz9QSl6tC28X1GtnCpdFFNTRjZhaWOjY3Jl7ggDgDe9ud0yauScewaHqCU5V2vnLnu+8qBQDrQh4ZFFQySu2Yo3vdyY0uPyXqi30MLLYVrebSXiTrD+qqols6pcIGfDudIfIGzfM+SkwxZP2uRSZWv018qlxP5IsAavqMUz6dsdtsb5jvkuN4N+h4CwUr9vDh4Sg/9YyXcrW+nZ2FL4kwxUUTy2Zh2b92Vu9jh0PA9DvVfZVKD5nZYmdTlR3g+fd2o0q1kwIeH3HGXGzQSeQFyh42kt2SbQ2AK6osRCY2H35e58jvPot0MecuwrsjV8Wnk5bvuXP8Ar6lh6A1VU0XeqXGd/wAPssHkN58z5KXDFiva5nP5Wv3Wcqlwr5srjGWD5qGQ3DnQk9yUDdbgHW9l314KJbS634HQ6fqVeXDrtLtXl4EaWksgh4Zej9GzTu2YY3yHkxpPry817GLl0RrtvrqW85Je8sHDmqeR9nVj+zb/AHbCC8+Lt4b5XUuvEb9ooMv9QQj6tC3fe+nn9jeaw8IsZo4Mo4g0RSNkcGi7nNDXNJJzcRtX38AVsvpSr9VdCFpWoyll8V8vaWy7lz3KXVediEPAh6e9FSPle2ONpc9xs1ozJXqTb2RhZZGuLnN7JF84CwWyhj2n2dUOHffwaPhb05nj6BWdNKrW76nDanqcsuXDHlBdF3+L/ORLVvKkIAgMWu0dFMNmaKOQcntDvqFjKKl1Rtqusqe8JNe57GlkwHo8m/2ZnkXAegK1+gr7iYtWzEtuN/Q+ocDUDcqWM/mu76kr1UVrsPJarly/8jNvRaLhh3Qwxx/kY1v0CzUYroiJZfbZ7cm/e2zLWRqCAIDXV+gaaY3mp4nn4nMaXetrrCVcZdUSKsu+rlCbXxNU7AOjyf8A0zfIu/8AJYft6+4krVsz/v8AYy6TCFDGQWUsNxkXMDj/AKrrJUwXYa56jlT62P57fY3TWgCwFhyC2ENtvmz9Q8CA0dfhCimcXSU0Zcd5cBsknrs2utbpg+qJteo5Va2jN7fP7nlBgegYbiljP5gXf7iV4qK12GctUy5dbH9jd0tKyNuzGxjGjJrGho9AtiSXQhTsnN7zbb8eZ7L0wCA+JYmuBa4BwOYcAQfIo1uexk4vdPZmhqMEUDzc0sY/KC0ejSFqdFb7CdHVMuPJWP48/ufMOBdHtypYz+a7vqV4qK+49lquW/8AyM3FFoyGEWhijj/IxrfoFsUYx6IiWX22e3Jv3tsy1kaggPmSMOBDgCDmCLgoeptPdGgqMEUDzc0sY/KC0ejSFqdFb7CfHVMuK2Vj+PP7n7TYJoGZUsR/MNr/AHXRUVrsPJaply62P4cvsbynp2MGyxrWtGTWgAegWxJLoQpTlN7ye78T0XpiEBoK3BdDK4ufTR3O8loLb9TskLU6a31RPr1PLgtozf3+5UOOtJ0gcaeghibG02fMAC55HBrjcho5g7/DOBdKG/DBHWabRkcPpciTbfRd3vXf9iJwQue5rGAuc4gNaN5JOQWhLfki1lJRTlJ7JF8avsFtoo+0kAdUPHednsA+439Tx8FZ0UqC3fU4bVdTllS4Y+wvr4+RMVIKgIAgCAIAgCAIAgCAIAgCAIAgCAIAgCAIAgCAIAgCAIAgCAIAgCAIAgCArLWtjPswaOnd3yPvng+yD7g6njyHjuh5N23qROl0TTON/uLVy7F3+PkVAoB1hdWrHBIp2ipqG/fuHcaR/DaRy+Mg7+Q3c1YY9HD6z6nG6xqjuk6a36q6+P8AX3LCUsoAgCAIAgCAIAgCAIAgCAIAgCAIAgCAIAgCAIAgCAIAgCAIAgCAIAgCAICMY+xQKGnu2xmfdsTevFxHJu7zIC032+jj4llpeA8u3Z+yuvl8TnyaUucXOJLnEkk5kneSqpvc76MVFJLoWRqnwf2rhWTt+7afuWn3nD3/AAHDr4KZjU7+szndb1L0a9BW+b6+C7vj9i4lPORCAIAgCAIAgCAIAgCAIAgCAIAgCAIAgCAIAgCAIAgCAIAgCAIAgCAIAgPKpnbGxz3kNa1pc5xyAAuSvG9luzKEJTkox6vkc5YvxA6tqXzG4b7MbT7rBl5nM9Sqm2xzlufQ8DDji0qtde3xZ6YKw66uqWxbxGO9K7kwcPE5D/he1V8ctjHUc1YtLn29F7zommgbGxrGNDWtAa1oyAG4BWqSS2R8+nOU5OUnu2eq9MQgCAIAgCAIAgCAIAgCAIAgCAIAgCAIAgCAIAgCAIAgCAIAgCAIAgCAICtdc2n+ziZSsPel70luDAdw8yP9Kh5dmy4UdH+n8Tjm75dFyXv/AK/kpxQDrzoTVzh37HSNDhaWSz5OYJHdb/hHzJVpRXwR8TgdWzP3N729lcl5/ElK3lWEAQBAEAQBAEAQBAEAQBAEAQBAEAQBAEAQBAEAQBAEAQBAEAQBAEAQBAEBD8UavYK2V0zpJWSEAXBBbuAA7pG7LgRxUezHjN7lvhaxbjQVaimvqRfRuq50FZA6SVkkQftEbJa47ILgLbxa4F960xxeGa3fIs7ddVuPNRi1Lb78i2FOOVCAIAgCAIAgP//Z"/>
          <p:cNvSpPr>
            <a:spLocks noChangeAspect="1" noChangeArrowheads="1"/>
          </p:cNvSpPr>
          <p:nvPr/>
        </p:nvSpPr>
        <p:spPr bwMode="auto">
          <a:xfrm>
            <a:off x="109538" y="-101600"/>
            <a:ext cx="214312" cy="214313"/>
          </a:xfrm>
          <a:prstGeom prst="rect">
            <a:avLst/>
          </a:prstGeom>
          <a:noFill/>
        </p:spPr>
        <p:txBody>
          <a:bodyPr lIns="64294" tIns="32147" rIns="64294" bIns="32147"/>
          <a:lstStyle/>
          <a:p>
            <a:pPr>
              <a:defRPr/>
            </a:pPr>
            <a:endParaRPr lang="en-US" sz="1266"/>
          </a:p>
        </p:txBody>
      </p:sp>
      <p:sp>
        <p:nvSpPr>
          <p:cNvPr id="73740" name="AutoShape 12" descr="data:image/jpeg;base64,/9j/4AAQSkZJRgABAQAAAQABAAD/2wCEAAkGBxQTEhUUEhQVFhUXFhcaFhQVFxoaGRsZGRkXHBkcIR4cHCgsGx0lIBcYITEjJSksLy4uFx8zODMsNygtLisBCgoKDg0OGxAQGzQkICY0LCwwNCwsLCw0LTcsLCwsLCw0NCwsLCwvNC8sLCwsLDQsLCwsLCwsLCwsLCwsLCwsLP/AABEIAKYBMAMBEQACEQEDEQH/xAAcAAEAAgMBAQEAAAAAAAAAAAAABgcEBQgDAgH/xABDEAABAwICBwUFBgMIAQUAAAABAAIDBBEGMQUHEiFBUWETInGBkTJCUqGxFCNicsHRM0PCJFOCkqKy4fDSNGNzk/H/xAAbAQEAAgMBAQAAAAAAAAAAAAAABAUCAwYBB//EADgRAAICAQIDBAkEAgIBBQAAAAABAgMEBRESITFBUWHREyIycYGRobHwBhTB4ULxM1JDFSM0YnL/2gAMAwEAAhEDEQA/ALxQBAEAQBAEAQBAEAQBAEAQBAEAQH4TbeUC5kCxRrPggJZTjt5Bu2r2jB8fe8vVRbMqMeUeZfYWhW27St9VfX+vzkVvpXHtdOTeYsafciGyP3PmVElfOXadFRpOLV0ju+98zSwaWnY7bbNIHfEHG61qTT33JkseqUeFxWxa+rLHUlQ/7NVEOksTHJaxdbeWm3G2+/Qqbj3uT4ZHLaxpUKY+mpWy7V3eJZKmHOBAEAQBAEAQBAEAQBAEAQBAEAQBAEAQBAEAQBAEBptN4opaX+PM1rvgHef/AJW3Pqtc7YQ6smY+BkZH/HHl39EQfSmt9guKenLvxSusP8rb/UKNLMX+KLun9OSfO2e3u/sjc2tOucQQYmgEHZazMcruJK1PKsLCOgYiXa/e/LYurROkG1EMczPZkaHDzzHiDceSsIyUkmjjb6ZU2Srl1RlrI1BAEAQGJpTSUVPE6WZ4YxuZPyAHEnkFjKSit2baaJ3TUK1u2UfjbH0tYTHHeKn+AHvP6uP9OXiq669z5Lodrp2kV4y4pc59/d7iHKOW5MNB6t62obtlrYWkbjKSCf8ACASPOy3wxpy59CpydaxqXwp8T8PMi2kKN0Mr4n22mOLXWNxcGxstMls9mWdVkbIKcej5m/1agnSdNb4nenZvv8ltx/8AkRB1f/4dm/h90dDK1Pn4QBAEAQBAEAQBAEAQBAEAQBAEAQBAEAQBAEBrtO6cgpI+0neGjgM3OPIDiVhOcYLdkjGxbcifBWt/4KexRrMqKi7Ke8EX4T94fFw9nwb6lQLMmUuS5I67C0Omn1rPWl9Pl5kGc4kkk3J3knMlRi7SS5I2eiMOVVT/AAIHvHxWs3/MbD5rONcpdERr82ij/kkl9/kTDR2qOpcLzSxx9Bd5/QfNSI4kn1ZUW/qKiPsRb+hZeD8Pmhg7HtjKNokEt2dm+YAud17nzKl1V+jjtvuc5n5iyrfScPD8dzeraQQgCAwdNaWipYXTTO2WN9SeAA4krGc1Bbs34+PPIsVcFzZQGMMVS18u0/uxtJ7OIHc0czzceJVXba7HzO8wNPrxIbR5t9Waaio3zPbHE0ve42a1o3n/ALzWtJt7Il2WQri5zeyRduB9XsdIGyzhslR6sj/LfM/i9FY046hzfU4zUtYnkNwr5Q+r/O4lWntKspaeSeTJjSbcz7rR1JsFvnNQi2yrxseWRbGuPb+bnM1VUOke57zdz3Fzj1JuVTt7vc+kQgoRUV0XIsTUrogunkqSO7G3Yafxvz9G/wC5SsSG8nI5/wDUORw1RpXV837l/f2LkVgcgEAQBAEAQBAEAQBAEAQBAEAQBAEAQBAEAQGgxjimKgh2396R1xHHfe48+jRxP7rVbaq1uyfgYE8uzhjyS6vu/soHTemZqqUyzvLnHIe60cmjgP8Auaq5zc3uzu8fGrx4KFa2X3957Ydw7PWSbEDL29p53Mb4n9M17CuU3sjDKzacaPFY/h2suDDOrWlp7OmHbyc3juDwZx8TfyU+vGjHrzOSzNbvu5Q9VeHX5+RNmNAFgAAMgMlJKZtt7s/UPAgCAIDG0lXxwROllcGsYLucfl4kncBxJXkpKK3ZsppndNQgt2zn3GmK5K+baN2xN/hxXyHM83H/AIVVba7H4He6fp8MSvZc5Pq/zsNNo6gknkbFE0ue42AH16AZkrXGLk9kTLrYVQc5vZIvvA+DY6GO5s+dw78lsvwt5N+tvACzppVa8ThdR1OeXLbpFdF/L/ORKVvKwo3Wji4VUvYQuvBEcxk9+W14DeB5nkq3Iu43suh22jad+3h6Sa9Z/Rd3mQqkpnSvbHG0ue4gNaMySo6Tb2Rc2TjXFyk9kjo/Ceg20dMyFtiQLvcPeefaP6DoAraqHBHY+d52U8m52P4e43C2EQIAgCAIAgCAIAgCAIAgCAIAgCAIAgCAIDxrKlsUb5HmzWNLnHkALleNpLdmdcJWSUI9XyOcMU6efW1D5n3sTZjfhYMh+p6kqossc5bs+iYWJHFqVcfj4syMF4XfXz7AOzG2xkk5DkPxHh5ngsqqnY9jVqGfHEr4nzb6I6B0TouKmibFCwMY3gMyeJJ4k81aRiorZHB332Xzc7Hu2ZiyNIQBAEAQHy94AJJAAFyTkAMyh6k29kUPrFxka2Xs4iRTsPdHxu+M/oP3VZfdxvZdDudJ01YsOOftv6eHmRGlpnSPayNpc9xAa0bySVoSbeyLWc4wi5SeyRfmAcGsoY9p9nVDx33/AAj4G9BxPH0VnTSq1z6nC6nqUsue0eUF0X8v85EsW8qiq9Z2PLB1JSu35TStOXNjTz5nhlztCyL/APGJ1Gj6T0vuXuX8v+PmVMoJ1RcuqrBphaKuobaVw+6Yc2NI9ojg47/AeJVhjU7etLqcfrepelfoKn6q6+L7vcvuWQpZzoQBAEBiaQ0pDALzSxxj8bgL+F81jKcY9WbaqLbXtXFv3I07cd6PJt9pj8TcD1stfp6+8mPSszbf0bN/Tzte0PY5rmuFw5pBBHMEZramnzRAnCUHwyWz8T0XpiEAQBAEAQBAEAQBAEAQBAEBBdcOkTHQ7ANjLI1p/KLuP0A81GypbQ27y70ClTyeJ/4rf+CjFWnbnQ2rnQ4pqGIW78gEjzzLt4Hk2w8la0Q4YI+f6tku/Kl3Lkvh/ZJ1uK0IAgCAIAgKl1s4xuTRQO3A/fuHE/3fhz9Oag5N3+C+J1eh6bttkWL/APPn5fMq1Qjpy7tWWC/srBUTt+/eO60/y2kZfmPHllzVjj08K4n1OK1jU/Ty9FW/VX1/onrnAC53AZkqUUaW/JFTawNY+0HU9E7dvEk44jiGHl+L05qDfk7+rA6rS9F4Wrche5efl8yrFCOnLV1bav77NVVt3ZxQuHo9w+g8ypuPj/5SOX1fV9t6aH73/CLYU45UIAgPCtrGRMdJK4MY0XLnGwC8bSW7M6652SUYLdsqXFmtSR5MdEDG3LtnAbZ/KDuaOp3+Cg25TfKB1eDoEI+tkc33dn9/b3lcVNS+RxfI5z3HNziST5lRG2+bOhhCMFwxWyPJeGZaWpHSL9ueAklmyJAOAdcA28bj0U3Dk93E5j9R0x4YW9u+xbanHKBAEAQBAEAQBAEAQBAEAQBAVprwjP2endwErgfEt3fQqHmeyjo/0416Wa8F9ynVAOuOmMK1zZqOCRmRjaPAtFnDyII8lcVS4oJnzjNqdWROD735m1WZFCAIAgCAhusnF32KHYjP9olB2PwNyL/0HXwUfIu4FsupcaRp37qzin7C6+Ph5lCucSbneTmSqw7lLbkizdU+Du0IrJ29xp+5afecPfPQcOovwUzGp39dnN65qXAv29b5vr5eZZen8Q09GzbnkDfhaN7neA4/RTJ2Rgt2c5i4d2TLhrW/2RS2MsfTVt42Xig+AHe4cC8/oN3iq63IlPl2HY6fpFWL6z9aXf3e4icMTnuDWAuc42DQLkk5ABaEty1lJRW7eyLfwDq4EWzUVgBlG9kObWHgXc3dMh1OU+nG29aRyWp607N6qOna+/3eBZSmHOBAEBrdP6bipIXTTOs0ZAe053BoHElYTmoLdkjFxbMmxV1r+vEoXF+LJq+S7zsxtP3cQyb1PN3X0sqy212Pmd1gafXiQ2jzb6swdAaCmrJRFA3aPvOO5rRzceA+fJYwhKb2RvysurGhx2P+y39GYLotHQPnqAJnsYXPfILjLJrTuFzuF7nep8aYVx4pczkrtTyc21VVvhTfJL+WUhK/acTYC5JsMhc5Doq07SK2SRbupLRRbFNUOH8RwYz8rd7j6m3+FT8SHJyOT/UWQnONS7Ob+JZqmHNmFpbSsNNGZJ5GsaOJzPQDMnoFjKait2bqMey+XBWt2Vpp3W6bltJCLf3k36NafqfJQ55f/VHR436dXW+XwXmRp+svSBdftWgfCI2W+Yv81p/c2d5ZLRMNLbh+rLC1d47NaXQzta2ZrS4Fos1zRa+4nc4XHipdF/HyfUoNW0lYqVlb9Xpz7CdqSUYQBAEAQBAEAQBAaDHWhDV0ckTfbA24/wA7d4HnvHmtV0OODRP03K/bZEZvp0fuf5uc5vYQSCCCDYg5gjMKpPoSaa3RMtX2N3ULjHKC6ncbkD2mO+IcxzHn4yKL/R8n0KfVNLWUuOHKa+vh5F3aM0nFUMEkEjZGni0/IjMHoVYxkpLdHF3UWUy4bFszLWRqCAIDW4h0zHSQPmlO5o3N4ucfZaOpWFk1CO7JGLjTybVXDt+nic5aa0rJVTPmlN3PN+gHBo6AblUzk5Pdn0PHx4UVquHRH1oOOAzN+1PLYRvfsglzre6LZE8za29IcO/rdDzJdqrfoVvLs8yb6a1qPLeyoohCwDZa5wBcANws0bm/NSZ5T22gtilx9AjxceRLif08/sV/WVb5Xl8r3Pec3OJJ+aittvdl/XXCuPDBbLwNthrClTWutCyzL96V25jfP3j0F1nXVKfQiZmoU4q9d8+7t/PeXVhHBcFC27RtzEd6Vw39Q0e6Pn1VjVTGv3nG5+p25b2fKPd595JluK0IAgMLTGlI6aF00ztljR5k8AOZKxnJRW7N2PRO+xVwXNnPWLMSS10xkk3NFxHGMmtv9TuueNvBVVtjse7O/wAHCrxK+CPXtff+dh+4TwzLXTdnGLNFjJIcmN/UngP/ANSqp2PZDOzq8Svil17F3l/Ye0FDRwiKFtgPacfacficeJ+nBWldagtkcHlZdmTZx2PyXuKo1q4v+0P+ywn7qN3fcPfeOHVrfmd/AKDk3cT4V0Op0TTvQx9NZ7T6eC839iGaB0S+qnZBGO887zwaOLj0AUeEHOWyLjJyIY9Tsn0X5sdJ6LoGQQshjFmMaGjy4nqc/NW8YqK2R86uuldY7JdWaHGuNIqBltz53C7Iv6ncm/M8OY13XKteJO07TLMuW/SPa/4X5yKK03pqarkMk7y53Ae60cmjgFWTm5vdnb42NVjw4K1svubHDODaqt3xMDY775XmzetuLj4BZ10yn0I+ZqVGLym+fcupqtL6PNPNJC4tcY3FpLciRyWEo8LaJWPcrq42Jbb8yWanoC7SAIyZFIT52b9XBbsVf+4VWvSSxNu9ovVWZxAQBAEAQBAEAQBAEBXesLV79pLqilAE2b48hJ1B4O+R6KJfj8XrR6nQaVrHoUqrvZ7H3f19inKulfE8ska5j25tcLEeqgNNPZnX12RsjxQe6Puhr5YXbUMj43c2OLT8s0Umuh5ZVC1cM0mvEldDrPr4xYujk/8AkZv9Wlq3rKsRVWaFiTe6TXufnubePXBP71PEfBzh+62fvJdxEf6cq7Jv6CTXBP7tPEPFzj+y8/eS7gv05V2zf0IlinFtRXFnbFoay+yyMENuczYk3K0WWys6lrhafTiJ+j7e1mhWsnhAb7QmD6yqt2ULg0/zH91nqc/K62QpnPoiDk6ljY/ty59y5ssvDequCKz6p3bP+Abox+rvOw6KZXixXOXM5vL1+2z1aVwrv7f6LBghaxoaxoa0Cwa0AADkAMlKS26FDKTk95Pdmo07iqkpCGzzBrjvDAC51udmg2HUrCdsIdWSsbT8jJW9cd139PuZGhdO09W0up5WvAzAuCPFpAI9F7CyM/ZZryMS7He1sdjZLMjn49wAJJsBvJPAIepNvZFA6xcWGtn2WE9hGSGD4jxefHhyHiVV328cuXQ7vSdPWLVvL2n18PA02G9BS1k7YYhnvc45Mbxcf24rXXW5vZEzLy4Ytbsn/s6Gw9oSKjhbDCLAe04+053Fx6n/AIVrCCgtkcBlZVmTY7J/68CCaz8c9mHUlK7vndNI33R8APxHieGWeUbIv29WJeaNpXG1fcuXYu/xKhY0kgAEkmwAzJKgHWNpLdl86t8I/Yoe0lH9okA2/wADcwwfU9fBWePTwLd9ThtX1H91Zww9hdPHx8jMx1ixlBDcWdM+4iYfm4/hHzyWV1qrXiadN0+WXZt0iur/AIOf62rfLI6SVxe9xu5xzJ/7wVW2292d7XXGuKhBbJE81dYANTaoqgRBmxmRk69GfVSaMfi9aXQotW1dUb1U+12vu/v7Fk4t05Ho+kLmhoNtiGMAAbVt24e6Mz4KZbNVxOdwcWebfs/e3+d5ztNKXOLnG7nEkk5kk3JVS3ufQIxUUkuhdWp/QJhpjUPFnz22b8Ix7PqbnwsrHFr2jxPtON17L9Lcqo9I/f8AosBSihCAIAgCAIAgCAIAgCA1umdA09U3ZqImv5Eizh4OG8eRWE64z6ok4+XdjveuW32+RBNKaoYnG9PO6P8ADI3bHqCCPmo0sNf4su6f1HYuVsN/dy8yO1Wqasae46F4/MWn0Lf1Wp4k+wsIfqHGftJr4GGdWOkP7pn/ANjP3WP7azuN3/ruH/2fyZGdK6OfTyuik2dtu5wa4OAPK44jitMouL2ZZUXRugpx6Pv5GGsTcWng/VeyWFk1W6Rrn7xE2zbN4bRIJuc7brXU2rFTW8jl8/XZV2OuhJpdpPNFYOoqexjp2bQye8bbvV17eSkxphHoijv1LKu9qb28OX2N8FtIIQH447kPUcv6YqnyzyySEl7nuLr875eWVuippNtts+l48I11RjHokjeatqt8ekYNgnvu2HgcWkG9/C1/JbMdtWLYhavXGeJPi7Oa950KrU4ArfXBibsoxSRnvyi8pHCP4fFxHoDzUTKt2XCjotBwfST9PPounv7/AIff3FP01O6R7WMaXOcQGtGZJyCr0m3sjrZzjCLlJ7JHQuB8LsoacNsDK+xleOLvhB+FtyB5nirWmpVx8TgNSz5Zdu/+K6L+fiRrWPj8Qh1NSuvLvEkgP8PoPx9eHjlqvyNvVj1LLSdIdm11y9XsXf8A19ym3OJNzvJzJVedelsW9qvwMY9mrqW9874onDe0fGfxchwzzyn49G3rSOT1nVVPeil8u19/h5/m9iaU0gynifNKbMY0kn9B1J3DxUqUlFbs5+mmV1irh1ZzfiPTclZUPnkzdua29w1o9lo8PmSTxVTZNzluz6JiYsMapVw/34kl1aYN+1ydtMP7PGcj/Md8PgN1/Tw3Y9PG930K3WNS/bQ9HB+u/p4+RdGk9IRUsLpJSGRsHD5NA58AFYSkoLdnHU02ZFihDm3+bnPeL8SSV05kfcMG6OO+5rf3OZP7BVVtjsluzvsDChiVcEeva+/87DP1fYUNdP3wRBGQZHc+TAeZ+Q8llRV6SXgadU1BYtXL2n08zoBjAAAAAALADIAZK1OCbbe7PpDwIAgCAIAgCAIAgCAIAgCAICEaycZijj7GEj7Q8brfy2n3j15Dz8Y2RdwLZdS60jTHkz9JNeovr4eZRb3Ekkkkk3JOZJVadukktkWBqswd9okFTM37mM9xp/mPH1a058zu5qVjU8T4n0KHWtS9DH0Nb9Z9fBebLrVicYEAQHxNK1jS55DWtBJcTYADMk8AvG9ubMoxcmoxW7Z+QTNe0PY4Oa4Atc03BByIIzCJp80JRlFuMls0V/ivVeyoldNBIInPJL2Ft2lxzIse7fiN/kotmKpPdPYvsHXZU1quyPFt0ZsME6v46F5le/tZrWDrWa0HOwud55rOnHUHu+bI+o6vPLjwRXDH7kurapsUb5HmzWNLnHoBcre2kt2VVdcrJqEer5HM+nNKPqZ5J5Pae69uQ4DwAsPJU85OUt2fSMaiNFUa49EWNqcw2O9WyjK7Yb+j3/0j/EpeLX/mzntfzXyx4e9/wv5+R96wtYvtU9E7fvEk7eHMMP8AV6c0vyP8YGOlaN0tyF7l5+XzKoNyeZKhHU9C2tW+r7Z2aqsb3txihd7vJzhz5N4cd+U7Hx9vWkcrq+scW9ND5dr/AIXmWkppzBUmujEF3Mo2Hc2z5bczfYafAd7zaoOXZz4EdX+nsPaLyJdvJfy/4+ZAcNaFfWVEcDPePedwa0b3OPl8yBxUWuDnLZF7mZMcal2S7Pq+w6Clmp9HUo2iI4Ym2A4noPicfmrTeNcfA4JRuzb+XOT/AD4Io3GmLZa+W5u2JpPZxcvxHm4/LIda2252PwO207ToYkNlzk+r/Owx8JYZlrpgyMWYLdpIRuaP1ceAXlVTseyM87OrxK+KXXsXedB6F0TFSwthhbZjfUniSeJKtYQUFsjgsjInkWOyb5szlkaAgCAIAgCAIDzqJ2saXvcGtaLuc42AHMk5LxtJbsyhCU5KMVu2V9pzWxTxktp43TEe+TsM8txJ9Aos8uK9nmX2N+n7pre18P1fkRio1t1hPcjgaOWy4/1LS8uZZw/T2Ml6zb+XkKfW3WA96OBw5bLh/Uiy5iX6exn7La+Xkb/Ret+I7qiB7PxRkPHjY2P1W2OYv8kQbv05YudU0/fy8ydaFxBT1QvTytfzbezh4tO8KTCyM+jKPIw7sd7WR2+3zNmsyMRPHmM2UMey2zqhw7jPhB993TkOJ8yNF1yrXLqWumaZLLnu+UF1ff4L85FC1tW+V7pJHFz3klzjmSVWNtvdndV1xrioQWyRIMC4TfXTWNxCwgyv/pH4j8hv5X201Ox+BA1LUI4lf/2fRfydAUlMyJjY42hrGgBrRkAFaJJLZHBWTlZJyk92z2XpgEB5zzNY0ve4Na0Euc42AAzJK8bS5syjGU2oxW7ZSGsTHTqtxhgJbTg7zkZCDmeTeQ8z0rr7+Pkuh2mlaUsZeks5z+352mJgLF1RSyshYHTRvcB2HG5ObOR+R481jTdKD2XM3anp1ORB2SfC12+ZfrTuyt0VocIz9Q8IHri0mYqIRtO+Z4afyt7zvmGjzUbKltDbvLzQKFZk8b/xW/x6eZSMTbuAJABIFzkL8VWnaSey3JjifGxfC2jo7x0zGhl8nyAcT8IOdszffyUiy7dcMehUYelqNjvv5zfPwX5/oiFNTukc1jGlznGzWtFySo6Tb2RbTnGEXKT2SLmwDq8bT7M9UA+fcWszbH/5O65DhzVjRj8POXU4/VNZd29dPKPa+/8Ar7lhKUUB8TyhjXOcbBoJJ6AXK8b25mUYuTUV2nMWmdIOqJ5Jn5yPLvAHIeQsPJU8pcTbPpWPSqao1x7FsWDgasg0ZRuqqjfNPfsox7ZjbuHgC65J5AeClUuNUOJ9WUGpV25+QqK/Zj1fZu/6IXifEs1dLtzO7o9iMeywdOZ5k7z8lHsslN7sucPBqxYcMFz7X2sy8G4Omr37rshae/KRu8G/E76ceF/aqXY/A06hqVeJHnzl2Lz8C+dCaIipYmxQN2WjzJPEk8SVaQgoLZHDZGTZkWOyx7sz1kaCHY7xzHRNMcdn1BG5nBl/ed+gzKj3XqHJdS30zSp5UuKXKH38F5mswNrIZPsw1ZDJtwbJuDHnr8Lj6HhbJYU5Klyl1JOpaLKreyjnHu7V5r6liKWc+EB8yyBoLnEBoBJJNgAMySjex7GLk9l1KZ1gaw3Tu7Gkc5kTT3pWkhzyDusRk2/qq+/IcuUeh2Gl6PGpekvW8n2d39m9wFrH7Ytp6v8AiHcyUDc48A4DI9RuPRbKcnf1ZELU9F9GnbR07V3e4jWtbE7p6h1Ox1oYjYge88Zk8wMh4ErTk2uUuFdEWOiYMaqlbJetL6Ih2i9GS1EgigYXvOQHLiSeA6laIxcnsi3uvrpg52PZE5pNUVU4XkmhYeQ2nfoFJWJLtZST/UVCfqxb+SPKt1S1jReN8MnS7mn5i3zXjxJroZV/qHGl7Sa+pENL6DqKY2qInx3yJHdPg4bj5FR5QlHqi3oyqb1vXJMwoJ3McHMcWuBuHNJBB6ELFPbobpRjJcMluie6O1q1LIHMka2SW1o5Tut+YD2reXW6lRypKOzKK3QKJ2qUXtHtXl3EFrKt8r3SSOL3uN3OOZKjNtvdl5XXGuKhBbJG7wbhOWvls27YmkdpLwA5Dm48vVbKqnY/AhahqFeJDd85PovzsL/0RoyOmibDC3ZY0buZPEnmTzVpGKitkcHffO+x2Te7ZmLI0hAYWl9KxU0ZlneGMHE5k8gOJ6BYymordm6jHsvnwVrdlHY4xzJXHYZeOnB3R8XEZF9s/DIdc1W3Xuzl2HbabpUMRcT5z7+73EQWgti6dVOEBBGKqYfeyN+7B9xh4/mcPQW6qwxqeFcT6nG63qLtn6CD9VdfF/0WIpZz4QFK65NLxzTxRxSNeImu2tk3Ac4jdfK9mhV2VNSkkjstAx51VSlNbb7bFeKKdAbfDmHJ62TYgbcD2nncxo6n9BvWddcpvZETLzasWHFY/h2svDB+DIKFt2jbmIs6Zw39Q0e6368VZVUxr95xWfqduW9nyj2Lz7yTLcVoQEa1j1nZaOqDexc3YH+Mhp+RK03vatllpNfpMuC7ufyOd1VH0A+3yF1rkmwAFzfcMh4dEMUkuhYuCtWb5tmWsBjj3ERZPd4/APn4KXTjN85dDn9R1yNe9dHOXf2Lz+xcFLTMjY1kbQ1jRZrWiwAU9JJbI5Gc5Tk5Se7Z9ySBoLnEAAXJJsAOd16eJOT2RV+NdZ4F4aE3OTpyNw/IOJ/Ed3K+ahXZXZA6bTtCb2syPl5+RU8shcS5xJcTckm5JPEk5qCdSoqK2RvMF4afXVAjFxG3vSv5N5D8RyHrwW2qp2S2IWoZ0cSrifV9EdE0sDY2NYwWa1oa0XvuAsN5zVqlstj59ObnJyl1Z46V0nFTxulmeGMbmT9AOJ6BeSkordmdFFl01CtbspDHOPJK0mOO8dOPd95/V1v9uXiq669z5LodrpukwxVxy5z+3uIlSUz5HtjjaXPcQGtGZJWhJt7ItZzjCLlJ7JF6YAwMyib2ktn1DhvOYYD7revM/pnZUUKHN9TiNU1WWU+CHKH395SmnqZ0dTMx/tNkcD6qummpNM7PGsjZVGUejRLtU2IYKWaVs5DO1DQ2Q5AtLtxPAG+eW7et+NZGDe5U65h25FcXXz235e8uqCqY8XY9rgeLXAj5KxTT6HGyrnB7SWx81FdGwXfIxo5ucB9Sjkl1PY1Tn7MW/gRPEGsDR7GuY5wqLjfGxu00+JPd+ZWieRWlt1LTF0fMlJSS4PFvb+yk9L1MckrnwxdiwndGHF1vM/RV0mm90tjtKIThWozlxPv6GEsTcfTCLi4uL7xzQ8fTkXPg7H+j2xMh2fsuyLBpuWX4nbAzPN1lYVZFe23Q47P0jMdjs34/v8vInNNpSGQXZLG4c2vaf1UlTi+jKWePbB7Si18DyrdN08QvLPEwdXj6XXjnFdWe14t1j2hBv4EIxFrXhjBbSNMr+D3AtjHluLvl4qPPLivZ5l3ifp+2b3vfCu5c35fcqrTem56uTtJ3l54DJrRyA4BQZzlN7s6jGxaseHBWtv5NeQsTebDDzYzVQCcgRdqzbJy2bi9+nNZQ24lv0NGU5qmfo/a2ex0k/SELW7RkjDbbiXNAt6q34ku0+dKmyT2UXv7iLab1l0UFwxxnf8Mfs+bju9LrTPJhHpzLPG0TJt5yXCvHyKwxNj6qqwWbXZRH+XHcXHJzs3fIdFCsyJz5dh0uHpGPjettxS73/BFFpLU+mEAgkXF9459NyHj5rkdAYNxLQSQsZTmOGw3wOIaQeOftfm33VpVbW1tHkcHqGDlwscrU5ePX/XuJK+rYBcvYBzLhZbt0Vqrm3sk/kaTSeN6GD26hhPwx3ef9N7ea1yvrj1ZNp0vKt9mD+PL7kH05rdJu2kht/wC5Nv8ARoP1Pko08v8A6ousb9OrrfL4LzK60vpmepftzyOeeFzuHgBuHkokpyk92zoaMaqiPDXHYwFibyy9Usuj2kmawqg47BlI2bcNi+4O5338lLxnX29Tm9cjmNbQ9jt26/EtifSMTBtPljaObngD6qc5JdWctGmyT2jFv4EQ09rPpIQRCTO/kzcy/VxG8flutE8qEenMtsbQsi3nZ6q8evy89iq8T4wqa02ldsx33RM3M6X+I9T8lCsulPqdPh6bRir1Fz731NAtRPPxD0u7VjPS09A1xmia95c6Xae0EEGwG87rAD1PNWOO4Rh1OL1iGRflNKLaXJchiPWlTQgtph28nPeIx4k73eXqlmVFezzGJoN1j3t9VfX89/yKk0/p6esk7Sd+0RfZaNzWg8Gjh9TbeoM7JTe7OrxcSrGhw1rb+TDoqR8sjY4mlz3mzWjMn/vFYpNvZG6yyNcXOb2SL4wHgplCzbfZ9Q4d5/Bo+FvTmePyVnTQq1u+pw2p6pLLlwx5QXRd/iyXLeVJXesnAbqp32mmA7a1nx7ht2yIPxAbt+YA5b4mRRxetHqdBpGrKheht9nsfd/RTtXSPicWSMcxwza4EH5qA01yZ18LIWLig914HiCvDI/EB9RsLjZoJPIC5QNpLdkn0LgCtqLERGNh9+XuD0O8+i3Qx5y7CtyNXxaf8t33Ln/RPaXVHTiEtklkdKcpG2DWno3iPE+ilLEjtzfMop/qK52bxiuHu7/iQPEOAKylJPZmWMfzIhf1bmPp1UWePOHiXmJq+NkLbfhfc/zYixC0lmfiAIDaaHw7U1JtBC9/4rWb/mNh81nGuUuiI1+ZRQt7JJff5dSy8M6qGMIfWv2zn2TNzPN2bvAW81MrxEucjnMz9QSl6tC28X1GtnCpdFFNTRjZhaWOjY3Jl7ggDgDe9ud0yauScewaHqCU5V2vnLnu+8qBQDrQh4ZFFQySu2Yo3vdyY0uPyXqi30MLLYVrebSXiTrD+qqols6pcIGfDudIfIGzfM+SkwxZP2uRSZWv018qlxP5IsAavqMUz6dsdtsb5jvkuN4N+h4CwUr9vDh4Sg/9YyXcrW+nZ2FL4kwxUUTy2Zh2b92Vu9jh0PA9DvVfZVKD5nZYmdTlR3g+fd2o0q1kwIeH3HGXGzQSeQFyh42kt2SbQ2AK6osRCY2H35e58jvPot0MecuwrsjV8Wnk5bvuXP8Ar6lh6A1VU0XeqXGd/wAPssHkN58z5KXDFiva5nP5Wv3Wcqlwr5srjGWD5qGQ3DnQk9yUDdbgHW9l314KJbS634HQ6fqVeXDrtLtXl4EaWksgh4Zej9GzTu2YY3yHkxpPry817GLl0RrtvrqW85Je8sHDmqeR9nVj+zb/AHbCC8+Lt4b5XUuvEb9ooMv9QQj6tC3fe+nn9jeaw8IsZo4Mo4g0RSNkcGi7nNDXNJJzcRtX38AVsvpSr9VdCFpWoyll8V8vaWy7lz3KXVediEPAh6e9FSPle2ONpc9xs1ozJXqTb2RhZZGuLnN7JF84CwWyhj2n2dUOHffwaPhb05nj6BWdNKrW76nDanqcsuXDHlBdF3+L/ORLVvKkIAgMWu0dFMNmaKOQcntDvqFjKKl1Rtqusqe8JNe57GlkwHo8m/2ZnkXAegK1+gr7iYtWzEtuN/Q+ocDUDcqWM/mu76kr1UVrsPJarly/8jNvRaLhh3Qwxx/kY1v0CzUYroiJZfbZ7cm/e2zLWRqCAIDXV+gaaY3mp4nn4nMaXetrrCVcZdUSKsu+rlCbXxNU7AOjyf8A0zfIu/8AJYft6+4krVsz/v8AYy6TCFDGQWUsNxkXMDj/AKrrJUwXYa56jlT62P57fY3TWgCwFhyC2ENtvmz9Q8CA0dfhCimcXSU0Zcd5cBsknrs2utbpg+qJteo5Va2jN7fP7nlBgegYbiljP5gXf7iV4qK12GctUy5dbH9jd0tKyNuzGxjGjJrGho9AtiSXQhTsnN7zbb8eZ7L0wCA+JYmuBa4BwOYcAQfIo1uexk4vdPZmhqMEUDzc0sY/KC0ejSFqdFb7CdHVMuPJWP48/ufMOBdHtypYz+a7vqV4qK+49lquW/8AyM3FFoyGEWhijj/IxrfoFsUYx6IiWX22e3Jv3tsy1kaggPmSMOBDgCDmCLgoeptPdGgqMEUDzc0sY/KC0ejSFqdFb7CfHVMuK2Vj+PP7n7TYJoGZUsR/MNr/AHXRUVrsPJaply62P4cvsbynp2MGyxrWtGTWgAegWxJLoQpTlN7ye78T0XpiEBoK3BdDK4ufTR3O8loLb9TskLU6a31RPr1PLgtozf3+5UOOtJ0gcaeghibG02fMAC55HBrjcho5g7/DOBdKG/DBHWabRkcPpciTbfRd3vXf9iJwQue5rGAuc4gNaN5JOQWhLfki1lJRTlJ7JF8avsFtoo+0kAdUPHednsA+439Tx8FZ0UqC3fU4bVdTllS4Y+wvr4+RMVIKgIAgCAIAgCAIAgCAIAgCAIAgCAIAgCAIAgCAIAgCAIAgCAIAgCAIAgCArLWtjPswaOnd3yPvng+yD7g6njyHjuh5N23qROl0TTON/uLVy7F3+PkVAoB1hdWrHBIp2ipqG/fuHcaR/DaRy+Mg7+Q3c1YY9HD6z6nG6xqjuk6a36q6+P8AX3LCUsoAgCAIAgCAIAgCAIAgCAIAgCAIAgCAIAgCAIAgCAIAgCAIAgCAIAgCAICMY+xQKGnu2xmfdsTevFxHJu7zIC032+jj4llpeA8u3Z+yuvl8TnyaUucXOJLnEkk5kneSqpvc76MVFJLoWRqnwf2rhWTt+7afuWn3nD3/AAHDr4KZjU7+szndb1L0a9BW+b6+C7vj9i4lPORCAIAgCAIAgCAIAgCAIAgCAIAgCAIAgCAIAgCAIAgCAIAgCAIAgCAIAgPKpnbGxz3kNa1pc5xyAAuSvG9luzKEJTkox6vkc5YvxA6tqXzG4b7MbT7rBl5nM9Sqm2xzlufQ8DDji0qtde3xZ6YKw66uqWxbxGO9K7kwcPE5D/he1V8ctjHUc1YtLn29F7zommgbGxrGNDWtAa1oyAG4BWqSS2R8+nOU5OUnu2eq9MQgCAIAgCAIAgCAIAgCAIAgCAIAgCAIAgCAIAgCAIAgCAIAgCAIAgCAICtdc2n+ziZSsPel70luDAdw8yP9Kh5dmy4UdH+n8Tjm75dFyXv/AK/kpxQDrzoTVzh37HSNDhaWSz5OYJHdb/hHzJVpRXwR8TgdWzP3N729lcl5/ElK3lWEAQBAEAQBAEAQBAEAQBAEAQBAEAQBAEAQBAEAQBAEAQBAEAQBAEAQBAEBD8UavYK2V0zpJWSEAXBBbuAA7pG7LgRxUezHjN7lvhaxbjQVaimvqRfRuq50FZA6SVkkQftEbJa47ILgLbxa4F960xxeGa3fIs7ddVuPNRi1Lb78i2FOOVCAIAgCAIAgP//Z"/>
          <p:cNvSpPr>
            <a:spLocks noChangeAspect="1" noChangeArrowheads="1"/>
          </p:cNvSpPr>
          <p:nvPr/>
        </p:nvSpPr>
        <p:spPr bwMode="auto">
          <a:xfrm>
            <a:off x="109538" y="-101600"/>
            <a:ext cx="214312" cy="214313"/>
          </a:xfrm>
          <a:prstGeom prst="rect">
            <a:avLst/>
          </a:prstGeom>
          <a:noFill/>
        </p:spPr>
        <p:txBody>
          <a:bodyPr lIns="64294" tIns="32147" rIns="64294" bIns="32147"/>
          <a:lstStyle/>
          <a:p>
            <a:pPr>
              <a:defRPr/>
            </a:pPr>
            <a:endParaRPr lang="en-US" sz="1266"/>
          </a:p>
        </p:txBody>
      </p:sp>
      <p:sp>
        <p:nvSpPr>
          <p:cNvPr id="73742" name="AutoShape 14" descr="data:image/jpeg;base64,/9j/4AAQSkZJRgABAQAAAQABAAD/2wCEAAkGBxMTEhUSEhMUFhUWFxgZFxgXFx4ZGRseHBocHBcbGhwYHSghGB4lHBgaITEhJSkrLi4uHCA3ODMsNygtLiwBCgoKDg0OGxAQGzcmICQsNCwyNC80LDQ0LDQsLCwsLC8sLCwsLC8sNiwsLCwsLyw0LCwsLDQsLCwsLCwsLCw0LP/AABEIAKYBMAMBEQACEQEDEQH/xAAcAAEAAgMBAQEAAAAAAAAAAAAABgcEBQgDAgH/xABCEAABAwICBwUGBAQEBgMAAAABAAIDBBEhMQUGBxJBUWETInGBkTJCUmJyoRQjscEzgtHwU5KisiRDc5PC8RfS4f/EABsBAQACAwEBAAAAAAAAAAAAAAAEBQIDBgEH/8QANxEAAgECBAMFCAMAAgEFAAAAAAECAwQFESExEkFRImFxsdEGEzKBkaHh8BRCwVLxMxUjQ2Jy/9oADAMBAAIRAxEAPwC8UAQBAEAQBAEAQBAEAQBAEAQBAEB+E2xKDcgWs+1CngJjpx28g4g2jH83veWHVRal1GOkdS9s8CrVe1V7K+/05fuhW+ldfq+cm87ox8MX5YHmO8fMqJKvUlzOioYRaUtoZ+Ov4+xqmawVYNxVVAPPtX/1WHvJdSU7O3aycF9EWlsx15kqX/hak70liY5LAF1s2uthe2IPIG/WZb13J8MjmcZwqFCPvqOi5rp3oslTDnAgCAIAgCAIAgCAIAgCAIAgCAIAgCAIAgCAIAgCA0+m9aKSl/jzNa74B3n/AOVtz6rXOrCG7JlvYXFx/wCOOnXl9SDaU2wMFxT07nfNI7d/0tvf1CjSvF/VF1R9nJPWrPLw9X6EbqNqde4ggxMAINmx5jl3y449Fpd1ULGOA2kVrm/F+mRdWidIMqIY52ezI0OHnmD1Bw8lYxkpJNHG16MqNSVOW6eRlrI1BAEAQGJpTSUVPE6aZ4YxuZP2AHEnkFjKSis2baNGdaahTWbZR+u2vs1aTHHvRU/wg95/WQjP6cvHNV1au56LY7XDsIp2q4paz69PD13Iao5cEx0Hs3rahoeWthacu1JBP8oBI87LfC2nLXYqLnG7ai+FPifd6kWr6R0UskT7b0b3MdbEXaSDbpcLS1k8izpVFUgpx2az+pv9mjSdJ01vid6bjrrbb/8AkRAxdr+HPP8AdUdDK1OACAIAgCAIAgCAIAgCAIAgCAIAgCAIAgCAIAgNdp3TkFJH2s7w0cBm5x5NGZKwnOMFmyRbWtW5nwU1n/niU9rTtMqagllPeCLLA/mO8Xe74N9SoFS5lLRaI66ywOjRylU7Uvt9PX6EGc4kkk3JxJKjF2klojZ6H1cqqr+BA94+K1m/5nWH3WcacpbIjV72hQ/8kkvP6Ew0fsjqnYzTRR9Bd5/YfdSI2knuyoq+0VCPwRb+3r5Fl6n6vmhg7DtjKN4uBLd3dvmALnC9z5lS6VP3ccszm7+8V1V95w5G9W0hBAEBg6a0tFSwummdusb6k8GtHElYzmorNm63t516ip01qygNcNapq+Xef3Y2k9nGDg0czzceJVXVquo9TvbDD6dpDKOre76mmoqR8r2xRNL3uNmtGZ/vmtaTbyRLqVI04uc3kkXbqNs9ipAJp7SVGY4sj+nm75j5W42NG3UNXucZiWMTuM4U9Ifd+Pp9SVae0qylp5J5MmNJtzOTWjqTYLfOajFtlXbW8q9WNOPM5mqqh0j3SPN3PcXOPMuNz9yqdvN5n0iEFCKitloWLsU0SXTy1JHdjbuNPzOzt4NH+oKVaQzk5HP+0Vwo0o0Vu3n8l+fIuNWByAQBAEAQBAEAQBAEAQBAEAQBAEAQBAEAQBAaDXHWmKgh3396R1xHHfFx/Zovif3K1VaqprNk+wsJ3dThjolu+hQOm9MzVcpmneXOOQ91o+Fo4BVc5ubzZ3dtbU7eHBTWS8/E9tXtXaitk3IGXt7Tzgxv1O/YY9F7CnKbyRhdXtG1jxVH8ub8C4NWdmtLT2dMO3l5vHcH0syPi6/kp9O2jHfU5K8xuvW0h2Y92/19CbNaALAWAyAUkpm29WfqHgQBAEBjaSr44InzSuDWMF3E/wB4k5AcV5KSis2bKNKdWahBZtnPuumtclfNvG7Ym4Rx3yHM83Hj6Kqq1XUfcd7h+HwtKeS1k93+8jTaOoZJ5GxRNLnvNmgf3gBnda4xcnkiZVqwpQc5vJIvvUfUyKgjubPncO/Jy+VnJv3PHgBZ0aKprvOGxLE53cslpBbL/X+6EpW8qyjdqOtwqpewhdeCI5jJ78i7q0YgeZ5KtuK3G8lsdtg2Hfx4e8qLtS+y/dyFUlM+V7Y42lz3kNaBmScgo6TbyRcznGEXKTySOj9U9Bto6WOBtiQLvd8Tz7R/YdAFbUocEcj53fXTuazqP5eHI3C2EQIAgCAIAgCAIAgCAIAgCAIAgCAIAgCAIDxq6lsTHSPNmMaXOPIAXK8bSWbM6cJVJKEd3oc3606efW1D535HBjfhaPZH7nqSqipUc5Zs+iWVpG1oqnH597MnUvVd9fP2YO7G2xlf8I4AfMeHmeCypUnUlkasQv42lLiereyOgdE6MipomwwsDWN4DM8yTxJ5q0jFRWSODr16lebnUebZmLI0hAEAQBAfL3gAkkAAXJOAAGZKHqTbyRQ+0XXI1svZxEinjPd4b5+M9OQ5dThWV63G8lsdzhOGq1hxz+N/bu9SI0tO+R7Y42lz3EBrRiSTkFoSbeSLWc4wi5SeSRfmoOprKGPefZ1Q8d9/wj4G9OZ4nwFrOhRVNa7nC4nicrueUdILZde9/uhLFvKoqvadr2LOoqV2OLZpAcucbTz5ny52hXFf+sTqMGwnavWXgv8AX/n1KmUE6ouXZVqaYWisqG2lcPymnNjT7x5OcPQeJAsLajw9pnH43iXvX7ik+yt+99PBeZZClnOhAEAQGJpDScMA3ppY4x87g2/hfNYylGO7NtKhUqvKnFvwNO3XvRxdu/io79Q4D/MRb7rX7+n1Jjwm8Sz92/t5Zm/p52vaHsc1zXC4c0ggjmCMCtqaeqIE4Sg3GSyaPRemIQBAEAQBAEAQBAEAQBAEAQEF2xaQMdD2bc5pGsP0i7j92geajXUsoZdS7wCip3XE/wCqz/woxVp250Ns50O2moYhbvytEjzxJcLgeTbBWtCHDBHz/Frl17qXRaL5fkk63FaEAQBAEAQFS7WNcbk0MDsB/HcOJ/wwenvenNQbmt/RfM6vA8NyyuKi/wDz6+n1KtUI6cu7ZjqX+FYKmdv57x3Wn/ltPD6jx5Zc72NvR4VxPc4rGMT9/L3VN9lfd+n/AH0J65wAuTYDMqUUSWeiKm2gbR94OpqJ2GIfMOPMRnl83pzUGvc59mB1WF4LwtVbheC9fT6lWKEdQWrs21Avu1dW3DOKJwz5PeD9m+ZU23t/7SOXxfF96FB+L/xepbCnHKhAEB4VtZHCx0kr2sY0XLnGwH98l42ks2Z06c6klCCzbKl1r2qSPJjoh2bMu1cO+fpBwaPHHwUGrdN6QOrscAhHtXGr6cvn18vErmpqXyOL5Hue45ucSSfMqI23qzoYQjBcMVkjxXhmWlsR0i/tJ6ckmPcEgHBpuAbcr3HoptnJ5uJzHtHRjwwq888i21OOUCAIAgCAIAgCAIAgCAIAgCArTbhGfw9O7gJXA+Jbh+hUO8+FHR+zjXvZru/0p1QDrzpjVWubNRwSNIsY2g24ECzh5EEK4pS4oJnze9pOlcTg+r/BtVmRQgCAIAgIbtJ1uFFD2cR/4iUHc+RuRef0HXwKj3FbgWS3LjCMO/lVOKa7C37+71KFc4k3JuTmSqw7lLLRFm7J9Tu0IrZ29xp/JafecPfPQHLr4YzLajn22c3jmJcC/j03q9+7u+fMsrT+sNPRs36iQNv7LRi930tzPjkOKmTqRgtTnLWzrXMuGms+/kvFlL65a/T1t42Xig+AHF31nj9Iw8c1XVbiU9OR2OH4RSte1LtS69PD1IlDE57g1jS5xNgGi5J4AAZlaEsy1lJRWbeSLg1C2cCItqKwB0gxZFm1nIu+J3TIdTlPo22XakclieNOpnSobc318O4spTDnAgCA1un9Nw0cJmndZowAHtOPBrRxJ/8A04LCc1BZskWtrUuaip01r5d7KF1v1smr5LvO7G09yMHut6n4ndfSyrKtV1Hqd1YYfStIZR1fNmDoDQU9ZKIoGbx94nBrRzceA+54XWMISm8kb7q7pW0OOo/z4Fv6O1LodHU756hrZnMaXOdIAR4MYcBc4C9zcqfGjCnHOWpyVXE7q9qqnSfCm8kl/rKQlfvOLrAXJNhkL8B0VaztIrJJFu7EtFFsU1S4fxCGM8G4uPhc2/lKn2kNHI5P2iuFKcaK5av57fveWaphzZhaW0tDTRmSeRsbeZOJPJozcegWMpxis2bqFvVry4Kcc3+79CtdObXTctpIRb45ePgxp/U+Shzu/wDijo7b2d0zrS+S9fwRl+0zSJdftmjoI2W+4v8Adaf5NTqWSwOzSy4fuywtnevZrS6CdrWzNbvAtwa8DA4HIi48fJS6Ffj0e5QYthKtUqlN9l6a8idqSUYQBAEAQBAEAQBAaDXrQf4yjkhaO+LPj+puQ6XF2+a1VoccGifht1/GuIze2z8H6bnOb2EEgggg2IOBBGYKqT6Emms0THZ9ru6hcYpQXU7zcge0w/E3mOY8x1kUK/u9HsVGKYWrpccNJr79z/xl36M0nDUMEkEjZGni05dCM2nocVYxkpLNHFVqFSjLhqLJmWsjUEAQGt1i01HRwPnlODchxc4+y0dT9hc8FhUmoRzZJtLWdzVVOHP7Lqc5aa0rJVTPnlN3PN+gHBo5ADBVM5OTzZ9Ct7eFCmqcNkfWg44DM38S8thGL90EucB7rbZE5XNrYpDhz7Wx5cuqqb90s5cu7vfgTfTW1N+4IqGIQMaA1rnAFwAFgGtHdbYeKkzunllBZFLb4BHi47iXE9/+3u/sV/WVckrzJK9z3nNzjcnzKittvNl/Tpwpx4YLJdxttWdVKmtdaFlmXs6R2DG+fvHoLlZ06Up7ES8xCjartvXpzLq1Q1Kp6EbzRvzEWdK4Y9Q0e4PvzJVjSoxp+Jxt/idW7eT0j09epJluK0IAgMLTGlIqaF88zt1jR5k8ABxJ5LGclFZs3W9CdeoqcFqznrWzWSWumMshs0XEbODG8upPE8fAACqq1HUebO/sbKnaU+CO/N9f3kNU9Wpa6bs48GixkkIwYP3J4Dj4AkKVN1HkhfX1O0p8ct+S6/vMv/V/QUNHCIYW2HvOPtOPFzjxP6cFaQpqCyRwd1d1Lmpx1H+PAqjarreKh/4SF14o3d9wOD3jh1a37nwCg3NbifCtjqcEw73MffVF2nt3L1ZDNA6Jkqp2QRjvPOJ4NHvOPQDFR4Qc5ZIuLm4hb0nUnsvv3HSei6BlPCyGMWZG0NHlmT1JxPUq3jFRWSPnVatKtUdSW7NDrrrnFQMtg+dwuyO/+p/wt+54cSNdasqa7ydh2GVLuWe0Vu/8X7oUVpvTU1XIZZ3lzuA91o5NHAKsnNzebO3tralbw4KayXn4mx1Z1Nqq3vRMDY+Mj8GdQMLuPgPRZ06Mp7Ee8xKha6Teb6Lf8Gq0vo8080kDnNcY3FpLcjbldYSjwtolUKyrU41Ess1mSzY9AXaQDhkyN5PmA0fdy3Wq/wDcKrH5JWmXVr1L1VmcQEAQBAEAQBAEAQBAV3tC2e/iS6ppQBNm9mQk6g5Nd9j0zMSvb8XajudBhWMe4SpVvh5Pp+PIpyrpXxPMcjHMe02LXCxHkVAaaeTOvhUjUipReaZ90NdLC7fhkfG7mxxaftmOiKTWqPKlKFVcM0mu8llDtP0hGLOfHL/1GY+rC1b1dVEVVTArSbzSa8H65m2j2wT+9TRHwc4f1Wz+ZLoRH7OUuU39hJtgn92miHi5x/Sy8/mS6BezlLnN/YiWtOttRXlnbFoay+6xgIbc5mxJJPDP91oqVZVNy2ssPo2ifu93ze5oVrJwQG+0FqfWVVjFC7cPvv7rPG59ryutkKM57Ig3OI29v8ctei1ZZereyqCKz6p3bP8AgHdjHjxf52HRTKdrFay1Obu8fq1OzRXCuvP8fupYMMLWNDWNDWgWDWiwA5ADJSkstihlJyecnmzUac1qpKQhs8zWuOO6AXOtzIaCQPFYTqwhuyVbWFxcLOnHNdeX3MjQunaeraXU8rXgZgXDhyu02I9F7CpGfws13FpWt3lVjl+9TZLMjn49wAJJAAxJOQQ9SbeSKB2i62Gtn3WE9hESGD4jkXkdeHIeJVXXq8ctNju8Jw9WtLOXxPfu7jTat6ClrJ2wRDE4uccmt4uP9OJstdOm5yyRMu7uFrSdSf8A2zobV7QkVHC2CEWAxcT7TncXOPEn7YDIK1hBQWSOAurqpc1HUqP8dyIJtP157MOo6V3fOErwfYHFjT8R4nh45Rrivl2Yl5g2FcbVestOS6977unXzqFjSSAASTgAMzysoB1jaSzZfOzbVH8FD2ko/wCIlA3vkbmGD9T18ArO3o8Cze5w2L4j/KqcMPgW3f3+hma9a1soIbizpn3ETDz4ud8o++SyrVVTXeacNw+V3Uy/qt3/AIc/11Y+aR0sri97zdzjmT/fDgqttt5s7ynTjTioQWSRPNnWoBqbVNUCIM2MyMnU8mfqpNC34u1LYo8WxdUM6VH4ub6fnyLJ1t07Ho+kL2hoNtyGMAAXtgABk1uZ6DqFMqzVOJztjazva+T8W/3mznaaUucXOJLnEkk5kk3J9VUt5n0CMVFJLZF1bH9AmGmdUPFnz2LejB7PqST4WVja0+GPE+ZxuPXfvaypR2j5/j1LAUooQgCAIAgCAIAgCAIAgNbpnQNNVN3aiFj7ZEizh4OGI8isJ04z+JEi3u61u86UsvL6EE0psgidc09Q9nyyNDx4AixH3UaVmv6svKPtHUWlWCfhp6kdqdk1a09x8Dx0cQfQt/danaTLCHtDbPdNfL8mGdmOkf8ACZ/3G/1WP8Wp0N3/AK7Z/wDJ/RkZ0ro59PK6GTd32YODXBwB5XGFwtMouLyZZUK0a0FOOzMNYm4tPVDZcyWBk1W6Rrn94Rts2zfd3rgm5zthZTaVqms5HMX+PSp1HToJNLm+vcTzROp1DT2MVOzeHvP77vEF97eVlJjRhHZFFXxK6raTm8u7TyN8tpBCA/CgOXtLVT5ZpJJCS9z3F1+d8vLK3RUsm222fTKFONOnGMNkjebNat8ekYNy/fcWOHNpGN/Cwd5BbbdtVFkQsXpxnaT4uWq8ToZWpwBW+2DWbsohRxnvyi8hHBnw/wAx+wPNRLqrkuFHRYDY+8n7+a0jt4/gp+mgdI9rGNLnOIa0DMk4AKvSzeSOtnOMIuUnkkdC6j6rsoacMwMr7GV44n4Qfhbew8zxVrRpKnHvOAxK/ld1eL+q2X71I1tH1/EO9S0rvzcpJB/y+bW/P14eOWqvcZdmO5ZYThHvcq1Zdnkuvj3efhvTZN8Sq86/Yt7ZfqMY92sqm9/OKMj2fncPi5DhnnlPt6GXakcnjOK8edCi9Ob69y/3r4b2JpSvZBE+aU2Yxpcf6DmScB4qVKSis2c/RoyrVFThuzm/WPTUlZUPnkzce629w1o9lo6D7m54qpqTc5Zs+iWlrC2pKnDl931JLs01N/GSdtMP+HjOX+I74fpHH08N1vR43m9itxjEv40Pd03239l19C6NKaRipYXSykMjYP8A01o4ngArCUlBZs46jRqXFRQhq2c9636ySV05lfcMGEbL4Nb/AFOZP7AKqq1HUlmzvrCyhaUuCO/N9X+7Gfs+1TdXT98EQRkGR2V+TAeZ+w8llQpe8l3GnFMQVpS7PxPb1+R0AxgAAAAAFgBkAMgFanBNtvNn0h4EAQBAEAQBAEAQBAEAQBAEBB9pOuYo4+xhI/EPH/bafePzHgPPhjGuK3AsluXWEYZ/Jn7youwvv3ev0KMc4kkkkk4knMqtO3SSWSJ/ss1O/ESCqnb+TG7uA5SPH6tac+Zw5qVbUeJ8T2KHGsS9zH3NN9p79y9X+ehdisTjAgCA+JpWtaXOIa1oJJJsABmSeCN5HsYuTSS1Ygma9oexwc1wuCDcEHIgjNeJ56o9lFxbjJZNFfa17L2VErp4JRE55Je0tu0k5kWILb5kY+Si1bVSeaZfWOOyo01TqR4ktnzNhqVs/ioX9s9/azWIa7d3WsBwO6LnEjC/LzvnRt1B5vVkfEcYndR4Irhj5+JLa2qbFG+V5sxjS5x6AXK3tpLNlVTpyqTUI7t5HM+m9JvqZ5KiT2pHE25DJrR0AAHkqecnKTbPpFtQjQpRpx2S/fqWPsc1bB3q6UZXbDf0e/8A8R/MpdrT/uznsfvXpbw8X/i/36H3tC2jW3qaifjlJM3hzbGefzenNe17j+sDHCsG2q3C8F6+n1KozUE6nYtvZvs+3N2rrGd7AxRO93k9458m8OOOU63t8u1I5TF8Y4s6NB6c3/i9S0VNOZKk20awEuZRMODbPl8T7DfId63VvJQbuprwI6v2es8ou4lz0X+v/PqQHVrQr6yoZAzDePed8LR7TvIfeyi04OcskXt5dRtqLqS5fd8joKSWm0dSi5EcMTbAcSeQ+JxNz1JJVpnGnHuOCUa97X01lL9+SRRuumtstfLc3bE0ns4+XzO5uP24da2rWdR9x22H4dC0hktZPd/vIx9U9WZa6YRxizBYySEd1g/cngOPhcjylSdR5I2X19TtKfFLfkup0HoXRMVLC2CFtmNHmTxc48SVawgoLJHA3FxO4qOpN6szlkaAgCAIAgCAIDzqJ2saXvcGtaLuc42AHMk5LxtLVmUYSm1GKzbK+05tYp4yW08bpyPeJ3GeVwS70Hios7uK+HUvrb2frTWdV8P3ZF59rdaT3Y6do4DdcT6l/wCy0u7mWcfZ62S1bf09BDtbrQe9HTuH0uB9Q9FdzPZez1s1o2vmvQkGi9r8Tjaop3s+aNwePEg7pA8LrbG8X9kV9b2cqLWlNPx09SdaF1gpqoXp5mP5tBs4eLTiPRSYVIz+FlJcWda3eVWOXl9TZrMjET181zjoY91tnVDx3GcGj438hyHH1I0VqyprvLXDMMldzzekFu+vcv3QoWsq3yvdJI4ue83c45kqsbbebO6p0404qEFkkSDUXVJ9fNY3bAwgyv8A/FvzH7DHkDto0nUfcQMSxCNpT/8As9l/rOgKSmZExscbQ1jAA1oyAGStEklkjgpzlOTlJ5tnsvTAIDzqJ2saXvcGtaCXOJsABmSTkvG0tWZRjKclGKzbKP2h69urHGCAltM055GUjieTeTfM8hXV6/HotjtcKwlWy95U1n5fnq/ku/F1C1uqaWVkMbTNG9wHY8bk5xn3T9jx5jGjWlB5LU24nh1CvB1JPhaW/r18y/WnDK3T/wBK0ODZ+oCB7Y9JmKiEQOMzw0/S3vO+4aPNRrqWUMupeYBQ47njf9V93p6lIxNuQCQASBc5DqbKtO0k8lmTHWfXUvhbRUd46WNoZfJ8oAsS74Qc7ZnjnYSKlbNcEdios8MUajuK+s3r3Lw/fAiFNTvkc1kbS5zjZrWi5J6BaEm3ki2nOMIuUnkkXNqBs8bTbtRVAPnzazNsf7Od1yHDmrChb8PalucfimMutnSo6R69fReZYSlFAec8wY1z3GzWguJ5AC5PovG8lmZRi5SUVuzmPTOkHVE8k785Hl3hc4DyFh5KnlLibbPpVvRVGlGnHksiwdRa2n0ZRGsnxmqLiKMe2WNNh9ILgSXHCwbnkpVGUaUOJ7soMSpVr64VCn8MN3yzf45eJCtZ9ZZ66XtJnYD2Ix7LB0HE8zmfQCPUqSm82XNnZUrWHDBeL5v96GZqbqdNXvwBZC09+UjD6W/E79OPC+VKi6j7jTiGJU7SOusuS9eiL50LoiGlibDA3daPUni5x4kqzhBQWSOGuLmpcTdSo82Z6yNBD9e9eY6Jpjjs+oIwbwZfJz//AK5npmo9auoaLct8Mwqd1LilpDz7l6mr1G2kMn3YKshk2TZMmPPXgx32PC2AWFG5UtJbknEsElSzqUNY9Oa9V9yxFLOfCA+ZZA0FziAALkk2AAzJJyTY9ScnktymdoG0N0zuwo3uZE04yNJa55Bw3SMWtv5lV9e4ctI7HYYXg8aS95XWcny6fk3uoO0ftnMpqv8AiGzWSgYPPAPAyd1GB6cdlC5z7MiDimC+6Tq0dua6eBGtq2tD56h1Kx1oYTukD3nj2iee6cAOhK03NVylwrZFlglhGlSVaS7UvsuX1IdovRktRIIoGF7zwH3JJwA6laIxcnki3rV6dGHHUeSJzSbIqpwvJNCw8hvOPngB6XUlWkubKSp7RUE+zFv6I8q3ZLWNF45IZOm8WuP+YW+68dpNbGVP2htpfEmv395EQ0voOopjaohfHyJHdPg4d0+RUeUJR3Rb0LqjXWdOSf70MKCdzHB7HOa4YhzSQR4EYhYp5bG6UYyWUlmieaO2rVTIHRyNbJJazJTgR9TQLP8At1upUbqSjkyiq4BQnVUovJc16dCDVlW+V7pJXF73G7nHMlRm23my8p0404qEFkkbvU3VOWvl3W3bE0/mSWwHQc3HktlKk6j7iFiGIU7SGb1k9l+8i/8ARGjIqaJsMLd1jRhzPMk8SeatIxUVkjg69edeo6k3m2ZiyNIQGFpbSsNNGZZ3hjBxOZPIDNx6BYymorNm6hb1K8+Cms2UdrxrzLXHs2gx04ODL4utkX2z57uQ65qtrV3U05HbYbhULRcT1n16eHqRBaC2Lp2U6oCCMVkzfzZB+WD7jDx6OcPQeJVhbUeFcT3ONxvEfez9xTfZW/e/x5/IsRSznwgKV2yaYimnijika/smu3t03Ac4i4uML2aq66mpSSXI7LALadKlKU1lxNZZ9CvFFOgNvq7q5UVsm5Ay4HtPODG/Uf2GJ5LOnTlN5IiXd7RtYcVR/Lmy8dT9TIKFt2jfmIs6UjHqGj3W/rxJVlSoxp+JxV/idW7eT0jyXr1JKtxWhARnaRW9lo6oIzc0MH87g0/6SVpuJZU2WWEUveXkF0ef018znhVR9APt73OtckkAAXN8BgAOnRDFJLYsXUrZm+a01aDHHmI8nu+r4B9/DNS6Ns3rI5/EccjTzp0NX15Lw6+RcFLTMjY2ONoaxos1rRYAdAp6SSyRyM5ynJyk82z7kkDQXOIAAuSTYAcyTkvTxJyeSKu112ngb0NCbnEOmIwH/TBz+o4cr5qFVuuUDpsOwJvKpcfT19CqJZC4lziS4m5JNyScyScyoJ1KSislsbzUvVp9dUCIXbG3vSvHut5D5jkPXgttKk6ksiFiF9G0pcb3eyOiaaBsbGsaLNa0NGN8ALDE4lWqWSyPn05ucnJ7vU8dKaTip4zLM8MY3Mn9AMyegXkpKKzZnRoVK01Cms2Ufr1r3JWkxx70dOD7N+8/kX2/25eKrq1dz0Wx2uG4TC1XHLWfXp4epE6SmfI9scbS57jZrRiSVoSbeSLWc4wi5SeSRemoGozKJolls+ocMTmGA5tb15u/bOyoUFDV7nEYpisrp8ENIL7+PoUzrRE5tZUtde4mlz+skHzGKr6iym/E7CykpW8Gv+K8iU7JdYaelmlbOQztQ0NkOQLScCeAN88sMVutqkYN58ysxyzq3FOLp68OehdVNVRyAOjex4ORa4OB8wrFNPY42dOcHlJZeJ81NdFGLySMYBmXODR6ko5Jbs9hSqTeUYt+CInrDtA0cxjo3OFTcWLGND2nxc7uW8ytE7imlluWlrhF5KSklwd70/JSel6mKSVz4YRCwnBgcXW8z+irpNN5pZHaUIThTUZy4n12MJYm4+mEXFxccRzQ8exc+p2v+j2xMg3Pwu7gGnvMJ4nfHHmXW8VYUrinllscdiGEXjm6mfHn9fp6E4pdKQSC8c0Txza9rv0KkqcXsylnb1YPKUWvFM863TdNCLyzxM+p7QfIXuV45xW7PadrWqPKEG/kyEaw7WIGAtpGGV3xuBbGPI953hh4qPO7ivh1Lu19n6s3nWfCui1fovuVVpvTc9XJ2lRIXngMmtHJoGACgznKbzZ1Fta0rePDTWX++Jr7LE3mfq+yI1MAnIERkZvk5btxe/TmsoZcSz2NF05qjN0/iyeR0nLpCFjd90sbWWvvF7Q23iTayt+JJZ5nzpUakpcKi2/BkW05tLooLhjjO/lH7Pm84W8LrTO5hHbUs7bBLmrrJcK7/T/orHWbX+rq7s3uyiPuRm1x8zs3eGA6KHUuJz05HS2eEW9t2suKXV/4uRE1oLU+mEAgkXF8Rz6YIePVaF/6m6y6PkgZHTujgsMYXENcDxtf2/qF78cVaUqtNrJaHB4hY3cKjlVTl37/APXgSZ9UwC5e0DmXABbs0VqpzbySNHpLXigg9qpjceUZ7Q+Hcvbzstcq9OPMm0cLu6u0GvHTzIRpza6TdtJDb55cT5Mabep8lGnd/wDFF1bezqWteXyXr+CutL6ZnqX79RK6Q8LnAfS0YN8gokpyk82zoKFtSoR4accjAWJILL2TS6OaSZt1tUHdwykbtuHZ3wDvHHl0l2zp89zm8cjePSn8HPLf59326ls1GkYY27z5Y2t5ueAPUlTnJLdnLRo1JvKMW34Mh+ntp9HCCISah/yYM83kY/ygrRO6hHbUtrXArirrPsrv3+nrkVZrPrjVVptK/djvhGzBnS/Fx6n7KFUrSnudPZ4bQtdYLXq9/wAEeWosAgLs2YVNHT0DXOnhY97nOl3pGtIIJa0EE3FmgYdeqsbdwjDPM4vGYXFa6aUG0tFkn+7n1rFtSpoQW0wM8nPFsY8ScXeQt1SpdRXw6i0wGvU1q9lff9/cipdP6fqKyTtJ3lxHstGDWjk0cP1PFQZ1JTebOqtbSlbR4aay834mFRUj5ZGxRNL3vNmtGZP98Vik28kbqlSNOLnN5JF8ah6kx0LN99n1Dh3n8G/KzpzPH7Kzo0FTWb3OHxPFJ3cuGOkFy697/dCXLeVJXe0nUN1U78TTAdtaz2ZdpbIg5bwGGOYtyxiXFDi7UdzoMIxZUF7mr8PJ9PwU5V0r4nFkjHMcM2uBaR5FQGmtGdfCpGceKDzXceK8Mwh4fTWkkAC5OAAzQNpbkn0JqBXVBBEJiYfel7g/ynvH0W6FvOXIrLjF7Wj/AGzfRa/j7k9pdkdOIS2SWR0pykGDW+DeI8T6KUrSOWr1KKftFWdROMVw9OvzIHrDqBWUpJ7Myx/HEC7D5m+039Oqizt5wL21xe2uNM+F9H68yKrSWgQ8CA2mhtXqqqNoIXvHxWsweLjZo9VnCnKWyI1xeULdZ1JJef03LL1Z2UMZZ9a/tDn2bCQz+Z2Bd4C3mplO0S1kc5ee0Epdmgsu97/JDa3qsXRRT08Y3YGljmMbky9w4AcAb38b8Cl1S0TjyGBX6VSVOq9Zapvr+SoFAOtCHhkUdFJK7cijfI74WNLj6BepN6IwqVYU1xTaS7ydav7KqmWzqlwgZ8ODpD5DBvmfJSYWsn8WhR3WP0aelJcT+iLA/wDj6iFM+mZHbfGMp70lxi11zyPAWClfx4cPCUP/AKxcusqre3Ll+95S2surNRRPLZmHdv3ZALsd4Hn0OKr6lKUHkzsrO+o3UeKD15rmjTLWTAh4fTGkkAAknIDMoG0tWSfQ2oFfUWIhMbT70vcHoe8fRboW85cituMXtaO8s30Wv4+5YegNlVNF3qlxnfy9hg8gbnzPkpcLWK+LU5+6x+tU0pLhX1ZXGuWp81DIbguhJ7klsLcA63su/XgodWi6b7jocPxKndw6S5r07iNLUWQQ8MrR+jpp3bkMT5HcmNJt42yHUr2MXLRI11a1OkuKpJJd5YWrmyeV9n1j+zb/AIbCHPPQu9lvldS6do3rIoLv2ghHs0Fm+r2+m7+xvNoeqUbNHbtJEGiKQSODRdzgGua4k5uI3r48AVsr0UqfZWxCwrEZTvM68s+JZLu1zKXVediEAQHvR0j5XtjjaXPebNaMyV6k28kYVKkacXObySL51D1LZQs332fUPHffwaPgZ05nj6AWdGiqaz5nC4nicruXDHSC2XXvf7oS1byqCAIDFrtHQzDdmijkHJ7Q79RgsZRUt0baVapSecJNeDNJLqDo5xuaVnk57R6NcAtf8en0JkcWvEslU8vQ+4NRdHMypYz9V3f7iV6qFNcjyWK3kt6j+y8jb0OjIYRaGGOP6GBv6BZqMY7IiVK9Wr8cm/FmWsjUEAQGu0hoKlnN5qeJ55uYC71tdYSpxluiRSu69LSE2vmal+z/AEaTf8K3ye8fYOWH8en0JSxe8X/yfZehmUeqFDFYspYbjIubvH1fdZKjBbI1VMRup/FUfl5G6aLYDALYQm8z9QBAaLSGp9DM4ukpoy44kgFhPUlhF1qlRhLdE2liV1SWUZvL6+Z5U+o2jmG4pYz9V3/7yUVCmuRnPFbyW9R/LTyN5TUrI27sbGsaODWho9AtiSWxCnUlN5yeb7z2XpgEB8SxNcC1wDmnMEXB8Qc0azPYycXmnqaCp1G0e83dSxj6bs+zCFqdCm+RPhit5Dao/nr5n5BqJo5uIpY/5i53+4leKhTXI9li15Leo/svI3FDo2GEWhijjHyMDf0C2KMY7Ih1K9Wr8cm/FmWsjUEB8yMDgQ4Ag4EEXB8UPU2nmiP1Wo2j5Dd1LGPpuwejCAtToU3yJ8MVvILJVH89fM/abUjR7PZpIj9QL/8AeSioU1yPJ4pdz3qP5aeRvYIGsaGsa1rRkGgAegWxJLYhSnKTzk82ei9MQgI/XalUEri99LHc4ktuy/MncIutToU3uifTxO7prKNR+fmVFrzpOjDjTUEETY2mz5QLueRwa51yGA8Qe94ZwK0ofDBHWYbQuMve3Mm29l08V18vHaJwQue5rGAuc4gNAxJJwAC0JZ6FrKSinKWyL42falNoo+0kAdUPHeOYYPgb+54+Cs6FFQWb3OGxTE5XUuGGkF9+9kxUgqAgCAIAgCAIAgCAIAgCAIAgCAIAgCAIAgCAIAgCAIAgCAIAgCAIAgCAICsdq2ufZg0VO7vuH5zgfZB9wdSM+Q8cIdzWy7ETpcEwzjf8iqtOS69/oVAoB1pdezHUkU7RVVDfz3DuNI/htI+zyM+Qw5qxt6HD2pbnGYzinvpOjTfZW/f+PMsJSigCAIAgCAIAgCAIAgCAIAgCAIAgCAIAgCAIAgCAIAgCAIAgCAIAgCAIAgIxr/rQKGnLm2M0l2xNPPi8jk2/rYcVpr1fdx7yywuwd3Vyfwrf0+Zz5LIXOLnElziSSTcknEknibqq3O+jFRWS2LI2T6n9q4Vs7fy2n8lp95wPtno05dfDGZbUc+2znccxLgX8em9Xv3Lp8y4lPORCAIAgCAIAgCAIAgCAIAgCAIAgCAIAgCAIAgCAIAgCAIAgCAIAgCAIAgPKpnbGx0jyGtaC5xOQAFyfReN5LNmUISnJRjuznLW/WB1bUvmdcN9mNp91gyHicz1KqatRzlmfQ7Czja0VTW/N9WempWrjq6pbFiI296Vw4NHAdTkPXgvaNP3ksjHEb1WlFz57Lx/B0VTQNjY1jGhrWgNaBkAMAArVJJZI+fTnKcnKTzbPRemIQBAEAQBAEAQBAEAQBAEAQBAEAQBAEAQBAEAQBAEAQBAEAQBAEAQBAEBWu2bT+5EyjYe9L3pLcGA90fzOH+nqod3UyXCjo/Z+z45uvLZaLx/C8ynFAOvOg9nOrv4OkaHC0stnycxcd1v8o+91aUKfBHvOBxa8/k13l8K0Xr8yVLeVYQBAEAQBAEAQBAEAQBAEAQBAEAQBAEAQBAEAQBAEAQBAEAQBAEAQBAEAQEP1p2fU9bIZnSSskIAuCC3AWHdIw8iFHqW8ZvMtrLGK1rBU0k1+8yNaL2VPhq4Xvmjkha/ecLFrjui7Ru4ggkC+OV1pjatSTb0LKtj8alCUYxak18te/TyLVU45cIAgCAIAgCA//9k="/>
          <p:cNvSpPr>
            <a:spLocks noChangeAspect="1" noChangeArrowheads="1"/>
          </p:cNvSpPr>
          <p:nvPr/>
        </p:nvSpPr>
        <p:spPr bwMode="auto">
          <a:xfrm>
            <a:off x="109538" y="-101600"/>
            <a:ext cx="214312" cy="214313"/>
          </a:xfrm>
          <a:prstGeom prst="rect">
            <a:avLst/>
          </a:prstGeom>
          <a:noFill/>
        </p:spPr>
        <p:txBody>
          <a:bodyPr lIns="64294" tIns="32147" rIns="64294" bIns="32147"/>
          <a:lstStyle/>
          <a:p>
            <a:pPr>
              <a:defRPr/>
            </a:pPr>
            <a:endParaRPr lang="en-US" sz="1266"/>
          </a:p>
        </p:txBody>
      </p:sp>
      <p:pic>
        <p:nvPicPr>
          <p:cNvPr id="7178" name="Picture 18" descr="http://www.jailbreaknation.com/wp-content/uploads/2012/11/att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4616450"/>
            <a:ext cx="2084388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20" descr="http://upload.wikimedia.org/wikipedia/commons/c/c5/Artnet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673600"/>
            <a:ext cx="15001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22" descr="http://companies-history.com/wp-content/uploads/2013/09/EJ-Gallo-Wine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113" y="5053013"/>
            <a:ext cx="214312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24" descr="http://3.bp.blogspot.com/-Y36F9gerd80/T0UVaalIxvI/AAAAAAAACuM/mnKFRpfJdlo/s1600/Applebees-Coupons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5326063"/>
            <a:ext cx="1338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26" descr="http://www.gadgetreview.com/wp-content/uploads/2007/03/cingula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5741988"/>
            <a:ext cx="79851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28" descr="http://www.mdass.com/pic_m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282700"/>
            <a:ext cx="1265237" cy="13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4" name="Picture 2" descr="http://cdn2.insidermonkey.com/blog/wp-content/uploads/2013/08/The-Goodyear-Tire-Rubber-Company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6119813"/>
            <a:ext cx="183673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5" name="Picture 4" descr="http://findwarehousejobs.com/wp-content/uploads/2013/07/heb-logo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6297613"/>
            <a:ext cx="1346200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6" name="Picture 16" descr="File:Logo of Eli Lill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38" y="4695825"/>
            <a:ext cx="16605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3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types of windows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b="1"/>
              <a:t>Centered moving average:</a:t>
            </a:r>
            <a:r>
              <a:rPr lang="en-US" altLang="en-US"/>
              <a:t> based on a window centered around time </a:t>
            </a:r>
            <a:r>
              <a:rPr lang="en-US" altLang="en-US" i="1"/>
              <a:t>t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b="1"/>
              <a:t>Trailing moving average:</a:t>
            </a:r>
            <a:r>
              <a:rPr lang="en-US" altLang="en-US"/>
              <a:t> based on a window from time </a:t>
            </a:r>
            <a:r>
              <a:rPr lang="en-US" altLang="en-US" i="1"/>
              <a:t>t</a:t>
            </a:r>
            <a:r>
              <a:rPr lang="en-US" altLang="en-US"/>
              <a:t> and backwards</a:t>
            </a:r>
          </a:p>
        </p:txBody>
      </p:sp>
      <p:graphicFrame>
        <p:nvGraphicFramePr>
          <p:cNvPr id="1026" name="Object 24"/>
          <p:cNvGraphicFramePr>
            <a:graphicFrameLocks noChangeAspect="1"/>
          </p:cNvGraphicFramePr>
          <p:nvPr/>
        </p:nvGraphicFramePr>
        <p:xfrm>
          <a:off x="1524000" y="3810000"/>
          <a:ext cx="5562600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Chart" r:id="rId5" imgW="8190000" imgH="4432680" progId="Excel.SheetMacroEnabled.12">
                  <p:embed/>
                </p:oleObj>
              </mc:Choice>
              <mc:Fallback>
                <p:oleObj name="Chart" r:id="rId5" imgW="8190000" imgH="4432680" progId="Excel.SheetMacroEnabled.12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0"/>
                        <a:ext cx="5562600" cy="300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5181600" y="4762500"/>
            <a:ext cx="762000" cy="6858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5562600" y="43815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4876800" y="4762500"/>
            <a:ext cx="762000" cy="6858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" name="FlagCount" hidden="1">
            <a:hlinkClick r:id="rId7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nimBg="1"/>
      <p:bldP spid="563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Computing a Trailing MA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Choose window width (W)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For MA at time t, place window on time points </a:t>
            </a:r>
            <a:r>
              <a:rPr lang="en-US" altLang="en-US" i="1"/>
              <a:t>t-W+1,</a:t>
            </a:r>
            <a:r>
              <a:rPr lang="en-US" altLang="en-US" i="1">
                <a:latin typeface="Times New Roman" panose="02020603050405020304" pitchFamily="18" charset="0"/>
              </a:rPr>
              <a:t>…</a:t>
            </a:r>
            <a:r>
              <a:rPr lang="en-US" altLang="en-US" i="1"/>
              <a:t>,t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Compute average of values in the window:</a:t>
            </a:r>
          </a:p>
        </p:txBody>
      </p:sp>
      <p:graphicFrame>
        <p:nvGraphicFramePr>
          <p:cNvPr id="57348" name="Object 24"/>
          <p:cNvGraphicFramePr>
            <a:graphicFrameLocks noChangeAspect="1"/>
          </p:cNvGraphicFramePr>
          <p:nvPr/>
        </p:nvGraphicFramePr>
        <p:xfrm>
          <a:off x="2209800" y="5883275"/>
          <a:ext cx="42195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5" imgW="2222500" imgH="393700" progId="Equation.3">
                  <p:embed/>
                </p:oleObj>
              </mc:Choice>
              <mc:Fallback>
                <p:oleObj name="Equation" r:id="rId5" imgW="2222500" imgH="3937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883275"/>
                        <a:ext cx="421957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209800" y="41148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t-4      t-3      t-2      t-1      t</a:t>
            </a: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2133600" y="4114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209800" y="3657600"/>
            <a:ext cx="3581400" cy="3810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3429000" y="3657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W=5</a:t>
            </a:r>
          </a:p>
        </p:txBody>
      </p:sp>
      <p:sp>
        <p:nvSpPr>
          <p:cNvPr id="2057" name="FlagCount" hidden="1">
            <a:hlinkClick r:id="rId7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1" grpId="0" animBg="1"/>
      <p:bldP spid="5735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42"/>
          <p:cNvGraphicFramePr>
            <a:graphicFrameLocks noChangeAspect="1"/>
          </p:cNvGraphicFramePr>
          <p:nvPr/>
        </p:nvGraphicFramePr>
        <p:xfrm>
          <a:off x="5875338" y="4905375"/>
          <a:ext cx="31067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5" imgW="2057400" imgH="393700" progId="Equation.3">
                  <p:embed/>
                </p:oleObj>
              </mc:Choice>
              <mc:Fallback>
                <p:oleObj name="Equation" r:id="rId5" imgW="2057400" imgH="3937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338" y="4905375"/>
                        <a:ext cx="31067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43"/>
          <p:cNvGraphicFramePr>
            <a:graphicFrameLocks noChangeAspect="1"/>
          </p:cNvGraphicFramePr>
          <p:nvPr/>
        </p:nvGraphicFramePr>
        <p:xfrm>
          <a:off x="5827713" y="4770438"/>
          <a:ext cx="318452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7" imgW="2108200" imgH="838200" progId="Equation.3">
                  <p:embed/>
                </p:oleObj>
              </mc:Choice>
              <mc:Fallback>
                <p:oleObj name="Equation" r:id="rId7" imgW="2108200" imgH="8382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7713" y="4770438"/>
                        <a:ext cx="3184525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Computing a Centered MA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/>
              <a:t>Compute average of values in window (of width </a:t>
            </a:r>
            <a:r>
              <a:rPr lang="en-US" altLang="en-US" i="1"/>
              <a:t>W</a:t>
            </a:r>
            <a:r>
              <a:rPr lang="en-US" altLang="en-US"/>
              <a:t>), which is centered at </a:t>
            </a:r>
            <a:r>
              <a:rPr lang="en-US" altLang="en-US" i="1"/>
              <a:t>t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b="1"/>
              <a:t>Odd width</a:t>
            </a:r>
            <a:r>
              <a:rPr lang="en-US" altLang="en-US"/>
              <a:t>: center window on time </a:t>
            </a:r>
            <a:r>
              <a:rPr lang="en-US" altLang="en-US" i="1"/>
              <a:t>t </a:t>
            </a:r>
            <a:r>
              <a:rPr lang="en-US" altLang="en-US"/>
              <a:t>and average the values in the window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b="1"/>
              <a:t>Even width</a:t>
            </a:r>
            <a:r>
              <a:rPr lang="en-US" altLang="en-US"/>
              <a:t>: take the two </a:t>
            </a:r>
            <a:r>
              <a:rPr lang="en-US" altLang="en-US">
                <a:latin typeface="Times New Roman" panose="02020603050405020304" pitchFamily="18" charset="0"/>
              </a:rPr>
              <a:t>“</a:t>
            </a:r>
            <a:r>
              <a:rPr lang="en-US" altLang="en-US"/>
              <a:t>almost centered</a:t>
            </a:r>
            <a:r>
              <a:rPr lang="en-US" altLang="en-US">
                <a:latin typeface="Times New Roman" panose="02020603050405020304" pitchFamily="18" charset="0"/>
              </a:rPr>
              <a:t>”</a:t>
            </a:r>
            <a:r>
              <a:rPr lang="en-US" altLang="en-US"/>
              <a:t> windows and average the values in them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209800" y="60198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t-2      t-1      t      t+1      t+2</a:t>
            </a: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2133600" y="6019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2209800" y="5562600"/>
            <a:ext cx="3581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2209800" y="5029200"/>
            <a:ext cx="2590800" cy="3810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3200400" y="4876800"/>
            <a:ext cx="2590800" cy="3810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3429000" y="5562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W=5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2514600" y="5029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W=4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4800600" y="48768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W=4</a:t>
            </a:r>
          </a:p>
        </p:txBody>
      </p:sp>
      <p:sp>
        <p:nvSpPr>
          <p:cNvPr id="3086" name="FlagCount" hidden="1">
            <a:hlinkClick r:id="rId9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6" grpId="0" animBg="1"/>
      <p:bldP spid="58377" grpId="0" animBg="1"/>
      <p:bldP spid="58378" grpId="0" animBg="1"/>
      <p:bldP spid="58379" grpId="0" autoUpdateAnimBg="0"/>
      <p:bldP spid="58380" grpId="0" autoUpdateAnimBg="0"/>
      <p:bldP spid="5838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Moving Averages for visualizing time series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696200" cy="3459163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/>
              <a:t>A time-plot of the </a:t>
            </a:r>
            <a:r>
              <a:rPr lang="en-US" sz="3600" b="1" dirty="0"/>
              <a:t>moving averages</a:t>
            </a:r>
            <a:r>
              <a:rPr lang="en-US" sz="3600" dirty="0"/>
              <a:t> can help reveal the LEVEL and TREND of a series, by filtering out the seasonal and random components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3600" dirty="0"/>
          </a:p>
        </p:txBody>
      </p:sp>
      <p:sp>
        <p:nvSpPr>
          <p:cNvPr id="17411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PQuestion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en-US" altLang="en-US"/>
              <a:t>For data visualization, which MA is more useful?</a:t>
            </a:r>
          </a:p>
        </p:txBody>
      </p:sp>
      <p:graphicFrame>
        <p:nvGraphicFramePr>
          <p:cNvPr id="114803" name="Group 115" hidden="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81000" y="6070600"/>
          <a:ext cx="8382000" cy="549275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gConfetti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gConfetti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gConfetti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500" name="FlagCount" hidden="1">
            <a:hlinkClick r:id="rId6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14807" name="TPLastEvent" hidden="1"/>
          <p:cNvSpPr txBox="1">
            <a:spLocks noChangeArrowheads="1"/>
          </p:cNvSpPr>
          <p:nvPr/>
        </p:nvSpPr>
        <p:spPr bwMode="auto">
          <a:xfrm>
            <a:off x="12700" y="1270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18502" name="TPAnswers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1397000" y="1600200"/>
            <a:ext cx="7366000" cy="1468438"/>
          </a:xfrm>
        </p:spPr>
        <p:txBody>
          <a:bodyPr tIns="190500" bIns="190500">
            <a:spAutoFit/>
          </a:bodyPr>
          <a:lstStyle/>
          <a:p>
            <a:pPr marL="609600" indent="-609600" eaLnBrk="1" hangingPunct="1">
              <a:buClr>
                <a:srgbClr val="003366"/>
              </a:buClr>
              <a:buFontTx/>
              <a:buAutoNum type="arabicPeriod"/>
            </a:pPr>
            <a:r>
              <a:rPr lang="en-US" altLang="en-US"/>
              <a:t>Centered MA</a:t>
            </a:r>
          </a:p>
          <a:p>
            <a:pPr marL="609600" indent="-609600" eaLnBrk="1" hangingPunct="1">
              <a:buClr>
                <a:srgbClr val="003366"/>
              </a:buClr>
              <a:buFontTx/>
              <a:buAutoNum type="arabicPeriod"/>
            </a:pPr>
            <a:r>
              <a:rPr lang="en-US" altLang="en-US"/>
              <a:t>Trailing MA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4638"/>
            <a:ext cx="71628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Visualizing Coca Cola Sales </a:t>
            </a:r>
            <a:br>
              <a:rPr lang="en-US" dirty="0"/>
            </a:br>
            <a:r>
              <a:rPr lang="en-US" dirty="0"/>
              <a:t>via MA chart (W=4)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Excel: </a:t>
            </a:r>
            <a:r>
              <a:rPr lang="en-US" altLang="en-US" i="1"/>
              <a:t>Chart Tools &gt; Layout &gt; Analysis&gt; Trendline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8000"/>
            <a:ext cx="6731000" cy="29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cdn3.digitaltrends.com/wp-content/uploads/2010/10/amtrak-medical-esco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chemeClr val="bg1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Example: Ridership on Amtrak Trains</a:t>
            </a:r>
          </a:p>
        </p:txBody>
      </p:sp>
      <p:sp>
        <p:nvSpPr>
          <p:cNvPr id="20484" name="Text Placeholder 2"/>
          <p:cNvSpPr>
            <a:spLocks noGrp="1"/>
          </p:cNvSpPr>
          <p:nvPr>
            <p:ph type="body" idx="1"/>
          </p:nvPr>
        </p:nvSpPr>
        <p:spPr>
          <a:xfrm>
            <a:off x="4705350" y="5334000"/>
            <a:ext cx="4419600" cy="1447800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800"/>
              <a:t>US Railway company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800"/>
              <a:t>Monthly ridership, Jan 1991 to Mar 2004 (Amtrak.xls)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4638"/>
            <a:ext cx="71628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Visualizing Amtrak Ridership</a:t>
            </a:r>
            <a:br>
              <a:rPr lang="en-US" dirty="0"/>
            </a:br>
            <a:r>
              <a:rPr lang="en-US" dirty="0"/>
              <a:t>via MA chart (W=12)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Excel: </a:t>
            </a:r>
            <a:r>
              <a:rPr lang="en-US" altLang="en-US" i="1"/>
              <a:t>Chart Tools &gt; Layout &gt; Analysis&gt; Trendline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05150"/>
            <a:ext cx="6694488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Window Width (W)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209800"/>
            <a:ext cx="7620000" cy="39163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Balance over- and under-smoothing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If no seasonality, use narrow window (under-smoothing)</a:t>
            </a:r>
          </a:p>
        </p:txBody>
      </p:sp>
      <p:sp>
        <p:nvSpPr>
          <p:cNvPr id="22532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acaiberryhealthpower.com/recommends/images/beforeafter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304800"/>
            <a:ext cx="7631112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1038" y="4953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200"/>
              <a:t>Smoothing-Based Methods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715000"/>
            <a:ext cx="6400800" cy="9144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Prof. Mayukh Dass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dirty="0"/>
              <a:t>Forecasting Analytics</a:t>
            </a:r>
          </a:p>
        </p:txBody>
      </p:sp>
      <p:sp>
        <p:nvSpPr>
          <p:cNvPr id="9221" name="FlagCount" hidden="1">
            <a:hlinkClick r:id="rId5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PQuestion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en-US" altLang="en-US"/>
              <a:t>For a seasonal series, what window width to use?</a:t>
            </a:r>
          </a:p>
        </p:txBody>
      </p:sp>
      <p:graphicFrame>
        <p:nvGraphicFramePr>
          <p:cNvPr id="116250" name="Group 538" hidden="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81000" y="6070600"/>
          <a:ext cx="8382000" cy="549275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620" name="FlagCount" hidden="1">
            <a:hlinkClick r:id="rId6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16255" name="TPLastEvent" hidden="1"/>
          <p:cNvSpPr txBox="1">
            <a:spLocks noChangeArrowheads="1"/>
          </p:cNvSpPr>
          <p:nvPr/>
        </p:nvSpPr>
        <p:spPr bwMode="auto">
          <a:xfrm>
            <a:off x="12700" y="1270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23622" name="TPAnswers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1397000" y="1600200"/>
            <a:ext cx="8229600" cy="2058988"/>
          </a:xfrm>
        </p:spPr>
        <p:txBody>
          <a:bodyPr tIns="190500" bIns="190500">
            <a:spAutoFit/>
          </a:bodyPr>
          <a:lstStyle/>
          <a:p>
            <a:pPr marL="609600" indent="-609600" eaLnBrk="1" hangingPunct="1">
              <a:buClr>
                <a:srgbClr val="003366"/>
              </a:buClr>
              <a:buFontTx/>
              <a:buAutoNum type="arabicPeriod"/>
            </a:pPr>
            <a:r>
              <a:rPr lang="en-US" altLang="en-US"/>
              <a:t>Smaller than the # seasons</a:t>
            </a:r>
          </a:p>
          <a:p>
            <a:pPr marL="609600" indent="-609600" eaLnBrk="1" hangingPunct="1">
              <a:buClr>
                <a:srgbClr val="003366"/>
              </a:buClr>
              <a:buFontTx/>
              <a:buAutoNum type="arabicPeriod"/>
            </a:pPr>
            <a:r>
              <a:rPr lang="en-US" altLang="en-US"/>
              <a:t>Larger than the # seasons</a:t>
            </a:r>
          </a:p>
          <a:p>
            <a:pPr marL="609600" indent="-609600" eaLnBrk="1" hangingPunct="1">
              <a:buClr>
                <a:srgbClr val="003366"/>
              </a:buClr>
              <a:buFontTx/>
              <a:buAutoNum type="arabicPeriod"/>
            </a:pPr>
            <a:r>
              <a:rPr lang="en-US" altLang="en-US"/>
              <a:t>Equal to the number of seasons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2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Forecasting with </a:t>
            </a:r>
            <a:br>
              <a:rPr lang="en-US" dirty="0"/>
            </a:br>
            <a:r>
              <a:rPr lang="en-US" dirty="0"/>
              <a:t>moving averages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133600"/>
            <a:ext cx="7162800" cy="16764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To forecast a series at time </a:t>
            </a:r>
            <a:r>
              <a:rPr lang="en-US" i="1" dirty="0" err="1"/>
              <a:t>t+k</a:t>
            </a:r>
            <a:r>
              <a:rPr lang="en-US" dirty="0"/>
              <a:t>, use a trailing MA that ends at time </a:t>
            </a:r>
            <a:r>
              <a:rPr lang="en-US" i="1" dirty="0"/>
              <a:t>t</a:t>
            </a:r>
            <a:r>
              <a:rPr lang="en-US" dirty="0"/>
              <a:t>: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4098" name="Object 25"/>
          <p:cNvGraphicFramePr>
            <a:graphicFrameLocks noChangeAspect="1"/>
          </p:cNvGraphicFramePr>
          <p:nvPr/>
        </p:nvGraphicFramePr>
        <p:xfrm>
          <a:off x="1876425" y="3962400"/>
          <a:ext cx="50323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5" imgW="2209680" imgH="393480" progId="Equation.3">
                  <p:embed/>
                </p:oleObj>
              </mc:Choice>
              <mc:Fallback>
                <p:oleObj name="Equation" r:id="rId5" imgW="2209680" imgH="393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3962400"/>
                        <a:ext cx="503237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FlagCount" hidden="1">
            <a:hlinkClick r:id="rId7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PQuestion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en-US" altLang="en-US"/>
              <a:t>An MA is a suitable forecaster for (choose one or more)</a:t>
            </a:r>
          </a:p>
        </p:txBody>
      </p:sp>
      <p:graphicFrame>
        <p:nvGraphicFramePr>
          <p:cNvPr id="116953" name="Group 217" hidden="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81000" y="6070600"/>
          <a:ext cx="8382000" cy="549275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668" name="FlagCount" hidden="1">
            <a:hlinkClick r:id="rId6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16957" name="TPLastEvent" hidden="1"/>
          <p:cNvSpPr txBox="1">
            <a:spLocks noChangeArrowheads="1"/>
          </p:cNvSpPr>
          <p:nvPr/>
        </p:nvSpPr>
        <p:spPr bwMode="auto">
          <a:xfrm>
            <a:off x="12700" y="1270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25670" name="TPAnswers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1397000" y="1600200"/>
            <a:ext cx="8229600" cy="2058988"/>
          </a:xfrm>
        </p:spPr>
        <p:txBody>
          <a:bodyPr tIns="190500" bIns="190500">
            <a:spAutoFit/>
          </a:bodyPr>
          <a:lstStyle/>
          <a:p>
            <a:pPr marL="609600" indent="-609600" eaLnBrk="1" hangingPunct="1">
              <a:buClr>
                <a:srgbClr val="003366"/>
              </a:buClr>
              <a:buFontTx/>
              <a:buAutoNum type="arabicPeriod"/>
            </a:pPr>
            <a:r>
              <a:rPr lang="en-US" altLang="en-US"/>
              <a:t>a long time series </a:t>
            </a:r>
          </a:p>
          <a:p>
            <a:pPr marL="609600" indent="-609600" eaLnBrk="1" hangingPunct="1">
              <a:buClr>
                <a:srgbClr val="003366"/>
              </a:buClr>
              <a:buFontTx/>
              <a:buAutoNum type="arabicPeriod"/>
            </a:pPr>
            <a:r>
              <a:rPr lang="en-US" altLang="en-US"/>
              <a:t>a series with no trend</a:t>
            </a:r>
          </a:p>
          <a:p>
            <a:pPr marL="609600" indent="-609600" eaLnBrk="1" hangingPunct="1">
              <a:buClr>
                <a:srgbClr val="003366"/>
              </a:buClr>
              <a:buFontTx/>
              <a:buAutoNum type="arabicPeriod"/>
            </a:pPr>
            <a:r>
              <a:rPr lang="en-US" altLang="en-US"/>
              <a:t>a series with no seasonality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38200" y="2362200"/>
            <a:ext cx="6553200" cy="12954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957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381000"/>
            <a:ext cx="63246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Example: Coca Cola Sales with W=4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2976563" y="838200"/>
            <a:ext cx="56340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latin typeface="+mj-lt"/>
                <a:cs typeface="Times New Roman" pitchFamily="18" charset="0"/>
              </a:rPr>
              <a:t>Time Series&gt; Smoothing&gt; Moving Average</a:t>
            </a:r>
          </a:p>
        </p:txBody>
      </p:sp>
      <p:sp>
        <p:nvSpPr>
          <p:cNvPr id="26628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26629" name="Rectangle 20"/>
          <p:cNvSpPr>
            <a:spLocks noChangeArrowheads="1"/>
          </p:cNvSpPr>
          <p:nvPr/>
        </p:nvSpPr>
        <p:spPr bwMode="auto">
          <a:xfrm>
            <a:off x="0" y="0"/>
            <a:ext cx="2609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MASmoothingOutput1</a:t>
            </a: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09600"/>
            <a:ext cx="2447925" cy="615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5" y="1371600"/>
            <a:ext cx="43148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31654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38675"/>
            <a:ext cx="31337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001000" cy="762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Example: Amtrak Ridership with W=12</a:t>
            </a:r>
            <a:br>
              <a:rPr lang="en-US" sz="3200" b="1" dirty="0"/>
            </a:br>
            <a:r>
              <a:rPr lang="en-US" sz="3200" dirty="0"/>
              <a:t>Validation = last 3 years (Spotfire for charts)</a:t>
            </a:r>
          </a:p>
        </p:txBody>
      </p:sp>
      <p:sp>
        <p:nvSpPr>
          <p:cNvPr id="27651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19200"/>
            <a:ext cx="18764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19200"/>
            <a:ext cx="18764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14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171700"/>
            <a:ext cx="484822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8"/>
          <a:stretch>
            <a:fillRect/>
          </a:stretch>
        </p:blipFill>
        <p:spPr bwMode="auto">
          <a:xfrm>
            <a:off x="381000" y="1066800"/>
            <a:ext cx="2447925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Forecasting with</a:t>
            </a:r>
            <a:br>
              <a:rPr lang="en-US" dirty="0"/>
            </a:br>
            <a:r>
              <a:rPr lang="en-US" dirty="0"/>
              <a:t>Exponential Smoothing</a:t>
            </a:r>
          </a:p>
        </p:txBody>
      </p:sp>
      <p:sp>
        <p:nvSpPr>
          <p:cNvPr id="28675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Exponential Smoothing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Simple exp smoothing </a:t>
            </a:r>
            <a:r>
              <a:rPr lang="en-US" altLang="en-US"/>
              <a:t>(for series with no trend or seasonality)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Holt</a:t>
            </a:r>
            <a:r>
              <a:rPr lang="en-US" altLang="en-US" b="1">
                <a:latin typeface="Times New Roman" panose="02020603050405020304" pitchFamily="18" charset="0"/>
              </a:rPr>
              <a:t>’</a:t>
            </a:r>
            <a:r>
              <a:rPr lang="en-US" altLang="en-US" b="1"/>
              <a:t>s method </a:t>
            </a:r>
            <a:r>
              <a:rPr lang="en-US" altLang="en-US"/>
              <a:t>(with trend, no seasonality)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Winter</a:t>
            </a:r>
            <a:r>
              <a:rPr lang="en-US" altLang="en-US" b="1">
                <a:latin typeface="Times New Roman" panose="02020603050405020304" pitchFamily="18" charset="0"/>
              </a:rPr>
              <a:t>’</a:t>
            </a:r>
            <a:r>
              <a:rPr lang="en-US" altLang="en-US" b="1"/>
              <a:t>s method </a:t>
            </a:r>
            <a:r>
              <a:rPr lang="en-US" altLang="en-US"/>
              <a:t>(with trend &amp; seasonality)</a:t>
            </a:r>
          </a:p>
        </p:txBody>
      </p:sp>
      <p:sp>
        <p:nvSpPr>
          <p:cNvPr id="29700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1000" y="1752600"/>
            <a:ext cx="8229600" cy="1371600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Exponential Smoothing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Assumption: Series has only </a:t>
            </a:r>
            <a:r>
              <a:rPr lang="en-US" sz="2400" i="1" dirty="0"/>
              <a:t>level </a:t>
            </a:r>
            <a:r>
              <a:rPr lang="en-US" sz="2400" dirty="0"/>
              <a:t>(L</a:t>
            </a:r>
            <a:r>
              <a:rPr lang="en-US" sz="2400" baseline="-25000" dirty="0"/>
              <a:t>t</a:t>
            </a:r>
            <a:r>
              <a:rPr lang="en-US" sz="2400" dirty="0"/>
              <a:t>) and </a:t>
            </a:r>
            <a:r>
              <a:rPr lang="en-US" sz="2400" i="1" dirty="0"/>
              <a:t>noise</a:t>
            </a:r>
            <a:r>
              <a:rPr lang="en-US" sz="2400" dirty="0"/>
              <a:t>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Noise is unpredictable ; Level will </a:t>
            </a:r>
            <a:r>
              <a:rPr lang="en-US" sz="2400" dirty="0">
                <a:latin typeface="Times New Roman"/>
              </a:rPr>
              <a:t>“</a:t>
            </a:r>
            <a:r>
              <a:rPr lang="en-US" sz="2400" dirty="0"/>
              <a:t>stay put</a:t>
            </a:r>
            <a:r>
              <a:rPr lang="en-US" sz="2400" dirty="0">
                <a:latin typeface="Times New Roman"/>
              </a:rPr>
              <a:t>”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>
              <a:latin typeface="Times New Roman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Forecasts = </a:t>
            </a:r>
            <a:r>
              <a:rPr lang="en-US" sz="2400" i="1" dirty="0"/>
              <a:t>estimated level</a:t>
            </a:r>
            <a:r>
              <a:rPr lang="en-US" sz="2400" dirty="0"/>
              <a:t> at most recent time point: </a:t>
            </a:r>
            <a:r>
              <a:rPr lang="en-US" b="1" dirty="0" err="1"/>
              <a:t>F</a:t>
            </a:r>
            <a:r>
              <a:rPr lang="en-US" b="1" baseline="-25000" dirty="0" err="1"/>
              <a:t>t+k</a:t>
            </a:r>
            <a:r>
              <a:rPr lang="en-US" b="1" dirty="0"/>
              <a:t> = L</a:t>
            </a:r>
            <a:r>
              <a:rPr lang="en-US" b="1" baseline="-25000" dirty="0"/>
              <a:t>t</a:t>
            </a:r>
            <a:endParaRPr lang="en-US" sz="24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4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Adaptive algorithm: adjusts most recent forecast (or level) based on the actual data: </a:t>
            </a:r>
            <a:r>
              <a:rPr lang="en-US" sz="2400" b="1" dirty="0"/>
              <a:t>F</a:t>
            </a:r>
            <a:r>
              <a:rPr lang="en-US" sz="2400" b="1" baseline="-30000" dirty="0"/>
              <a:t>t</a:t>
            </a:r>
            <a:r>
              <a:rPr lang="en-US" sz="2400" b="1" dirty="0"/>
              <a:t> =  </a:t>
            </a:r>
            <a:r>
              <a:rPr lang="en-US" sz="2400" b="1" dirty="0" err="1">
                <a:latin typeface="Symbol" pitchFamily="18" charset="2"/>
              </a:rPr>
              <a:t>a</a:t>
            </a:r>
            <a:r>
              <a:rPr lang="en-US" sz="2400" b="1" dirty="0" err="1"/>
              <a:t>Y</a:t>
            </a:r>
            <a:r>
              <a:rPr lang="en-US" sz="2400" b="1" baseline="-30000" dirty="0" err="1"/>
              <a:t>t</a:t>
            </a:r>
            <a:r>
              <a:rPr lang="en-US" sz="2400" b="1" dirty="0"/>
              <a:t> + (1-</a:t>
            </a:r>
            <a:r>
              <a:rPr lang="en-US" sz="2400" b="1" dirty="0">
                <a:latin typeface="Symbol" pitchFamily="18" charset="2"/>
              </a:rPr>
              <a:t>a</a:t>
            </a:r>
            <a:r>
              <a:rPr lang="en-US" sz="2400" b="1" dirty="0"/>
              <a:t>) F</a:t>
            </a:r>
            <a:r>
              <a:rPr lang="en-US" sz="2400" b="1" baseline="-30000" dirty="0"/>
              <a:t>t-1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baseline="-30000" dirty="0"/>
              <a:t>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Symbol" pitchFamily="18" charset="2"/>
              </a:rPr>
              <a:t>a</a:t>
            </a:r>
            <a:r>
              <a:rPr lang="en-US" sz="2400" dirty="0"/>
              <a:t> = the </a:t>
            </a:r>
            <a:r>
              <a:rPr lang="en-US" sz="2400" i="1" dirty="0"/>
              <a:t>smoothing constant</a:t>
            </a:r>
            <a:r>
              <a:rPr lang="en-US" sz="2400" dirty="0"/>
              <a:t> (0&lt;</a:t>
            </a:r>
            <a:r>
              <a:rPr lang="en-US" sz="2800" dirty="0">
                <a:latin typeface="Symbol" pitchFamily="18" charset="2"/>
              </a:rPr>
              <a:t>a</a:t>
            </a:r>
            <a:r>
              <a:rPr lang="en-US" sz="2400" dirty="0">
                <a:sym typeface="Symbol" pitchFamily="18" charset="2"/>
              </a:rPr>
              <a:t>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sz="2400" dirty="0"/>
              <a:t>1)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Initialization: F</a:t>
            </a:r>
            <a:r>
              <a:rPr lang="en-US" sz="2400" baseline="-30000" dirty="0"/>
              <a:t>1</a:t>
            </a:r>
            <a:r>
              <a:rPr lang="en-US" sz="2400" dirty="0"/>
              <a:t> = L</a:t>
            </a:r>
            <a:r>
              <a:rPr lang="en-US" sz="2400" baseline="-30000" dirty="0"/>
              <a:t>1</a:t>
            </a:r>
            <a:r>
              <a:rPr lang="en-US" sz="2400" dirty="0"/>
              <a:t> = Y</a:t>
            </a:r>
            <a:r>
              <a:rPr lang="en-US" sz="2400" baseline="-30000" dirty="0"/>
              <a:t>1 </a:t>
            </a:r>
            <a:endParaRPr lang="en-US" sz="2400" dirty="0"/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000" dirty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200400" y="4248150"/>
            <a:ext cx="33528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tx2"/>
                </a:solidFill>
                <a:cs typeface="Times New Roman" panose="02020603050405020304" pitchFamily="18" charset="0"/>
              </a:rPr>
              <a:t>L</a:t>
            </a:r>
            <a:r>
              <a:rPr lang="en-US" altLang="en-US" sz="2000" b="1" baseline="-30000">
                <a:solidFill>
                  <a:schemeClr val="tx2"/>
                </a:solidFill>
                <a:cs typeface="Times New Roman" panose="02020603050405020304" pitchFamily="18" charset="0"/>
              </a:rPr>
              <a:t>t</a:t>
            </a:r>
            <a:r>
              <a:rPr lang="en-US" altLang="en-US" sz="2000" b="1">
                <a:solidFill>
                  <a:schemeClr val="tx2"/>
                </a:solidFill>
                <a:cs typeface="Times New Roman" panose="02020603050405020304" pitchFamily="18" charset="0"/>
              </a:rPr>
              <a:t> =  </a:t>
            </a:r>
            <a:r>
              <a:rPr lang="en-US" altLang="en-US" sz="2000" b="1">
                <a:solidFill>
                  <a:schemeClr val="tx2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en-US" sz="2000" b="1">
                <a:solidFill>
                  <a:schemeClr val="tx2"/>
                </a:solidFill>
                <a:cs typeface="Times New Roman" panose="02020603050405020304" pitchFamily="18" charset="0"/>
              </a:rPr>
              <a:t>Y</a:t>
            </a:r>
            <a:r>
              <a:rPr lang="en-US" altLang="en-US" sz="2000" b="1" baseline="-30000">
                <a:solidFill>
                  <a:schemeClr val="tx2"/>
                </a:solidFill>
                <a:cs typeface="Times New Roman" panose="02020603050405020304" pitchFamily="18" charset="0"/>
              </a:rPr>
              <a:t>t</a:t>
            </a:r>
            <a:r>
              <a:rPr lang="en-US" altLang="en-US" sz="2000" b="1">
                <a:solidFill>
                  <a:schemeClr val="tx2"/>
                </a:solidFill>
                <a:cs typeface="Times New Roman" panose="02020603050405020304" pitchFamily="18" charset="0"/>
              </a:rPr>
              <a:t> + (1-</a:t>
            </a:r>
            <a:r>
              <a:rPr lang="en-US" altLang="en-US" sz="2000" b="1">
                <a:solidFill>
                  <a:schemeClr val="tx2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en-US" sz="2000" b="1">
                <a:solidFill>
                  <a:schemeClr val="tx2"/>
                </a:solidFill>
                <a:cs typeface="Times New Roman" panose="02020603050405020304" pitchFamily="18" charset="0"/>
              </a:rPr>
              <a:t>) L</a:t>
            </a:r>
            <a:r>
              <a:rPr lang="en-US" altLang="en-US" sz="2000" b="1" baseline="-30000">
                <a:solidFill>
                  <a:schemeClr val="tx2"/>
                </a:solidFill>
                <a:cs typeface="Times New Roman" panose="02020603050405020304" pitchFamily="18" charset="0"/>
              </a:rPr>
              <a:t>t-1</a:t>
            </a:r>
          </a:p>
        </p:txBody>
      </p:sp>
      <p:sp>
        <p:nvSpPr>
          <p:cNvPr id="30725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Why is it called </a:t>
            </a:r>
            <a:br>
              <a:rPr lang="en-US" dirty="0"/>
            </a:br>
            <a:r>
              <a:rPr lang="en-US" dirty="0">
                <a:latin typeface="Times New Roman"/>
              </a:rPr>
              <a:t>“</a:t>
            </a:r>
            <a:r>
              <a:rPr lang="en-US" dirty="0"/>
              <a:t>Exponential Smoothing</a:t>
            </a:r>
            <a:r>
              <a:rPr lang="en-US" dirty="0">
                <a:latin typeface="Times New Roman"/>
              </a:rPr>
              <a:t>”</a:t>
            </a:r>
            <a:r>
              <a:rPr lang="en-US" dirty="0"/>
              <a:t>?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34340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/>
              <a:t>The formula: </a:t>
            </a:r>
            <a:r>
              <a:rPr lang="en-US" sz="2800" b="1" dirty="0"/>
              <a:t>L</a:t>
            </a:r>
            <a:r>
              <a:rPr lang="en-US" sz="2800" b="1" baseline="-30000" dirty="0"/>
              <a:t>t</a:t>
            </a:r>
            <a:r>
              <a:rPr lang="en-US" sz="2800" b="1" dirty="0"/>
              <a:t> =  </a:t>
            </a:r>
            <a:r>
              <a:rPr lang="en-US" sz="2800" b="1" dirty="0" err="1">
                <a:latin typeface="Symbol" pitchFamily="18" charset="2"/>
              </a:rPr>
              <a:t>a</a:t>
            </a:r>
            <a:r>
              <a:rPr lang="en-US" sz="2800" b="1" dirty="0" err="1"/>
              <a:t>Y</a:t>
            </a:r>
            <a:r>
              <a:rPr lang="en-US" sz="2800" b="1" baseline="-30000" dirty="0" err="1"/>
              <a:t>t</a:t>
            </a:r>
            <a:r>
              <a:rPr lang="en-US" sz="2800" b="1" dirty="0"/>
              <a:t> + (1-</a:t>
            </a:r>
            <a:r>
              <a:rPr lang="en-US" sz="2800" b="1" dirty="0">
                <a:latin typeface="Symbol" pitchFamily="18" charset="2"/>
              </a:rPr>
              <a:t>a</a:t>
            </a:r>
            <a:r>
              <a:rPr lang="en-US" sz="2800" b="1" dirty="0"/>
              <a:t>) L</a:t>
            </a:r>
            <a:r>
              <a:rPr lang="en-US" sz="2800" b="1" baseline="-30000" dirty="0"/>
              <a:t>t-1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/>
              <a:t>Substitute L</a:t>
            </a:r>
            <a:r>
              <a:rPr lang="en-US" sz="2800" baseline="-25000" dirty="0"/>
              <a:t>t</a:t>
            </a:r>
            <a:r>
              <a:rPr lang="en-US" sz="2800" dirty="0"/>
              <a:t> with its own formula: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800" dirty="0"/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/>
              <a:t>Weights decrease exponentially into the past! (compare to MA)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219200" y="3609975"/>
            <a:ext cx="74676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cs typeface="Times New Roman" panose="02020603050405020304" pitchFamily="18" charset="0"/>
              </a:rPr>
              <a:t>L</a:t>
            </a:r>
            <a:r>
              <a:rPr lang="en-US" altLang="en-US" sz="2800" b="1" baseline="-30000">
                <a:cs typeface="Times New Roman" panose="02020603050405020304" pitchFamily="18" charset="0"/>
              </a:rPr>
              <a:t>t</a:t>
            </a:r>
            <a:r>
              <a:rPr lang="en-US" altLang="en-US" sz="2800" b="1">
                <a:cs typeface="Times New Roman" panose="02020603050405020304" pitchFamily="18" charset="0"/>
              </a:rPr>
              <a:t>    = </a:t>
            </a:r>
            <a:r>
              <a:rPr lang="en-US" altLang="en-US" sz="2800" b="1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en-US" sz="2800" b="1">
                <a:cs typeface="Times New Roman" panose="02020603050405020304" pitchFamily="18" charset="0"/>
              </a:rPr>
              <a:t>Y</a:t>
            </a:r>
            <a:r>
              <a:rPr lang="en-US" altLang="en-US" sz="2800" b="1" baseline="-30000">
                <a:cs typeface="Times New Roman" panose="02020603050405020304" pitchFamily="18" charset="0"/>
              </a:rPr>
              <a:t>t</a:t>
            </a:r>
            <a:r>
              <a:rPr lang="en-US" altLang="en-US" sz="2800" b="1">
                <a:cs typeface="Times New Roman" panose="02020603050405020304" pitchFamily="18" charset="0"/>
              </a:rPr>
              <a:t> + (1-</a:t>
            </a:r>
            <a:r>
              <a:rPr lang="en-US" altLang="en-US" sz="2800" b="1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en-US" sz="2800" b="1">
                <a:cs typeface="Times New Roman" panose="02020603050405020304" pitchFamily="18" charset="0"/>
              </a:rPr>
              <a:t>)[ </a:t>
            </a:r>
            <a:r>
              <a:rPr lang="en-US" altLang="en-US" sz="2800" b="1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en-US" sz="2800" b="1">
                <a:cs typeface="Times New Roman" panose="02020603050405020304" pitchFamily="18" charset="0"/>
              </a:rPr>
              <a:t>Y</a:t>
            </a:r>
            <a:r>
              <a:rPr lang="en-US" altLang="en-US" sz="2800" b="1" baseline="-30000">
                <a:cs typeface="Times New Roman" panose="02020603050405020304" pitchFamily="18" charset="0"/>
              </a:rPr>
              <a:t>t-1</a:t>
            </a:r>
            <a:r>
              <a:rPr lang="en-US" altLang="en-US" sz="2800" b="1">
                <a:cs typeface="Times New Roman" panose="02020603050405020304" pitchFamily="18" charset="0"/>
              </a:rPr>
              <a:t> + (1-</a:t>
            </a:r>
            <a:r>
              <a:rPr lang="en-US" altLang="en-US" sz="2800" b="1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en-US" sz="2800" b="1">
                <a:cs typeface="Times New Roman" panose="02020603050405020304" pitchFamily="18" charset="0"/>
              </a:rPr>
              <a:t>) L</a:t>
            </a:r>
            <a:r>
              <a:rPr lang="en-US" altLang="en-US" sz="2800" b="1" baseline="-30000">
                <a:cs typeface="Times New Roman" panose="02020603050405020304" pitchFamily="18" charset="0"/>
              </a:rPr>
              <a:t>t-2</a:t>
            </a:r>
            <a:r>
              <a:rPr lang="en-US" altLang="en-US" sz="2800" b="1">
                <a:cs typeface="Times New Roman" panose="02020603050405020304" pitchFamily="18" charset="0"/>
              </a:rPr>
              <a:t>] =</a:t>
            </a:r>
          </a:p>
          <a:p>
            <a:pPr eaLnBrk="1" hangingPunct="1"/>
            <a:r>
              <a:rPr lang="en-US" altLang="en-US" sz="2800" b="1">
                <a:cs typeface="Times New Roman" panose="02020603050405020304" pitchFamily="18" charset="0"/>
              </a:rPr>
              <a:t>       = </a:t>
            </a:r>
            <a:r>
              <a:rPr lang="en-US" altLang="en-US" sz="2800" b="1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en-US" sz="2800" b="1">
                <a:cs typeface="Times New Roman" panose="02020603050405020304" pitchFamily="18" charset="0"/>
              </a:rPr>
              <a:t>Y</a:t>
            </a:r>
            <a:r>
              <a:rPr lang="en-US" altLang="en-US" sz="2800" b="1" baseline="-30000">
                <a:cs typeface="Times New Roman" panose="02020603050405020304" pitchFamily="18" charset="0"/>
              </a:rPr>
              <a:t>t</a:t>
            </a:r>
            <a:r>
              <a:rPr lang="en-US" altLang="en-US" sz="2800" b="1">
                <a:cs typeface="Times New Roman" panose="02020603050405020304" pitchFamily="18" charset="0"/>
              </a:rPr>
              <a:t> + </a:t>
            </a:r>
            <a:r>
              <a:rPr lang="en-US" altLang="en-US" sz="2800" b="1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en-US" sz="2800" b="1">
                <a:cs typeface="Times New Roman" panose="02020603050405020304" pitchFamily="18" charset="0"/>
              </a:rPr>
              <a:t> (1-</a:t>
            </a:r>
            <a:r>
              <a:rPr lang="en-US" altLang="en-US" sz="2800" b="1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en-US" sz="2800" b="1">
                <a:cs typeface="Times New Roman" panose="02020603050405020304" pitchFamily="18" charset="0"/>
              </a:rPr>
              <a:t>)Y</a:t>
            </a:r>
            <a:r>
              <a:rPr lang="en-US" altLang="en-US" sz="2800" b="1" baseline="-30000">
                <a:cs typeface="Times New Roman" panose="02020603050405020304" pitchFamily="18" charset="0"/>
              </a:rPr>
              <a:t>t-1  </a:t>
            </a:r>
            <a:r>
              <a:rPr lang="en-US" altLang="en-US" sz="2800" b="1">
                <a:cs typeface="Times New Roman" panose="02020603050405020304" pitchFamily="18" charset="0"/>
              </a:rPr>
              <a:t>+ (1-</a:t>
            </a:r>
            <a:r>
              <a:rPr lang="en-US" altLang="en-US" sz="2800" b="1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en-US" sz="2800" b="1">
                <a:cs typeface="Times New Roman" panose="02020603050405020304" pitchFamily="18" charset="0"/>
              </a:rPr>
              <a:t>)</a:t>
            </a:r>
            <a:r>
              <a:rPr lang="en-US" altLang="en-US" sz="2800" b="1" baseline="30000">
                <a:cs typeface="Times New Roman" panose="02020603050405020304" pitchFamily="18" charset="0"/>
              </a:rPr>
              <a:t>2</a:t>
            </a:r>
            <a:r>
              <a:rPr lang="en-US" altLang="en-US" sz="2800" b="1">
                <a:cs typeface="Times New Roman" panose="02020603050405020304" pitchFamily="18" charset="0"/>
              </a:rPr>
              <a:t> L</a:t>
            </a:r>
            <a:r>
              <a:rPr lang="en-US" altLang="en-US" sz="2800" b="1" baseline="-30000">
                <a:cs typeface="Times New Roman" panose="02020603050405020304" pitchFamily="18" charset="0"/>
              </a:rPr>
              <a:t>t-2</a:t>
            </a:r>
            <a:r>
              <a:rPr lang="en-US" altLang="en-US" sz="2800" b="1">
                <a:cs typeface="Times New Roman" panose="02020603050405020304" pitchFamily="18" charset="0"/>
              </a:rPr>
              <a:t> =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en-US" sz="2800" b="1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b="1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b="1">
                <a:cs typeface="Times New Roman" panose="02020603050405020304" pitchFamily="18" charset="0"/>
              </a:rPr>
              <a:t>       = </a:t>
            </a:r>
            <a:r>
              <a:rPr lang="en-US" altLang="en-US" sz="2800" b="1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en-US" sz="2800" b="1">
                <a:cs typeface="Times New Roman" panose="02020603050405020304" pitchFamily="18" charset="0"/>
              </a:rPr>
              <a:t>Y</a:t>
            </a:r>
            <a:r>
              <a:rPr lang="en-US" altLang="en-US" sz="2800" b="1" baseline="-30000">
                <a:cs typeface="Times New Roman" panose="02020603050405020304" pitchFamily="18" charset="0"/>
              </a:rPr>
              <a:t>t</a:t>
            </a:r>
            <a:r>
              <a:rPr lang="en-US" altLang="en-US" sz="2800" b="1">
                <a:cs typeface="Times New Roman" panose="02020603050405020304" pitchFamily="18" charset="0"/>
              </a:rPr>
              <a:t> + </a:t>
            </a:r>
            <a:r>
              <a:rPr lang="en-US" altLang="en-US" sz="2800" b="1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en-US" sz="2800" b="1">
                <a:cs typeface="Times New Roman" panose="02020603050405020304" pitchFamily="18" charset="0"/>
              </a:rPr>
              <a:t> (1-</a:t>
            </a:r>
            <a:r>
              <a:rPr lang="en-US" altLang="en-US" sz="2800" b="1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en-US" sz="2800" b="1">
                <a:cs typeface="Times New Roman" panose="02020603050405020304" pitchFamily="18" charset="0"/>
              </a:rPr>
              <a:t>)Y</a:t>
            </a:r>
            <a:r>
              <a:rPr lang="en-US" altLang="en-US" sz="2800" b="1" baseline="-30000">
                <a:cs typeface="Times New Roman" panose="02020603050405020304" pitchFamily="18" charset="0"/>
              </a:rPr>
              <a:t>t-1 </a:t>
            </a:r>
            <a:r>
              <a:rPr lang="en-US" altLang="en-US" sz="2800" b="1">
                <a:cs typeface="Times New Roman" panose="02020603050405020304" pitchFamily="18" charset="0"/>
              </a:rPr>
              <a:t>+ </a:t>
            </a:r>
            <a:r>
              <a:rPr lang="en-US" altLang="en-US" sz="2800" b="1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en-US" sz="2800" b="1">
                <a:cs typeface="Times New Roman" panose="02020603050405020304" pitchFamily="18" charset="0"/>
              </a:rPr>
              <a:t> (1-</a:t>
            </a:r>
            <a:r>
              <a:rPr lang="en-US" altLang="en-US" sz="2800" b="1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en-US" sz="2800" b="1">
                <a:cs typeface="Times New Roman" panose="02020603050405020304" pitchFamily="18" charset="0"/>
              </a:rPr>
              <a:t>)</a:t>
            </a:r>
            <a:r>
              <a:rPr lang="en-US" altLang="en-US" sz="2800" b="1" baseline="30000">
                <a:cs typeface="Times New Roman" panose="02020603050405020304" pitchFamily="18" charset="0"/>
              </a:rPr>
              <a:t>2</a:t>
            </a:r>
            <a:r>
              <a:rPr lang="en-US" altLang="en-US" sz="2800" b="1">
                <a:cs typeface="Times New Roman" panose="02020603050405020304" pitchFamily="18" charset="0"/>
              </a:rPr>
              <a:t> Y</a:t>
            </a:r>
            <a:r>
              <a:rPr lang="en-US" altLang="en-US" sz="2800" b="1" baseline="-30000">
                <a:cs typeface="Times New Roman" panose="02020603050405020304" pitchFamily="18" charset="0"/>
              </a:rPr>
              <a:t>t-2 </a:t>
            </a:r>
            <a:r>
              <a:rPr lang="en-US" altLang="en-US" sz="2800" b="1">
                <a:cs typeface="Times New Roman" panose="02020603050405020304" pitchFamily="18" charset="0"/>
              </a:rPr>
              <a:t>+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en-US" sz="2800" b="1">
              <a:cs typeface="Times New Roman" panose="02020603050405020304" pitchFamily="18" charset="0"/>
            </a:endParaRPr>
          </a:p>
        </p:txBody>
      </p:sp>
      <p:sp>
        <p:nvSpPr>
          <p:cNvPr id="31749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66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Regression-based model for Coca-Cola Sales:</a:t>
            </a:r>
            <a:br>
              <a:rPr lang="en-US" altLang="en-US" sz="3200"/>
            </a:br>
            <a:r>
              <a:rPr lang="en-US" altLang="en-US" sz="3200"/>
              <a:t>What happens after 1998? Why?</a:t>
            </a:r>
          </a:p>
        </p:txBody>
      </p:sp>
      <p:pic>
        <p:nvPicPr>
          <p:cNvPr id="819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2895600"/>
            <a:ext cx="7132638" cy="2697163"/>
          </a:xfrm>
        </p:spPr>
      </p:pic>
      <p:sp>
        <p:nvSpPr>
          <p:cNvPr id="8196" name="FlagCount" hidden="1">
            <a:hlinkClick r:id="rId5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Another way of viewing it: </a:t>
            </a:r>
            <a:br>
              <a:rPr lang="en-US"/>
            </a:br>
            <a:r>
              <a:rPr lang="en-US"/>
              <a:t>An adaptive learning process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The formula: </a:t>
            </a:r>
            <a:r>
              <a:rPr lang="en-US" altLang="en-US" sz="2400" b="1"/>
              <a:t>L</a:t>
            </a:r>
            <a:r>
              <a:rPr lang="en-US" altLang="en-US" sz="2400" b="1" baseline="-30000"/>
              <a:t>t</a:t>
            </a:r>
            <a:r>
              <a:rPr lang="en-US" altLang="en-US" sz="2400" b="1"/>
              <a:t> =  </a:t>
            </a:r>
            <a:r>
              <a:rPr lang="en-US" altLang="en-US" sz="2400" b="1">
                <a:latin typeface="Symbol" panose="05050102010706020507" pitchFamily="18" charset="2"/>
              </a:rPr>
              <a:t>a</a:t>
            </a:r>
            <a:r>
              <a:rPr lang="en-US" altLang="en-US" sz="2400" b="1"/>
              <a:t>Y</a:t>
            </a:r>
            <a:r>
              <a:rPr lang="en-US" altLang="en-US" sz="2400" b="1" baseline="-30000"/>
              <a:t>t</a:t>
            </a:r>
            <a:r>
              <a:rPr lang="en-US" altLang="en-US" sz="2400" b="1"/>
              <a:t> + (1-</a:t>
            </a:r>
            <a:r>
              <a:rPr lang="en-US" altLang="en-US" sz="2400" b="1">
                <a:latin typeface="Symbol" panose="05050102010706020507" pitchFamily="18" charset="2"/>
              </a:rPr>
              <a:t>a</a:t>
            </a:r>
            <a:r>
              <a:rPr lang="en-US" altLang="en-US" sz="2400" b="1"/>
              <a:t>) L</a:t>
            </a:r>
            <a:r>
              <a:rPr lang="en-US" altLang="en-US" sz="2400" b="1" baseline="-30000"/>
              <a:t>t-1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b="1" baseline="-30000"/>
          </a:p>
          <a:p>
            <a:pPr eaLnBrk="1" hangingPunct="1">
              <a:lnSpc>
                <a:spcPct val="90000"/>
              </a:lnSpc>
            </a:pPr>
            <a:endParaRPr lang="en-US" altLang="en-US" sz="2400" b="1" baseline="-30000"/>
          </a:p>
          <a:p>
            <a:pPr eaLnBrk="1" hangingPunct="1">
              <a:lnSpc>
                <a:spcPct val="90000"/>
              </a:lnSpc>
            </a:pPr>
            <a:endParaRPr lang="en-US" altLang="en-US" sz="2400" b="1" baseline="-30000"/>
          </a:p>
          <a:p>
            <a:pPr eaLnBrk="1" hangingPunct="1">
              <a:lnSpc>
                <a:spcPct val="90000"/>
              </a:lnSpc>
            </a:pPr>
            <a:endParaRPr lang="en-US" altLang="en-US" sz="2400" b="1" baseline="-30000"/>
          </a:p>
          <a:p>
            <a:pPr eaLnBrk="1" hangingPunct="1">
              <a:lnSpc>
                <a:spcPct val="90000"/>
              </a:lnSpc>
            </a:pPr>
            <a:endParaRPr lang="en-US" altLang="en-US" sz="2400" b="1" baseline="-30000"/>
          </a:p>
          <a:p>
            <a:pPr eaLnBrk="1" hangingPunct="1">
              <a:lnSpc>
                <a:spcPct val="90000"/>
              </a:lnSpc>
            </a:pPr>
            <a:endParaRPr lang="en-US" altLang="en-US" sz="2400" b="1" baseline="-300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400">
              <a:latin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400">
              <a:latin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524000" y="2362200"/>
            <a:ext cx="5715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cs typeface="Times New Roman" panose="02020603050405020304" pitchFamily="18" charset="0"/>
              </a:rPr>
              <a:t>F</a:t>
            </a:r>
            <a:r>
              <a:rPr lang="en-US" altLang="en-US" sz="2800" b="1" baseline="-30000">
                <a:cs typeface="Times New Roman" panose="02020603050405020304" pitchFamily="18" charset="0"/>
              </a:rPr>
              <a:t>t+1</a:t>
            </a:r>
            <a:r>
              <a:rPr lang="en-US" altLang="en-US" sz="2800" b="1">
                <a:cs typeface="Times New Roman" panose="02020603050405020304" pitchFamily="18" charset="0"/>
              </a:rPr>
              <a:t> = L</a:t>
            </a:r>
            <a:r>
              <a:rPr lang="en-US" altLang="en-US" sz="2800" b="1" baseline="-30000">
                <a:cs typeface="Times New Roman" panose="02020603050405020304" pitchFamily="18" charset="0"/>
              </a:rPr>
              <a:t>t</a:t>
            </a:r>
            <a:r>
              <a:rPr lang="en-US" altLang="en-US" sz="2800" b="1">
                <a:cs typeface="Times New Roman" panose="02020603050405020304" pitchFamily="18" charset="0"/>
              </a:rPr>
              <a:t> = L</a:t>
            </a:r>
            <a:r>
              <a:rPr lang="en-US" altLang="en-US" sz="2800" b="1" baseline="-30000">
                <a:cs typeface="Times New Roman" panose="02020603050405020304" pitchFamily="18" charset="0"/>
              </a:rPr>
              <a:t>t-1</a:t>
            </a:r>
            <a:r>
              <a:rPr lang="en-US" altLang="en-US" sz="2800" b="1">
                <a:cs typeface="Times New Roman" panose="02020603050405020304" pitchFamily="18" charset="0"/>
              </a:rPr>
              <a:t> + </a:t>
            </a:r>
            <a:r>
              <a:rPr lang="en-US" altLang="en-US" sz="2800" b="1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en-US" sz="2800" b="1">
                <a:cs typeface="Times New Roman" panose="02020603050405020304" pitchFamily="18" charset="0"/>
              </a:rPr>
              <a:t> (Y</a:t>
            </a:r>
            <a:r>
              <a:rPr lang="en-US" altLang="en-US" sz="2800" b="1" baseline="-30000">
                <a:cs typeface="Times New Roman" panose="02020603050405020304" pitchFamily="18" charset="0"/>
              </a:rPr>
              <a:t>t </a:t>
            </a:r>
            <a:r>
              <a:rPr lang="en-US" altLang="en-US" sz="2800" b="1">
                <a:cs typeface="Times New Roman" panose="02020603050405020304" pitchFamily="18" charset="0"/>
              </a:rPr>
              <a:t>- L</a:t>
            </a:r>
            <a:r>
              <a:rPr lang="en-US" altLang="en-US" sz="2800" b="1" baseline="-30000">
                <a:cs typeface="Times New Roman" panose="02020603050405020304" pitchFamily="18" charset="0"/>
              </a:rPr>
              <a:t>t-1 </a:t>
            </a:r>
            <a:r>
              <a:rPr lang="en-US" altLang="en-US" sz="2800" b="1"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en-US" sz="2800" b="1">
                <a:cs typeface="Times New Roman" panose="02020603050405020304" pitchFamily="18" charset="0"/>
              </a:rPr>
              <a:t>	     = F</a:t>
            </a:r>
            <a:r>
              <a:rPr lang="en-US" altLang="en-US" sz="2800" b="1" baseline="-30000">
                <a:cs typeface="Times New Roman" panose="02020603050405020304" pitchFamily="18" charset="0"/>
              </a:rPr>
              <a:t>t</a:t>
            </a:r>
            <a:r>
              <a:rPr lang="en-US" altLang="en-US" sz="2800" b="1">
                <a:cs typeface="Times New Roman" panose="02020603050405020304" pitchFamily="18" charset="0"/>
              </a:rPr>
              <a:t>   + </a:t>
            </a:r>
            <a:r>
              <a:rPr lang="en-US" altLang="en-US" sz="2800" b="1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en-US" sz="2800" b="1">
                <a:cs typeface="Times New Roman" panose="02020603050405020304" pitchFamily="18" charset="0"/>
              </a:rPr>
              <a:t> (Y</a:t>
            </a:r>
            <a:r>
              <a:rPr lang="en-US" altLang="en-US" sz="2800" b="1" baseline="-30000">
                <a:cs typeface="Times New Roman" panose="02020603050405020304" pitchFamily="18" charset="0"/>
              </a:rPr>
              <a:t>t </a:t>
            </a:r>
            <a:r>
              <a:rPr lang="en-US" altLang="en-US" sz="2800" b="1">
                <a:cs typeface="Times New Roman" panose="02020603050405020304" pitchFamily="18" charset="0"/>
              </a:rPr>
              <a:t>- F</a:t>
            </a:r>
            <a:r>
              <a:rPr lang="en-US" altLang="en-US" sz="2800" b="1" baseline="-30000">
                <a:cs typeface="Times New Roman" panose="02020603050405020304" pitchFamily="18" charset="0"/>
              </a:rPr>
              <a:t>t </a:t>
            </a:r>
            <a:r>
              <a:rPr lang="en-US" altLang="en-US" sz="2800" b="1"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en-US" sz="2800" b="1">
                <a:cs typeface="Times New Roman" panose="02020603050405020304" pitchFamily="18" charset="0"/>
              </a:rPr>
              <a:t>	     = F</a:t>
            </a:r>
            <a:r>
              <a:rPr lang="en-US" altLang="en-US" sz="2800" b="1" baseline="-30000">
                <a:cs typeface="Times New Roman" panose="02020603050405020304" pitchFamily="18" charset="0"/>
              </a:rPr>
              <a:t>t</a:t>
            </a:r>
            <a:r>
              <a:rPr lang="en-US" altLang="en-US" sz="2800" b="1">
                <a:cs typeface="Times New Roman" panose="02020603050405020304" pitchFamily="18" charset="0"/>
              </a:rPr>
              <a:t> + </a:t>
            </a:r>
            <a:r>
              <a:rPr lang="en-US" altLang="en-US" sz="2800" b="1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en-US" sz="2800" b="1">
                <a:cs typeface="Times New Roman" panose="02020603050405020304" pitchFamily="18" charset="0"/>
              </a:rPr>
              <a:t> E</a:t>
            </a:r>
            <a:r>
              <a:rPr lang="en-US" altLang="en-US" sz="2800" b="1" baseline="-30000">
                <a:cs typeface="Times New Roman" panose="02020603050405020304" pitchFamily="18" charset="0"/>
              </a:rPr>
              <a:t>t</a:t>
            </a:r>
            <a:endParaRPr lang="en-US" altLang="en-US" sz="2800" b="1">
              <a:cs typeface="Times New Roman" panose="02020603050405020304" pitchFamily="18" charset="0"/>
            </a:endParaRPr>
          </a:p>
        </p:txBody>
      </p:sp>
      <p:sp>
        <p:nvSpPr>
          <p:cNvPr id="32773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4191000"/>
            <a:ext cx="318135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+mn-cs"/>
              </a:rPr>
              <a:t>update </a:t>
            </a:r>
            <a:r>
              <a:rPr lang="en-US" sz="2800" dirty="0">
                <a:latin typeface="+mj-lt"/>
                <a:cs typeface="+mn-cs"/>
              </a:rPr>
              <a:t>previous</a:t>
            </a:r>
            <a:r>
              <a:rPr lang="en-US" sz="2000" dirty="0">
                <a:latin typeface="+mj-lt"/>
                <a:cs typeface="+mn-cs"/>
              </a:rPr>
              <a:t> forecast </a:t>
            </a:r>
          </a:p>
        </p:txBody>
      </p:sp>
      <p:sp>
        <p:nvSpPr>
          <p:cNvPr id="9" name="Rectangle 8"/>
          <p:cNvSpPr/>
          <p:nvPr/>
        </p:nvSpPr>
        <p:spPr>
          <a:xfrm>
            <a:off x="4876800" y="4191000"/>
            <a:ext cx="3886200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+mn-cs"/>
              </a:rPr>
              <a:t>By an amount that depends on the </a:t>
            </a:r>
            <a:r>
              <a:rPr lang="en-US" sz="2800" dirty="0">
                <a:latin typeface="+mj-lt"/>
                <a:cs typeface="+mn-cs"/>
              </a:rPr>
              <a:t>error </a:t>
            </a:r>
            <a:r>
              <a:rPr lang="en-US" sz="2000" dirty="0">
                <a:latin typeface="+mj-lt"/>
                <a:cs typeface="+mn-cs"/>
              </a:rPr>
              <a:t>in the previous forecast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819400" y="37338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4495800" y="38100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3201194" y="4648994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73313" y="5715000"/>
            <a:ext cx="3840162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000" dirty="0">
                <a:latin typeface="Symbol" pitchFamily="18" charset="2"/>
                <a:cs typeface="+mn-cs"/>
              </a:rPr>
              <a:t>a</a:t>
            </a:r>
            <a:r>
              <a:rPr lang="en-US" sz="2000" b="1" dirty="0">
                <a:latin typeface="+mj-lt"/>
                <a:cs typeface="+mn-cs"/>
              </a:rPr>
              <a:t> </a:t>
            </a:r>
            <a:r>
              <a:rPr lang="en-US" sz="2000" dirty="0">
                <a:latin typeface="+mj-lt"/>
                <a:cs typeface="+mn-cs"/>
              </a:rPr>
              <a:t>controls the degree of “learning”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Smoothing Constant </a:t>
            </a:r>
            <a:r>
              <a:rPr lang="en-US" altLang="en-US"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latin typeface="Symbol" panose="05050102010706020507" pitchFamily="18" charset="2"/>
              </a:rPr>
              <a:t>a </a:t>
            </a:r>
            <a:r>
              <a:rPr lang="en-US" altLang="en-US" sz="2400" dirty="0"/>
              <a:t>determines how much weight is given to the past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400" dirty="0">
              <a:latin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latin typeface="Symbol" panose="05050102010706020507" pitchFamily="18" charset="2"/>
              </a:rPr>
              <a:t>a=1: </a:t>
            </a:r>
            <a:r>
              <a:rPr lang="en-US" altLang="en-US" sz="2400" dirty="0"/>
              <a:t>past observations have ___ influence over forecasts (under-smoothing)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400" dirty="0">
              <a:latin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latin typeface="Symbol" panose="05050102010706020507" pitchFamily="18" charset="2"/>
              </a:rPr>
              <a:t>a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latin typeface="Symbol" panose="05050102010706020507" pitchFamily="18" charset="2"/>
              </a:rPr>
              <a:t>0: </a:t>
            </a:r>
            <a:r>
              <a:rPr lang="en-US" altLang="en-US" sz="2400" dirty="0"/>
              <a:t>past observations have large influence on forecasts (over-smoothing)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dirty="0"/>
              <a:t>Selecting </a:t>
            </a:r>
            <a:r>
              <a:rPr lang="en-US" altLang="en-US" sz="2400" dirty="0">
                <a:latin typeface="Symbol" panose="05050102010706020507" pitchFamily="18" charset="2"/>
              </a:rPr>
              <a:t>a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 dirty="0"/>
              <a:t>“Typical” values: 0.1, 0.2.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 dirty="0"/>
              <a:t>Trial &amp; error: effect on visualization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 dirty="0"/>
              <a:t>Minimize RMSE or MAPE of training data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4064000" y="2209800"/>
            <a:ext cx="508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  <a:cs typeface="Times New Roman" pitchFamily="18" charset="0"/>
              </a:rPr>
              <a:t>no</a:t>
            </a:r>
          </a:p>
        </p:txBody>
      </p:sp>
      <p:sp>
        <p:nvSpPr>
          <p:cNvPr id="33797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“</a:t>
            </a:r>
            <a:r>
              <a:rPr lang="en-US" altLang="en-US"/>
              <a:t>Feeling</a:t>
            </a:r>
            <a:r>
              <a:rPr lang="en-US" altLang="en-US">
                <a:latin typeface="Times New Roman" panose="02020603050405020304" pitchFamily="18" charset="0"/>
              </a:rPr>
              <a:t>”</a:t>
            </a:r>
            <a:r>
              <a:rPr lang="en-US" altLang="en-US"/>
              <a:t> the Effect of </a:t>
            </a:r>
            <a:r>
              <a:rPr lang="en-US" altLang="en-US">
                <a:latin typeface="Symbol" panose="05050102010706020507" pitchFamily="18" charset="2"/>
              </a:rPr>
              <a:t>a</a:t>
            </a:r>
          </a:p>
        </p:txBody>
      </p:sp>
      <p:graphicFrame>
        <p:nvGraphicFramePr>
          <p:cNvPr id="78851" name="Group 3"/>
          <p:cNvGraphicFramePr>
            <a:graphicFrameLocks noGrp="1"/>
          </p:cNvGraphicFramePr>
          <p:nvPr/>
        </p:nvGraphicFramePr>
        <p:xfrm>
          <a:off x="2057400" y="4495800"/>
          <a:ext cx="4724400" cy="2173376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(1-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a)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(1-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a)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(1-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a)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0.09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0.009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0.0009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0.5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0.25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0.125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0.0625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0.16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0.128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0.1024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0.09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0.081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0.0729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851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  <p:pic>
        <p:nvPicPr>
          <p:cNvPr id="34852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47180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Beauty of the Method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543800" cy="4525963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Although forecasts take into account all previous observations, we only need to store </a:t>
            </a:r>
            <a:r>
              <a:rPr lang="en-US" b="1" dirty="0"/>
              <a:t>the last forecast</a:t>
            </a:r>
            <a:r>
              <a:rPr lang="en-US" dirty="0"/>
              <a:t> and </a:t>
            </a:r>
            <a:r>
              <a:rPr lang="en-US" b="1" dirty="0"/>
              <a:t>most recent observation</a:t>
            </a:r>
            <a:r>
              <a:rPr lang="en-US" dirty="0"/>
              <a:t>!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Unlike MA, gives more weight to more recent observations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Simple to understand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844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Coca Cola Sales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752600"/>
            <a:ext cx="7772400" cy="11430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i="1"/>
              <a:t>XLMiner: Time Series &gt;Smoothing &gt; Exponential smoothing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/>
              <a:t>Default:</a:t>
            </a:r>
            <a:r>
              <a:rPr lang="en-US" altLang="en-US" sz="2400" i="1"/>
              <a:t> </a:t>
            </a:r>
            <a:r>
              <a:rPr lang="en-US" altLang="en-US" sz="2400">
                <a:latin typeface="Symbol" panose="05050102010706020507" pitchFamily="18" charset="2"/>
              </a:rPr>
              <a:t>a=0.2</a:t>
            </a:r>
          </a:p>
        </p:txBody>
      </p:sp>
      <p:sp>
        <p:nvSpPr>
          <p:cNvPr id="36868" name="Rectangle 10"/>
          <p:cNvSpPr>
            <a:spLocks noChangeArrowheads="1"/>
          </p:cNvSpPr>
          <p:nvPr/>
        </p:nvSpPr>
        <p:spPr bwMode="auto">
          <a:xfrm>
            <a:off x="6172200" y="2895600"/>
            <a:ext cx="220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F</a:t>
            </a:r>
            <a:r>
              <a:rPr lang="en-US" altLang="en-US" sz="2400" b="1" baseline="-25000"/>
              <a:t>t+1</a:t>
            </a:r>
            <a:r>
              <a:rPr lang="en-US" altLang="en-US" sz="2400"/>
              <a:t> </a:t>
            </a:r>
            <a:r>
              <a:rPr lang="en-US" altLang="en-US" sz="2400" b="1"/>
              <a:t>= F</a:t>
            </a:r>
            <a:r>
              <a:rPr lang="en-US" altLang="en-US" sz="2400" b="1" baseline="-25000"/>
              <a:t>t</a:t>
            </a:r>
            <a:r>
              <a:rPr lang="en-US" altLang="en-US" sz="2400" b="1"/>
              <a:t> + </a:t>
            </a:r>
            <a:r>
              <a:rPr lang="en-US" altLang="en-US" sz="2400" b="1">
                <a:latin typeface="Symbol" panose="05050102010706020507" pitchFamily="18" charset="2"/>
              </a:rPr>
              <a:t>a</a:t>
            </a:r>
            <a:r>
              <a:rPr lang="en-US" altLang="en-US" sz="2400" b="1"/>
              <a:t> E</a:t>
            </a:r>
            <a:r>
              <a:rPr lang="en-US" altLang="en-US" sz="2400" b="1" baseline="-25000"/>
              <a:t>t</a:t>
            </a:r>
          </a:p>
        </p:txBody>
      </p:sp>
      <p:sp>
        <p:nvSpPr>
          <p:cNvPr id="36869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36870" name="Rectangle 13"/>
          <p:cNvSpPr>
            <a:spLocks noChangeArrowheads="1"/>
          </p:cNvSpPr>
          <p:nvPr/>
        </p:nvSpPr>
        <p:spPr bwMode="auto">
          <a:xfrm>
            <a:off x="228600" y="152400"/>
            <a:ext cx="2355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ExponentialOutput1</a:t>
            </a:r>
          </a:p>
        </p:txBody>
      </p:sp>
      <p:pic>
        <p:nvPicPr>
          <p:cNvPr id="3687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75" y="3505200"/>
            <a:ext cx="31845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5257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0010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Example: Amtrak Ridership (</a:t>
            </a:r>
            <a:r>
              <a:rPr lang="en-US" dirty="0">
                <a:latin typeface="Symbol" pitchFamily="18" charset="2"/>
              </a:rPr>
              <a:t>a=0.2)</a:t>
            </a:r>
            <a:endParaRPr lang="en-US" dirty="0"/>
          </a:p>
        </p:txBody>
      </p:sp>
      <p:sp>
        <p:nvSpPr>
          <p:cNvPr id="37891" name="Rectangle 10"/>
          <p:cNvSpPr>
            <a:spLocks noChangeArrowheads="1"/>
          </p:cNvSpPr>
          <p:nvPr/>
        </p:nvSpPr>
        <p:spPr bwMode="auto">
          <a:xfrm>
            <a:off x="5791200" y="1600200"/>
            <a:ext cx="220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F</a:t>
            </a:r>
            <a:r>
              <a:rPr lang="en-US" altLang="en-US" sz="2400" b="1" baseline="-25000"/>
              <a:t>t+1</a:t>
            </a:r>
            <a:r>
              <a:rPr lang="en-US" altLang="en-US" sz="2400"/>
              <a:t> </a:t>
            </a:r>
            <a:r>
              <a:rPr lang="en-US" altLang="en-US" sz="2400" b="1"/>
              <a:t>= F</a:t>
            </a:r>
            <a:r>
              <a:rPr lang="en-US" altLang="en-US" sz="2400" b="1" baseline="-25000"/>
              <a:t>t</a:t>
            </a:r>
            <a:r>
              <a:rPr lang="en-US" altLang="en-US" sz="2400" b="1"/>
              <a:t> + </a:t>
            </a:r>
            <a:r>
              <a:rPr lang="en-US" altLang="en-US" sz="2400" b="1">
                <a:latin typeface="Symbol" panose="05050102010706020507" pitchFamily="18" charset="2"/>
              </a:rPr>
              <a:t>a</a:t>
            </a:r>
            <a:r>
              <a:rPr lang="en-US" altLang="en-US" sz="2400" b="1"/>
              <a:t> E</a:t>
            </a:r>
            <a:r>
              <a:rPr lang="en-US" altLang="en-US" sz="2400" b="1" baseline="-25000"/>
              <a:t>t</a:t>
            </a:r>
          </a:p>
        </p:txBody>
      </p:sp>
      <p:sp>
        <p:nvSpPr>
          <p:cNvPr id="37892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  <p:pic>
        <p:nvPicPr>
          <p:cNvPr id="37893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00200"/>
            <a:ext cx="18764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00200"/>
            <a:ext cx="18764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11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590800"/>
            <a:ext cx="52578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14563"/>
            <a:ext cx="362585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Session 6 Recap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Data Driven forecasting models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- Naïve Forecast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- Moving Average (Centered and Trailing Moving Average) (Window width is the key to success)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- Exponential Models (Learning constant 				(alpha) is the key to success)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- Assumes no Trend or Seasonality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10244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8662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Removing trend and/or seasonality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Moving averages and exponential smoothing for series with trend and/or seasonality…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Approach 1: Regression</a:t>
            </a:r>
          </a:p>
        </p:txBody>
      </p:sp>
      <p:sp>
        <p:nvSpPr>
          <p:cNvPr id="3993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/>
              <a:t>To remove trend and/or seasonality, fit a regression model with trend and/or seasonality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/>
              <a:t>The series of forecast errors should be de-trended and de-seasonalized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12" b="46477"/>
          <a:stretch>
            <a:fillRect/>
          </a:stretch>
        </p:blipFill>
        <p:spPr bwMode="auto">
          <a:xfrm>
            <a:off x="274638" y="1366838"/>
            <a:ext cx="48768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71638"/>
            <a:ext cx="3841750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875" y="6248400"/>
            <a:ext cx="539591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+mn-cs"/>
              </a:rPr>
              <a:t>Amtrak-Regression.xlsx, worksheet </a:t>
            </a:r>
            <a:r>
              <a:rPr lang="en-US" sz="2000" i="1" dirty="0">
                <a:latin typeface="+mj-lt"/>
                <a:cs typeface="+mn-cs"/>
              </a:rPr>
              <a:t>MLR_Output5</a:t>
            </a:r>
          </a:p>
        </p:txBody>
      </p:sp>
      <p:sp>
        <p:nvSpPr>
          <p:cNvPr id="4096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Recall Amtrak example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Smoothing methods are useful for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Data visualization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Removing seasonality and computing seasonal indexes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Forecasting</a:t>
            </a:r>
          </a:p>
        </p:txBody>
      </p:sp>
      <p:sp>
        <p:nvSpPr>
          <p:cNvPr id="10244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14400" y="1066800"/>
            <a:ext cx="7315200" cy="55705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latin typeface="+mj-lt"/>
                <a:cs typeface="+mn-cs"/>
              </a:rPr>
              <a:t>Differencing </a:t>
            </a:r>
            <a:r>
              <a:rPr lang="en-US" sz="2800" dirty="0">
                <a:latin typeface="+mj-lt"/>
                <a:cs typeface="+mn-cs"/>
              </a:rPr>
              <a:t>means taking the difference between two observations</a:t>
            </a:r>
          </a:p>
          <a:p>
            <a:pPr>
              <a:defRPr/>
            </a:pPr>
            <a:endParaRPr lang="en-US" sz="2800" dirty="0">
              <a:latin typeface="+mj-lt"/>
              <a:cs typeface="+mn-cs"/>
            </a:endParaRPr>
          </a:p>
          <a:p>
            <a:pPr>
              <a:defRPr/>
            </a:pPr>
            <a:r>
              <a:rPr lang="en-US" sz="2800" dirty="0">
                <a:latin typeface="+mj-lt"/>
                <a:cs typeface="+mn-cs"/>
              </a:rPr>
              <a:t>Differencing is a simple and popular operation for removing a trend and/or seasonality from a time series</a:t>
            </a:r>
          </a:p>
          <a:p>
            <a:pPr>
              <a:defRPr/>
            </a:pPr>
            <a:endParaRPr lang="en-US" sz="2800" dirty="0">
              <a:latin typeface="+mj-lt"/>
              <a:cs typeface="+mn-cs"/>
            </a:endParaRPr>
          </a:p>
          <a:p>
            <a:pPr>
              <a:defRPr/>
            </a:pPr>
            <a:r>
              <a:rPr lang="en-US" sz="2400" b="1" dirty="0">
                <a:latin typeface="+mj-lt"/>
                <a:cs typeface="+mn-cs"/>
              </a:rPr>
              <a:t>Lag-1 difference</a:t>
            </a:r>
            <a:r>
              <a:rPr lang="en-US" sz="2400" dirty="0">
                <a:latin typeface="+mj-lt"/>
                <a:cs typeface="+mn-cs"/>
              </a:rPr>
              <a:t>: </a:t>
            </a:r>
            <a:r>
              <a:rPr lang="en-US" sz="2400" i="1" dirty="0" err="1">
                <a:latin typeface="+mj-lt"/>
                <a:cs typeface="+mn-cs"/>
              </a:rPr>
              <a:t>y</a:t>
            </a:r>
            <a:r>
              <a:rPr lang="en-US" sz="2400" i="1" baseline="-25000" dirty="0" err="1">
                <a:latin typeface="+mj-lt"/>
                <a:cs typeface="+mn-cs"/>
              </a:rPr>
              <a:t>t</a:t>
            </a:r>
            <a:r>
              <a:rPr lang="en-US" sz="2400" i="1" dirty="0">
                <a:latin typeface="+mj-lt"/>
                <a:cs typeface="+mn-cs"/>
              </a:rPr>
              <a:t> – y</a:t>
            </a:r>
            <a:r>
              <a:rPr lang="en-US" sz="2400" i="1" baseline="-25000" dirty="0">
                <a:latin typeface="+mj-lt"/>
                <a:cs typeface="+mn-cs"/>
              </a:rPr>
              <a:t>t-1</a:t>
            </a:r>
          </a:p>
          <a:p>
            <a:pPr>
              <a:defRPr/>
            </a:pPr>
            <a:r>
              <a:rPr lang="en-US" sz="2400" dirty="0">
                <a:latin typeface="+mj-lt"/>
                <a:cs typeface="+mn-cs"/>
              </a:rPr>
              <a:t>for removing trend</a:t>
            </a:r>
          </a:p>
          <a:p>
            <a:pPr>
              <a:defRPr/>
            </a:pPr>
            <a:endParaRPr lang="en-US" sz="2400" baseline="-25000" dirty="0">
              <a:latin typeface="+mj-lt"/>
              <a:cs typeface="+mn-cs"/>
            </a:endParaRPr>
          </a:p>
          <a:p>
            <a:pPr>
              <a:defRPr/>
            </a:pPr>
            <a:r>
              <a:rPr lang="en-US" sz="2400" b="1" dirty="0">
                <a:latin typeface="+mj-lt"/>
                <a:cs typeface="+mn-cs"/>
              </a:rPr>
              <a:t>Lag-M difference</a:t>
            </a:r>
            <a:r>
              <a:rPr lang="en-US" sz="2400" dirty="0">
                <a:latin typeface="+mj-lt"/>
                <a:cs typeface="+mn-cs"/>
              </a:rPr>
              <a:t>: </a:t>
            </a:r>
            <a:r>
              <a:rPr lang="en-US" sz="2400" dirty="0" err="1">
                <a:latin typeface="+mj-lt"/>
                <a:cs typeface="+mn-cs"/>
              </a:rPr>
              <a:t>y</a:t>
            </a:r>
            <a:r>
              <a:rPr lang="en-US" sz="2400" baseline="-25000" dirty="0" err="1">
                <a:latin typeface="+mj-lt"/>
                <a:cs typeface="+mn-cs"/>
              </a:rPr>
              <a:t>t</a:t>
            </a:r>
            <a:r>
              <a:rPr lang="en-US" sz="2400" dirty="0">
                <a:latin typeface="+mj-lt"/>
                <a:cs typeface="+mn-cs"/>
              </a:rPr>
              <a:t> – </a:t>
            </a:r>
            <a:r>
              <a:rPr lang="en-US" sz="2400" dirty="0" err="1">
                <a:latin typeface="+mj-lt"/>
                <a:cs typeface="+mn-cs"/>
              </a:rPr>
              <a:t>y</a:t>
            </a:r>
            <a:r>
              <a:rPr lang="en-US" sz="2400" baseline="-25000" dirty="0" err="1">
                <a:latin typeface="+mj-lt"/>
                <a:cs typeface="+mn-cs"/>
              </a:rPr>
              <a:t>t</a:t>
            </a:r>
            <a:r>
              <a:rPr lang="en-US" sz="2400" baseline="-25000" dirty="0">
                <a:latin typeface="+mj-lt"/>
                <a:cs typeface="+mn-cs"/>
              </a:rPr>
              <a:t>-M</a:t>
            </a:r>
            <a:endParaRPr lang="en-US" sz="2400" dirty="0">
              <a:latin typeface="+mj-lt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+mj-lt"/>
                <a:cs typeface="+mn-cs"/>
              </a:rPr>
              <a:t>for removing seasonality with M seasons</a:t>
            </a:r>
          </a:p>
          <a:p>
            <a:pPr>
              <a:defRPr/>
            </a:pPr>
            <a:endParaRPr lang="en-US" sz="2400" dirty="0">
              <a:latin typeface="+mj-lt"/>
              <a:cs typeface="+mn-cs"/>
            </a:endParaRPr>
          </a:p>
          <a:p>
            <a:pPr>
              <a:defRPr/>
            </a:pPr>
            <a:r>
              <a:rPr lang="en-US" sz="2400" b="1" dirty="0">
                <a:latin typeface="+mj-lt"/>
                <a:cs typeface="+mn-cs"/>
              </a:rPr>
              <a:t>Double-differencing</a:t>
            </a:r>
            <a:r>
              <a:rPr lang="en-US" sz="2400" dirty="0">
                <a:latin typeface="+mj-lt"/>
                <a:cs typeface="+mn-cs"/>
              </a:rPr>
              <a:t>: difference the differenced series</a:t>
            </a:r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Approach 2: Differencing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C:\Books\Practical Time Series Forecasting\2nd Edition\graphics\image0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7845425" cy="640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066800"/>
            <a:ext cx="6705600" cy="310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+mj-lt"/>
                <a:cs typeface="+mn-cs"/>
              </a:rPr>
              <a:t>Compared to residuals from regression with trend -- </a:t>
            </a:r>
            <a:r>
              <a:rPr lang="en-US" sz="2800" b="1" dirty="0">
                <a:latin typeface="+mj-lt"/>
                <a:cs typeface="+mn-cs"/>
              </a:rPr>
              <a:t>differencing </a:t>
            </a:r>
            <a:r>
              <a:rPr lang="en-US" sz="2800" dirty="0">
                <a:latin typeface="+mj-lt"/>
                <a:cs typeface="+mn-cs"/>
              </a:rPr>
              <a:t>is useful for removing a local/changing trend shape</a:t>
            </a:r>
          </a:p>
          <a:p>
            <a:pPr>
              <a:defRPr/>
            </a:pPr>
            <a:endParaRPr lang="en-US" sz="2800" dirty="0">
              <a:latin typeface="+mj-lt"/>
              <a:cs typeface="+mn-cs"/>
            </a:endParaRPr>
          </a:p>
          <a:p>
            <a:pPr>
              <a:defRPr/>
            </a:pPr>
            <a:r>
              <a:rPr lang="en-US" sz="2800" dirty="0">
                <a:latin typeface="+mj-lt"/>
                <a:cs typeface="+mn-cs"/>
              </a:rPr>
              <a:t>Differencing is a simple and popular operation for removing a trend and/or seasonality from a time series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9177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Removing Seasonality via Moving averages </a:t>
            </a:r>
            <a:br>
              <a:rPr lang="en-US" dirty="0"/>
            </a:br>
            <a:r>
              <a:rPr lang="en-US" dirty="0"/>
              <a:t>(and computing seasonal indexes)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Approach 3: </a:t>
            </a:r>
            <a:br>
              <a:rPr lang="en-US" dirty="0"/>
            </a:br>
            <a:r>
              <a:rPr lang="en-US" dirty="0"/>
              <a:t>Ratio-to-moving-average method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990725"/>
            <a:ext cx="4114800" cy="1828800"/>
          </a:xfrm>
        </p:spPr>
        <p:txBody>
          <a:bodyPr rtlCol="0">
            <a:normAutofit fontScale="77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Uses moving average to remove seasonality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Also generates </a:t>
            </a:r>
            <a:r>
              <a:rPr lang="en-US" i="1" dirty="0"/>
              <a:t>seasonal indexes </a:t>
            </a:r>
            <a:r>
              <a:rPr lang="en-US" dirty="0"/>
              <a:t>as a byproduct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81200"/>
            <a:ext cx="4791075" cy="430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are seasonal indexes?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763000" cy="50292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/>
              <a:t>For a series with M seasons: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b="1" i="1" dirty="0" err="1"/>
              <a:t>S</a:t>
            </a:r>
            <a:r>
              <a:rPr lang="en-US" sz="2800" b="1" i="1" baseline="-25000" dirty="0" err="1"/>
              <a:t>j</a:t>
            </a:r>
            <a:r>
              <a:rPr lang="en-US" sz="2800" b="1" dirty="0"/>
              <a:t> =  seasonal index for the </a:t>
            </a:r>
            <a:r>
              <a:rPr lang="en-US" sz="2800" b="1" i="1" dirty="0" err="1"/>
              <a:t>j</a:t>
            </a:r>
            <a:r>
              <a:rPr lang="en-US" sz="2800" b="1" i="1" baseline="30000" dirty="0" err="1"/>
              <a:t>th</a:t>
            </a:r>
            <a:r>
              <a:rPr lang="en-US" sz="2800" b="1" dirty="0"/>
              <a:t> season</a:t>
            </a:r>
          </a:p>
          <a:p>
            <a:pPr marL="400050" indent="-400050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/>
              <a:t>	indicates the exceedance of Y on season </a:t>
            </a:r>
            <a:r>
              <a:rPr lang="en-US" sz="2800" i="1" dirty="0"/>
              <a:t>j</a:t>
            </a:r>
            <a:r>
              <a:rPr lang="en-US" sz="2800" dirty="0"/>
              <a:t> above/below the average of Y in a complete cycle of seasons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400" b="1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b="1" dirty="0"/>
              <a:t>Example:</a:t>
            </a:r>
            <a:r>
              <a:rPr lang="en-US" sz="2800" dirty="0"/>
              <a:t> Daily sales at ISB café show that Friday has a seasonal index of 1.20 and Monday has an index of 0.70.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Meaning: Friday sales ___% higher than the weekly average, and Monday sales ___% lower than the weekly average sales.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Average of the M seasonal indexes is __ (they must sum to __ ).</a:t>
            </a: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3086100" y="4572000"/>
            <a:ext cx="4953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2400300" y="4906963"/>
            <a:ext cx="4953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7543800" y="5745163"/>
            <a:ext cx="4175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4876800" y="5745163"/>
            <a:ext cx="339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7112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 autoUpdateAnimBg="0"/>
      <p:bldP spid="143365" grpId="0" autoUpdateAnimBg="0"/>
      <p:bldP spid="143366" grpId="0" autoUpdateAnimBg="0"/>
      <p:bldP spid="143367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An Algorithm for Computing the Seasonal Indexes (</a:t>
            </a:r>
            <a:r>
              <a:rPr lang="en-US" i="1"/>
              <a:t>S</a:t>
            </a:r>
            <a:r>
              <a:rPr lang="en-US" baseline="-30000"/>
              <a:t>1</a:t>
            </a:r>
            <a:r>
              <a:rPr lang="en-US"/>
              <a:t>, </a:t>
            </a:r>
            <a:r>
              <a:rPr lang="en-US" i="1"/>
              <a:t>S</a:t>
            </a:r>
            <a:r>
              <a:rPr lang="en-US" baseline="-30000"/>
              <a:t>2</a:t>
            </a:r>
            <a:r>
              <a:rPr lang="en-US"/>
              <a:t>, . . , </a:t>
            </a:r>
            <a:r>
              <a:rPr lang="en-US" i="1"/>
              <a:t>S</a:t>
            </a:r>
            <a:r>
              <a:rPr lang="en-US" i="1" baseline="-30000"/>
              <a:t>M</a:t>
            </a:r>
            <a:r>
              <a:rPr lang="en-US"/>
              <a:t>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8305800" cy="20574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/>
              <a:t>Construct the series of </a:t>
            </a:r>
            <a:r>
              <a:rPr lang="en-US" altLang="en-US" sz="2400" i="1"/>
              <a:t>centered</a:t>
            </a:r>
            <a:r>
              <a:rPr lang="en-US" altLang="en-US" sz="2400"/>
              <a:t> moving averages of span </a:t>
            </a:r>
            <a:r>
              <a:rPr lang="en-US" altLang="en-US" sz="2400" i="1"/>
              <a:t>M.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/>
              <a:t>For each </a:t>
            </a:r>
            <a:r>
              <a:rPr lang="en-US" altLang="en-US" sz="2400" i="1"/>
              <a:t>t</a:t>
            </a:r>
            <a:r>
              <a:rPr lang="en-US" altLang="en-US" sz="2400"/>
              <a:t>, compute the </a:t>
            </a:r>
            <a:r>
              <a:rPr lang="en-US" altLang="en-US" sz="2400" i="1">
                <a:solidFill>
                  <a:schemeClr val="hlink"/>
                </a:solidFill>
              </a:rPr>
              <a:t>raw seasonals</a:t>
            </a:r>
            <a:r>
              <a:rPr lang="en-US" altLang="en-US" sz="2400"/>
              <a:t> = </a:t>
            </a:r>
            <a:r>
              <a:rPr lang="en-US" altLang="en-US" sz="2400" i="1"/>
              <a:t>Y</a:t>
            </a:r>
            <a:r>
              <a:rPr lang="en-US" altLang="en-US" sz="2400" i="1" baseline="-30000"/>
              <a:t>t</a:t>
            </a:r>
            <a:r>
              <a:rPr lang="en-US" altLang="en-US" sz="2400"/>
              <a:t> / MA</a:t>
            </a:r>
            <a:r>
              <a:rPr lang="en-US" altLang="en-US" sz="2400" i="1" baseline="-30000"/>
              <a:t>t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i="1"/>
              <a:t>S</a:t>
            </a:r>
            <a:r>
              <a:rPr lang="en-US" altLang="en-US" sz="2400" i="1" baseline="-30000"/>
              <a:t>j</a:t>
            </a:r>
            <a:r>
              <a:rPr lang="en-US" altLang="en-US" sz="2400"/>
              <a:t> = average of raw seasonals belonging to season </a:t>
            </a:r>
            <a:r>
              <a:rPr lang="en-US" altLang="en-US" sz="2400" i="1"/>
              <a:t>j</a:t>
            </a:r>
            <a:r>
              <a:rPr lang="en-US" altLang="en-US" sz="2400"/>
              <a:t>   	  (normalize to ensure that seasonal indexes have average=1)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en-US" sz="2400"/>
          </a:p>
        </p:txBody>
      </p:sp>
      <p:sp>
        <p:nvSpPr>
          <p:cNvPr id="48132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48133" name="Rectangle 9"/>
          <p:cNvSpPr>
            <a:spLocks noChangeArrowheads="1"/>
          </p:cNvSpPr>
          <p:nvPr/>
        </p:nvSpPr>
        <p:spPr bwMode="auto">
          <a:xfrm>
            <a:off x="152400" y="76200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Sheet1</a:t>
            </a:r>
          </a:p>
        </p:txBody>
      </p:sp>
      <p:pic>
        <p:nvPicPr>
          <p:cNvPr id="48134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57600"/>
            <a:ext cx="687863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Using Seasonal Indexes </a:t>
            </a:r>
            <a:br>
              <a:rPr lang="en-US"/>
            </a:br>
            <a:r>
              <a:rPr lang="en-US"/>
              <a:t>to De- and Re-Seasonalize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800"/>
              <a:t>De-seasonalized (=seasonally-adjusted) series: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/>
              <a:t>If done appropriately, de-seasonalized series will not exhibit ____________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/>
              <a:t>If so, examine for trend and fit a model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/>
              <a:t>This model will yield </a:t>
            </a:r>
            <a:r>
              <a:rPr lang="en-US" altLang="en-US" sz="2400" b="1"/>
              <a:t>de-seasonalized forecasts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/>
              <a:t>Convert forecasts by re-seasonalizing, i.e. multiply them by the appropriate seasonal index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371600" y="2362200"/>
            <a:ext cx="62436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DS</a:t>
            </a:r>
            <a:r>
              <a:rPr lang="en-US" altLang="en-US" sz="2800" i="1">
                <a:cs typeface="Times New Roman" panose="02020603050405020304" pitchFamily="18" charset="0"/>
              </a:rPr>
              <a:t>Y</a:t>
            </a:r>
            <a:r>
              <a:rPr lang="en-US" altLang="en-US" sz="2800" i="1" baseline="-30000">
                <a:cs typeface="Times New Roman" panose="02020603050405020304" pitchFamily="18" charset="0"/>
              </a:rPr>
              <a:t>t</a:t>
            </a:r>
            <a:r>
              <a:rPr lang="en-US" altLang="en-US" sz="2800">
                <a:cs typeface="Times New Roman" panose="02020603050405020304" pitchFamily="18" charset="0"/>
              </a:rPr>
              <a:t> = </a:t>
            </a:r>
            <a:r>
              <a:rPr lang="en-US" altLang="en-US" sz="2800" i="1">
                <a:cs typeface="Times New Roman" panose="02020603050405020304" pitchFamily="18" charset="0"/>
              </a:rPr>
              <a:t>Y</a:t>
            </a:r>
            <a:r>
              <a:rPr lang="en-US" altLang="en-US" sz="2800" i="1" baseline="-30000">
                <a:cs typeface="Times New Roman" panose="02020603050405020304" pitchFamily="18" charset="0"/>
              </a:rPr>
              <a:t>t </a:t>
            </a:r>
            <a:r>
              <a:rPr lang="en-US" altLang="en-US" sz="2800">
                <a:cs typeface="Times New Roman" panose="02020603050405020304" pitchFamily="18" charset="0"/>
              </a:rPr>
              <a:t>/ appropriate seasonal index</a:t>
            </a: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2209800" y="3657600"/>
            <a:ext cx="2057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+mj-lt"/>
                <a:cs typeface="Times New Roman" pitchFamily="18" charset="0"/>
              </a:rPr>
              <a:t>seasonality</a:t>
            </a:r>
          </a:p>
        </p:txBody>
      </p:sp>
      <p:sp>
        <p:nvSpPr>
          <p:cNvPr id="49158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7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PQuestion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eaLnBrk="1" hangingPunct="1"/>
            <a:r>
              <a:rPr lang="en-US" altLang="en-US"/>
              <a:t>The seasonally-adjusted sales for Q1-86 are in the range</a:t>
            </a:r>
          </a:p>
        </p:txBody>
      </p:sp>
      <p:graphicFrame>
        <p:nvGraphicFramePr>
          <p:cNvPr id="147461" name="Group 5" hidden="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81000" y="6070600"/>
          <a:ext cx="8382000" cy="549275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gConfetti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gConfetti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gConfetti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7527" name="Text Box 71"/>
          <p:cNvSpPr txBox="1">
            <a:spLocks noChangeArrowheads="1"/>
          </p:cNvSpPr>
          <p:nvPr/>
        </p:nvSpPr>
        <p:spPr bwMode="auto">
          <a:xfrm>
            <a:off x="152400" y="50292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1734.83 / 0.8785 = $1974.8 mil</a:t>
            </a:r>
          </a:p>
        </p:txBody>
      </p:sp>
      <p:sp>
        <p:nvSpPr>
          <p:cNvPr id="50245" name="FlagCount" hidden="1">
            <a:hlinkClick r:id="rId6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47536" name="TPLastEvent" hidden="1"/>
          <p:cNvSpPr txBox="1">
            <a:spLocks noChangeArrowheads="1"/>
          </p:cNvSpPr>
          <p:nvPr/>
        </p:nvSpPr>
        <p:spPr bwMode="auto">
          <a:xfrm>
            <a:off x="12700" y="1270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pic>
        <p:nvPicPr>
          <p:cNvPr id="50247" name="Picture 8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03"/>
          <a:stretch>
            <a:fillRect/>
          </a:stretch>
        </p:blipFill>
        <p:spPr bwMode="auto">
          <a:xfrm>
            <a:off x="3657600" y="4800600"/>
            <a:ext cx="5362575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248" name="TPAnswers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1397000" y="1600200"/>
            <a:ext cx="8229600" cy="2649538"/>
          </a:xfrm>
        </p:spPr>
        <p:txBody>
          <a:bodyPr tIns="190500" bIns="190500">
            <a:spAutoFit/>
          </a:bodyPr>
          <a:lstStyle/>
          <a:p>
            <a:pPr marL="609600" indent="-609600" eaLnBrk="1" hangingPunct="1">
              <a:buClr>
                <a:srgbClr val="003366"/>
              </a:buClr>
              <a:buFontTx/>
              <a:buAutoNum type="arabicPeriod"/>
            </a:pPr>
            <a:r>
              <a:rPr lang="en-US" altLang="en-US"/>
              <a:t>$1500-$1700 (million)</a:t>
            </a:r>
          </a:p>
          <a:p>
            <a:pPr marL="609600" indent="-609600" eaLnBrk="1" hangingPunct="1">
              <a:buClr>
                <a:srgbClr val="003366"/>
              </a:buClr>
              <a:buFontTx/>
              <a:buAutoNum type="arabicPeriod"/>
            </a:pPr>
            <a:r>
              <a:rPr lang="en-US" altLang="en-US"/>
              <a:t>$1700-$1800 (million)</a:t>
            </a:r>
          </a:p>
          <a:p>
            <a:pPr marL="609600" indent="-609600" eaLnBrk="1" hangingPunct="1">
              <a:buClr>
                <a:srgbClr val="003366"/>
              </a:buClr>
              <a:buFontTx/>
              <a:buAutoNum type="arabicPeriod"/>
            </a:pPr>
            <a:r>
              <a:rPr lang="en-US" altLang="en-US"/>
              <a:t>$1800-$1900 (million) </a:t>
            </a:r>
          </a:p>
          <a:p>
            <a:pPr marL="609600" indent="-609600" eaLnBrk="1" hangingPunct="1">
              <a:buClr>
                <a:srgbClr val="003366"/>
              </a:buClr>
              <a:buFontTx/>
              <a:buAutoNum type="arabicPeriod"/>
            </a:pPr>
            <a:r>
              <a:rPr lang="en-US" altLang="en-US"/>
              <a:t>$1900-$2000 (million)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527" grpId="0"/>
      <p:bldP spid="14753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 summary:</a:t>
            </a:r>
            <a:br>
              <a:rPr lang="en-US" dirty="0"/>
            </a:br>
            <a:r>
              <a:rPr lang="en-US" dirty="0"/>
              <a:t>De-</a:t>
            </a:r>
            <a:r>
              <a:rPr lang="en-US" dirty="0" err="1"/>
              <a:t>seasonalizing</a:t>
            </a:r>
            <a:r>
              <a:rPr lang="en-US" dirty="0"/>
              <a:t> and de-trending </a:t>
            </a:r>
            <a:br>
              <a:rPr lang="en-US" dirty="0"/>
            </a:br>
            <a:r>
              <a:rPr lang="en-US" dirty="0"/>
              <a:t>for forecasting</a:t>
            </a:r>
          </a:p>
        </p:txBody>
      </p:sp>
      <p:sp>
        <p:nvSpPr>
          <p:cNvPr id="51203" name="Content Placeholder 5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45259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/>
              <a:t>Forecasting a series with seasonality and/or trend using MA or exponential smoothing:</a:t>
            </a:r>
          </a:p>
          <a:p>
            <a:pPr marL="914400" lvl="1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De-trend and/or de-seasonalize</a:t>
            </a:r>
          </a:p>
          <a:p>
            <a:pPr marL="914400" lvl="1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Forecast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Coca Cola Sales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hlinkClick r:id="rId4" action="ppaction://hlinkfile"/>
              </a:rPr>
              <a:t>Coca Cola smoothing.xls </a:t>
            </a:r>
            <a:r>
              <a:rPr lang="en-US" dirty="0"/>
              <a:t>contains quarterly sales of Coca Cola (in millions of $) from Q1-86 to Q2-96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Possible Goals: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Time series forecasting: </a:t>
            </a:r>
            <a:r>
              <a:rPr lang="en-US" i="1" dirty="0"/>
              <a:t>create forecasts</a:t>
            </a:r>
            <a:r>
              <a:rPr lang="en-US" dirty="0"/>
              <a:t> for the next 4 quarters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Time series analysis: </a:t>
            </a:r>
            <a:r>
              <a:rPr lang="en-US" i="1" dirty="0"/>
              <a:t>quantify</a:t>
            </a:r>
            <a:r>
              <a:rPr lang="en-US" dirty="0"/>
              <a:t> the components (patterns and noise)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268" name="FlagCount" hidden="1">
            <a:hlinkClick r:id="rId5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Reminders</a:t>
            </a:r>
          </a:p>
        </p:txBody>
      </p:sp>
      <p:sp>
        <p:nvSpPr>
          <p:cNvPr id="52227" name="Text Placeholder 4"/>
          <p:cNvSpPr>
            <a:spLocks noGrp="1"/>
          </p:cNvSpPr>
          <p:nvPr>
            <p:ph type="body" idx="1"/>
          </p:nvPr>
        </p:nvSpPr>
        <p:spPr>
          <a:xfrm>
            <a:off x="2826543" y="2044653"/>
            <a:ext cx="3490913" cy="10334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C00000"/>
                </a:solidFill>
              </a:rPr>
              <a:t>Project Proposal due on April 2</a:t>
            </a:r>
          </a:p>
        </p:txBody>
      </p:sp>
      <p:pic>
        <p:nvPicPr>
          <p:cNvPr id="52228" name="Picture 2" descr="http://www.cisynbio.com/media/images/page_media/team_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67759"/>
            <a:ext cx="3889375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Components of a Time Series - Recap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en-US" b="1"/>
              <a:t>Level</a:t>
            </a:r>
            <a:r>
              <a:rPr lang="en-US" altLang="en-US"/>
              <a:t> (always present)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en-US" b="1"/>
              <a:t>Trend</a:t>
            </a:r>
            <a:r>
              <a:rPr lang="en-US" altLang="en-US"/>
              <a:t>: steady increase/decrease over time.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en-US" b="1"/>
              <a:t>Seasonality</a:t>
            </a:r>
            <a:r>
              <a:rPr lang="en-US" altLang="en-US"/>
              <a:t>: pattern that repeats itself every season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en-US"/>
              <a:t>Random </a:t>
            </a:r>
            <a:r>
              <a:rPr lang="en-US" altLang="en-US" b="1"/>
              <a:t>noise</a:t>
            </a:r>
            <a:r>
              <a:rPr lang="en-US" altLang="en-US"/>
              <a:t> (always present)</a:t>
            </a:r>
          </a:p>
        </p:txBody>
      </p:sp>
      <p:sp>
        <p:nvSpPr>
          <p:cNvPr id="12292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Reminder: Modeling Principles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en-US" altLang="en-US"/>
              <a:t>Time series Analysis</a:t>
            </a:r>
          </a:p>
          <a:p>
            <a:pPr marL="914400" lvl="1" indent="-457200" eaLnBrk="1" hangingPunct="1">
              <a:buFont typeface="Arial" panose="020B0604020202020204" pitchFamily="34" charset="0"/>
              <a:buNone/>
            </a:pPr>
            <a:r>
              <a:rPr lang="en-US" altLang="en-US"/>
              <a:t>Reasonableness and parsimony</a:t>
            </a:r>
          </a:p>
          <a:p>
            <a:pPr marL="914400" lvl="1" indent="-457200" eaLnBrk="1" hangingPunct="1">
              <a:buFont typeface="Arial" panose="020B0604020202020204" pitchFamily="34" charset="0"/>
              <a:buNone/>
            </a:pPr>
            <a:r>
              <a:rPr lang="en-US" altLang="en-US"/>
              <a:t>Goodness of fit (residual analysis)</a:t>
            </a:r>
          </a:p>
          <a:p>
            <a:pPr marL="533400" indent="-533400"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marL="533400" indent="-533400" eaLnBrk="1" hangingPunct="1">
              <a:buFont typeface="Arial" panose="020B0604020202020204" pitchFamily="34" charset="0"/>
              <a:buNone/>
            </a:pPr>
            <a:r>
              <a:rPr lang="en-US" altLang="en-US"/>
              <a:t>Time series Forecasting</a:t>
            </a:r>
          </a:p>
          <a:p>
            <a:pPr marL="914400" lvl="1" indent="-457200" eaLnBrk="1" hangingPunct="1">
              <a:buFont typeface="Arial" panose="020B0604020202020204" pitchFamily="34" charset="0"/>
              <a:buNone/>
            </a:pPr>
            <a:r>
              <a:rPr lang="en-US" altLang="en-US"/>
              <a:t>Forecast accuracy</a:t>
            </a:r>
          </a:p>
          <a:p>
            <a:pPr marL="914400" lvl="1" indent="-457200" eaLnBrk="1" hangingPunct="1">
              <a:buFont typeface="Arial" panose="020B0604020202020204" pitchFamily="34" charset="0"/>
              <a:buNone/>
            </a:pPr>
            <a:r>
              <a:rPr lang="en-US" altLang="en-US"/>
              <a:t>Parsimony and reasonableness</a:t>
            </a:r>
          </a:p>
          <a:p>
            <a:pPr marL="914400" lvl="1" indent="-457200"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en-US" altLang="en-US" b="1" u="sng"/>
          </a:p>
        </p:txBody>
      </p:sp>
      <p:sp>
        <p:nvSpPr>
          <p:cNvPr id="13316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Moving Averages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019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Visualizing, Forecasting &amp; Computing seasonal indexes</a:t>
            </a:r>
          </a:p>
        </p:txBody>
      </p:sp>
      <p:sp>
        <p:nvSpPr>
          <p:cNvPr id="14340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Moving Average Method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600200"/>
            <a:ext cx="6781800" cy="4953000"/>
          </a:xfrm>
        </p:spPr>
        <p:txBody>
          <a:bodyPr rtlCol="0">
            <a:normAutofit fontScale="92500" lnSpcReduction="20000"/>
          </a:bodyPr>
          <a:lstStyle/>
          <a:p>
            <a:pPr marL="1655763" indent="-1655763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/>
              <a:t>The Idea: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/>
              <a:t>Forecast future points by using an average of several past points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/>
              <a:t>Uses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Time series visualization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Computing seasonal indexes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Forecasting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/>
              <a:t>Advantages: </a:t>
            </a:r>
            <a:r>
              <a:rPr lang="en-US" sz="3000" dirty="0"/>
              <a:t>Simple, popular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/>
              <a:t>Key concept: </a:t>
            </a:r>
            <a:r>
              <a:rPr lang="en-US" sz="3000" dirty="0"/>
              <a:t>width of window</a:t>
            </a:r>
          </a:p>
        </p:txBody>
      </p:sp>
      <p:sp>
        <p:nvSpPr>
          <p:cNvPr id="15364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CHARTCOLORS" val="Yes"/>
  <p:tag name="USESECONDARYMONITOR" val="True"/>
  <p:tag name="BULLETTYPE" val="3"/>
  <p:tag name="RESPCOUNTERSTYLE" val="-1"/>
  <p:tag name="INPUTSOURCE" val="1"/>
  <p:tag name="BACKUPSESSIONS" val="True"/>
  <p:tag name="REVIEWONLY" val="False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CHARTCOLORS" val="0"/>
  <p:tag name="MULTIRESPDIVISOR" val="1"/>
  <p:tag name="CORRECTPOINTVALUE" val="100"/>
  <p:tag name="ZEROBASED" val="False"/>
  <p:tag name="PRESGUID" val="773DA7EE0C7D4B5EB97D0300B3CEF337"/>
  <p:tag name="EXPANDSHOWBAR" val="True"/>
  <p:tag name="ANSWERNOWSTYLE" val="-1"/>
  <p:tag name="RESPTABLESTYLE" val="0"/>
  <p:tag name="ALLOWDUPLICATES" val="False"/>
  <p:tag name="ROTATIONINTERVAL" val="2"/>
  <p:tag name="MAXRESPONDERS" val="5"/>
  <p:tag name="DEFAULTNUMTEAMS" val="5"/>
  <p:tag name="CUSTOMCELLBACKCOLOR4" val="-8355712"/>
  <p:tag name="GRIDOPACITY" val="90"/>
  <p:tag name="POLLINGCYCLE" val="2"/>
  <p:tag name="PARTLISTDEFAULT" val="0"/>
  <p:tag name="REALTIMEBACKUP" val="False"/>
  <p:tag name="ANSWERSOVERCHART" val="True"/>
  <p:tag name="ENABLEPRESENTERVPAD" val="False"/>
  <p:tag name="COUNTDOWNSTYLE" val="-1"/>
  <p:tag name="NUMRESPONSES" val="1"/>
  <p:tag name="AUTOUPDATEALIASES" val="True"/>
  <p:tag name="BUBBLEVALUEFORMAT" val="0.0"/>
  <p:tag name="CUSTOMCELLBACKCOLOR2" val="-13395457"/>
  <p:tag name="GRIDROTATIONINTERVAL" val="2"/>
  <p:tag name="RESETCHARTS" val="True"/>
  <p:tag name="INCORRECTPOINTVALUE" val="0"/>
  <p:tag name="CUSTOMERID" val="2FED-29B1-4FDD-9679"/>
  <p:tag name="REQUIREPASSWORD" val="False"/>
  <p:tag name="USEENTERPRISEMANAGER" val="False"/>
  <p:tag name="STDCHART" val="1"/>
  <p:tag name="CUSTOMCELLFORECOLOR" val="-16777216"/>
  <p:tag name="DISPLAYDEVICEID" val="True"/>
  <p:tag name="INCLUDENONRESPONDERS" val="False"/>
  <p:tag name="AUTOADJUSTPARTRANGE" val="True"/>
  <p:tag name="DEFAULTPORT" val="1001"/>
  <p:tag name="BACKUPMAINTENANCE" val="7"/>
  <p:tag name="BUBBLENAMEVISIBLE" val="True"/>
  <p:tag name="DISPLAYNAME" val="True"/>
  <p:tag name="INCLUDEPPT" val="True"/>
  <p:tag name="COUNTDOWNSECONDS" val="10"/>
  <p:tag name="BUBBLEGROUPING" val="3"/>
  <p:tag name="GRIDPOSITION" val="1"/>
  <p:tag name="CHARTSCALE" val="True"/>
  <p:tag name="CHARTVALUEFORMAT" val="0%"/>
  <p:tag name="USESCHEMECOLORS" val="True"/>
  <p:tag name="ADDINALWAYSLOADED" val="False"/>
  <p:tag name="AUTOADVANCE" val="True"/>
  <p:tag name="CHARTLABELS" val="0"/>
  <p:tag name="RESPCOUNTERFORMAT" val="0"/>
  <p:tag name="ALLOWUSERFEEDBACK" val="True"/>
  <p:tag name="CUSTOMCELLBACKCOLOR1" val="-657956"/>
  <p:tag name="TEAMSINLEADERBOARD" val="5"/>
  <p:tag name="GRIDSIZE" val="{Width=800, Height=600}"/>
  <p:tag name="ANSWERNOWTEXT" val="Answer Now"/>
  <p:tag name="SHOWBARVISIBLE" val="True"/>
  <p:tag name="DELIMITERS" val="3.1"/>
  <p:tag name="TPVERSION" val="5"/>
  <p:tag name="TPFULLVERSION" val="5.1.0.2296"/>
  <p:tag name="PPTVERSION" val="14"/>
  <p:tag name="TPOS" val="2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Bio&amp;quot;&quot;/&gt;&lt;property id=&quot;20307&quot; value=&quot;395&quot;/&gt;&lt;/object&gt;&lt;object type=&quot;3&quot; unique_id=&quot;10004&quot;&gt;&lt;property id=&quot;20148&quot; value=&quot;5&quot;/&gt;&lt;property id=&quot;20300&quot; value=&quot;Slide 2 - &amp;quot;Smoothing-Based Methods&amp;quot;&quot;/&gt;&lt;property id=&quot;20307&quot; value=&quot;291&quot;/&gt;&lt;/object&gt;&lt;object type=&quot;3&quot; unique_id=&quot;10005&quot;&gt;&lt;property id=&quot;20148&quot; value=&quot;5&quot;/&gt;&lt;property id=&quot;20300&quot; value=&quot;Slide 3 - &amp;quot;Regression-based model for Coca-Cola Sales: What happens after 1998? Why?&amp;quot;&quot;/&gt;&lt;property id=&quot;20307&quot; value=&quot;352&quot;/&gt;&lt;/object&gt;&lt;object type=&quot;3&quot; unique_id=&quot;10006&quot;&gt;&lt;property id=&quot;20148&quot; value=&quot;5&quot;/&gt;&lt;property id=&quot;20300&quot; value=&quot;Slide 4 - &amp;quot;Smoothing methods are useful for&amp;quot;&quot;/&gt;&lt;property id=&quot;20307&quot; value=&quot;354&quot;/&gt;&lt;/object&gt;&lt;object type=&quot;3&quot; unique_id=&quot;10007&quot;&gt;&lt;property id=&quot;20148&quot; value=&quot;5&quot;/&gt;&lt;property id=&quot;20300&quot; value=&quot;Slide 5 - &amp;quot;Example: Coca Cola Sales&amp;quot;&quot;/&gt;&lt;property id=&quot;20307&quot; value=&quot;355&quot;/&gt;&lt;/object&gt;&lt;object type=&quot;3&quot; unique_id=&quot;10008&quot;&gt;&lt;property id=&quot;20148&quot; value=&quot;5&quot;/&gt;&lt;property id=&quot;20300&quot; value=&quot;Slide 6 - &amp;quot;Components of a Time Series - Recap&amp;quot;&quot;/&gt;&lt;property id=&quot;20307&quot; value=&quot;356&quot;/&gt;&lt;/object&gt;&lt;object type=&quot;3&quot; unique_id=&quot;10009&quot;&gt;&lt;property id=&quot;20148&quot; value=&quot;5&quot;/&gt;&lt;property id=&quot;20300&quot; value=&quot;Slide 7 - &amp;quot;Reminder: Modeling Principles&amp;quot;&quot;/&gt;&lt;property id=&quot;20307&quot; value=&quot;357&quot;/&gt;&lt;/object&gt;&lt;object type=&quot;3&quot; unique_id=&quot;10010&quot;&gt;&lt;property id=&quot;20148&quot; value=&quot;5&quot;/&gt;&lt;property id=&quot;20300&quot; value=&quot;Slide 8 - &amp;quot;Moving Averages&amp;quot;&quot;/&gt;&lt;property id=&quot;20307&quot; value=&quot;294&quot;/&gt;&lt;/object&gt;&lt;object type=&quot;3&quot; unique_id=&quot;10011&quot;&gt;&lt;property id=&quot;20148&quot; value=&quot;5&quot;/&gt;&lt;property id=&quot;20300&quot; value=&quot;Slide 9 - &amp;quot;The Moving Average Method&amp;quot;&quot;/&gt;&lt;property id=&quot;20307&quot; value=&quot;295&quot;/&gt;&lt;/object&gt;&lt;object type=&quot;3&quot; unique_id=&quot;10012&quot;&gt;&lt;property id=&quot;20148&quot; value=&quot;5&quot;/&gt;&lt;property id=&quot;20300&quot; value=&quot;Slide 10 - &amp;quot;Two types of windows&amp;quot;&quot;/&gt;&lt;property id=&quot;20307&quot; value=&quot;296&quot;/&gt;&lt;/object&gt;&lt;object type=&quot;3&quot; unique_id=&quot;10013&quot;&gt;&lt;property id=&quot;20148&quot; value=&quot;5&quot;/&gt;&lt;property id=&quot;20300&quot; value=&quot;Slide 11 - &amp;quot;Computing a Trailing MA&amp;quot;&quot;/&gt;&lt;property id=&quot;20307&quot; value=&quot;297&quot;/&gt;&lt;/object&gt;&lt;object type=&quot;3&quot; unique_id=&quot;10014&quot;&gt;&lt;property id=&quot;20148&quot; value=&quot;5&quot;/&gt;&lt;property id=&quot;20300&quot; value=&quot;Slide 12 - &amp;quot;Computing a Centered MA&amp;quot;&quot;/&gt;&lt;property id=&quot;20307&quot; value=&quot;298&quot;/&gt;&lt;/object&gt;&lt;object type=&quot;3&quot; unique_id=&quot;10015&quot;&gt;&lt;property id=&quot;20148&quot; value=&quot;5&quot;/&gt;&lt;property id=&quot;20300&quot; value=&quot;Slide 13 - &amp;quot;Moving Averages for visualizing time series&amp;quot;&quot;/&gt;&lt;property id=&quot;20307&quot; value=&quot;371&quot;/&gt;&lt;/object&gt;&lt;object type=&quot;3&quot; unique_id=&quot;10016&quot;&gt;&lt;property id=&quot;20148&quot; value=&quot;5&quot;/&gt;&lt;property id=&quot;20300&quot; value=&quot;Slide 14&quot;/&gt;&lt;property id=&quot;20307&quot; value=&quot;299&quot;/&gt;&lt;/object&gt;&lt;object type=&quot;3&quot; unique_id=&quot;10017&quot;&gt;&lt;property id=&quot;20148&quot; value=&quot;5&quot;/&gt;&lt;property id=&quot;20300&quot; value=&quot;Slide 15 - &amp;quot;For data visualization, which MA is more useful?&amp;quot;&quot;/&gt;&lt;property id=&quot;20307&quot; value=&quot;333&quot;/&gt;&lt;/object&gt;&lt;object type=&quot;3&quot; unique_id=&quot;10018&quot;&gt;&lt;property id=&quot;20148&quot; value=&quot;5&quot;/&gt;&lt;property id=&quot;20300&quot; value=&quot;Slide 16 - &amp;quot;Visualizing Coca Cola Sales  via MA chart (W=4)&amp;quot;&quot;/&gt;&lt;property id=&quot;20307&quot; value=&quot;350&quot;/&gt;&lt;/object&gt;&lt;object type=&quot;3&quot; unique_id=&quot;10019&quot;&gt;&lt;property id=&quot;20148&quot; value=&quot;5&quot;/&gt;&lt;property id=&quot;20300&quot; value=&quot;Slide 17 - &amp;quot;Example: Ridership on Amtrak Trains&amp;quot;&quot;/&gt;&lt;property id=&quot;20307&quot; value=&quot;373&quot;/&gt;&lt;/object&gt;&lt;object type=&quot;3&quot; unique_id=&quot;10020&quot;&gt;&lt;property id=&quot;20148&quot; value=&quot;5&quot;/&gt;&lt;property id=&quot;20300&quot; value=&quot;Slide 18 - &amp;quot;Visualizing Amtrak Ridership via MA chart (W=12)&amp;quot;&quot;/&gt;&lt;property id=&quot;20307&quot; value=&quot;372&quot;/&gt;&lt;/object&gt;&lt;object type=&quot;3&quot; unique_id=&quot;10021&quot;&gt;&lt;property id=&quot;20148&quot; value=&quot;5&quot;/&gt;&lt;property id=&quot;20300&quot; value=&quot;Slide 19 - &amp;quot;Choosing Window Width (W)&amp;quot;&quot;/&gt;&lt;property id=&quot;20307&quot; value=&quot;301&quot;/&gt;&lt;/object&gt;&lt;object type=&quot;3&quot; unique_id=&quot;10022&quot;&gt;&lt;property id=&quot;20148&quot; value=&quot;5&quot;/&gt;&lt;property id=&quot;20300&quot; value=&quot;Slide 20 - &amp;quot;For a seasonal series, what window width to use?&amp;quot;&quot;/&gt;&lt;property id=&quot;20307&quot; value=&quot;334&quot;/&gt;&lt;/object&gt;&lt;object type=&quot;3&quot; unique_id=&quot;10023&quot;&gt;&lt;property id=&quot;20148&quot; value=&quot;5&quot;/&gt;&lt;property id=&quot;20300&quot; value=&quot;Slide 21 - &amp;quot;Forecasting with  moving averages&amp;quot;&quot;/&gt;&lt;property id=&quot;20307&quot; value=&quot;380&quot;/&gt;&lt;/object&gt;&lt;object type=&quot;3&quot; unique_id=&quot;10024&quot;&gt;&lt;property id=&quot;20148&quot; value=&quot;5&quot;/&gt;&lt;property id=&quot;20300&quot; value=&quot;Slide 22&quot;/&gt;&lt;property id=&quot;20307&quot; value=&quot;302&quot;/&gt;&lt;/object&gt;&lt;object type=&quot;3&quot; unique_id=&quot;10025&quot;&gt;&lt;property id=&quot;20148&quot; value=&quot;5&quot;/&gt;&lt;property id=&quot;20300&quot; value=&quot;Slide 23 - &amp;quot;An MA is a suitable forecaster for (choose one or more)&amp;quot;&quot;/&gt;&lt;property id=&quot;20307&quot; value=&quot;335&quot;/&gt;&lt;/object&gt;&lt;object type=&quot;3&quot; unique_id=&quot;10026&quot;&gt;&lt;property id=&quot;20148&quot; value=&quot;5&quot;/&gt;&lt;property id=&quot;20300&quot; value=&quot;Slide 24 - &amp;quot;Example: Coca Cola Sales with W=4&amp;quot;&quot;/&gt;&lt;property id=&quot;20307&quot; value=&quot;303&quot;/&gt;&lt;/object&gt;&lt;object type=&quot;3&quot; unique_id=&quot;10027&quot;&gt;&lt;property id=&quot;20148&quot; value=&quot;5&quot;/&gt;&lt;property id=&quot;20300&quot; value=&quot;Slide 25 - &amp;quot;Example: Amtrak Ridership with W=12 Validation = last 3 years (Spotfire for charts)&amp;quot;&quot;/&gt;&lt;property id=&quot;20307&quot; value=&quot;374&quot;/&gt;&lt;/object&gt;&lt;object type=&quot;3&quot; unique_id=&quot;10028&quot;&gt;&lt;property id=&quot;20148&quot; value=&quot;5&quot;/&gt;&lt;property id=&quot;20300&quot; value=&quot;Slide 26 - &amp;quot;Forecasting with Exponential Smoothing&amp;quot;&quot;/&gt;&lt;property id=&quot;20307&quot; value=&quot;309&quot;/&gt;&lt;/object&gt;&lt;object type=&quot;3&quot; unique_id=&quot;10029&quot;&gt;&lt;property id=&quot;20148&quot; value=&quot;5&quot;/&gt;&lt;property id=&quot;20300&quot; value=&quot;Slide 27 - &amp;quot;Types of Exponential Smoothing&amp;quot;&quot;/&gt;&lt;property id=&quot;20307&quot; value=&quot;310&quot;/&gt;&lt;/object&gt;&lt;object type=&quot;3&quot; unique_id=&quot;10030&quot;&gt;&lt;property id=&quot;20148&quot; value=&quot;5&quot;/&gt;&lt;property id=&quot;20300&quot; value=&quot;Slide 28 - &amp;quot;Simple Exponential Smoothing&amp;quot;&quot;/&gt;&lt;property id=&quot;20307&quot; value=&quot;311&quot;/&gt;&lt;/object&gt;&lt;object type=&quot;3&quot; unique_id=&quot;10031&quot;&gt;&lt;property id=&quot;20148&quot; value=&quot;5&quot;/&gt;&lt;property id=&quot;20300&quot; value=&quot;Slide 29 - &amp;quot;Why is it called  “Exponential Smoothing”?&amp;quot;&quot;/&gt;&lt;property id=&quot;20307&quot; value=&quot;312&quot;/&gt;&lt;/object&gt;&lt;object type=&quot;3&quot; unique_id=&quot;10032&quot;&gt;&lt;property id=&quot;20148&quot; value=&quot;5&quot;/&gt;&lt;property id=&quot;20300&quot; value=&quot;Slide 30 - &amp;quot;Another way of viewing it:  An adaptive learning process&amp;quot;&quot;/&gt;&lt;property id=&quot;20307&quot; value=&quot;313&quot;/&gt;&lt;/object&gt;&lt;object type=&quot;3&quot; unique_id=&quot;10033&quot;&gt;&lt;property id=&quot;20148&quot; value=&quot;5&quot;/&gt;&lt;property id=&quot;20300&quot; value=&quot;Slide 31 - &amp;quot;The Smoothing Constant a&amp;quot;&quot;/&gt;&lt;property id=&quot;20307&quot; value=&quot;314&quot;/&gt;&lt;/object&gt;&lt;object type=&quot;3&quot; unique_id=&quot;10034&quot;&gt;&lt;property id=&quot;20148&quot; value=&quot;5&quot;/&gt;&lt;property id=&quot;20300&quot; value=&quot;Slide 32 - &amp;quot;“Feeling” the Effect of a&amp;quot;&quot;/&gt;&lt;property id=&quot;20307&quot; value=&quot;315&quot;/&gt;&lt;/object&gt;&lt;object type=&quot;3&quot; unique_id=&quot;10035&quot;&gt;&lt;property id=&quot;20148&quot; value=&quot;5&quot;/&gt;&lt;property id=&quot;20300&quot; value=&quot;Slide 33 - &amp;quot;The Beauty of the Method&amp;quot;&quot;/&gt;&lt;property id=&quot;20307&quot; value=&quot;316&quot;/&gt;&lt;/object&gt;&lt;object type=&quot;3&quot; unique_id=&quot;10036&quot;&gt;&lt;property id=&quot;20148&quot; value=&quot;5&quot;/&gt;&lt;property id=&quot;20300&quot; value=&quot;Slide 34 - &amp;quot;Example: Coca Cola Sales&amp;quot;&quot;/&gt;&lt;property id=&quot;20307&quot; value=&quot;317&quot;/&gt;&lt;/object&gt;&lt;object type=&quot;3&quot; unique_id=&quot;10037&quot;&gt;&lt;property id=&quot;20148&quot; value=&quot;5&quot;/&gt;&lt;property id=&quot;20300&quot; value=&quot;Slide 35 - &amp;quot;Example: Amtrak Ridership (a=0.2)&amp;quot;&quot;/&gt;&lt;property id=&quot;20307&quot; value=&quot;377&quot;/&gt;&lt;/object&gt;&lt;object type=&quot;3&quot; unique_id=&quot;10038&quot;&gt;&lt;property id=&quot;20148&quot; value=&quot;5&quot;/&gt;&lt;property id=&quot;20300&quot; value=&quot;Slide 36 - &amp;quot;Session 6 Recap&amp;quot;&quot;/&gt;&lt;property id=&quot;20307&quot; value=&quot;394&quot;/&gt;&lt;/object&gt;&lt;object type=&quot;3&quot; unique_id=&quot;10039&quot;&gt;&lt;property id=&quot;20148&quot; value=&quot;5&quot;/&gt;&lt;property id=&quot;20300&quot; value=&quot;Slide 37 - &amp;quot;Removing trend and/or seasonality&amp;quot;&quot;/&gt;&lt;property id=&quot;20307&quot; value=&quot;381&quot;/&gt;&lt;/object&gt;&lt;object type=&quot;3&quot; unique_id=&quot;10040&quot;&gt;&lt;property id=&quot;20148&quot; value=&quot;5&quot;/&gt;&lt;property id=&quot;20300&quot; value=&quot;Slide 38 - &amp;quot;Approach 1: Regression&amp;quot;&quot;/&gt;&lt;property id=&quot;20307&quot; value=&quot;391&quot;/&gt;&lt;/object&gt;&lt;object type=&quot;3&quot; unique_id=&quot;10041&quot;&gt;&lt;property id=&quot;20148&quot; value=&quot;5&quot;/&gt;&lt;property id=&quot;20300&quot; value=&quot;Slide 39 - &amp;quot;Recall Amtrak example&amp;quot;&quot;/&gt;&lt;property id=&quot;20307&quot; value=&quot;392&quot;/&gt;&lt;/object&gt;&lt;object type=&quot;3&quot; unique_id=&quot;10042&quot;&gt;&lt;property id=&quot;20148&quot; value=&quot;5&quot;/&gt;&lt;property id=&quot;20300&quot; value=&quot;Slide 40 - &amp;quot;Approach 2: Differencing&amp;quot;&quot;/&gt;&lt;property id=&quot;20307&quot; value=&quot;382&quot;/&gt;&lt;/object&gt;&lt;object type=&quot;3&quot; unique_id=&quot;10043&quot;&gt;&lt;property id=&quot;20148&quot; value=&quot;5&quot;/&gt;&lt;property id=&quot;20300&quot; value=&quot;Slide 41&quot;/&gt;&lt;property id=&quot;20307&quot; value=&quot;383&quot;/&gt;&lt;/object&gt;&lt;object type=&quot;3&quot; unique_id=&quot;10044&quot;&gt;&lt;property id=&quot;20148&quot; value=&quot;5&quot;/&gt;&lt;property id=&quot;20300&quot; value=&quot;Slide 42&quot;/&gt;&lt;property id=&quot;20307&quot; value=&quot;384&quot;/&gt;&lt;/object&gt;&lt;object type=&quot;3&quot; unique_id=&quot;10045&quot;&gt;&lt;property id=&quot;20148&quot; value=&quot;5&quot;/&gt;&lt;property id=&quot;20300&quot; value=&quot;Slide 43 - &amp;quot;Removing Seasonality via Moving averages  (and computing seasonal indexes)&amp;quot;&quot;/&gt;&lt;property id=&quot;20307&quot; value=&quot;385&quot;/&gt;&lt;/object&gt;&lt;object type=&quot;3&quot; unique_id=&quot;10046&quot;&gt;&lt;property id=&quot;20148&quot; value=&quot;5&quot;/&gt;&lt;property id=&quot;20300&quot; value=&quot;Slide 44 - &amp;quot;Approach 3:  Ratio-to-moving-average method&amp;quot;&quot;/&gt;&lt;property id=&quot;20307&quot; value=&quot;393&quot;/&gt;&lt;/object&gt;&lt;object type=&quot;3&quot; unique_id=&quot;10047&quot;&gt;&lt;property id=&quot;20148&quot; value=&quot;5&quot;/&gt;&lt;property id=&quot;20300&quot; value=&quot;Slide 45 - &amp;quot;What are seasonal indexes?&amp;quot;&quot;/&gt;&lt;property id=&quot;20307&quot; value=&quot;386&quot;/&gt;&lt;/object&gt;&lt;object type=&quot;3&quot; unique_id=&quot;10048&quot;&gt;&lt;property id=&quot;20148&quot; value=&quot;5&quot;/&gt;&lt;property id=&quot;20300&quot; value=&quot;Slide 46 - &amp;quot;An Algorithm for Computing the Seasonal Indexes (S1, S2, . . , SM)&amp;quot;&quot;/&gt;&lt;property id=&quot;20307&quot; value=&quot;387&quot;/&gt;&lt;/object&gt;&lt;object type=&quot;3&quot; unique_id=&quot;10049&quot;&gt;&lt;property id=&quot;20148&quot; value=&quot;5&quot;/&gt;&lt;property id=&quot;20300&quot; value=&quot;Slide 47 - &amp;quot;Using Seasonal Indexes  to De- and Re-Seasonalize&amp;quot;&quot;/&gt;&lt;property id=&quot;20307&quot; value=&quot;388&quot;/&gt;&lt;/object&gt;&lt;object type=&quot;3&quot; unique_id=&quot;10050&quot;&gt;&lt;property id=&quot;20148&quot; value=&quot;5&quot;/&gt;&lt;property id=&quot;20300&quot; value=&quot;Slide 48 - &amp;quot;The seasonally-adjusted sales for Q1-86 are in the range&amp;quot;&quot;/&gt;&lt;property id=&quot;20307&quot; value=&quot;389&quot;/&gt;&lt;/object&gt;&lt;object type=&quot;3&quot; unique_id=&quot;10051&quot;&gt;&lt;property id=&quot;20148&quot; value=&quot;5&quot;/&gt;&lt;property id=&quot;20300&quot; value=&quot;Slide 49 - &amp;quot;In summary: De-seasonalizing and de-trending  for forecasting&amp;quot;&quot;/&gt;&lt;property id=&quot;20307&quot; value=&quot;390&quot;/&gt;&lt;/object&gt;&lt;object type=&quot;3&quot; unique_id=&quot;10052&quot;&gt;&lt;property id=&quot;20148&quot; value=&quot;5&quot;/&gt;&lt;property id=&quot;20300&quot; value=&quot;Slide 50 - &amp;quot;Reminders&amp;quot;&quot;/&gt;&lt;property id=&quot;20307&quot; value=&quot;379&quot;/&gt;&lt;/object&gt;&lt;/object&gt;&lt;object type=&quot;8&quot; unique_id=&quot;10104&quot;&gt;&lt;/object&gt;&lt;/object&gt;&lt;/database&gt;"/>
  <p:tag name="MMPROD_NEXTUNIQUEID" val="10009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7"/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8"/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9"/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10"/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PARATIVESLIDE" val="No Comparison"/>
  <p:tag name="HASRESPONSES" val="False"/>
  <p:tag name="COUNTDOWNSECONDS" val="10"/>
  <p:tag name="CHARTLABELTYPE" val="Label"/>
  <p:tag name="USECICHARTCOLORS" val="Yes"/>
  <p:tag name="TITLE" val="For Data Visualization, which MA is more useful?"/>
  <p:tag name="CHARTLABELS" val="Centered MA¤Trailing MA"/>
  <p:tag name="ALLOWDUPLICATES" val="False"/>
  <p:tag name="RESPONSESGATHERED" val="True"/>
  <p:tag name="SLIDEGUID" val="4BE0D3938BD5463D812200D200B58E77"/>
  <p:tag name="SLIDEID" val="4BE0D3938BD5463D812200D200B58E77"/>
  <p:tag name="SLIDEORDER" val="1"/>
  <p:tag name="SLIDETYPE" val="Q"/>
  <p:tag name="VALUEFORMAT" val="0%"/>
  <p:tag name="REVIEWONLY" val="False"/>
  <p:tag name="AUTOADVANCE" val="False"/>
  <p:tag name="SHOWBUBBLESIZE" val="False"/>
  <p:tag name="NOPREFERENCE" val="False"/>
  <p:tag name="VALUES" val=" |smicln| "/>
  <p:tag name="DELIMITERS" val="3.1"/>
  <p:tag name="QUESTIONALIAS" val="For data visualization, which MA is more useful?"/>
  <p:tag name="ANSWERSALIAS" val="Centered MA|smicln|Trailing MA"/>
  <p:tag name="LIVECHARTING" val="False"/>
  <p:tag name="AUTOOPENPOLL" val="True"/>
  <p:tag name="TYPE" val="MultiChoiceSlide"/>
  <p:tag name="TPQUESTIONXML" val="﻿&lt;?xml version=&quot;1.0&quot; encoding=&quot;utf-8&quot;?&gt;&#10;&lt;questionlist&gt;&#10;    &lt;properties&gt;&#10;        &lt;guid&gt;8E64A52AEC0D4BC19AFD4F77A6DE4486&lt;/guid&gt;&#10;        &lt;description /&gt;&#10;        &lt;date&gt;10/30/2012 8:36:33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5D2C5A791FC4440E91261FA44823F02D&lt;/guid&gt;&#10;            &lt;repollguid&gt;63F94D04DBBB41878EAC8FA126EFF741&lt;/repollguid&gt;&#10;            &lt;sourceid&gt;F0454B5A69B54F3A983107424ED9D513&lt;/sourceid&gt;&#10;            &lt;questiontext&gt;For data visualization, which MA is more useful?&lt;/questiontext&gt;&#10;            &lt;showresults&gt;True&lt;/showresults&gt;&#10;            &lt;responsegrid&gt;0&lt;/responsegrid&gt;&#10;            &lt;countdowntimer&gt;False&lt;/countdowntimer&gt;&#10;            &lt;correctvalue&gt;100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F7F8AF6F71D04E6CAD2E835165A785CB&lt;/guid&gt;&#10;                    &lt;answertext&gt;Centered MA &lt;/answertext&gt;&#10;                    &lt;valuetype&gt;0&lt;/valuetype&gt;&#10;                &lt;/answer&gt;&#10;                &lt;answer&gt;&#10;                    &lt;guid&gt;ACA163AAE207493FA305F083BFA7A7FF&lt;/guid&gt;&#10;                    &lt;answertext&gt;Trailing MA&lt;/answertext&gt;&#10;                    &lt;valuetype&gt;0&lt;/valuetype&gt;&#10;                &lt;/answer&gt;&#10;            &lt;/answers&gt;&#10;        &lt;/multichoice&gt;&#10;    &lt;/questions&gt;&#10;&lt;/questionlist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RESPTABLE" val="True"/>
  <p:tag name="ISFIXE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2"/>
  <p:tag name="TEXTLENGTH" val="24"/>
  <p:tag name="FONTSIZE" val="28"/>
  <p:tag name="BULLETTYPE" val="ppBulletArabicPeriod"/>
  <p:tag name="ANSWERTEXT" val="Centered MA&#10;Trailing MA"/>
  <p:tag name="ZEROBASED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1"/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13"/>
  <p:tag name="NOPREFERENCE" val="False"/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PARATIVESLIDE" val="No Comparison"/>
  <p:tag name="HASRESPONSES" val="False"/>
  <p:tag name="COUNTDOWNSECONDS" val="10"/>
  <p:tag name="CHARTLABELTYPE" val="Label"/>
  <p:tag name="USECICHARTCOLORS" val="Yes"/>
  <p:tag name="ALLOWDUPLICATES" val="False"/>
  <p:tag name="TITLE" val="For a seasonal series, what should be the window width (W)?"/>
  <p:tag name="CHARTLABELS" val="Smaller than the # seasons¤Larger than the # seasons¤Equal to the number of seasons "/>
  <p:tag name="RESPONSESGATHERED" val="True"/>
  <p:tag name="SLIDEGUID" val="3679597EABE542E987620322BCB0044"/>
  <p:tag name="SLIDEID" val="3679597EABE542E987620322BCB0044"/>
  <p:tag name="SLIDEORDER" val="1"/>
  <p:tag name="SLIDETYPE" val="Q"/>
  <p:tag name="VALUEFORMAT" val="0%"/>
  <p:tag name="REVIEWONLY" val="False"/>
  <p:tag name="AUTOADVANCE" val="False"/>
  <p:tag name="SHOWBUBBLESIZE" val="False"/>
  <p:tag name="NOPREFERENCE" val="False"/>
  <p:tag name="VALUES" val=" |smicln| |smicln| |smicln| "/>
  <p:tag name="DELIMITERS" val="3.1"/>
  <p:tag name="QUESTIONALIAS" val="For a seasonal series, what should be the window width (W)?"/>
  <p:tag name="ANSWERSALIAS" val="Smaller than the # seasons|smicln|Larger than the # seasons|smicln|Equal to the number of seasons "/>
  <p:tag name="LIVECHARTING" val="False"/>
  <p:tag name="AUTOOPENPOLL" val="True"/>
  <p:tag name="TYPE" val="MultiChoiceSlide"/>
  <p:tag name="TPQUESTIONXML" val="﻿&lt;?xml version=&quot;1.0&quot; encoding=&quot;utf-8&quot;?&gt;&#10;&lt;questionlist&gt;&#10;    &lt;properties&gt;&#10;        &lt;guid&gt;86A8BC8291AC4467B290D0BEF8CBDE40&lt;/guid&gt;&#10;        &lt;description /&gt;&#10;        &lt;date&gt;10/30/2012 8:37:28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047CAB225DA64FE2AD3A75429F90D7E8&lt;/guid&gt;&#10;            &lt;repollguid&gt;4AE803FE785A4B869147E8E4C0B5EA6C&lt;/repollguid&gt;&#10;            &lt;sourceid&gt;BB63A8AC677F4142AC7C7624F5046C69&lt;/sourceid&gt;&#10;            &lt;questiontext&gt;For a seasonal series, what window width to use?&lt;/questiontext&gt;&#10;            &lt;showresults&gt;True&lt;/showresults&gt;&#10;            &lt;responsegrid&gt;0&lt;/responsegrid&gt;&#10;            &lt;countdowntimer&gt;False&lt;/countdowntimer&gt;&#10;            &lt;correctvalue&gt;100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01A158132279480ABAF0FDA2D2357E3B&lt;/guid&gt;&#10;                    &lt;answertext&gt;Smaller than the # seasons&lt;/answertext&gt;&#10;                    &lt;valuetype&gt;0&lt;/valuetype&gt;&#10;                &lt;/answer&gt;&#10;                &lt;answer&gt;&#10;                    &lt;guid&gt;873EB6FF97C34AE9841659649A1AFFE3&lt;/guid&gt;&#10;                    &lt;answertext&gt;Larger than the # seasons&lt;/answertext&gt;&#10;                    &lt;valuetype&gt;0&lt;/valuetype&gt;&#10;                &lt;/answer&gt;&#10;                &lt;answer&gt;&#10;                    &lt;guid&gt;409E052932754FC9B80BF36120BE4235&lt;/guid&gt;&#10;                    &lt;answertext&gt;Equal to the number of seasons &lt;/answertext&gt;&#10;                    &lt;valuetype&gt;0&lt;/valuetype&gt;&#10;                &lt;/answer&gt;&#10;            &lt;/answers&gt;&#10;        &lt;/multichoice&gt;&#10;    &lt;/questions&gt;&#10;&lt;/questionlist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RESPTABLE" val="True"/>
  <p:tag name="ISFIXE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3"/>
  <p:tag name="TEXTLENGTH" val="86"/>
  <p:tag name="FONTSIZE" val="28"/>
  <p:tag name="BULLETTYPE" val="ppBulletArabicPeriod"/>
  <p:tag name="ANSWERTEXT" val="Smaller than the # seasons&#10;Larger than the # seasons&#10;Equal to the number of seasons "/>
  <p:tag name="ZEROBASED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14"/>
  <p:tag name="NOPREFERENCE" val="False"/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PARATIVESLIDE" val="No Comparison"/>
  <p:tag name="HASRESPONSES" val="False"/>
  <p:tag name="COUNTDOWNSECONDS" val="10"/>
  <p:tag name="CHARTLABELTYPE" val="Label"/>
  <p:tag name="USECICHARTCOLORS" val="Yes"/>
  <p:tag name="ALLOWDUPLICATES" val="False"/>
  <p:tag name="CHARTLABELS" val="For a long time series ¤For a series without trend¤For a series without seasonality¤2&amp;3¤1&amp;2&amp;3"/>
  <p:tag name="TITLE" val="An MA is a suitable forecaster"/>
  <p:tag name="RESPONSESGATHERED" val="True"/>
  <p:tag name="SLIDEGUID" val="3363AAC179D84C69BD6567A22D0497BD"/>
  <p:tag name="SLIDEID" val="3363AAC179D84C69BD6567A22D0497BD"/>
  <p:tag name="SLIDEORDER" val="1"/>
  <p:tag name="SLIDETYPE" val="Q"/>
  <p:tag name="VALUEFORMAT" val="0%"/>
  <p:tag name="REVIEWONLY" val="False"/>
  <p:tag name="AUTOADVANCE" val="False"/>
  <p:tag name="SHOWBUBBLESIZE" val="False"/>
  <p:tag name="NOPREFERENCE" val="False"/>
  <p:tag name="VALUES" val=" |smicln| |smicln| |smicln| "/>
  <p:tag name="DELIMITERS" val="3.1"/>
  <p:tag name="QUESTIONALIAS" val="An MA is a suitable forecaster for (choose one or more)"/>
  <p:tag name="ANSWERSALIAS" val="A long time series |smicln|A series without trend|smicln|A series without seasonality"/>
  <p:tag name="NUMRESPONSES" val="3"/>
  <p:tag name="LIVECHARTING" val="False"/>
  <p:tag name="AUTOOPENPOLL" val="True"/>
  <p:tag name="TYPE" val="MultiChoiceSlide"/>
  <p:tag name="TPQUESTIONXML" val="﻿&lt;?xml version=&quot;1.0&quot; encoding=&quot;utf-8&quot;?&gt;&#10;&lt;questionlist&gt;&#10;    &lt;properties&gt;&#10;        &lt;guid&gt;8A34E1673D344993A3A1EB50F1674DD7&lt;/guid&gt;&#10;        &lt;description /&gt;&#10;        &lt;date&gt;10/30/2012 8:38:26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1211D53A8F26493291449B890902452B&lt;/guid&gt;&#10;            &lt;repollguid&gt;FA77056C2517473ABA52424BEF133560&lt;/repollguid&gt;&#10;            &lt;sourceid&gt;5BBDE859FAB44E459906505064F7C9C1&lt;/sourceid&gt;&#10;            &lt;questiontext&gt;An MA is a suitable forecaster for (choose one or more)&lt;/questiontext&gt;&#10;            &lt;showresults&gt;True&lt;/showresults&gt;&#10;            &lt;responsegrid&gt;0&lt;/responsegrid&gt;&#10;            &lt;countdowntimer&gt;False&lt;/countdowntimer&gt;&#10;            &lt;correctvalue&gt;100&lt;/correctvalue&gt;&#10;            &lt;incorrectvalue&gt;0&lt;/incorrectvalue&gt;&#10;            &lt;responselimit&gt;3&lt;/responselimit&gt;&#10;            &lt;bulletstyle&gt;0&lt;/bulletstyle&gt;&#10;            &lt;answers&gt;&#10;                &lt;answer&gt;&#10;                    &lt;guid&gt;813EA0A6ACFE4A85A3283943B5AD0730&lt;/guid&gt;&#10;                    &lt;answertext&gt;a long time series  &lt;/answertext&gt;&#10;                    &lt;valuetype&gt;0&lt;/valuetype&gt;&#10;                &lt;/answer&gt;&#10;                &lt;answer&gt;&#10;                    &lt;guid&gt;0DCEB7A47BA740BF9A43B72DCEECA56F&lt;/guid&gt;&#10;                    &lt;answertext&gt;a series with no trend &lt;/answertext&gt;&#10;                    &lt;valuetype&gt;0&lt;/valuetype&gt;&#10;                &lt;/answer&gt;&#10;                &lt;answer&gt;&#10;                    &lt;guid&gt;E1794F86827348049BDCBD52B23D3D9B&lt;/guid&gt;&#10;                    &lt;answertext&gt;a series with no seasonality&lt;/answertext&gt;&#10;                    &lt;valuetype&gt;0&lt;/valuetype&gt;&#10;                &lt;/answer&gt;&#10;            &lt;/answers&gt;&#10;        &lt;/multichoice&gt;&#10;    &lt;/questions&gt;&#10;&lt;/questionlist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RESPTABLE" val="True"/>
  <p:tag name="ISFIXE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3"/>
  <p:tag name="TEXTLENGTH" val="73"/>
  <p:tag name="FONTSIZE" val="28"/>
  <p:tag name="BULLETTYPE" val="ppBulletArabicPeriod"/>
  <p:tag name="ANSWERTEXT" val="A long time series &#10;A series without trend&#10;A series without seasonality"/>
  <p:tag name="ZEROBASED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15"/>
  <p:tag name="NOPREFERENCE" val="False"/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15"/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21"/>
  <p:tag name="NOPREFERENCE" val="False"/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22"/>
  <p:tag name="NOPREFERENCE" val="False"/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23"/>
  <p:tag name="NOPREFERENCE" val="False"/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24"/>
  <p:tag name="NOPREFERENCE" val="False"/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25"/>
  <p:tag name="NOPREFERENCE" val="False"/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26"/>
  <p:tag name="NOPREFERENCE" val="False"/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27"/>
  <p:tag name="NOPREFERENCE" val="False"/>
  <p:tag name="DELIMITERS" val="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28"/>
  <p:tag name="NOPREFERENCE" val="False"/>
  <p:tag name="DELIMITERS" val="3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29"/>
  <p:tag name="NOPREFERENCE" val="False"/>
  <p:tag name="DELIMITERS" val="3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29"/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3"/>
  <p:tag name="NOPREFERENCE" val="False"/>
  <p:tag name="DELIMITERS" val="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3"/>
  <p:tag name="NOPREFERENCE" val="False"/>
  <p:tag name="DELIMITERS" val="3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16"/>
  <p:tag name="NOPREFERENCE" val="False"/>
  <p:tag name="DELIMITERS" val="3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17"/>
  <p:tag name="NOPREFERENCE" val="False"/>
  <p:tag name="DELIMITERS" val="3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18"/>
  <p:tag name="NOPREFERENCE" val="False"/>
  <p:tag name="DELIMITERS" val="3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PARATIVESLIDE" val="No Comparison"/>
  <p:tag name="HASRESPONSES" val="False"/>
  <p:tag name="COUNTDOWNSECONDS" val="10"/>
  <p:tag name="CHARTLABELTYPE" val="Label"/>
  <p:tag name="USECICHARTCOLORS" val="Yes"/>
  <p:tag name="ALLOWDUPLICATES" val="False"/>
  <p:tag name="TITLE" val="The seasonally-adjusted sales for Q1-86 are in the range"/>
  <p:tag name="CHARTLABELS" val="$1500-$1700 (million)¤$1700-$1800 (million)¤$1800-$1900 (million) ¤$1900-$2000 (million)  "/>
  <p:tag name="RESPONSESGATHERED" val="True"/>
  <p:tag name="SLIDEGUID" val="80B9DCDD4C8141DB96B3023841931F24"/>
  <p:tag name="SLIDEID" val="80B9DCDD4C8141DB96B3023841931F24"/>
  <p:tag name="SLIDEORDER" val="1"/>
  <p:tag name="SLIDETYPE" val="Q"/>
  <p:tag name="VALUEFORMAT" val="0%"/>
  <p:tag name="REVIEWONLY" val="False"/>
  <p:tag name="AUTOADVANCE" val="False"/>
  <p:tag name="SHOWBUBBLESIZE" val="False"/>
  <p:tag name="NOPREFERENCE" val="False"/>
  <p:tag name="VALUES" val=" |smicln| |smicln| "/>
  <p:tag name="DELIMITERS" val="3.1"/>
  <p:tag name="QUESTIONALIAS" val="The seasonally-adjusted sales for Q1-86 are in the range"/>
  <p:tag name="ANSWERSALIAS" val="$1500-$1700 (million)|smicln|$1700-$1800 (million)|smicln|$1800-$1900 (million) |smicln|$1900-$2000 (million)  "/>
  <p:tag name="LIVECHARTING" val="False"/>
  <p:tag name="AUTOOPENPOLL" val="True"/>
  <p:tag name="TYPE" val="MultiChoiceSlide"/>
  <p:tag name="TPQUESTIONXML" val="﻿&lt;?xml version=&quot;1.0&quot; encoding=&quot;utf-8&quot;?&gt;&#10;&lt;questionlist&gt;&#10;    &lt;properties&gt;&#10;        &lt;guid&gt;CDBDFF43052944DFB2CF791E2127DCFA&lt;/guid&gt;&#10;        &lt;description /&gt;&#10;        &lt;date&gt;10/30/2012 8:39:17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19B4EB89C1C8483BAF923766F120A338&lt;/guid&gt;&#10;            &lt;repollguid&gt;655BE487938B448C92442ABE4FA0F7E3&lt;/repollguid&gt;&#10;            &lt;sourceid&gt;DCEDD68135C847AFA1B935DB719315C2&lt;/sourceid&gt;&#10;            &lt;questiontext&gt;The seasonally-adjusted sales for Q1-86 are in the range&lt;/questiontext&gt;&#10;            &lt;showresults&gt;True&lt;/showresults&gt;&#10;            &lt;responsegrid&gt;0&lt;/responsegrid&gt;&#10;            &lt;countdowntimer&gt;False&lt;/countdowntimer&gt;&#10;            &lt;correctvalue&gt;100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9E4A5EFC7D1849BAAA1BC37EBE895F89&lt;/guid&gt;&#10;                    &lt;answertext&gt;$1500-$1700 (million)&lt;/answertext&gt;&#10;                    &lt;valuetype&gt;-1&lt;/valuetype&gt;&#10;                &lt;/answer&gt;&#10;                &lt;answer&gt;&#10;                    &lt;guid&gt;B18E21CEE80943E99E2F8E4E108F8BF5&lt;/guid&gt;&#10;                    &lt;answertext&gt;$1700-$1800 (million)&lt;/answertext&gt;&#10;                    &lt;valuetype&gt;-1&lt;/valuetype&gt;&#10;                &lt;/answer&gt;&#10;                &lt;answer&gt;&#10;                    &lt;guid&gt;7DADBB507F1C48A7802606DACB119F87&lt;/guid&gt;&#10;                    &lt;answertext&gt;$1800-$1900 (million) &lt;/answertext&gt;&#10;                    &lt;valuetype&gt;-1&lt;/valuetype&gt;&#10;                &lt;/answer&gt;&#10;                &lt;answer&gt;&#10;                    &lt;guid&gt;8E8E2AF9A4D143218B1DD21F11AD1165&lt;/guid&gt;&#10;                    &lt;answertext&gt;$1900-$2000 (million)  &lt;/answertext&gt;&#10;                    &lt;valuetype&gt;1&lt;/valuetype&gt;&#10;                &lt;/answer&gt;&#10;            &lt;/answers&gt;&#10;        &lt;/multichoice&gt;&#10;    &lt;/questions&gt;&#10;&lt;/questionlist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RESPTABLE" val="True"/>
  <p:tag name="ISFIXE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TEXTLENGTH" val="93"/>
  <p:tag name="FONTSIZE" val="28"/>
  <p:tag name="BULLETTYPE" val="ppBulletArabicPeriod"/>
  <p:tag name="ANSWERTEXT" val="$1500-$1700 (million)&#10;$1700-$1800 (million)&#10;$1800-$1900 (million) &#10;$1900-$2000 (million)  "/>
  <p:tag name="ZEROBASED" val="Fals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4"/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6"/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11"/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5"/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6"/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2982</TotalTime>
  <Words>1747</Words>
  <Application>Microsoft Office PowerPoint</Application>
  <PresentationFormat>On-screen Show (4:3)</PresentationFormat>
  <Paragraphs>512</Paragraphs>
  <Slides>50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Symbol</vt:lpstr>
      <vt:lpstr>Tahoma</vt:lpstr>
      <vt:lpstr>Times New Roman</vt:lpstr>
      <vt:lpstr>Wingdings</vt:lpstr>
      <vt:lpstr>Office Theme</vt:lpstr>
      <vt:lpstr>Chart</vt:lpstr>
      <vt:lpstr>Equation</vt:lpstr>
      <vt:lpstr>Bio</vt:lpstr>
      <vt:lpstr>Smoothing-Based Methods</vt:lpstr>
      <vt:lpstr>Regression-based model for Coca-Cola Sales: What happens after 1998? Why?</vt:lpstr>
      <vt:lpstr>Smoothing methods are useful for</vt:lpstr>
      <vt:lpstr>Example: Coca Cola Sales</vt:lpstr>
      <vt:lpstr>Components of a Time Series - Recap</vt:lpstr>
      <vt:lpstr>Reminder: Modeling Principles</vt:lpstr>
      <vt:lpstr>Moving Averages</vt:lpstr>
      <vt:lpstr>The Moving Average Method</vt:lpstr>
      <vt:lpstr>Two types of windows</vt:lpstr>
      <vt:lpstr>Computing a Trailing MA</vt:lpstr>
      <vt:lpstr>Computing a Centered MA</vt:lpstr>
      <vt:lpstr>Moving Averages for visualizing time series</vt:lpstr>
      <vt:lpstr>PowerPoint Presentation</vt:lpstr>
      <vt:lpstr>For data visualization, which MA is more useful?</vt:lpstr>
      <vt:lpstr>Visualizing Coca Cola Sales  via MA chart (W=4)</vt:lpstr>
      <vt:lpstr>Example: Ridership on Amtrak Trains</vt:lpstr>
      <vt:lpstr>Visualizing Amtrak Ridership via MA chart (W=12)</vt:lpstr>
      <vt:lpstr>Choosing Window Width (W)</vt:lpstr>
      <vt:lpstr>For a seasonal series, what window width to use?</vt:lpstr>
      <vt:lpstr>Forecasting with  moving averages</vt:lpstr>
      <vt:lpstr>PowerPoint Presentation</vt:lpstr>
      <vt:lpstr>An MA is a suitable forecaster for (choose one or more)</vt:lpstr>
      <vt:lpstr>Example: Coca Cola Sales with W=4</vt:lpstr>
      <vt:lpstr>Example: Amtrak Ridership with W=12 Validation = last 3 years (Spotfire for charts)</vt:lpstr>
      <vt:lpstr>Forecasting with Exponential Smoothing</vt:lpstr>
      <vt:lpstr>Types of Exponential Smoothing</vt:lpstr>
      <vt:lpstr>Simple Exponential Smoothing</vt:lpstr>
      <vt:lpstr>Why is it called  “Exponential Smoothing”?</vt:lpstr>
      <vt:lpstr>Another way of viewing it:  An adaptive learning process</vt:lpstr>
      <vt:lpstr>The Smoothing Constant a</vt:lpstr>
      <vt:lpstr>“Feeling” the Effect of a</vt:lpstr>
      <vt:lpstr>The Beauty of the Method</vt:lpstr>
      <vt:lpstr>Example: Coca Cola Sales</vt:lpstr>
      <vt:lpstr>Example: Amtrak Ridership (a=0.2)</vt:lpstr>
      <vt:lpstr>Session 6 Recap</vt:lpstr>
      <vt:lpstr>Removing trend and/or seasonality</vt:lpstr>
      <vt:lpstr>Approach 1: Regression</vt:lpstr>
      <vt:lpstr>Recall Amtrak example</vt:lpstr>
      <vt:lpstr>Approach 2: Differencing</vt:lpstr>
      <vt:lpstr>PowerPoint Presentation</vt:lpstr>
      <vt:lpstr>PowerPoint Presentation</vt:lpstr>
      <vt:lpstr>Removing Seasonality via Moving averages  (and computing seasonal indexes)</vt:lpstr>
      <vt:lpstr>Approach 3:  Ratio-to-moving-average method</vt:lpstr>
      <vt:lpstr>What are seasonal indexes?</vt:lpstr>
      <vt:lpstr>An Algorithm for Computing the Seasonal Indexes (S1, S2, . . , SM)</vt:lpstr>
      <vt:lpstr>Using Seasonal Indexes  to De- and Re-Seasonalize</vt:lpstr>
      <vt:lpstr>The seasonally-adjusted sales for Q1-86 are in the range</vt:lpstr>
      <vt:lpstr>In summary: De-seasonalizing and de-trending  for forecasting</vt:lpstr>
      <vt:lpstr>Reminders</vt:lpstr>
    </vt:vector>
  </TitlesOfParts>
  <Company>Turning Technologies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&amp; Forecasting Time Series: Smoothing-Based Methods</dc:title>
  <dc:creator>Galit Shmueli</dc:creator>
  <cp:lastModifiedBy>Mayukh Dass</cp:lastModifiedBy>
  <cp:revision>122</cp:revision>
  <cp:lastPrinted>2012-08-29T03:14:41Z</cp:lastPrinted>
  <dcterms:created xsi:type="dcterms:W3CDTF">2004-02-17T15:26:37Z</dcterms:created>
  <dcterms:modified xsi:type="dcterms:W3CDTF">2018-03-31T01:49:01Z</dcterms:modified>
</cp:coreProperties>
</file>