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89" r:id="rId2"/>
  </p:sldMasterIdLst>
  <p:notesMasterIdLst>
    <p:notesMasterId r:id="rId15"/>
  </p:notesMasterIdLst>
  <p:handoutMasterIdLst>
    <p:handoutMasterId r:id="rId16"/>
  </p:handoutMasterIdLst>
  <p:sldIdLst>
    <p:sldId id="354" r:id="rId3"/>
    <p:sldId id="451" r:id="rId4"/>
    <p:sldId id="667" r:id="rId5"/>
    <p:sldId id="739" r:id="rId6"/>
    <p:sldId id="731" r:id="rId7"/>
    <p:sldId id="732" r:id="rId8"/>
    <p:sldId id="733" r:id="rId9"/>
    <p:sldId id="734" r:id="rId10"/>
    <p:sldId id="736" r:id="rId11"/>
    <p:sldId id="737" r:id="rId12"/>
    <p:sldId id="740" r:id="rId13"/>
    <p:sldId id="738" r:id="rId14"/>
  </p:sldIdLst>
  <p:sldSz cx="12188825"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59DA46-5520-4F42-9D3F-30C3F714C8C8}">
          <p14:sldIdLst>
            <p14:sldId id="354"/>
            <p14:sldId id="451"/>
            <p14:sldId id="667"/>
            <p14:sldId id="739"/>
            <p14:sldId id="731"/>
            <p14:sldId id="732"/>
            <p14:sldId id="733"/>
            <p14:sldId id="734"/>
            <p14:sldId id="736"/>
            <p14:sldId id="737"/>
            <p14:sldId id="740"/>
            <p14:sldId id="738"/>
          </p14:sldIdLst>
        </p14:section>
        <p14:section name="Untitled Section" id="{1D3CCC35-C986-4A22-9365-6C3DD476231A}">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49" autoAdjust="0"/>
    <p:restoredTop sz="94667" autoAdjust="0"/>
  </p:normalViewPr>
  <p:slideViewPr>
    <p:cSldViewPr>
      <p:cViewPr varScale="1">
        <p:scale>
          <a:sx n="72" d="100"/>
          <a:sy n="72" d="100"/>
        </p:scale>
        <p:origin x="450" y="78"/>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3120" y="77"/>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1C482589-CB2F-4003-801D-095B67490E73}" type="datetimeFigureOut">
              <a:rPr lang="en-US"/>
              <a:t>6/28/2018</a:t>
            </a:fld>
            <a:endParaRPr/>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a:p>
        </p:txBody>
      </p:sp>
    </p:spTree>
    <p:extLst>
      <p:ext uri="{BB962C8B-B14F-4D97-AF65-F5344CB8AC3E}">
        <p14:creationId xmlns:p14="http://schemas.microsoft.com/office/powerpoint/2010/main" val="3858986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A7D4DBF-746C-4C25-853D-8A1CBE8404F4}" type="datetimeFigureOut">
              <a:rPr lang="en-US"/>
              <a:t>6/28/2018</a:t>
            </a:fld>
            <a:endParaRPr/>
          </a:p>
        </p:txBody>
      </p:sp>
      <p:sp>
        <p:nvSpPr>
          <p:cNvPr id="4" name="Slide Image Placeholder 3"/>
          <p:cNvSpPr>
            <a:spLocks noGrp="1" noRot="1" noChangeAspect="1"/>
          </p:cNvSpPr>
          <p:nvPr>
            <p:ph type="sldImg" idx="2"/>
          </p:nvPr>
        </p:nvSpPr>
        <p:spPr>
          <a:xfrm>
            <a:off x="458788" y="720725"/>
            <a:ext cx="6397625" cy="3600450"/>
          </a:xfrm>
          <a:prstGeom prst="rect">
            <a:avLst/>
          </a:prstGeom>
          <a:noFill/>
          <a:ln w="12700">
            <a:solidFill>
              <a:prstClr val="black"/>
            </a:solidFill>
          </a:ln>
        </p:spPr>
        <p:txBody>
          <a:bodyPr vert="horz" lIns="96661" tIns="48331" rIns="96661" bIns="48331" rtlCol="0" anchor="ctr"/>
          <a:lstStyle/>
          <a:p>
            <a:endParaRPr/>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8DE0FDE7-FE71-46E3-9512-437B13AD5F46}" type="slidenum">
              <a:rPr/>
              <a:t>‹#›</a:t>
            </a:fld>
            <a:endParaRPr/>
          </a:p>
        </p:txBody>
      </p:sp>
    </p:spTree>
    <p:extLst>
      <p:ext uri="{BB962C8B-B14F-4D97-AF65-F5344CB8AC3E}">
        <p14:creationId xmlns:p14="http://schemas.microsoft.com/office/powerpoint/2010/main" val="3566979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DE0FDE7-FE71-46E3-9512-437B13AD5F46}" type="slidenum">
              <a:rPr lang="en-IN" smtClean="0"/>
              <a:t>1</a:t>
            </a:fld>
            <a:endParaRPr lang="en-IN"/>
          </a:p>
        </p:txBody>
      </p:sp>
    </p:spTree>
    <p:extLst>
      <p:ext uri="{BB962C8B-B14F-4D97-AF65-F5344CB8AC3E}">
        <p14:creationId xmlns:p14="http://schemas.microsoft.com/office/powerpoint/2010/main" val="967127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4812" y="1524000"/>
            <a:ext cx="8839201" cy="3200400"/>
          </a:xfrm>
        </p:spPr>
        <p:txBody>
          <a:bodyPr>
            <a:noAutofit/>
          </a:bodyPr>
          <a:lstStyle>
            <a:lvl1pPr>
              <a:defRPr sz="5400">
                <a:solidFill>
                  <a:srgbClr val="FFFF00"/>
                </a:solidFill>
              </a:defRPr>
            </a:lvl1pPr>
          </a:lstStyle>
          <a:p>
            <a:r>
              <a:rPr lang="en-US" dirty="0"/>
              <a:t>Click to edit Master title style</a:t>
            </a:r>
            <a:endParaRPr dirty="0"/>
          </a:p>
        </p:txBody>
      </p:sp>
      <p:sp>
        <p:nvSpPr>
          <p:cNvPr id="3" name="Subtitle 2"/>
          <p:cNvSpPr>
            <a:spLocks noGrp="1"/>
          </p:cNvSpPr>
          <p:nvPr>
            <p:ph type="subTitle" idx="1"/>
          </p:nvPr>
        </p:nvSpPr>
        <p:spPr>
          <a:xfrm>
            <a:off x="1674813" y="4876800"/>
            <a:ext cx="7162799" cy="990600"/>
          </a:xfrm>
        </p:spPr>
        <p:txBody>
          <a:bodyPr lIns="91440">
            <a:normAutofit/>
          </a:bodyPr>
          <a:lstStyle>
            <a:lvl1pPr marL="0" indent="0" algn="l">
              <a:spcBef>
                <a:spcPts val="0"/>
              </a:spcBef>
              <a:buNone/>
              <a:defRPr sz="2000" cap="all" spc="250" baseline="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Tree>
    <p:extLst>
      <p:ext uri="{BB962C8B-B14F-4D97-AF65-F5344CB8AC3E}">
        <p14:creationId xmlns:p14="http://schemas.microsoft.com/office/powerpoint/2010/main" val="350352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10" name="Rectangle 9"/>
          <p:cNvSpPr/>
          <p:nvPr/>
        </p:nvSpPr>
        <p:spPr>
          <a:xfrm>
            <a:off x="5393372" y="0"/>
            <a:ext cx="67954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1" name="Rectangle 10"/>
          <p:cNvSpPr/>
          <p:nvPr/>
        </p:nvSpPr>
        <p:spPr>
          <a:xfrm>
            <a:off x="5484812" y="0"/>
            <a:ext cx="6704012" cy="6858000"/>
          </a:xfrm>
          <a:prstGeom prst="rect">
            <a:avLst/>
          </a:prstGeom>
          <a:solidFill>
            <a:schemeClr val="bg2">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608013" y="685800"/>
            <a:ext cx="4267200" cy="3886200"/>
          </a:xfrm>
        </p:spPr>
        <p:txBody>
          <a:bodyPr anchor="b">
            <a:noAutofit/>
          </a:bodyPr>
          <a:lstStyle>
            <a:lvl1pPr algn="l">
              <a:defRPr sz="4000" b="0"/>
            </a:lvl1pPr>
          </a:lstStyle>
          <a:p>
            <a:r>
              <a:rPr lang="en-US"/>
              <a:t>Click to edit Master title style</a:t>
            </a:r>
            <a:endParaRPr/>
          </a:p>
        </p:txBody>
      </p:sp>
      <p:sp>
        <p:nvSpPr>
          <p:cNvPr id="3" name="Picture Placeholder 2"/>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08013" y="4724400"/>
            <a:ext cx="4267200" cy="1447800"/>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3374336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18591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75812" y="685801"/>
            <a:ext cx="1219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93813" y="685800"/>
            <a:ext cx="8153399" cy="5486400"/>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950355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00"/>
                </a:solidFill>
              </a:defRPr>
            </a:lvl1pPr>
          </a:lstStyle>
          <a:p>
            <a:r>
              <a:rPr lang="en-US" dirty="0"/>
              <a:t>Click to edit Master title style</a:t>
            </a:r>
            <a:endParaRPr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7750596" y="6400801"/>
            <a:ext cx="1320059" cy="276226"/>
          </a:xfrm>
        </p:spPr>
        <p:txBody>
          <a:bodyPr/>
          <a:lstStyle/>
          <a:p>
            <a:endParaRPr dirty="0">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a:xfrm>
            <a:off x="9190756" y="6393134"/>
            <a:ext cx="408114" cy="276226"/>
          </a:xfrm>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
        <p:nvSpPr>
          <p:cNvPr id="10" name="Date Placeholder 6"/>
          <p:cNvSpPr txBox="1">
            <a:spLocks/>
          </p:cNvSpPr>
          <p:nvPr userDrawn="1"/>
        </p:nvSpPr>
        <p:spPr>
          <a:xfrm>
            <a:off x="9406780" y="6292492"/>
            <a:ext cx="2688211" cy="520884"/>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dirty="0">
                <a:solidFill>
                  <a:schemeClr val="tx1"/>
                </a:solidFill>
                <a:latin typeface="Gill Sans MT" panose="020B0502020104020203" pitchFamily="34" charset="0"/>
              </a:rPr>
              <a:t>By Bhat Dittakavi &amp; Deepak</a:t>
            </a:r>
            <a:r>
              <a:rPr lang="en-IN" sz="1200" baseline="0" dirty="0">
                <a:solidFill>
                  <a:schemeClr val="tx1"/>
                </a:solidFill>
                <a:latin typeface="Gill Sans MT" panose="020B0502020104020203" pitchFamily="34" charset="0"/>
              </a:rPr>
              <a:t> Agrawal</a:t>
            </a:r>
            <a:endParaRPr lang="en-IN" sz="1200" dirty="0">
              <a:solidFill>
                <a:schemeClr val="tx1"/>
              </a:solidFill>
              <a:latin typeface="Gill Sans MT" panose="020B0502020104020203" pitchFamily="34" charset="0"/>
            </a:endParaRPr>
          </a:p>
        </p:txBody>
      </p:sp>
      <p:sp>
        <p:nvSpPr>
          <p:cNvPr id="8" name="Date Placeholder 6"/>
          <p:cNvSpPr txBox="1">
            <a:spLocks/>
          </p:cNvSpPr>
          <p:nvPr userDrawn="1"/>
        </p:nvSpPr>
        <p:spPr>
          <a:xfrm>
            <a:off x="10486900" y="548680"/>
            <a:ext cx="1701925" cy="460276"/>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0" dirty="0">
                <a:solidFill>
                  <a:srgbClr val="C00000"/>
                </a:solidFill>
                <a:latin typeface="Gill Sans MT" panose="020B0502020104020203" pitchFamily="34" charset="0"/>
              </a:rPr>
              <a:t>CBA Practicum</a:t>
            </a:r>
          </a:p>
        </p:txBody>
      </p:sp>
    </p:spTree>
    <p:extLst>
      <p:ext uri="{BB962C8B-B14F-4D97-AF65-F5344CB8AC3E}">
        <p14:creationId xmlns:p14="http://schemas.microsoft.com/office/powerpoint/2010/main" val="1991184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3813" y="3429000"/>
            <a:ext cx="9601201" cy="22860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293813" y="685800"/>
            <a:ext cx="7543800" cy="1066800"/>
          </a:xfrm>
        </p:spPr>
        <p:txBody>
          <a:bodyPr lIns="91440" anchor="t"/>
          <a:lstStyle>
            <a:lvl1pPr marL="0" indent="0">
              <a:spcBef>
                <a:spcPts val="0"/>
              </a:spcBef>
              <a:buNone/>
              <a:defRPr sz="2000" cap="all" spc="250" baseline="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409941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3" y="1828800"/>
            <a:ext cx="4648199"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2" y="1828801"/>
            <a:ext cx="4648202"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14197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813" y="1676400"/>
            <a:ext cx="4646376"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438400"/>
            <a:ext cx="4648199" cy="3733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2" y="1676400"/>
            <a:ext cx="4648201"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2" y="2438400"/>
            <a:ext cx="4648201" cy="3733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a:solidFill>
                <a:prstClr val="white">
                  <a:tint val="75000"/>
                </a:prstClr>
              </a:solidFill>
            </a:endParaRPr>
          </a:p>
        </p:txBody>
      </p:sp>
      <p:sp>
        <p:nvSpPr>
          <p:cNvPr id="8" name="Footer Placeholder 7"/>
          <p:cNvSpPr>
            <a:spLocks noGrp="1"/>
          </p:cNvSpPr>
          <p:nvPr>
            <p:ph type="ftr" sz="quarter" idx="11"/>
          </p:nvPr>
        </p:nvSpPr>
        <p:spPr/>
        <p:txBody>
          <a:bodyPr/>
          <a:lstStyle/>
          <a:p>
            <a:endParaRPr>
              <a:solidFill>
                <a:prstClr val="white">
                  <a:tint val="75000"/>
                </a:prstClr>
              </a:solidFill>
            </a:endParaRPr>
          </a:p>
        </p:txBody>
      </p:sp>
      <p:sp>
        <p:nvSpPr>
          <p:cNvPr id="9" name="Slide Number Placeholder 8"/>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1851083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a:solidFill>
                <a:prstClr val="white">
                  <a:tint val="75000"/>
                </a:prstClr>
              </a:solidFill>
            </a:endParaRPr>
          </a:p>
        </p:txBody>
      </p:sp>
      <p:sp>
        <p:nvSpPr>
          <p:cNvPr id="4" name="Footer Placeholder 3"/>
          <p:cNvSpPr>
            <a:spLocks noGrp="1"/>
          </p:cNvSpPr>
          <p:nvPr>
            <p:ph type="ftr" sz="quarter" idx="11"/>
          </p:nvPr>
        </p:nvSpPr>
        <p:spPr/>
        <p:txBody>
          <a:bodyPr/>
          <a:lstStyle/>
          <a:p>
            <a:endParaRPr>
              <a:solidFill>
                <a:prstClr val="white">
                  <a:tint val="75000"/>
                </a:prstClr>
              </a:solidFill>
            </a:endParaRPr>
          </a:p>
        </p:txBody>
      </p:sp>
      <p:sp>
        <p:nvSpPr>
          <p:cNvPr id="5" name="Slide Number Placeholder 4"/>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785530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solidFill>
                <a:prstClr val="white">
                  <a:tint val="75000"/>
                </a:prstClr>
              </a:solidFill>
            </a:endParaRPr>
          </a:p>
        </p:txBody>
      </p:sp>
      <p:sp>
        <p:nvSpPr>
          <p:cNvPr id="3" name="Footer Placeholder 2"/>
          <p:cNvSpPr>
            <a:spLocks noGrp="1"/>
          </p:cNvSpPr>
          <p:nvPr>
            <p:ph type="ftr" sz="quarter" idx="11"/>
          </p:nvPr>
        </p:nvSpPr>
        <p:spPr/>
        <p:txBody>
          <a:bodyPr/>
          <a:lstStyle/>
          <a:p>
            <a:endParaRPr>
              <a:solidFill>
                <a:prstClr val="white">
                  <a:tint val="75000"/>
                </a:prstClr>
              </a:solidFill>
            </a:endParaRPr>
          </a:p>
        </p:txBody>
      </p:sp>
      <p:sp>
        <p:nvSpPr>
          <p:cNvPr id="4" name="Slide Number Placeholder 3"/>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146444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1" name="Rectangle 10"/>
          <p:cNvSpPr/>
          <p:nvPr/>
        </p:nvSpPr>
        <p:spPr>
          <a:xfrm>
            <a:off x="699452" y="0"/>
            <a:ext cx="4700684" cy="6858000"/>
          </a:xfrm>
          <a:prstGeom prst="rect">
            <a:avLst/>
          </a:prstGeom>
          <a:solidFill>
            <a:schemeClr val="bg2">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1293813" y="685800"/>
            <a:ext cx="3581400" cy="38862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6094413" y="685800"/>
            <a:ext cx="548497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93813" y="4724400"/>
            <a:ext cx="3581400" cy="1401764"/>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35386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2" name="Rectangle 11"/>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3" name="Rectangle 12"/>
          <p:cNvSpPr/>
          <p:nvPr/>
        </p:nvSpPr>
        <p:spPr>
          <a:xfrm>
            <a:off x="699452" y="0"/>
            <a:ext cx="4700684" cy="6858000"/>
          </a:xfrm>
          <a:prstGeom prst="rect">
            <a:avLst/>
          </a:prstGeom>
          <a:solidFill>
            <a:schemeClr val="bg2">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1293813" y="685800"/>
            <a:ext cx="3581400" cy="3886200"/>
          </a:xfrm>
        </p:spPr>
        <p:txBody>
          <a:bodyPr anchor="b">
            <a:noAutofit/>
          </a:bodyPr>
          <a:lstStyle>
            <a:lvl1pPr algn="l">
              <a:defRPr sz="4000" b="0"/>
            </a:lvl1pPr>
          </a:lstStyle>
          <a:p>
            <a:r>
              <a:rPr lang="en-US"/>
              <a:t>Click to edit Master title style</a:t>
            </a:r>
            <a:endParaRPr/>
          </a:p>
        </p:txBody>
      </p:sp>
      <p:sp>
        <p:nvSpPr>
          <p:cNvPr id="3" name="Picture Placeholder 2"/>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293813" y="4724400"/>
            <a:ext cx="3581400" cy="1401764"/>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1189004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3812" y="381000"/>
            <a:ext cx="96012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93814" y="1828800"/>
            <a:ext cx="96012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7999412" y="6400801"/>
            <a:ext cx="13200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a:solidFill>
                <a:prstClr val="white">
                  <a:tint val="75000"/>
                </a:prstClr>
              </a:solidFill>
            </a:endParaRPr>
          </a:p>
        </p:txBody>
      </p:sp>
      <p:sp>
        <p:nvSpPr>
          <p:cNvPr id="5" name="Footer Placeholder 4"/>
          <p:cNvSpPr>
            <a:spLocks noGrp="1"/>
          </p:cNvSpPr>
          <p:nvPr>
            <p:ph type="ftr" sz="quarter" idx="3"/>
          </p:nvPr>
        </p:nvSpPr>
        <p:spPr>
          <a:xfrm>
            <a:off x="1293813" y="6400801"/>
            <a:ext cx="6324599" cy="276226"/>
          </a:xfrm>
          <a:prstGeom prst="rect">
            <a:avLst/>
          </a:prstGeom>
        </p:spPr>
        <p:txBody>
          <a:bodyPr vert="horz" lIns="91440" tIns="45720" rIns="91440" bIns="45720" rtlCol="0" anchor="ctr"/>
          <a:lstStyle>
            <a:lvl1pPr algn="l">
              <a:defRPr sz="1000" cap="all" baseline="0">
                <a:solidFill>
                  <a:schemeClr val="tx1">
                    <a:tint val="75000"/>
                  </a:schemeClr>
                </a:solidFill>
              </a:defRPr>
            </a:lvl1pPr>
          </a:lstStyle>
          <a:p>
            <a:endParaRPr>
              <a:solidFill>
                <a:prstClr val="white">
                  <a:tint val="75000"/>
                </a:prstClr>
              </a:solidFill>
            </a:endParaRPr>
          </a:p>
        </p:txBody>
      </p:sp>
      <p:sp>
        <p:nvSpPr>
          <p:cNvPr id="6" name="Slide Number Placeholder 5"/>
          <p:cNvSpPr>
            <a:spLocks noGrp="1"/>
          </p:cNvSpPr>
          <p:nvPr>
            <p:ph type="sldNum" sz="quarter" idx="4"/>
          </p:nvPr>
        </p:nvSpPr>
        <p:spPr>
          <a:xfrm>
            <a:off x="9675812" y="6400801"/>
            <a:ext cx="12192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99542E4-2CCF-42F6-9D92-ED568035133D}" type="slidenum">
              <a:rPr>
                <a:solidFill>
                  <a:prstClr val="white">
                    <a:tint val="75000"/>
                  </a:prstClr>
                </a:solidFill>
              </a:rPr>
              <a:pPr/>
              <a:t>‹#›</a:t>
            </a:fld>
            <a:endParaRPr>
              <a:solidFill>
                <a:prstClr val="white">
                  <a:tint val="75000"/>
                </a:prstClr>
              </a:solidFill>
            </a:endParaRPr>
          </a:p>
        </p:txBody>
      </p:sp>
      <p:pic>
        <p:nvPicPr>
          <p:cNvPr id="9" name="Picture 4" descr="Image result for isb business analytics"/>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0815841" y="76200"/>
            <a:ext cx="1353615" cy="592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538830"/>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Font typeface="Century" pitchFamily="18" charset="0"/>
        <a:buChar char="–"/>
        <a:defRPr sz="2000" kern="1200">
          <a:solidFill>
            <a:schemeClr val="tx1"/>
          </a:solidFill>
          <a:latin typeface="+mn-lt"/>
          <a:ea typeface="+mn-ea"/>
          <a:cs typeface="+mn-cs"/>
        </a:defRPr>
      </a:lvl2pPr>
      <a:lvl3pPr marL="960120" indent="-2286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132588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69164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5pPr>
      <a:lvl6pPr marL="205740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6pPr>
      <a:lvl7pPr marL="242316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7pPr>
      <a:lvl8pPr marL="278892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8pPr>
      <a:lvl9pPr marL="315468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9757" y="960298"/>
            <a:ext cx="9649072" cy="990600"/>
          </a:xfrm>
        </p:spPr>
        <p:txBody>
          <a:bodyPr/>
          <a:lstStyle/>
          <a:p>
            <a:pPr algn="r"/>
            <a:r>
              <a:rPr lang="it-IT" sz="3600" dirty="0">
                <a:solidFill>
                  <a:schemeClr val="accent1">
                    <a:lumMod val="75000"/>
                  </a:schemeClr>
                </a:solidFill>
              </a:rPr>
              <a:t>Social Data mining to predict the Bitcoin Price and other influencial parameters</a:t>
            </a:r>
            <a:endParaRPr lang="en-IN" sz="3600" dirty="0">
              <a:solidFill>
                <a:schemeClr val="accent1">
                  <a:lumMod val="75000"/>
                </a:schemeClr>
              </a:solidFill>
              <a:latin typeface="Gill Sans MT" panose="020B0502020104020203" pitchFamily="34" charset="0"/>
            </a:endParaRPr>
          </a:p>
        </p:txBody>
      </p:sp>
      <p:pic>
        <p:nvPicPr>
          <p:cNvPr id="6" name="Picture 4" descr="Image result for isb business analytic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972" y="4149080"/>
            <a:ext cx="3810000" cy="1666875"/>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6">
            <a:extLst>
              <a:ext uri="{FF2B5EF4-FFF2-40B4-BE49-F238E27FC236}">
                <a16:creationId xmlns:a16="http://schemas.microsoft.com/office/drawing/2014/main" id="{A6074929-BAA1-41CA-BBC1-EC2F53A11638}"/>
              </a:ext>
            </a:extLst>
          </p:cNvPr>
          <p:cNvSpPr>
            <a:spLocks noGrp="1"/>
          </p:cNvSpPr>
          <p:nvPr>
            <p:ph type="subTitle" idx="1"/>
          </p:nvPr>
        </p:nvSpPr>
        <p:spPr>
          <a:xfrm>
            <a:off x="4798268" y="5733256"/>
            <a:ext cx="7162799" cy="990600"/>
          </a:xfrm>
        </p:spPr>
        <p:txBody>
          <a:bodyPr/>
          <a:lstStyle/>
          <a:p>
            <a:r>
              <a:rPr lang="en-US" dirty="0"/>
              <a:t>Presented By : Jitendra Upadhyay</a:t>
            </a:r>
          </a:p>
        </p:txBody>
      </p:sp>
      <p:pic>
        <p:nvPicPr>
          <p:cNvPr id="8" name="Picture 4" descr="\\ad.nfit.au.dk\NFDFS\Users\orlandi\Desktop\bitcoin-logo-plain.png">
            <a:extLst>
              <a:ext uri="{FF2B5EF4-FFF2-40B4-BE49-F238E27FC236}">
                <a16:creationId xmlns:a16="http://schemas.microsoft.com/office/drawing/2014/main" id="{104D59D8-9DD2-43A7-A7B8-B7595D71EA3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6436" y="2354625"/>
            <a:ext cx="1816754" cy="1816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92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lumMod val="50000"/>
                  </a:schemeClr>
                </a:solidFill>
                <a:latin typeface="Gill Sans MT" panose="020B0502020104020203" pitchFamily="34" charset="0"/>
              </a:rPr>
              <a:t>7) Business Recommendations</a:t>
            </a:r>
            <a:endParaRPr lang="en-IN" dirty="0">
              <a:solidFill>
                <a:schemeClr val="accent3">
                  <a:lumMod val="50000"/>
                </a:schemeClr>
              </a:solidFill>
              <a:latin typeface="Gill Sans MT" panose="020B0502020104020203" pitchFamily="34" charset="0"/>
            </a:endParaRPr>
          </a:p>
        </p:txBody>
      </p:sp>
      <p:sp>
        <p:nvSpPr>
          <p:cNvPr id="3" name="Content Placeholder 2"/>
          <p:cNvSpPr>
            <a:spLocks noGrp="1"/>
          </p:cNvSpPr>
          <p:nvPr>
            <p:ph idx="1"/>
          </p:nvPr>
        </p:nvSpPr>
        <p:spPr>
          <a:xfrm>
            <a:off x="1461764" y="1828800"/>
            <a:ext cx="9601200" cy="4343400"/>
          </a:xfrm>
        </p:spPr>
        <p:txBody>
          <a:bodyPr>
            <a:noAutofit/>
          </a:bodyPr>
          <a:lstStyle/>
          <a:p>
            <a:r>
              <a:rPr lang="en-US" sz="1800" dirty="0">
                <a:solidFill>
                  <a:srgbClr val="002060"/>
                </a:solidFill>
                <a:latin typeface="Gill Sans MT" panose="020B0502020104020203" pitchFamily="34" charset="0"/>
              </a:rPr>
              <a:t>Periods sentiment score is done by calculating the difference of sentiment scores between neighboring periods. If the sentiment score has increased i.e. positive rate of change, it is considered as increased positive sentiment about Bitcoin. </a:t>
            </a:r>
          </a:p>
          <a:p>
            <a:r>
              <a:rPr lang="en-US" sz="1800" dirty="0">
                <a:solidFill>
                  <a:srgbClr val="002060"/>
                </a:solidFill>
                <a:latin typeface="Gill Sans MT" panose="020B0502020104020203" pitchFamily="34" charset="0"/>
              </a:rPr>
              <a:t>Such events predict an increase in price during future periods. Same methodology is applied for negative sentiment rate. This rate value is deemed to be compared against a static threshold value. </a:t>
            </a:r>
          </a:p>
          <a:p>
            <a:r>
              <a:rPr lang="en-US" sz="1800" dirty="0">
                <a:solidFill>
                  <a:srgbClr val="002060"/>
                </a:solidFill>
                <a:latin typeface="Gill Sans MT" panose="020B0502020104020203" pitchFamily="34" charset="0"/>
              </a:rPr>
              <a:t>To measure the performance of our prediction model we used historical data to compare with our identified price change points. The Error Matrix defined below identifies the four major attributes which are then used to calculate accuracy parameters of our prediction model.</a:t>
            </a:r>
            <a:endParaRPr lang="en-IN" sz="1800" dirty="0">
              <a:solidFill>
                <a:srgbClr val="002060"/>
              </a:solidFill>
              <a:latin typeface="Gill Sans MT" panose="020B0502020104020203" pitchFamily="34" charset="0"/>
            </a:endParaRPr>
          </a:p>
        </p:txBody>
      </p:sp>
      <p:sp>
        <p:nvSpPr>
          <p:cNvPr id="4" name="Footer Placeholder 3"/>
          <p:cNvSpPr>
            <a:spLocks noGrp="1"/>
          </p:cNvSpPr>
          <p:nvPr>
            <p:ph type="ftr" sz="quarter" idx="11"/>
          </p:nvPr>
        </p:nvSpPr>
        <p:spPr>
          <a:xfrm>
            <a:off x="1293813" y="6400801"/>
            <a:ext cx="7896943" cy="268559"/>
          </a:xfrm>
        </p:spPr>
        <p:txBody>
          <a:bodyPr/>
          <a:lstStyle/>
          <a:p>
            <a:endParaRPr lang="en-IN" sz="2000" cap="none" dirty="0">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10</a:t>
            </a:fld>
            <a:endParaRPr lang="en-IN">
              <a:solidFill>
                <a:prstClr val="white">
                  <a:tint val="75000"/>
                </a:prstClr>
              </a:solidFill>
            </a:endParaRPr>
          </a:p>
        </p:txBody>
      </p:sp>
    </p:spTree>
    <p:extLst>
      <p:ext uri="{BB962C8B-B14F-4D97-AF65-F5344CB8AC3E}">
        <p14:creationId xmlns:p14="http://schemas.microsoft.com/office/powerpoint/2010/main" val="2211378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lumMod val="50000"/>
                  </a:schemeClr>
                </a:solidFill>
                <a:latin typeface="Gill Sans MT" panose="020B0502020104020203" pitchFamily="34" charset="0"/>
              </a:rPr>
              <a:t>7) Business Recommendations(cont.)</a:t>
            </a:r>
            <a:endParaRPr lang="en-IN" dirty="0">
              <a:solidFill>
                <a:schemeClr val="accent3">
                  <a:lumMod val="50000"/>
                </a:schemeClr>
              </a:solidFill>
              <a:latin typeface="Gill Sans MT" panose="020B0502020104020203" pitchFamily="34" charset="0"/>
            </a:endParaRPr>
          </a:p>
        </p:txBody>
      </p:sp>
      <p:graphicFrame>
        <p:nvGraphicFramePr>
          <p:cNvPr id="6" name="Content Placeholder 5">
            <a:extLst>
              <a:ext uri="{FF2B5EF4-FFF2-40B4-BE49-F238E27FC236}">
                <a16:creationId xmlns:a16="http://schemas.microsoft.com/office/drawing/2014/main" id="{7F7107D3-8C27-49D8-B19C-E5397D48D85F}"/>
              </a:ext>
            </a:extLst>
          </p:cNvPr>
          <p:cNvGraphicFramePr>
            <a:graphicFrameLocks noGrp="1"/>
          </p:cNvGraphicFramePr>
          <p:nvPr>
            <p:ph idx="1"/>
            <p:extLst>
              <p:ext uri="{D42A27DB-BD31-4B8C-83A1-F6EECF244321}">
                <p14:modId xmlns:p14="http://schemas.microsoft.com/office/powerpoint/2010/main" val="333013910"/>
              </p:ext>
            </p:extLst>
          </p:nvPr>
        </p:nvGraphicFramePr>
        <p:xfrm>
          <a:off x="1462088" y="1828800"/>
          <a:ext cx="9601200" cy="1752600"/>
        </p:xfrm>
        <a:graphic>
          <a:graphicData uri="http://schemas.openxmlformats.org/drawingml/2006/table">
            <a:tbl>
              <a:tblPr firstRow="1" bandRow="1">
                <a:tableStyleId>{5C22544A-7EE6-4342-B048-85BDC9FD1C3A}</a:tableStyleId>
              </a:tblPr>
              <a:tblGrid>
                <a:gridCol w="2400300">
                  <a:extLst>
                    <a:ext uri="{9D8B030D-6E8A-4147-A177-3AD203B41FA5}">
                      <a16:colId xmlns:a16="http://schemas.microsoft.com/office/drawing/2014/main" val="4993788"/>
                    </a:ext>
                  </a:extLst>
                </a:gridCol>
                <a:gridCol w="2400300">
                  <a:extLst>
                    <a:ext uri="{9D8B030D-6E8A-4147-A177-3AD203B41FA5}">
                      <a16:colId xmlns:a16="http://schemas.microsoft.com/office/drawing/2014/main" val="3565075504"/>
                    </a:ext>
                  </a:extLst>
                </a:gridCol>
                <a:gridCol w="2400300">
                  <a:extLst>
                    <a:ext uri="{9D8B030D-6E8A-4147-A177-3AD203B41FA5}">
                      <a16:colId xmlns:a16="http://schemas.microsoft.com/office/drawing/2014/main" val="182647504"/>
                    </a:ext>
                  </a:extLst>
                </a:gridCol>
                <a:gridCol w="2400300">
                  <a:extLst>
                    <a:ext uri="{9D8B030D-6E8A-4147-A177-3AD203B41FA5}">
                      <a16:colId xmlns:a16="http://schemas.microsoft.com/office/drawing/2014/main" val="2976581799"/>
                    </a:ext>
                  </a:extLst>
                </a:gridCol>
              </a:tblGrid>
              <a:tr h="370840">
                <a:tc>
                  <a:txBody>
                    <a:bodyPr/>
                    <a:lstStyle/>
                    <a:p>
                      <a:r>
                        <a:rPr lang="en-US" dirty="0"/>
                        <a:t>Real Time Historical Feeds</a:t>
                      </a:r>
                    </a:p>
                  </a:txBody>
                  <a:tcPr/>
                </a:tc>
                <a:tc gridSpan="3">
                  <a:txBody>
                    <a:bodyPr/>
                    <a:lstStyle/>
                    <a:p>
                      <a:r>
                        <a:rPr lang="en-US" dirty="0"/>
                        <a:t>Predicted Prices Structure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208929852"/>
                  </a:ext>
                </a:extLst>
              </a:tr>
              <a:tr h="370840">
                <a:tc>
                  <a:txBody>
                    <a:bodyPr/>
                    <a:lstStyle/>
                    <a:p>
                      <a:endParaRPr lang="en-US" dirty="0"/>
                    </a:p>
                  </a:txBody>
                  <a:tcPr/>
                </a:tc>
                <a:tc>
                  <a:txBody>
                    <a:bodyPr/>
                    <a:lstStyle/>
                    <a:p>
                      <a:r>
                        <a:rPr lang="en-US" dirty="0"/>
                        <a:t>Increase</a:t>
                      </a:r>
                    </a:p>
                  </a:txBody>
                  <a:tcPr/>
                </a:tc>
                <a:tc>
                  <a:txBody>
                    <a:bodyPr/>
                    <a:lstStyle/>
                    <a:p>
                      <a:r>
                        <a:rPr lang="en-US" dirty="0"/>
                        <a:t>Decrease</a:t>
                      </a:r>
                    </a:p>
                  </a:txBody>
                  <a:tcPr/>
                </a:tc>
                <a:tc>
                  <a:txBody>
                    <a:bodyPr/>
                    <a:lstStyle/>
                    <a:p>
                      <a:endParaRPr lang="en-US"/>
                    </a:p>
                  </a:txBody>
                  <a:tcPr/>
                </a:tc>
                <a:extLst>
                  <a:ext uri="{0D108BD9-81ED-4DB2-BD59-A6C34878D82A}">
                    <a16:rowId xmlns:a16="http://schemas.microsoft.com/office/drawing/2014/main" val="3143182516"/>
                  </a:ext>
                </a:extLst>
              </a:tr>
              <a:tr h="370840">
                <a:tc>
                  <a:txBody>
                    <a:bodyPr/>
                    <a:lstStyle/>
                    <a:p>
                      <a:r>
                        <a:rPr lang="en-US" dirty="0"/>
                        <a:t>Increase</a:t>
                      </a:r>
                    </a:p>
                  </a:txBody>
                  <a:tcPr/>
                </a:tc>
                <a:tc>
                  <a:txBody>
                    <a:bodyPr/>
                    <a:lstStyle/>
                    <a:p>
                      <a:r>
                        <a:rPr lang="en-US" dirty="0"/>
                        <a:t>TP</a:t>
                      </a:r>
                    </a:p>
                  </a:txBody>
                  <a:tcPr/>
                </a:tc>
                <a:tc>
                  <a:txBody>
                    <a:bodyPr/>
                    <a:lstStyle/>
                    <a:p>
                      <a:r>
                        <a:rPr lang="en-US" dirty="0"/>
                        <a:t>FN</a:t>
                      </a:r>
                    </a:p>
                  </a:txBody>
                  <a:tcPr/>
                </a:tc>
                <a:tc>
                  <a:txBody>
                    <a:bodyPr/>
                    <a:lstStyle/>
                    <a:p>
                      <a:endParaRPr lang="en-US" dirty="0"/>
                    </a:p>
                  </a:txBody>
                  <a:tcPr/>
                </a:tc>
                <a:extLst>
                  <a:ext uri="{0D108BD9-81ED-4DB2-BD59-A6C34878D82A}">
                    <a16:rowId xmlns:a16="http://schemas.microsoft.com/office/drawing/2014/main" val="707208745"/>
                  </a:ext>
                </a:extLst>
              </a:tr>
              <a:tr h="370840">
                <a:tc>
                  <a:txBody>
                    <a:bodyPr/>
                    <a:lstStyle/>
                    <a:p>
                      <a:r>
                        <a:rPr lang="en-US" dirty="0"/>
                        <a:t>Decrease</a:t>
                      </a:r>
                    </a:p>
                  </a:txBody>
                  <a:tcPr/>
                </a:tc>
                <a:tc>
                  <a:txBody>
                    <a:bodyPr/>
                    <a:lstStyle/>
                    <a:p>
                      <a:r>
                        <a:rPr lang="en-US" dirty="0"/>
                        <a:t>FP</a:t>
                      </a:r>
                    </a:p>
                  </a:txBody>
                  <a:tcPr/>
                </a:tc>
                <a:tc>
                  <a:txBody>
                    <a:bodyPr/>
                    <a:lstStyle/>
                    <a:p>
                      <a:r>
                        <a:rPr lang="en-US" dirty="0"/>
                        <a:t>TN</a:t>
                      </a:r>
                    </a:p>
                  </a:txBody>
                  <a:tcPr/>
                </a:tc>
                <a:tc>
                  <a:txBody>
                    <a:bodyPr/>
                    <a:lstStyle/>
                    <a:p>
                      <a:endParaRPr lang="en-US" dirty="0"/>
                    </a:p>
                  </a:txBody>
                  <a:tcPr/>
                </a:tc>
                <a:extLst>
                  <a:ext uri="{0D108BD9-81ED-4DB2-BD59-A6C34878D82A}">
                    <a16:rowId xmlns:a16="http://schemas.microsoft.com/office/drawing/2014/main" val="1870607559"/>
                  </a:ext>
                </a:extLst>
              </a:tr>
            </a:tbl>
          </a:graphicData>
        </a:graphic>
      </p:graphicFrame>
      <p:sp>
        <p:nvSpPr>
          <p:cNvPr id="4" name="Footer Placeholder 3"/>
          <p:cNvSpPr>
            <a:spLocks noGrp="1"/>
          </p:cNvSpPr>
          <p:nvPr>
            <p:ph type="ftr" sz="quarter" idx="11"/>
          </p:nvPr>
        </p:nvSpPr>
        <p:spPr>
          <a:xfrm>
            <a:off x="1293813" y="6400801"/>
            <a:ext cx="7896943" cy="268559"/>
          </a:xfrm>
        </p:spPr>
        <p:txBody>
          <a:bodyPr/>
          <a:lstStyle/>
          <a:p>
            <a:r>
              <a:rPr lang="en-IN" sz="2000" cap="none" dirty="0">
                <a:solidFill>
                  <a:srgbClr val="002060"/>
                </a:solidFill>
                <a:latin typeface="Gill Sans MT" panose="020B0502020104020203" pitchFamily="34" charset="0"/>
              </a:rPr>
              <a:t>Confusion Matrix to depict the behaviour of market data</a:t>
            </a: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11</a:t>
            </a:fld>
            <a:endParaRPr lang="en-IN">
              <a:solidFill>
                <a:prstClr val="white">
                  <a:tint val="75000"/>
                </a:prstClr>
              </a:solidFill>
            </a:endParaRPr>
          </a:p>
        </p:txBody>
      </p:sp>
    </p:spTree>
    <p:extLst>
      <p:ext uri="{BB962C8B-B14F-4D97-AF65-F5344CB8AC3E}">
        <p14:creationId xmlns:p14="http://schemas.microsoft.com/office/powerpoint/2010/main" val="104352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lumMod val="50000"/>
                  </a:schemeClr>
                </a:solidFill>
                <a:latin typeface="Gill Sans MT" panose="020B0502020104020203" pitchFamily="34" charset="0"/>
              </a:rPr>
              <a:t>8) Assumptions, Limitations &amp; Further Works</a:t>
            </a:r>
            <a:endParaRPr lang="en-IN" dirty="0">
              <a:solidFill>
                <a:schemeClr val="accent3">
                  <a:lumMod val="50000"/>
                </a:schemeClr>
              </a:solidFill>
              <a:latin typeface="Gill Sans MT" panose="020B0502020104020203" pitchFamily="34" charset="0"/>
            </a:endParaRPr>
          </a:p>
        </p:txBody>
      </p:sp>
      <p:sp>
        <p:nvSpPr>
          <p:cNvPr id="3" name="Content Placeholder 2"/>
          <p:cNvSpPr>
            <a:spLocks noGrp="1"/>
          </p:cNvSpPr>
          <p:nvPr>
            <p:ph idx="1"/>
          </p:nvPr>
        </p:nvSpPr>
        <p:spPr>
          <a:xfrm>
            <a:off x="1461764" y="1828800"/>
            <a:ext cx="9601200" cy="4343400"/>
          </a:xfrm>
        </p:spPr>
        <p:txBody>
          <a:bodyPr>
            <a:noAutofit/>
          </a:bodyPr>
          <a:lstStyle/>
          <a:p>
            <a:pPr marL="0" indent="0">
              <a:buNone/>
            </a:pPr>
            <a:r>
              <a:rPr lang="en-US" sz="1800" dirty="0">
                <a:solidFill>
                  <a:srgbClr val="002060"/>
                </a:solidFill>
                <a:latin typeface="Gill Sans MT" panose="020B0502020104020203" pitchFamily="34" charset="0"/>
              </a:rPr>
              <a:t>Although we found a way to fetch around 30k odd tweets, bypassing the restriction imposed by twitter API. Even this amount of data was not sufficient to predict data with highest accuracy.</a:t>
            </a:r>
          </a:p>
          <a:p>
            <a:pPr marL="0" indent="0">
              <a:buNone/>
            </a:pPr>
            <a:r>
              <a:rPr lang="en-US" sz="1800" dirty="0">
                <a:solidFill>
                  <a:srgbClr val="002060"/>
                </a:solidFill>
                <a:latin typeface="Gill Sans MT" panose="020B0502020104020203" pitchFamily="34" charset="0"/>
              </a:rPr>
              <a:t>Data handling capacity can be improvise by implementing big data strategies and integration of Kafka messaging queue to get the real time feeds in a fraction of seconds.</a:t>
            </a:r>
          </a:p>
          <a:p>
            <a:pPr marL="0" indent="0">
              <a:buNone/>
            </a:pPr>
            <a:r>
              <a:rPr lang="en-US" sz="1800" dirty="0">
                <a:solidFill>
                  <a:srgbClr val="002060"/>
                </a:solidFill>
                <a:latin typeface="Gill Sans MT" panose="020B0502020104020203" pitchFamily="34" charset="0"/>
              </a:rPr>
              <a:t>More structure can be imposed on the data by integrating it within NoSQL </a:t>
            </a:r>
            <a:r>
              <a:rPr lang="en-US" sz="1800" dirty="0" err="1">
                <a:solidFill>
                  <a:srgbClr val="002060"/>
                </a:solidFill>
                <a:latin typeface="Gill Sans MT" panose="020B0502020104020203" pitchFamily="34" charset="0"/>
              </a:rPr>
              <a:t>db</a:t>
            </a:r>
            <a:r>
              <a:rPr lang="en-US" sz="1800" dirty="0">
                <a:solidFill>
                  <a:srgbClr val="002060"/>
                </a:solidFill>
                <a:latin typeface="Gill Sans MT" panose="020B0502020104020203" pitchFamily="34" charset="0"/>
              </a:rPr>
              <a:t> (Mongo DB).</a:t>
            </a:r>
          </a:p>
          <a:p>
            <a:pPr marL="0" indent="0">
              <a:buNone/>
            </a:pPr>
            <a:r>
              <a:rPr lang="en-US" sz="1800" dirty="0">
                <a:solidFill>
                  <a:srgbClr val="002060"/>
                </a:solidFill>
                <a:latin typeface="Gill Sans MT" panose="020B0502020104020203" pitchFamily="34" charset="0"/>
              </a:rPr>
              <a:t>Illustrative Dashboard can be created using Node.js or similar technology to provide end user a single </a:t>
            </a:r>
            <a:r>
              <a:rPr lang="en-US" sz="1800" dirty="0" err="1">
                <a:solidFill>
                  <a:srgbClr val="002060"/>
                </a:solidFill>
                <a:latin typeface="Gill Sans MT" panose="020B0502020104020203" pitchFamily="34" charset="0"/>
              </a:rPr>
              <a:t>singon</a:t>
            </a:r>
            <a:r>
              <a:rPr lang="en-US" sz="1800" dirty="0">
                <a:solidFill>
                  <a:srgbClr val="002060"/>
                </a:solidFill>
                <a:latin typeface="Gill Sans MT" panose="020B0502020104020203" pitchFamily="34" charset="0"/>
              </a:rPr>
              <a:t> platform which will enrich there daily needs to predict.</a:t>
            </a:r>
          </a:p>
        </p:txBody>
      </p:sp>
      <p:sp>
        <p:nvSpPr>
          <p:cNvPr id="4" name="Footer Placeholder 3"/>
          <p:cNvSpPr>
            <a:spLocks noGrp="1"/>
          </p:cNvSpPr>
          <p:nvPr>
            <p:ph type="ftr" sz="quarter" idx="11"/>
          </p:nvPr>
        </p:nvSpPr>
        <p:spPr>
          <a:xfrm>
            <a:off x="1293813" y="6400801"/>
            <a:ext cx="7896943" cy="268559"/>
          </a:xfrm>
        </p:spPr>
        <p:txBody>
          <a:bodyPr/>
          <a:lstStyle/>
          <a:p>
            <a:endParaRPr lang="en-IN" sz="2000" cap="none" dirty="0">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12</a:t>
            </a:fld>
            <a:endParaRPr lang="en-IN">
              <a:solidFill>
                <a:prstClr val="white">
                  <a:tint val="75000"/>
                </a:prstClr>
              </a:solidFill>
            </a:endParaRPr>
          </a:p>
        </p:txBody>
      </p:sp>
    </p:spTree>
    <p:extLst>
      <p:ext uri="{BB962C8B-B14F-4D97-AF65-F5344CB8AC3E}">
        <p14:creationId xmlns:p14="http://schemas.microsoft.com/office/powerpoint/2010/main" val="2816466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lumMod val="50000"/>
                  </a:schemeClr>
                </a:solidFill>
                <a:latin typeface="Gill Sans MT" panose="020B0502020104020203" pitchFamily="34" charset="0"/>
              </a:rPr>
              <a:t>8 Template Slides for Practicum Presentation</a:t>
            </a:r>
            <a:endParaRPr lang="en-IN" dirty="0">
              <a:solidFill>
                <a:schemeClr val="accent3">
                  <a:lumMod val="50000"/>
                </a:schemeClr>
              </a:solidFill>
              <a:latin typeface="Gill Sans MT" panose="020B0502020104020203" pitchFamily="34" charset="0"/>
            </a:endParaRPr>
          </a:p>
        </p:txBody>
      </p:sp>
      <p:sp>
        <p:nvSpPr>
          <p:cNvPr id="3" name="Content Placeholder 2"/>
          <p:cNvSpPr>
            <a:spLocks noGrp="1"/>
          </p:cNvSpPr>
          <p:nvPr>
            <p:ph idx="1"/>
          </p:nvPr>
        </p:nvSpPr>
        <p:spPr>
          <a:xfrm>
            <a:off x="1461764" y="1628800"/>
            <a:ext cx="9601200" cy="5040560"/>
          </a:xfrm>
        </p:spPr>
        <p:txBody>
          <a:bodyPr>
            <a:noAutofit/>
          </a:bodyPr>
          <a:lstStyle/>
          <a:p>
            <a:pPr marL="514350" indent="-514350">
              <a:lnSpc>
                <a:spcPct val="80000"/>
              </a:lnSpc>
              <a:buAutoNum type="arabicParenR"/>
            </a:pPr>
            <a:r>
              <a:rPr lang="en-US" sz="3000" dirty="0">
                <a:solidFill>
                  <a:srgbClr val="002060"/>
                </a:solidFill>
                <a:latin typeface="Gill Sans MT" panose="020B0502020104020203" pitchFamily="34" charset="0"/>
              </a:rPr>
              <a:t>Executive Summary (Practicum Extract)</a:t>
            </a:r>
          </a:p>
          <a:p>
            <a:pPr marL="514350" indent="-514350">
              <a:lnSpc>
                <a:spcPct val="80000"/>
              </a:lnSpc>
              <a:buAutoNum type="arabicParenR"/>
            </a:pPr>
            <a:r>
              <a:rPr lang="en-US" sz="3000" dirty="0">
                <a:solidFill>
                  <a:srgbClr val="002060"/>
                </a:solidFill>
                <a:latin typeface="Gill Sans MT" panose="020B0502020104020203" pitchFamily="34" charset="0"/>
              </a:rPr>
              <a:t>Business Problem</a:t>
            </a:r>
          </a:p>
          <a:p>
            <a:pPr marL="514350" indent="-514350">
              <a:lnSpc>
                <a:spcPct val="80000"/>
              </a:lnSpc>
              <a:buAutoNum type="arabicParenR"/>
            </a:pPr>
            <a:r>
              <a:rPr lang="en-US" sz="3000" dirty="0">
                <a:solidFill>
                  <a:srgbClr val="002060"/>
                </a:solidFill>
                <a:latin typeface="Gill Sans MT" panose="020B0502020104020203" pitchFamily="34" charset="0"/>
              </a:rPr>
              <a:t>Data Requirements &amp; Data Collections</a:t>
            </a:r>
          </a:p>
          <a:p>
            <a:pPr marL="514350" indent="-514350">
              <a:lnSpc>
                <a:spcPct val="80000"/>
              </a:lnSpc>
              <a:buFont typeface="Arial" pitchFamily="34" charset="0"/>
              <a:buAutoNum type="arabicParenR"/>
            </a:pPr>
            <a:r>
              <a:rPr lang="en-US" sz="3000" dirty="0">
                <a:solidFill>
                  <a:srgbClr val="002060"/>
                </a:solidFill>
                <a:latin typeface="Gill Sans MT" panose="020B0502020104020203" pitchFamily="34" charset="0"/>
              </a:rPr>
              <a:t>Data Understanding</a:t>
            </a:r>
          </a:p>
          <a:p>
            <a:pPr marL="514350" indent="-514350">
              <a:lnSpc>
                <a:spcPct val="80000"/>
              </a:lnSpc>
              <a:buAutoNum type="arabicParenR"/>
            </a:pPr>
            <a:r>
              <a:rPr lang="en-US" sz="3000" dirty="0">
                <a:solidFill>
                  <a:srgbClr val="002060"/>
                </a:solidFill>
                <a:latin typeface="Gill Sans MT" panose="020B0502020104020203" pitchFamily="34" charset="0"/>
              </a:rPr>
              <a:t>Data Preparation</a:t>
            </a:r>
          </a:p>
          <a:p>
            <a:pPr marL="514350" indent="-514350">
              <a:lnSpc>
                <a:spcPct val="80000"/>
              </a:lnSpc>
              <a:buAutoNum type="arabicParenR"/>
            </a:pPr>
            <a:r>
              <a:rPr lang="en-US" sz="3000" dirty="0">
                <a:solidFill>
                  <a:srgbClr val="002060"/>
                </a:solidFill>
                <a:latin typeface="Gill Sans MT" panose="020B0502020104020203" pitchFamily="34" charset="0"/>
              </a:rPr>
              <a:t>Modeling, Evaluation and Feedback</a:t>
            </a:r>
          </a:p>
          <a:p>
            <a:pPr marL="514350" indent="-514350">
              <a:lnSpc>
                <a:spcPct val="80000"/>
              </a:lnSpc>
              <a:buAutoNum type="arabicParenR"/>
            </a:pPr>
            <a:r>
              <a:rPr lang="en-US" sz="3000" dirty="0">
                <a:solidFill>
                  <a:srgbClr val="002060"/>
                </a:solidFill>
                <a:latin typeface="Gill Sans MT" panose="020B0502020104020203" pitchFamily="34" charset="0"/>
              </a:rPr>
              <a:t>Business Recommendations</a:t>
            </a:r>
          </a:p>
          <a:p>
            <a:pPr marL="514350" indent="-514350">
              <a:lnSpc>
                <a:spcPct val="80000"/>
              </a:lnSpc>
              <a:buAutoNum type="arabicParenR"/>
            </a:pPr>
            <a:r>
              <a:rPr lang="en-US" sz="3000" dirty="0">
                <a:solidFill>
                  <a:srgbClr val="002060"/>
                </a:solidFill>
                <a:latin typeface="Gill Sans MT" panose="020B0502020104020203" pitchFamily="34" charset="0"/>
              </a:rPr>
              <a:t>Assumptions, Limitations &amp; Further Work</a:t>
            </a: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2</a:t>
            </a:fld>
            <a:endParaRPr lang="en-IN">
              <a:solidFill>
                <a:prstClr val="white">
                  <a:tint val="75000"/>
                </a:prstClr>
              </a:solidFill>
            </a:endParaRPr>
          </a:p>
        </p:txBody>
      </p:sp>
    </p:spTree>
    <p:extLst>
      <p:ext uri="{BB962C8B-B14F-4D97-AF65-F5344CB8AC3E}">
        <p14:creationId xmlns:p14="http://schemas.microsoft.com/office/powerpoint/2010/main" val="599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lumMod val="50000"/>
                  </a:schemeClr>
                </a:solidFill>
                <a:latin typeface="Gill Sans MT" panose="020B0502020104020203" pitchFamily="34" charset="0"/>
              </a:rPr>
              <a:t>1) Executive Summary (Abstract)</a:t>
            </a:r>
            <a:endParaRPr lang="en-IN" dirty="0">
              <a:solidFill>
                <a:schemeClr val="accent3">
                  <a:lumMod val="50000"/>
                </a:schemeClr>
              </a:solidFill>
              <a:latin typeface="Gill Sans MT" panose="020B0502020104020203" pitchFamily="34" charset="0"/>
            </a:endParaRPr>
          </a:p>
        </p:txBody>
      </p:sp>
      <p:sp>
        <p:nvSpPr>
          <p:cNvPr id="3" name="Content Placeholder 2"/>
          <p:cNvSpPr>
            <a:spLocks noGrp="1"/>
          </p:cNvSpPr>
          <p:nvPr>
            <p:ph idx="1"/>
          </p:nvPr>
        </p:nvSpPr>
        <p:spPr>
          <a:xfrm>
            <a:off x="1461764" y="1828800"/>
            <a:ext cx="9601200" cy="4343400"/>
          </a:xfrm>
        </p:spPr>
        <p:txBody>
          <a:bodyPr>
            <a:noAutofit/>
          </a:bodyPr>
          <a:lstStyle/>
          <a:p>
            <a:pPr marL="0" indent="0">
              <a:buNone/>
            </a:pPr>
            <a:r>
              <a:rPr lang="en-IN" sz="3000" u="sng" dirty="0">
                <a:solidFill>
                  <a:srgbClr val="C00000"/>
                </a:solidFill>
                <a:latin typeface="Gill Sans MT" panose="020B0502020104020203" pitchFamily="34" charset="0"/>
              </a:rPr>
              <a:t>Motivation:</a:t>
            </a:r>
          </a:p>
          <a:p>
            <a:r>
              <a:rPr lang="en-US" sz="1800" dirty="0">
                <a:solidFill>
                  <a:srgbClr val="002060"/>
                </a:solidFill>
                <a:latin typeface="Gill Sans MT" panose="020B0502020104020203" pitchFamily="34" charset="0"/>
              </a:rPr>
              <a:t>By Means of this project we are trying to answer the below business questions.</a:t>
            </a:r>
          </a:p>
          <a:p>
            <a:r>
              <a:rPr lang="en-US" sz="1800" dirty="0">
                <a:solidFill>
                  <a:srgbClr val="002060"/>
                </a:solidFill>
                <a:latin typeface="Gill Sans MT" panose="020B0502020104020203" pitchFamily="34" charset="0"/>
              </a:rPr>
              <a:t>While making a comparison of people opinion on Twitter or wiki search can we able to find the relationship between Bitcoin Price and Twitter Sentiment? </a:t>
            </a:r>
          </a:p>
          <a:p>
            <a:r>
              <a:rPr lang="en-US" sz="1800" dirty="0">
                <a:solidFill>
                  <a:srgbClr val="002060"/>
                </a:solidFill>
                <a:latin typeface="Gill Sans MT" panose="020B0502020104020203" pitchFamily="34" charset="0"/>
              </a:rPr>
              <a:t>Can we able to model based upon the sentiment analyzer to build the predictive trading strategy platform?</a:t>
            </a:r>
          </a:p>
          <a:p>
            <a:r>
              <a:rPr lang="en-US" sz="1800" dirty="0">
                <a:solidFill>
                  <a:srgbClr val="002060"/>
                </a:solidFill>
                <a:latin typeface="Gill Sans MT" panose="020B0502020104020203" pitchFamily="34" charset="0"/>
              </a:rPr>
              <a:t>Just like any other currency Bitcoin (BTC) rates are affected by public opinions whether those opinions are based upon trying to achieve using this project .</a:t>
            </a:r>
          </a:p>
          <a:p>
            <a:r>
              <a:rPr lang="en-US" sz="1800" dirty="0">
                <a:solidFill>
                  <a:srgbClr val="002060"/>
                </a:solidFill>
                <a:latin typeface="Gill Sans MT" panose="020B0502020104020203" pitchFamily="34" charset="0"/>
              </a:rPr>
              <a:t>The Role outline of this project is to depict the nature and the fluctuation of the </a:t>
            </a:r>
            <a:r>
              <a:rPr lang="en-US" sz="1800" dirty="0" err="1">
                <a:solidFill>
                  <a:srgbClr val="002060"/>
                </a:solidFill>
                <a:latin typeface="Gill Sans MT" panose="020B0502020104020203" pitchFamily="34" charset="0"/>
              </a:rPr>
              <a:t>btc</a:t>
            </a:r>
            <a:r>
              <a:rPr lang="en-US" sz="1800" dirty="0">
                <a:solidFill>
                  <a:srgbClr val="002060"/>
                </a:solidFill>
                <a:latin typeface="Gill Sans MT" panose="020B0502020104020203" pitchFamily="34" charset="0"/>
              </a:rPr>
              <a:t> price engine using twitter sentimental analysis which eventually help to predict and create a correlation between the social sentiment within the </a:t>
            </a:r>
            <a:r>
              <a:rPr lang="en-US" sz="1800" dirty="0" err="1">
                <a:solidFill>
                  <a:srgbClr val="002060"/>
                </a:solidFill>
                <a:latin typeface="Gill Sans MT" panose="020B0502020104020203" pitchFamily="34" charset="0"/>
              </a:rPr>
              <a:t>btc</a:t>
            </a:r>
            <a:r>
              <a:rPr lang="en-US" sz="1800" dirty="0">
                <a:solidFill>
                  <a:srgbClr val="002060"/>
                </a:solidFill>
                <a:latin typeface="Gill Sans MT" panose="020B0502020104020203" pitchFamily="34" charset="0"/>
              </a:rPr>
              <a:t> price.</a:t>
            </a:r>
          </a:p>
          <a:p>
            <a:endParaRPr lang="en-US" sz="1800" dirty="0">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3</a:t>
            </a:fld>
            <a:endParaRPr lang="en-IN">
              <a:solidFill>
                <a:prstClr val="white">
                  <a:tint val="75000"/>
                </a:prstClr>
              </a:solidFill>
            </a:endParaRPr>
          </a:p>
        </p:txBody>
      </p:sp>
    </p:spTree>
    <p:extLst>
      <p:ext uri="{BB962C8B-B14F-4D97-AF65-F5344CB8AC3E}">
        <p14:creationId xmlns:p14="http://schemas.microsoft.com/office/powerpoint/2010/main" val="240178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lumMod val="50000"/>
                  </a:schemeClr>
                </a:solidFill>
                <a:latin typeface="Gill Sans MT" panose="020B0502020104020203" pitchFamily="34" charset="0"/>
              </a:rPr>
              <a:t>1) Executive Summary (Abstract)</a:t>
            </a:r>
            <a:endParaRPr lang="en-IN" dirty="0">
              <a:solidFill>
                <a:schemeClr val="accent3">
                  <a:lumMod val="50000"/>
                </a:schemeClr>
              </a:solidFill>
              <a:latin typeface="Gill Sans MT" panose="020B0502020104020203" pitchFamily="34" charset="0"/>
            </a:endParaRPr>
          </a:p>
        </p:txBody>
      </p:sp>
      <p:sp>
        <p:nvSpPr>
          <p:cNvPr id="3" name="Content Placeholder 2"/>
          <p:cNvSpPr>
            <a:spLocks noGrp="1"/>
          </p:cNvSpPr>
          <p:nvPr>
            <p:ph idx="1"/>
          </p:nvPr>
        </p:nvSpPr>
        <p:spPr>
          <a:xfrm>
            <a:off x="1461764" y="1828800"/>
            <a:ext cx="9601200" cy="4343400"/>
          </a:xfrm>
        </p:spPr>
        <p:txBody>
          <a:bodyPr>
            <a:noAutofit/>
          </a:bodyPr>
          <a:lstStyle/>
          <a:p>
            <a:pPr marL="0" indent="0">
              <a:buNone/>
            </a:pPr>
            <a:r>
              <a:rPr lang="en-IN" sz="3000" u="sng" dirty="0">
                <a:solidFill>
                  <a:srgbClr val="C00000"/>
                </a:solidFill>
                <a:latin typeface="Gill Sans MT" panose="020B0502020104020203" pitchFamily="34" charset="0"/>
              </a:rPr>
              <a:t>Motivation(cont.):</a:t>
            </a:r>
          </a:p>
          <a:p>
            <a:r>
              <a:rPr lang="en-US" sz="1800" dirty="0">
                <a:solidFill>
                  <a:srgbClr val="002060"/>
                </a:solidFill>
                <a:latin typeface="Gill Sans MT" panose="020B0502020104020203" pitchFamily="34" charset="0"/>
              </a:rPr>
              <a:t>Approach : </a:t>
            </a:r>
          </a:p>
          <a:p>
            <a:r>
              <a:rPr lang="en-US" sz="1800" dirty="0">
                <a:solidFill>
                  <a:srgbClr val="002060"/>
                </a:solidFill>
                <a:latin typeface="Gill Sans MT" panose="020B0502020104020203" pitchFamily="34" charset="0"/>
              </a:rPr>
              <a:t>Using the Logistic regression analysis we are able to create a data mining strategy using the text classification algorithms/packages available for predicting the </a:t>
            </a:r>
            <a:r>
              <a:rPr lang="en-US" sz="1800" dirty="0" err="1">
                <a:solidFill>
                  <a:srgbClr val="002060"/>
                </a:solidFill>
                <a:latin typeface="Gill Sans MT" panose="020B0502020104020203" pitchFamily="34" charset="0"/>
              </a:rPr>
              <a:t>btc</a:t>
            </a:r>
            <a:r>
              <a:rPr lang="en-US" sz="1800" dirty="0">
                <a:solidFill>
                  <a:srgbClr val="002060"/>
                </a:solidFill>
                <a:latin typeface="Gill Sans MT" panose="020B0502020104020203" pitchFamily="34" charset="0"/>
              </a:rPr>
              <a:t> price moments.</a:t>
            </a:r>
          </a:p>
          <a:p>
            <a:r>
              <a:rPr lang="en-US" sz="1800" dirty="0">
                <a:solidFill>
                  <a:srgbClr val="002060"/>
                </a:solidFill>
                <a:latin typeface="Gill Sans MT" panose="020B0502020104020203" pitchFamily="34" charset="0"/>
              </a:rPr>
              <a:t>Have used the sentimental analysis and text mining/classification algorithms to depict the price structure of coins.</a:t>
            </a:r>
          </a:p>
          <a:p>
            <a:endParaRPr lang="en-US" sz="1800" dirty="0">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4</a:t>
            </a:fld>
            <a:endParaRPr lang="en-IN">
              <a:solidFill>
                <a:prstClr val="white">
                  <a:tint val="75000"/>
                </a:prstClr>
              </a:solidFill>
            </a:endParaRPr>
          </a:p>
        </p:txBody>
      </p:sp>
    </p:spTree>
    <p:extLst>
      <p:ext uri="{BB962C8B-B14F-4D97-AF65-F5344CB8AC3E}">
        <p14:creationId xmlns:p14="http://schemas.microsoft.com/office/powerpoint/2010/main" val="4116557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lumMod val="50000"/>
                  </a:schemeClr>
                </a:solidFill>
                <a:latin typeface="Gill Sans MT" panose="020B0502020104020203" pitchFamily="34" charset="0"/>
              </a:rPr>
              <a:t>2) Business Problem</a:t>
            </a:r>
            <a:endParaRPr lang="en-IN" dirty="0">
              <a:solidFill>
                <a:schemeClr val="accent3">
                  <a:lumMod val="50000"/>
                </a:schemeClr>
              </a:solidFill>
              <a:latin typeface="Gill Sans MT" panose="020B0502020104020203" pitchFamily="34" charset="0"/>
            </a:endParaRPr>
          </a:p>
        </p:txBody>
      </p:sp>
      <p:sp>
        <p:nvSpPr>
          <p:cNvPr id="3" name="Content Placeholder 2"/>
          <p:cNvSpPr>
            <a:spLocks noGrp="1"/>
          </p:cNvSpPr>
          <p:nvPr>
            <p:ph idx="1"/>
          </p:nvPr>
        </p:nvSpPr>
        <p:spPr>
          <a:xfrm>
            <a:off x="1461764" y="1828800"/>
            <a:ext cx="9601200" cy="4343400"/>
          </a:xfrm>
        </p:spPr>
        <p:txBody>
          <a:bodyPr>
            <a:noAutofit/>
          </a:bodyPr>
          <a:lstStyle/>
          <a:p>
            <a:pPr marL="228600" lvl="1">
              <a:spcBef>
                <a:spcPts val="1600"/>
              </a:spcBef>
              <a:buFont typeface="Arial" pitchFamily="34" charset="0"/>
              <a:buChar char="•"/>
            </a:pPr>
            <a:r>
              <a:rPr lang="en-US" sz="1800" dirty="0">
                <a:solidFill>
                  <a:srgbClr val="002060"/>
                </a:solidFill>
                <a:latin typeface="Gill Sans MT" panose="020B0502020104020203" pitchFamily="34" charset="0"/>
              </a:rPr>
              <a:t>By making an exploratory data analytics we are performing a sentimental analysis on the twitter data that can serves as a predictive basis to provide a signal toto end users weather  sell or buy the bitcoin currency stocks or not. A prediction model been build to illustrate the changes in the intensity of the sentimental vector  from one interval to the another based upon future feeds.</a:t>
            </a:r>
          </a:p>
          <a:p>
            <a:pPr marL="228600" lvl="1">
              <a:spcBef>
                <a:spcPts val="1600"/>
              </a:spcBef>
              <a:buFont typeface="Arial" pitchFamily="34" charset="0"/>
              <a:buChar char="•"/>
            </a:pPr>
            <a:r>
              <a:rPr lang="en-US" sz="1800" dirty="0">
                <a:solidFill>
                  <a:srgbClr val="002060"/>
                </a:solidFill>
                <a:latin typeface="Gill Sans MT" panose="020B0502020104020203" pitchFamily="34" charset="0"/>
              </a:rPr>
              <a:t>Logistic regression model has been used that provide the MSE as 32 on 70% and 30% split training and test data set over 30k+ records</a:t>
            </a:r>
            <a:r>
              <a:rPr lang="en-US" sz="1400" dirty="0">
                <a:solidFill>
                  <a:schemeClr val="bg2">
                    <a:lumMod val="50000"/>
                  </a:schemeClr>
                </a:solidFill>
              </a:rPr>
              <a:t>. </a:t>
            </a:r>
            <a:r>
              <a:rPr lang="en-US" sz="1800" dirty="0">
                <a:solidFill>
                  <a:srgbClr val="002060"/>
                </a:solidFill>
                <a:latin typeface="Gill Sans MT" panose="020B0502020104020203" pitchFamily="34" charset="0"/>
              </a:rPr>
              <a:t>Future improvising in the project would begin with changing the static threshold value to a dynamic one which will take dynamic nature of cryptocurrency terms into account. </a:t>
            </a:r>
            <a:endParaRPr lang="en-IN" sz="1800" dirty="0">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5</a:t>
            </a:fld>
            <a:endParaRPr lang="en-IN">
              <a:solidFill>
                <a:prstClr val="white">
                  <a:tint val="75000"/>
                </a:prstClr>
              </a:solidFill>
            </a:endParaRPr>
          </a:p>
        </p:txBody>
      </p:sp>
    </p:spTree>
    <p:extLst>
      <p:ext uri="{BB962C8B-B14F-4D97-AF65-F5344CB8AC3E}">
        <p14:creationId xmlns:p14="http://schemas.microsoft.com/office/powerpoint/2010/main" val="127900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lumMod val="50000"/>
                  </a:schemeClr>
                </a:solidFill>
                <a:latin typeface="Gill Sans MT" panose="020B0502020104020203" pitchFamily="34" charset="0"/>
              </a:rPr>
              <a:t>3) Data Requirements &amp; Collections</a:t>
            </a:r>
            <a:endParaRPr lang="en-IN" dirty="0">
              <a:solidFill>
                <a:schemeClr val="accent3">
                  <a:lumMod val="50000"/>
                </a:schemeClr>
              </a:solidFill>
              <a:latin typeface="Gill Sans MT" panose="020B0502020104020203" pitchFamily="34" charset="0"/>
            </a:endParaRPr>
          </a:p>
        </p:txBody>
      </p:sp>
      <p:sp>
        <p:nvSpPr>
          <p:cNvPr id="3" name="Content Placeholder 2"/>
          <p:cNvSpPr>
            <a:spLocks noGrp="1"/>
          </p:cNvSpPr>
          <p:nvPr>
            <p:ph idx="1"/>
          </p:nvPr>
        </p:nvSpPr>
        <p:spPr>
          <a:xfrm>
            <a:off x="1461764" y="1828800"/>
            <a:ext cx="9601200" cy="4343400"/>
          </a:xfrm>
        </p:spPr>
        <p:txBody>
          <a:bodyPr>
            <a:noAutofit/>
          </a:bodyPr>
          <a:lstStyle/>
          <a:p>
            <a:endParaRPr lang="en-US" dirty="0">
              <a:solidFill>
                <a:schemeClr val="bg2">
                  <a:lumMod val="50000"/>
                </a:schemeClr>
              </a:solidFill>
            </a:endParaRPr>
          </a:p>
          <a:p>
            <a:r>
              <a:rPr lang="en-US" sz="1800" dirty="0">
                <a:solidFill>
                  <a:srgbClr val="002060"/>
                </a:solidFill>
                <a:latin typeface="Gill Sans MT" panose="020B0502020104020203" pitchFamily="34" charset="0"/>
              </a:rPr>
              <a:t>To Split data into training and test data set have created a mechanism using </a:t>
            </a:r>
            <a:r>
              <a:rPr lang="en-US" sz="1800" dirty="0" err="1">
                <a:solidFill>
                  <a:srgbClr val="002060"/>
                </a:solidFill>
                <a:latin typeface="Gill Sans MT" panose="020B0502020104020203" pitchFamily="34" charset="0"/>
              </a:rPr>
              <a:t>tweepy</a:t>
            </a:r>
            <a:r>
              <a:rPr lang="en-US" sz="1800" dirty="0">
                <a:solidFill>
                  <a:srgbClr val="002060"/>
                </a:solidFill>
                <a:latin typeface="Gill Sans MT" panose="020B0502020104020203" pitchFamily="34" charset="0"/>
              </a:rPr>
              <a:t> API to resolve the constraint of collecting the and data in real time from twitter.</a:t>
            </a:r>
          </a:p>
          <a:p>
            <a:r>
              <a:rPr lang="en-US" sz="1800" dirty="0">
                <a:solidFill>
                  <a:srgbClr val="002060"/>
                </a:solidFill>
                <a:latin typeface="Gill Sans MT" panose="020B0502020104020203" pitchFamily="34" charset="0"/>
              </a:rPr>
              <a:t>Beautiful Soup have been used to get the data from twitter HTML page  and further data been collected using JASON provider.</a:t>
            </a:r>
          </a:p>
          <a:p>
            <a:r>
              <a:rPr lang="en-US" sz="1800" dirty="0">
                <a:solidFill>
                  <a:srgbClr val="002060"/>
                </a:solidFill>
                <a:latin typeface="Gill Sans MT" panose="020B0502020104020203" pitchFamily="34" charset="0"/>
              </a:rPr>
              <a:t>For prediction, we needed real time data and for that we have used an open source python library - </a:t>
            </a:r>
            <a:r>
              <a:rPr lang="en-US" sz="1800" dirty="0" err="1">
                <a:solidFill>
                  <a:srgbClr val="002060"/>
                </a:solidFill>
                <a:latin typeface="Gill Sans MT" panose="020B0502020104020203" pitchFamily="34" charset="0"/>
              </a:rPr>
              <a:t>Tweepy</a:t>
            </a:r>
            <a:r>
              <a:rPr lang="en-US" sz="1800" dirty="0">
                <a:solidFill>
                  <a:srgbClr val="002060"/>
                </a:solidFill>
                <a:latin typeface="Gill Sans MT" panose="020B0502020104020203" pitchFamily="34" charset="0"/>
              </a:rPr>
              <a:t> which also collects tweets based on word bitcoin.. All the collected tweets being saved in text file with username, text and time of creation as column values.</a:t>
            </a:r>
            <a:endParaRPr lang="en-IN" sz="1800" dirty="0">
              <a:solidFill>
                <a:srgbClr val="002060"/>
              </a:solidFill>
              <a:latin typeface="Gill Sans MT" panose="020B0502020104020203" pitchFamily="34" charset="0"/>
            </a:endParaRPr>
          </a:p>
        </p:txBody>
      </p:sp>
      <p:sp>
        <p:nvSpPr>
          <p:cNvPr id="4" name="Footer Placeholder 3"/>
          <p:cNvSpPr>
            <a:spLocks noGrp="1"/>
          </p:cNvSpPr>
          <p:nvPr>
            <p:ph type="ftr" sz="quarter" idx="11"/>
          </p:nvPr>
        </p:nvSpPr>
        <p:spPr>
          <a:xfrm>
            <a:off x="1293813" y="6400801"/>
            <a:ext cx="7896943" cy="268559"/>
          </a:xfrm>
        </p:spPr>
        <p:txBody>
          <a:bodyPr/>
          <a:lstStyle/>
          <a:p>
            <a:endParaRPr lang="en-IN" sz="2000" cap="none" dirty="0">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6</a:t>
            </a:fld>
            <a:endParaRPr lang="en-IN">
              <a:solidFill>
                <a:prstClr val="white">
                  <a:tint val="75000"/>
                </a:prstClr>
              </a:solidFill>
            </a:endParaRPr>
          </a:p>
        </p:txBody>
      </p:sp>
    </p:spTree>
    <p:extLst>
      <p:ext uri="{BB962C8B-B14F-4D97-AF65-F5344CB8AC3E}">
        <p14:creationId xmlns:p14="http://schemas.microsoft.com/office/powerpoint/2010/main" val="1224984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lumMod val="50000"/>
                  </a:schemeClr>
                </a:solidFill>
                <a:latin typeface="Gill Sans MT" panose="020B0502020104020203" pitchFamily="34" charset="0"/>
              </a:rPr>
              <a:t>4) Data Understanding</a:t>
            </a:r>
            <a:endParaRPr lang="en-IN" dirty="0">
              <a:solidFill>
                <a:schemeClr val="accent3">
                  <a:lumMod val="50000"/>
                </a:schemeClr>
              </a:solidFill>
              <a:latin typeface="Gill Sans MT" panose="020B0502020104020203" pitchFamily="34" charset="0"/>
            </a:endParaRPr>
          </a:p>
        </p:txBody>
      </p:sp>
      <p:sp>
        <p:nvSpPr>
          <p:cNvPr id="3" name="Content Placeholder 2"/>
          <p:cNvSpPr>
            <a:spLocks noGrp="1"/>
          </p:cNvSpPr>
          <p:nvPr>
            <p:ph idx="1"/>
          </p:nvPr>
        </p:nvSpPr>
        <p:spPr>
          <a:xfrm>
            <a:off x="1461764" y="1828800"/>
            <a:ext cx="9601200" cy="4343400"/>
          </a:xfrm>
        </p:spPr>
        <p:txBody>
          <a:bodyPr>
            <a:noAutofit/>
          </a:bodyPr>
          <a:lstStyle/>
          <a:p>
            <a:r>
              <a:rPr lang="en-US" sz="1800" dirty="0">
                <a:solidFill>
                  <a:srgbClr val="002060"/>
                </a:solidFill>
                <a:latin typeface="Gill Sans MT" panose="020B0502020104020203" pitchFamily="34" charset="0"/>
              </a:rPr>
              <a:t>Our training and testing data was a single CSV file containing following headers: </a:t>
            </a:r>
          </a:p>
          <a:p>
            <a:pPr marL="0" indent="0">
              <a:buNone/>
            </a:pPr>
            <a:r>
              <a:rPr lang="en-US" sz="1800" dirty="0">
                <a:solidFill>
                  <a:srgbClr val="002060"/>
                </a:solidFill>
                <a:latin typeface="Gill Sans MT" panose="020B0502020104020203" pitchFamily="34" charset="0"/>
              </a:rPr>
              <a:t>&lt;date&gt;, &lt;sentiment&gt;,&lt; volume&gt; and &lt;change&gt;  .</a:t>
            </a:r>
          </a:p>
          <a:p>
            <a:r>
              <a:rPr lang="en-US" sz="1800" dirty="0">
                <a:solidFill>
                  <a:srgbClr val="002060"/>
                </a:solidFill>
                <a:latin typeface="Gill Sans MT" panose="020B0502020104020203" pitchFamily="34" charset="0"/>
              </a:rPr>
              <a:t> We have collected all the data and divided it by date it was generated, aggregated the sentiment values based on number of tweets i.e. volume, and determined its feature by the change it has made on bitcoin currency market. </a:t>
            </a:r>
          </a:p>
          <a:p>
            <a:r>
              <a:rPr lang="en-US" sz="1800" dirty="0">
                <a:solidFill>
                  <a:srgbClr val="002060"/>
                </a:solidFill>
                <a:latin typeface="Gill Sans MT" panose="020B0502020104020203" pitchFamily="34" charset="0"/>
              </a:rPr>
              <a:t>The training-testing split was 70%-30%. That is, 70 percent of the data was allocated for training the Logistic Regression model and 30 percent was left for prediction.</a:t>
            </a:r>
            <a:endParaRPr lang="en-IN" sz="1800" dirty="0">
              <a:solidFill>
                <a:srgbClr val="002060"/>
              </a:solidFill>
              <a:latin typeface="Gill Sans MT" panose="020B0502020104020203" pitchFamily="34" charset="0"/>
            </a:endParaRPr>
          </a:p>
        </p:txBody>
      </p:sp>
      <p:sp>
        <p:nvSpPr>
          <p:cNvPr id="4" name="Footer Placeholder 3"/>
          <p:cNvSpPr>
            <a:spLocks noGrp="1"/>
          </p:cNvSpPr>
          <p:nvPr>
            <p:ph type="ftr" sz="quarter" idx="11"/>
          </p:nvPr>
        </p:nvSpPr>
        <p:spPr>
          <a:xfrm>
            <a:off x="1293813" y="6400801"/>
            <a:ext cx="7896943" cy="268559"/>
          </a:xfrm>
        </p:spPr>
        <p:txBody>
          <a:bodyPr/>
          <a:lstStyle/>
          <a:p>
            <a:endParaRPr lang="en-IN" sz="2000" cap="none" dirty="0">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7</a:t>
            </a:fld>
            <a:endParaRPr lang="en-IN">
              <a:solidFill>
                <a:prstClr val="white">
                  <a:tint val="75000"/>
                </a:prstClr>
              </a:solidFill>
            </a:endParaRPr>
          </a:p>
        </p:txBody>
      </p:sp>
    </p:spTree>
    <p:extLst>
      <p:ext uri="{BB962C8B-B14F-4D97-AF65-F5344CB8AC3E}">
        <p14:creationId xmlns:p14="http://schemas.microsoft.com/office/powerpoint/2010/main" val="423327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lumMod val="50000"/>
                  </a:schemeClr>
                </a:solidFill>
                <a:latin typeface="Gill Sans MT" panose="020B0502020104020203" pitchFamily="34" charset="0"/>
              </a:rPr>
              <a:t>5) Data Preparation</a:t>
            </a:r>
            <a:endParaRPr lang="en-IN" dirty="0">
              <a:solidFill>
                <a:schemeClr val="accent3">
                  <a:lumMod val="50000"/>
                </a:schemeClr>
              </a:solidFill>
              <a:latin typeface="Gill Sans MT" panose="020B0502020104020203" pitchFamily="34" charset="0"/>
            </a:endParaRPr>
          </a:p>
        </p:txBody>
      </p:sp>
      <p:sp>
        <p:nvSpPr>
          <p:cNvPr id="3" name="Content Placeholder 2"/>
          <p:cNvSpPr>
            <a:spLocks noGrp="1"/>
          </p:cNvSpPr>
          <p:nvPr>
            <p:ph idx="1"/>
          </p:nvPr>
        </p:nvSpPr>
        <p:spPr>
          <a:xfrm>
            <a:off x="1461764" y="1828800"/>
            <a:ext cx="9601200" cy="4343400"/>
          </a:xfrm>
        </p:spPr>
        <p:txBody>
          <a:bodyPr>
            <a:noAutofit/>
          </a:bodyPr>
          <a:lstStyle/>
          <a:p>
            <a:r>
              <a:rPr lang="en-US" sz="1800" dirty="0">
                <a:solidFill>
                  <a:srgbClr val="002060"/>
                </a:solidFill>
                <a:latin typeface="Gill Sans MT" panose="020B0502020104020203" pitchFamily="34" charset="0"/>
              </a:rPr>
              <a:t>Reducing Noise and Cleaning Data Set </a:t>
            </a:r>
          </a:p>
          <a:p>
            <a:r>
              <a:rPr lang="en-US" sz="1800" dirty="0">
                <a:solidFill>
                  <a:srgbClr val="002060"/>
                </a:solidFill>
                <a:latin typeface="Gill Sans MT" panose="020B0502020104020203" pitchFamily="34" charset="0"/>
              </a:rPr>
              <a:t>While tweets are collected in real time, initial cleaning phase included removal of excess white space and converting text to lowercase additional implementation of removing punctuation </a:t>
            </a:r>
            <a:r>
              <a:rPr lang="en-US" sz="1800" dirty="0" err="1">
                <a:solidFill>
                  <a:srgbClr val="002060"/>
                </a:solidFill>
                <a:latin typeface="Gill Sans MT" panose="020B0502020104020203" pitchFamily="34" charset="0"/>
              </a:rPr>
              <a:t>stopwords</a:t>
            </a:r>
            <a:r>
              <a:rPr lang="en-US" sz="1800" dirty="0">
                <a:solidFill>
                  <a:srgbClr val="002060"/>
                </a:solidFill>
                <a:latin typeface="Gill Sans MT" panose="020B0502020104020203" pitchFamily="34" charset="0"/>
              </a:rPr>
              <a:t> </a:t>
            </a:r>
          </a:p>
          <a:p>
            <a:r>
              <a:rPr lang="en-US" sz="1800" dirty="0">
                <a:solidFill>
                  <a:srgbClr val="002060"/>
                </a:solidFill>
                <a:latin typeface="Gill Sans MT" panose="020B0502020104020203" pitchFamily="34" charset="0"/>
              </a:rPr>
              <a:t>a) Removing Duplicates: Presence of twitter API complicated our work as they instantaneously disperse tweets containing keywords which altered words in our training data. To overcome this removal of duplicates was necessary using data cleaning methods within NLTK.</a:t>
            </a:r>
          </a:p>
          <a:p>
            <a:r>
              <a:rPr lang="en-US" sz="1800" dirty="0">
                <a:solidFill>
                  <a:srgbClr val="002060"/>
                </a:solidFill>
                <a:latin typeface="Gill Sans MT" panose="020B0502020104020203" pitchFamily="34" charset="0"/>
              </a:rPr>
              <a:t>b) Filtering: Remove all non-alphabetic words. Invalid English and stop words not having membership in words corpus of the Natural Language Toolkit are also removed. </a:t>
            </a:r>
          </a:p>
          <a:p>
            <a:r>
              <a:rPr lang="en-US" sz="1800" dirty="0">
                <a:solidFill>
                  <a:srgbClr val="002060"/>
                </a:solidFill>
                <a:latin typeface="Gill Sans MT" panose="020B0502020104020203" pitchFamily="34" charset="0"/>
              </a:rPr>
              <a:t>Cleaning phase comprises of data filtering and dropping duplicates connotations and phrases.</a:t>
            </a:r>
            <a:endParaRPr lang="en-IN" sz="1800" dirty="0">
              <a:solidFill>
                <a:srgbClr val="002060"/>
              </a:solidFill>
              <a:latin typeface="Gill Sans MT" panose="020B0502020104020203" pitchFamily="34" charset="0"/>
            </a:endParaRPr>
          </a:p>
        </p:txBody>
      </p:sp>
      <p:sp>
        <p:nvSpPr>
          <p:cNvPr id="4" name="Footer Placeholder 3"/>
          <p:cNvSpPr>
            <a:spLocks noGrp="1"/>
          </p:cNvSpPr>
          <p:nvPr>
            <p:ph type="ftr" sz="quarter" idx="11"/>
          </p:nvPr>
        </p:nvSpPr>
        <p:spPr>
          <a:xfrm>
            <a:off x="1293813" y="6400801"/>
            <a:ext cx="7896943" cy="268559"/>
          </a:xfrm>
        </p:spPr>
        <p:txBody>
          <a:bodyPr/>
          <a:lstStyle/>
          <a:p>
            <a:endParaRPr lang="en-IN" sz="2000" cap="none" dirty="0">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8</a:t>
            </a:fld>
            <a:endParaRPr lang="en-IN">
              <a:solidFill>
                <a:prstClr val="white">
                  <a:tint val="75000"/>
                </a:prstClr>
              </a:solidFill>
            </a:endParaRPr>
          </a:p>
        </p:txBody>
      </p:sp>
    </p:spTree>
    <p:extLst>
      <p:ext uri="{BB962C8B-B14F-4D97-AF65-F5344CB8AC3E}">
        <p14:creationId xmlns:p14="http://schemas.microsoft.com/office/powerpoint/2010/main" val="247044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lumMod val="50000"/>
                  </a:schemeClr>
                </a:solidFill>
                <a:latin typeface="Gill Sans MT" panose="020B0502020104020203" pitchFamily="34" charset="0"/>
              </a:rPr>
              <a:t>6) Modeling, Evaluation and Feedback</a:t>
            </a:r>
            <a:endParaRPr lang="en-IN" dirty="0">
              <a:solidFill>
                <a:schemeClr val="accent3">
                  <a:lumMod val="50000"/>
                </a:schemeClr>
              </a:solidFill>
              <a:latin typeface="Gill Sans MT" panose="020B0502020104020203" pitchFamily="34" charset="0"/>
            </a:endParaRPr>
          </a:p>
        </p:txBody>
      </p:sp>
      <p:sp>
        <p:nvSpPr>
          <p:cNvPr id="3" name="Content Placeholder 2"/>
          <p:cNvSpPr>
            <a:spLocks noGrp="1"/>
          </p:cNvSpPr>
          <p:nvPr>
            <p:ph idx="1"/>
          </p:nvPr>
        </p:nvSpPr>
        <p:spPr>
          <a:xfrm>
            <a:off x="1461764" y="1828800"/>
            <a:ext cx="9601200" cy="4343400"/>
          </a:xfrm>
        </p:spPr>
        <p:txBody>
          <a:bodyPr>
            <a:noAutofit/>
          </a:bodyPr>
          <a:lstStyle/>
          <a:p>
            <a:r>
              <a:rPr lang="en-US" sz="1800" dirty="0">
                <a:solidFill>
                  <a:srgbClr val="002060"/>
                </a:solidFill>
                <a:latin typeface="Gill Sans MT" panose="020B0502020104020203" pitchFamily="34" charset="0"/>
              </a:rPr>
              <a:t>For making the prediction of the </a:t>
            </a:r>
            <a:r>
              <a:rPr lang="en-US" sz="1800" dirty="0" err="1">
                <a:solidFill>
                  <a:srgbClr val="002060"/>
                </a:solidFill>
                <a:latin typeface="Gill Sans MT" panose="020B0502020104020203" pitchFamily="34" charset="0"/>
              </a:rPr>
              <a:t>btc</a:t>
            </a:r>
            <a:r>
              <a:rPr lang="en-US" sz="1800" dirty="0">
                <a:solidFill>
                  <a:srgbClr val="002060"/>
                </a:solidFill>
                <a:latin typeface="Gill Sans MT" panose="020B0502020104020203" pitchFamily="34" charset="0"/>
              </a:rPr>
              <a:t> price fluctuations with the help of social mining from twitter data have used the sentimental analyzer and text classification approach using machine learning technique for that purpose have used the logistic regression and SVM within </a:t>
            </a:r>
            <a:r>
              <a:rPr lang="en-US" sz="1800" dirty="0" err="1">
                <a:solidFill>
                  <a:srgbClr val="002060"/>
                </a:solidFill>
                <a:latin typeface="Gill Sans MT" panose="020B0502020104020203" pitchFamily="34" charset="0"/>
              </a:rPr>
              <a:t>Scikit</a:t>
            </a:r>
            <a:r>
              <a:rPr lang="en-US" sz="1800" dirty="0">
                <a:solidFill>
                  <a:srgbClr val="002060"/>
                </a:solidFill>
                <a:latin typeface="Gill Sans MT" panose="020B0502020104020203" pitchFamily="34" charset="0"/>
              </a:rPr>
              <a:t> libraries.</a:t>
            </a:r>
          </a:p>
        </p:txBody>
      </p:sp>
      <p:sp>
        <p:nvSpPr>
          <p:cNvPr id="4" name="Footer Placeholder 3"/>
          <p:cNvSpPr>
            <a:spLocks noGrp="1"/>
          </p:cNvSpPr>
          <p:nvPr>
            <p:ph type="ftr" sz="quarter" idx="11"/>
          </p:nvPr>
        </p:nvSpPr>
        <p:spPr>
          <a:xfrm>
            <a:off x="1293813" y="6400801"/>
            <a:ext cx="7896943" cy="268559"/>
          </a:xfrm>
        </p:spPr>
        <p:txBody>
          <a:bodyPr/>
          <a:lstStyle/>
          <a:p>
            <a:endParaRPr lang="en-IN" sz="2000" cap="none" dirty="0">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9</a:t>
            </a:fld>
            <a:endParaRPr lang="en-IN">
              <a:solidFill>
                <a:prstClr val="white">
                  <a:tint val="75000"/>
                </a:prstClr>
              </a:solidFill>
            </a:endParaRPr>
          </a:p>
        </p:txBody>
      </p:sp>
    </p:spTree>
    <p:extLst>
      <p:ext uri="{BB962C8B-B14F-4D97-AF65-F5344CB8AC3E}">
        <p14:creationId xmlns:p14="http://schemas.microsoft.com/office/powerpoint/2010/main" val="994150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3_Woodgrain 16x9">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C20563B-C646-42AF-9D0D-76DF086793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1058</Words>
  <Application>Microsoft Office PowerPoint</Application>
  <PresentationFormat>Custom</PresentationFormat>
  <Paragraphs>77</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vt:lpstr>
      <vt:lpstr>Gill Sans MT</vt:lpstr>
      <vt:lpstr>3_Woodgrain 16x9</vt:lpstr>
      <vt:lpstr>Social Data mining to predict the Bitcoin Price and other influencial parameters</vt:lpstr>
      <vt:lpstr>8 Template Slides for Practicum Presentation</vt:lpstr>
      <vt:lpstr>1) Executive Summary (Abstract)</vt:lpstr>
      <vt:lpstr>1) Executive Summary (Abstract)</vt:lpstr>
      <vt:lpstr>2) Business Problem</vt:lpstr>
      <vt:lpstr>3) Data Requirements &amp; Collections</vt:lpstr>
      <vt:lpstr>4) Data Understanding</vt:lpstr>
      <vt:lpstr>5) Data Preparation</vt:lpstr>
      <vt:lpstr>6) Modeling, Evaluation and Feedback</vt:lpstr>
      <vt:lpstr>7) Business Recommendations</vt:lpstr>
      <vt:lpstr>7) Business Recommendations(cont.)</vt:lpstr>
      <vt:lpstr>8) Assumptions, Limitations &amp; Further 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2016-02-08T05:04:35Z</dcterms:created>
  <dcterms:modified xsi:type="dcterms:W3CDTF">2018-06-28T17:29:35Z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TC028011159991</vt:lpwstr>
  </property>
</Properties>
</file>