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7DCE-7AE6-98CA-FA37-6401C614E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05453-0705-C96D-E6B8-687DDB149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EA9F-9391-9646-AC08-0F1E2D26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D2949-90A6-D08C-69F4-85A14EF3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EC2D-4CF5-A3CB-2351-89FC424E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5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4C42-E5C8-63B7-7EAB-6C74C64C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292FA-4FF6-446D-5EDB-9A47C2A05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46B2-0B37-BBF7-6814-8F6A0070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0DA0-CC2F-B27F-A8B6-79BE68F9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C76-235D-D4CC-3C9C-F242597C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5AB85-8AF9-B619-345F-A222A36F6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9131C-88FF-06C9-6FAE-7D2D6E9C5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1D3E-780B-E59E-4F34-BC16A46A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544D-4B9E-7436-BBFB-E9A2525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CB0F-45E9-1948-6BA8-652AF93C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0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C5A3-62B2-F427-0C82-C10FE69E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F392-AAF9-0142-2D29-92568268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24E5-3EF7-80AA-8142-A242621E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3E6B-9177-89A3-CBDA-A7FBC105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169C-8FBE-6B03-B690-5F6A7500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9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DBA7-AE3D-9A33-2793-B7501321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62334-4F61-90A8-A8C8-E2DA3E84B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6438-5E33-4AB2-C6A0-1FA70185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1EA6-5029-1F2A-8E1D-FE6FB720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33F6-5132-2BF0-0E35-A5E0A9F4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6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5ED4-3385-F8B0-5F8D-EA41AACD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CBA7-FA4E-9FD9-C114-93DF10BBF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0A309-F7F5-3453-084C-7F9CC2E0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C885E-36A8-7C65-231D-5DDC0649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04695-052A-E084-8ADF-C73D6FA4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E9C59-2451-7A73-E115-F38DE51B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8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90A5-BF3B-F92C-8416-C8CD8566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A0B3D-DE27-E4DC-5636-15F1FAE17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D7B2D-EEC2-1E06-5655-4C02072C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21347-529F-1C79-B400-384451380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78C8E-08EE-CB8A-904A-5BA43F2B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889D4-DC39-FD66-CC92-D51DE750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1BF28-439C-85B7-C9E7-ACAEA29A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A5FC2-2AC4-6D8A-8CE0-E74F5032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53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2F69-D6BF-3475-6D56-EC7B338E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A1C34-BB45-2BEE-8AC8-B3AE547C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F28D1-EA2A-24B3-52A9-86AD225D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B1991-E5B1-81DB-A93F-D1F6059F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7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72C17-9F39-C27E-11A7-38244E3B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146D3-3C44-24EF-0BEA-8C529D95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7FC47-7E1A-B7E7-8C83-CCE3304F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3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ED6-5E2A-8DAC-1811-7BAB6A30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4CDB-F2B4-D2F7-49F1-AF9A5918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44789-E414-E7ED-7384-54C442B90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05668-CFAA-8880-87F8-22A9C6B5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B70E-53FD-C650-BAD9-6C00B307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385A9-2EB5-F566-442C-852D364C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1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5CCD-A3CF-D0BA-4B68-62A5CA4F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4B34A-BDB1-1FE3-D803-1E3F122BC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B3B8B-0115-B498-6D1C-8152230C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B6CE3-7B3C-65F6-F416-B9AE2A7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0FC0-2334-DCC7-9068-ACFB183C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C97FC-6DF5-4D0C-34E6-B48925B4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E257F-1706-4617-849E-7C6592E6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3B26E-5E48-C269-5007-DC8F5FF7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7C4A-61C9-1F38-16A4-800042E54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BF45-C92D-4CF4-B0B8-DA0F29D2E87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DF8C-0555-9220-F0D0-95187F42E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3EB7-3508-1281-DEFD-8C4591E09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FDC9-0530-47CD-A321-782B7DA36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8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41.xml"/><Relationship Id="rId21" Type="http://schemas.openxmlformats.org/officeDocument/2006/relationships/tags" Target="../tags/tag36.xml"/><Relationship Id="rId34" Type="http://schemas.openxmlformats.org/officeDocument/2006/relationships/tags" Target="../tags/tag49.xml"/><Relationship Id="rId42" Type="http://schemas.openxmlformats.org/officeDocument/2006/relationships/tags" Target="../tags/tag57.xml"/><Relationship Id="rId47" Type="http://schemas.openxmlformats.org/officeDocument/2006/relationships/tags" Target="../tags/tag62.xml"/><Relationship Id="rId50" Type="http://schemas.openxmlformats.org/officeDocument/2006/relationships/tags" Target="../tags/tag65.xml"/><Relationship Id="rId55" Type="http://schemas.openxmlformats.org/officeDocument/2006/relationships/tags" Target="../tags/tag70.xml"/><Relationship Id="rId63" Type="http://schemas.openxmlformats.org/officeDocument/2006/relationships/tags" Target="../tags/tag7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9" Type="http://schemas.openxmlformats.org/officeDocument/2006/relationships/tags" Target="../tags/tag44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tags" Target="../tags/tag47.xml"/><Relationship Id="rId37" Type="http://schemas.openxmlformats.org/officeDocument/2006/relationships/tags" Target="../tags/tag52.xml"/><Relationship Id="rId40" Type="http://schemas.openxmlformats.org/officeDocument/2006/relationships/tags" Target="../tags/tag55.xml"/><Relationship Id="rId45" Type="http://schemas.openxmlformats.org/officeDocument/2006/relationships/tags" Target="../tags/tag60.xml"/><Relationship Id="rId53" Type="http://schemas.openxmlformats.org/officeDocument/2006/relationships/tags" Target="../tags/tag68.xml"/><Relationship Id="rId58" Type="http://schemas.openxmlformats.org/officeDocument/2006/relationships/tags" Target="../tags/tag73.xml"/><Relationship Id="rId66" Type="http://schemas.openxmlformats.org/officeDocument/2006/relationships/tags" Target="../tags/tag81.xml"/><Relationship Id="rId5" Type="http://schemas.openxmlformats.org/officeDocument/2006/relationships/tags" Target="../tags/tag20.xml"/><Relationship Id="rId61" Type="http://schemas.openxmlformats.org/officeDocument/2006/relationships/tags" Target="../tags/tag76.xml"/><Relationship Id="rId19" Type="http://schemas.openxmlformats.org/officeDocument/2006/relationships/tags" Target="../tags/tag3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Relationship Id="rId35" Type="http://schemas.openxmlformats.org/officeDocument/2006/relationships/tags" Target="../tags/tag50.xml"/><Relationship Id="rId43" Type="http://schemas.openxmlformats.org/officeDocument/2006/relationships/tags" Target="../tags/tag58.xml"/><Relationship Id="rId48" Type="http://schemas.openxmlformats.org/officeDocument/2006/relationships/tags" Target="../tags/tag63.xml"/><Relationship Id="rId56" Type="http://schemas.openxmlformats.org/officeDocument/2006/relationships/tags" Target="../tags/tag71.xml"/><Relationship Id="rId64" Type="http://schemas.openxmlformats.org/officeDocument/2006/relationships/tags" Target="../tags/tag79.xml"/><Relationship Id="rId8" Type="http://schemas.openxmlformats.org/officeDocument/2006/relationships/tags" Target="../tags/tag23.xml"/><Relationship Id="rId51" Type="http://schemas.openxmlformats.org/officeDocument/2006/relationships/tags" Target="../tags/tag66.xml"/><Relationship Id="rId3" Type="http://schemas.openxmlformats.org/officeDocument/2006/relationships/tags" Target="../tags/tag18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tags" Target="../tags/tag48.xml"/><Relationship Id="rId38" Type="http://schemas.openxmlformats.org/officeDocument/2006/relationships/tags" Target="../tags/tag53.xml"/><Relationship Id="rId46" Type="http://schemas.openxmlformats.org/officeDocument/2006/relationships/tags" Target="../tags/tag61.xml"/><Relationship Id="rId59" Type="http://schemas.openxmlformats.org/officeDocument/2006/relationships/tags" Target="../tags/tag74.xml"/><Relationship Id="rId67" Type="http://schemas.openxmlformats.org/officeDocument/2006/relationships/slideLayout" Target="../slideLayouts/slideLayout2.xml"/><Relationship Id="rId20" Type="http://schemas.openxmlformats.org/officeDocument/2006/relationships/tags" Target="../tags/tag35.xml"/><Relationship Id="rId41" Type="http://schemas.openxmlformats.org/officeDocument/2006/relationships/tags" Target="../tags/tag56.xml"/><Relationship Id="rId54" Type="http://schemas.openxmlformats.org/officeDocument/2006/relationships/tags" Target="../tags/tag69.xml"/><Relationship Id="rId62" Type="http://schemas.openxmlformats.org/officeDocument/2006/relationships/tags" Target="../tags/tag7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36" Type="http://schemas.openxmlformats.org/officeDocument/2006/relationships/tags" Target="../tags/tag51.xml"/><Relationship Id="rId49" Type="http://schemas.openxmlformats.org/officeDocument/2006/relationships/tags" Target="../tags/tag64.xml"/><Relationship Id="rId57" Type="http://schemas.openxmlformats.org/officeDocument/2006/relationships/tags" Target="../tags/tag72.xml"/><Relationship Id="rId10" Type="http://schemas.openxmlformats.org/officeDocument/2006/relationships/tags" Target="../tags/tag25.xml"/><Relationship Id="rId31" Type="http://schemas.openxmlformats.org/officeDocument/2006/relationships/tags" Target="../tags/tag46.xml"/><Relationship Id="rId44" Type="http://schemas.openxmlformats.org/officeDocument/2006/relationships/tags" Target="../tags/tag59.xml"/><Relationship Id="rId52" Type="http://schemas.openxmlformats.org/officeDocument/2006/relationships/tags" Target="../tags/tag67.xml"/><Relationship Id="rId60" Type="http://schemas.openxmlformats.org/officeDocument/2006/relationships/tags" Target="../tags/tag75.xml"/><Relationship Id="rId65" Type="http://schemas.openxmlformats.org/officeDocument/2006/relationships/tags" Target="../tags/tag80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9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07.xml"/><Relationship Id="rId21" Type="http://schemas.openxmlformats.org/officeDocument/2006/relationships/tags" Target="../tags/tag102.xml"/><Relationship Id="rId42" Type="http://schemas.openxmlformats.org/officeDocument/2006/relationships/tags" Target="../tags/tag123.xml"/><Relationship Id="rId47" Type="http://schemas.openxmlformats.org/officeDocument/2006/relationships/tags" Target="../tags/tag128.xml"/><Relationship Id="rId63" Type="http://schemas.openxmlformats.org/officeDocument/2006/relationships/tags" Target="../tags/tag144.xml"/><Relationship Id="rId68" Type="http://schemas.openxmlformats.org/officeDocument/2006/relationships/tags" Target="../tags/tag149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9" Type="http://schemas.openxmlformats.org/officeDocument/2006/relationships/tags" Target="../tags/tag110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32" Type="http://schemas.openxmlformats.org/officeDocument/2006/relationships/tags" Target="../tags/tag113.xml"/><Relationship Id="rId37" Type="http://schemas.openxmlformats.org/officeDocument/2006/relationships/tags" Target="../tags/tag118.xml"/><Relationship Id="rId40" Type="http://schemas.openxmlformats.org/officeDocument/2006/relationships/tags" Target="../tags/tag121.xml"/><Relationship Id="rId45" Type="http://schemas.openxmlformats.org/officeDocument/2006/relationships/tags" Target="../tags/tag126.xml"/><Relationship Id="rId53" Type="http://schemas.openxmlformats.org/officeDocument/2006/relationships/tags" Target="../tags/tag134.xml"/><Relationship Id="rId58" Type="http://schemas.openxmlformats.org/officeDocument/2006/relationships/tags" Target="../tags/tag139.xml"/><Relationship Id="rId66" Type="http://schemas.openxmlformats.org/officeDocument/2006/relationships/tags" Target="../tags/tag147.xml"/><Relationship Id="rId74" Type="http://schemas.openxmlformats.org/officeDocument/2006/relationships/image" Target="../media/image4.emf"/><Relationship Id="rId5" Type="http://schemas.openxmlformats.org/officeDocument/2006/relationships/tags" Target="../tags/tag86.xml"/><Relationship Id="rId61" Type="http://schemas.openxmlformats.org/officeDocument/2006/relationships/tags" Target="../tags/tag142.xml"/><Relationship Id="rId19" Type="http://schemas.openxmlformats.org/officeDocument/2006/relationships/tags" Target="../tags/tag10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tags" Target="../tags/tag111.xml"/><Relationship Id="rId35" Type="http://schemas.openxmlformats.org/officeDocument/2006/relationships/tags" Target="../tags/tag116.xml"/><Relationship Id="rId43" Type="http://schemas.openxmlformats.org/officeDocument/2006/relationships/tags" Target="../tags/tag124.xml"/><Relationship Id="rId48" Type="http://schemas.openxmlformats.org/officeDocument/2006/relationships/tags" Target="../tags/tag129.xml"/><Relationship Id="rId56" Type="http://schemas.openxmlformats.org/officeDocument/2006/relationships/tags" Target="../tags/tag137.xml"/><Relationship Id="rId64" Type="http://schemas.openxmlformats.org/officeDocument/2006/relationships/tags" Target="../tags/tag145.xml"/><Relationship Id="rId69" Type="http://schemas.openxmlformats.org/officeDocument/2006/relationships/tags" Target="../tags/tag150.xml"/><Relationship Id="rId8" Type="http://schemas.openxmlformats.org/officeDocument/2006/relationships/tags" Target="../tags/tag89.xml"/><Relationship Id="rId51" Type="http://schemas.openxmlformats.org/officeDocument/2006/relationships/tags" Target="../tags/tag132.xml"/><Relationship Id="rId72" Type="http://schemas.openxmlformats.org/officeDocument/2006/relationships/image" Target="../media/image2.emf"/><Relationship Id="rId3" Type="http://schemas.openxmlformats.org/officeDocument/2006/relationships/tags" Target="../tags/tag84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33" Type="http://schemas.openxmlformats.org/officeDocument/2006/relationships/tags" Target="../tags/tag114.xml"/><Relationship Id="rId38" Type="http://schemas.openxmlformats.org/officeDocument/2006/relationships/tags" Target="../tags/tag119.xml"/><Relationship Id="rId46" Type="http://schemas.openxmlformats.org/officeDocument/2006/relationships/tags" Target="../tags/tag127.xml"/><Relationship Id="rId59" Type="http://schemas.openxmlformats.org/officeDocument/2006/relationships/tags" Target="../tags/tag140.xml"/><Relationship Id="rId67" Type="http://schemas.openxmlformats.org/officeDocument/2006/relationships/tags" Target="../tags/tag148.xml"/><Relationship Id="rId20" Type="http://schemas.openxmlformats.org/officeDocument/2006/relationships/tags" Target="../tags/tag101.xml"/><Relationship Id="rId41" Type="http://schemas.openxmlformats.org/officeDocument/2006/relationships/tags" Target="../tags/tag122.xml"/><Relationship Id="rId54" Type="http://schemas.openxmlformats.org/officeDocument/2006/relationships/tags" Target="../tags/tag135.xml"/><Relationship Id="rId62" Type="http://schemas.openxmlformats.org/officeDocument/2006/relationships/tags" Target="../tags/tag143.xml"/><Relationship Id="rId70" Type="http://schemas.openxmlformats.org/officeDocument/2006/relationships/tags" Target="../tags/tag151.xml"/><Relationship Id="rId75" Type="http://schemas.openxmlformats.org/officeDocument/2006/relationships/image" Target="../media/image5.emf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36" Type="http://schemas.openxmlformats.org/officeDocument/2006/relationships/tags" Target="../tags/tag117.xml"/><Relationship Id="rId49" Type="http://schemas.openxmlformats.org/officeDocument/2006/relationships/tags" Target="../tags/tag130.xml"/><Relationship Id="rId57" Type="http://schemas.openxmlformats.org/officeDocument/2006/relationships/tags" Target="../tags/tag138.xml"/><Relationship Id="rId10" Type="http://schemas.openxmlformats.org/officeDocument/2006/relationships/tags" Target="../tags/tag91.xml"/><Relationship Id="rId31" Type="http://schemas.openxmlformats.org/officeDocument/2006/relationships/tags" Target="../tags/tag112.xml"/><Relationship Id="rId44" Type="http://schemas.openxmlformats.org/officeDocument/2006/relationships/tags" Target="../tags/tag125.xml"/><Relationship Id="rId52" Type="http://schemas.openxmlformats.org/officeDocument/2006/relationships/tags" Target="../tags/tag133.xml"/><Relationship Id="rId60" Type="http://schemas.openxmlformats.org/officeDocument/2006/relationships/tags" Target="../tags/tag141.xml"/><Relationship Id="rId65" Type="http://schemas.openxmlformats.org/officeDocument/2006/relationships/tags" Target="../tags/tag146.xml"/><Relationship Id="rId73" Type="http://schemas.openxmlformats.org/officeDocument/2006/relationships/image" Target="../media/image3.emf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9" Type="http://schemas.openxmlformats.org/officeDocument/2006/relationships/tags" Target="../tags/tag120.xml"/><Relationship Id="rId34" Type="http://schemas.openxmlformats.org/officeDocument/2006/relationships/tags" Target="../tags/tag115.xml"/><Relationship Id="rId50" Type="http://schemas.openxmlformats.org/officeDocument/2006/relationships/tags" Target="../tags/tag131.xml"/><Relationship Id="rId55" Type="http://schemas.openxmlformats.org/officeDocument/2006/relationships/tags" Target="../tags/tag136.xml"/><Relationship Id="rId7" Type="http://schemas.openxmlformats.org/officeDocument/2006/relationships/tags" Target="../tags/tag88.xml"/><Relationship Id="rId7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tags" Target="../tags/tag177.xml"/><Relationship Id="rId21" Type="http://schemas.openxmlformats.org/officeDocument/2006/relationships/tags" Target="../tags/tag172.xml"/><Relationship Id="rId34" Type="http://schemas.openxmlformats.org/officeDocument/2006/relationships/tags" Target="../tags/tag185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33" Type="http://schemas.openxmlformats.org/officeDocument/2006/relationships/tags" Target="../tags/tag184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tags" Target="../tags/tag180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32" Type="http://schemas.openxmlformats.org/officeDocument/2006/relationships/tags" Target="../tags/tag183.xml"/><Relationship Id="rId37" Type="http://schemas.openxmlformats.org/officeDocument/2006/relationships/image" Target="../media/image6.emf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tags" Target="../tags/tag179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31" Type="http://schemas.openxmlformats.org/officeDocument/2006/relationships/tags" Target="../tags/tag182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Relationship Id="rId30" Type="http://schemas.openxmlformats.org/officeDocument/2006/relationships/tags" Target="../tags/tag181.xml"/><Relationship Id="rId35" Type="http://schemas.openxmlformats.org/officeDocument/2006/relationships/tags" Target="../tags/tag186.xml"/><Relationship Id="rId8" Type="http://schemas.openxmlformats.org/officeDocument/2006/relationships/tags" Target="../tags/tag159.xml"/><Relationship Id="rId3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FAF680-F3DE-C387-3375-593D1C452696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0" y="2366423"/>
            <a:ext cx="5513615" cy="2376615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5" name="btfpColumnIndicatorGroup2">
            <a:extLst>
              <a:ext uri="{FF2B5EF4-FFF2-40B4-BE49-F238E27FC236}">
                <a16:creationId xmlns:a16="http://schemas.microsoft.com/office/drawing/2014/main" id="{CA4E34C6-AD1D-CC76-42F0-F414070854E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" name="btfpColumnGapBlocker247563">
              <a:extLst>
                <a:ext uri="{FF2B5EF4-FFF2-40B4-BE49-F238E27FC236}">
                  <a16:creationId xmlns:a16="http://schemas.microsoft.com/office/drawing/2014/main" id="{3D32CBE3-D61F-4AFE-BACD-621A63D5F23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gray">
            <a:xfrm>
              <a:off x="11772900" y="6926580"/>
              <a:ext cx="4191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460235">
              <a:extLst>
                <a:ext uri="{FF2B5EF4-FFF2-40B4-BE49-F238E27FC236}">
                  <a16:creationId xmlns:a16="http://schemas.microsoft.com/office/drawing/2014/main" id="{18850C4E-A5B6-F27C-B46F-762E5F7DEDB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gray">
            <a:xfrm>
              <a:off x="0" y="6926580"/>
              <a:ext cx="4191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703157">
              <a:extLst>
                <a:ext uri="{FF2B5EF4-FFF2-40B4-BE49-F238E27FC236}">
                  <a16:creationId xmlns:a16="http://schemas.microsoft.com/office/drawing/2014/main" id="{93C8A9D8-338C-9DF8-CF21-DEE5A7CE5EAB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 bwMode="gray">
            <a:xfrm flipH="1" flipV="1">
              <a:off x="117729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926978">
              <a:extLst>
                <a:ext uri="{FF2B5EF4-FFF2-40B4-BE49-F238E27FC236}">
                  <a16:creationId xmlns:a16="http://schemas.microsoft.com/office/drawing/2014/main" id="{B9DD30A5-E683-29A3-267B-E24831FF332A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 bwMode="gray">
            <a:xfrm flipH="1" flipV="1">
              <a:off x="4191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4142EE67-2A8A-4AF7-5C4D-E2A1D65DF88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762736">
              <a:extLst>
                <a:ext uri="{FF2B5EF4-FFF2-40B4-BE49-F238E27FC236}">
                  <a16:creationId xmlns:a16="http://schemas.microsoft.com/office/drawing/2014/main" id="{7546BDE1-8E6B-51EC-0965-D8177D24DF4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gray">
            <a:xfrm>
              <a:off x="11772900" y="-205740"/>
              <a:ext cx="4191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580575">
              <a:extLst>
                <a:ext uri="{FF2B5EF4-FFF2-40B4-BE49-F238E27FC236}">
                  <a16:creationId xmlns:a16="http://schemas.microsoft.com/office/drawing/2014/main" id="{628BF898-9A18-E4CA-115D-5026EF97577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gray">
            <a:xfrm>
              <a:off x="0" y="-205740"/>
              <a:ext cx="4191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812386">
              <a:extLst>
                <a:ext uri="{FF2B5EF4-FFF2-40B4-BE49-F238E27FC236}">
                  <a16:creationId xmlns:a16="http://schemas.microsoft.com/office/drawing/2014/main" id="{A5316E33-E1A8-C731-D988-947FECDBDF57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 bwMode="gray">
            <a:xfrm flipH="1" flipV="1">
              <a:off x="117729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549266">
              <a:extLst>
                <a:ext uri="{FF2B5EF4-FFF2-40B4-BE49-F238E27FC236}">
                  <a16:creationId xmlns:a16="http://schemas.microsoft.com/office/drawing/2014/main" id="{63984A49-E06A-973D-FD4D-6AD7DC0A8960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 bwMode="gray">
            <a:xfrm flipH="1" flipV="1">
              <a:off x="4191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54EFE87-6AF5-1D15-A665-A15B6527558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0" y="2366423"/>
            <a:ext cx="5513615" cy="2376615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B0C8EA-DF0C-C992-11A6-F96BC746C6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7350" y="3188947"/>
            <a:ext cx="4722181" cy="1365365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br>
              <a:rPr lang="en-US" altLang="zh-CN" sz="2800" b="1" dirty="0">
                <a:ln w="12700">
                  <a:noFill/>
                  <a:miter lim="800000"/>
                </a:ln>
                <a:solidFill>
                  <a:srgbClr val="FFFFFF"/>
                </a:solidFill>
              </a:rPr>
            </a:br>
            <a:r>
              <a:rPr lang="en-US" altLang="zh-CN" sz="2800" b="1" dirty="0">
                <a:ln w="12700">
                  <a:noFill/>
                  <a:miter lim="800000"/>
                </a:ln>
                <a:solidFill>
                  <a:srgbClr val="FFFFFF"/>
                </a:solidFill>
              </a:rPr>
              <a:t>Promotions optimization using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b="1" dirty="0">
                <a:ln w="12700">
                  <a:noFill/>
                  <a:miter lim="800000"/>
                </a:ln>
                <a:solidFill>
                  <a:srgbClr val="FFFFFF"/>
                </a:solidFill>
              </a:rPr>
              <a:t>Price Elasticity Model </a:t>
            </a:r>
          </a:p>
        </p:txBody>
      </p:sp>
      <p:sp>
        <p:nvSpPr>
          <p:cNvPr id="17" name="btfpBulletedList826205">
            <a:extLst>
              <a:ext uri="{FF2B5EF4-FFF2-40B4-BE49-F238E27FC236}">
                <a16:creationId xmlns:a16="http://schemas.microsoft.com/office/drawing/2014/main" id="{4509B1A5-ADB9-BEFF-B25D-5D355280150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87350" y="2521652"/>
            <a:ext cx="1880890" cy="34970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Online discussion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C9C46D-BF2E-79CD-E3CF-D2F8B73B4A07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406400" y="3033592"/>
            <a:ext cx="900000" cy="0"/>
          </a:xfrm>
          <a:prstGeom prst="line">
            <a:avLst/>
          </a:prstGeom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7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4D4572-F19A-9D4B-8A8B-E0D14F2B0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74917"/>
            <a:ext cx="10905066" cy="25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8EEAA3-7DED-8E92-6BCF-335DBB5D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Yule's Q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OR can be transformed to a -1 to 1 scale by converting it to Yule's Q (or a slightly different statistic, Yule's Y.)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For example, Yule's Q is</a:t>
            </a:r>
            <a:r>
              <a:rPr lang="en-US" altLang="en-US" sz="1300" b="1" dirty="0">
                <a:latin typeface="+mn-lt"/>
              </a:rPr>
              <a:t>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OR - 1 Q = --------. OR + 1 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Log-odds ratio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It is often more convenient to work with the log of the odds ratio than with the odds ratio itself. The formula for the standard error of log(OR) is very simple: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1300" b="1" i="0" u="none" strike="noStrike" cap="none" normalizeH="0" baseline="-30000" dirty="0">
                <a:ln>
                  <a:noFill/>
                </a:ln>
                <a:effectLst/>
                <a:latin typeface="+mn-lt"/>
              </a:rPr>
              <a:t>log(OR)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= square-root(1/a  +  1/b  +  1/c  +  1/d).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Knowing this standard error, one can easily test the significance of log(OR) and/or construct confidence intervals. The former is accomplished by calculating: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z = log(OR)/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1300" b="1" i="0" u="none" strike="noStrike" cap="none" normalizeH="0" baseline="-30000" dirty="0">
                <a:ln>
                  <a:noFill/>
                </a:ln>
                <a:effectLst/>
                <a:latin typeface="+mn-lt"/>
              </a:rPr>
              <a:t>log(OR)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and referring to a table of the cumulative distribution of the standard normal curve to determine the p-value associated with z.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Confidence limits are calculated as: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log(OR) ±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z</a:t>
            </a:r>
            <a:r>
              <a:rPr kumimoji="0" lang="en-US" altLang="en-US" sz="1300" b="0" i="0" u="none" strike="noStrike" cap="none" normalizeH="0" baseline="-30000" dirty="0" err="1">
                <a:ln>
                  <a:noFill/>
                </a:ln>
                <a:effectLst/>
                <a:latin typeface="+mn-lt"/>
              </a:rPr>
              <a:t>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×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1300" b="1" i="0" u="none" strike="noStrike" cap="none" normalizeH="0" baseline="-30000" dirty="0">
                <a:ln>
                  <a:noFill/>
                </a:ln>
                <a:effectLst/>
                <a:latin typeface="+mn-lt"/>
              </a:rPr>
              <a:t>log(OR)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where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z</a:t>
            </a:r>
            <a:r>
              <a:rPr kumimoji="0" lang="en-US" altLang="en-US" sz="1300" b="0" i="0" u="none" strike="noStrike" cap="none" normalizeH="0" baseline="-30000" dirty="0" err="1">
                <a:ln>
                  <a:noFill/>
                </a:ln>
                <a:effectLst/>
                <a:latin typeface="+mn-lt"/>
              </a:rPr>
              <a:t>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is the z value defining the appropriate confidence limits, e.g.,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z</a:t>
            </a:r>
            <a:r>
              <a:rPr kumimoji="0" lang="en-US" altLang="en-US" sz="1300" b="0" i="0" u="none" strike="noStrike" cap="none" normalizeH="0" baseline="-30000" dirty="0" err="1">
                <a:ln>
                  <a:noFill/>
                </a:ln>
                <a:effectLst/>
                <a:latin typeface="+mn-lt"/>
              </a:rPr>
              <a:t>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= 1.645 or 1.96 for a two-sided 90% or 95% confidence interval, respectively.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Confidence limits for OR may be calculated as: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exp[log(OR) ±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z</a:t>
            </a:r>
            <a:r>
              <a:rPr kumimoji="0" lang="en-US" altLang="en-US" sz="1300" b="0" i="0" u="none" strike="noStrike" cap="none" normalizeH="0" baseline="-30000" dirty="0" err="1">
                <a:ln>
                  <a:noFill/>
                </a:ln>
                <a:effectLst/>
                <a:latin typeface="+mn-lt"/>
              </a:rPr>
              <a:t>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×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altLang="en-US" sz="1300" b="1" i="0" u="none" strike="noStrike" cap="none" normalizeH="0" baseline="-30000" dirty="0">
                <a:ln>
                  <a:noFill/>
                </a:ln>
                <a:effectLst/>
                <a:latin typeface="+mn-lt"/>
              </a:rPr>
              <a:t>log(OR)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].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968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btfpColumnIndicatorGroup2">
            <a:extLst>
              <a:ext uri="{FF2B5EF4-FFF2-40B4-BE49-F238E27FC236}">
                <a16:creationId xmlns:a16="http://schemas.microsoft.com/office/drawing/2014/main" id="{9B6C5A80-0066-73B0-E021-50A58494EAF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1" name="btfpColumnGapBlocker901241">
              <a:extLst>
                <a:ext uri="{FF2B5EF4-FFF2-40B4-BE49-F238E27FC236}">
                  <a16:creationId xmlns:a16="http://schemas.microsoft.com/office/drawing/2014/main" id="{D073E3A9-2D8C-BFA7-037A-19EA42B14948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 bwMode="gray">
            <a:xfrm>
              <a:off x="11772900" y="6926580"/>
              <a:ext cx="4191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2" name="btfpColumnGapBlocker545157">
              <a:extLst>
                <a:ext uri="{FF2B5EF4-FFF2-40B4-BE49-F238E27FC236}">
                  <a16:creationId xmlns:a16="http://schemas.microsoft.com/office/drawing/2014/main" id="{B6904D0A-3B25-EC1F-9F12-EC37946625A2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 bwMode="gray">
            <a:xfrm>
              <a:off x="0" y="6926580"/>
              <a:ext cx="4191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43" name="btfpColumnIndicator936640">
              <a:extLst>
                <a:ext uri="{FF2B5EF4-FFF2-40B4-BE49-F238E27FC236}">
                  <a16:creationId xmlns:a16="http://schemas.microsoft.com/office/drawing/2014/main" id="{7DBA1E52-29B9-11DD-6A90-BAEDE0A946E7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 bwMode="gray">
            <a:xfrm flipH="1" flipV="1">
              <a:off x="117729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btfpColumnIndicator424541">
              <a:extLst>
                <a:ext uri="{FF2B5EF4-FFF2-40B4-BE49-F238E27FC236}">
                  <a16:creationId xmlns:a16="http://schemas.microsoft.com/office/drawing/2014/main" id="{D01F1B15-938C-2CD4-35BA-D213A0752B42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 bwMode="gray">
            <a:xfrm flipH="1" flipV="1">
              <a:off x="4191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btfpColumnIndicatorGroup1">
            <a:extLst>
              <a:ext uri="{FF2B5EF4-FFF2-40B4-BE49-F238E27FC236}">
                <a16:creationId xmlns:a16="http://schemas.microsoft.com/office/drawing/2014/main" id="{AADEB0C9-15E2-39E0-73D5-ED0B803A238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6" name="btfpColumnGapBlocker768907">
              <a:extLst>
                <a:ext uri="{FF2B5EF4-FFF2-40B4-BE49-F238E27FC236}">
                  <a16:creationId xmlns:a16="http://schemas.microsoft.com/office/drawing/2014/main" id="{EC4F9588-091A-5198-A610-545BBF50DA5F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 bwMode="gray">
            <a:xfrm>
              <a:off x="11772900" y="-205740"/>
              <a:ext cx="4191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7" name="btfpColumnGapBlocker626403">
              <a:extLst>
                <a:ext uri="{FF2B5EF4-FFF2-40B4-BE49-F238E27FC236}">
                  <a16:creationId xmlns:a16="http://schemas.microsoft.com/office/drawing/2014/main" id="{676720B1-E921-65A5-30AF-92F24B4E4ED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 bwMode="gray">
            <a:xfrm>
              <a:off x="0" y="-205740"/>
              <a:ext cx="4191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48" name="btfpColumnIndicator776332">
              <a:extLst>
                <a:ext uri="{FF2B5EF4-FFF2-40B4-BE49-F238E27FC236}">
                  <a16:creationId xmlns:a16="http://schemas.microsoft.com/office/drawing/2014/main" id="{4E7D97A6-D3D8-7788-083C-F1965D816AF6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 bwMode="gray">
            <a:xfrm flipH="1" flipV="1">
              <a:off x="117729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btfpColumnIndicator417321">
              <a:extLst>
                <a:ext uri="{FF2B5EF4-FFF2-40B4-BE49-F238E27FC236}">
                  <a16:creationId xmlns:a16="http://schemas.microsoft.com/office/drawing/2014/main" id="{01282E15-60A5-4D12-A5C9-77245BC90BF5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 bwMode="gray">
            <a:xfrm flipH="1" flipV="1">
              <a:off x="4191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itle 1">
            <a:extLst>
              <a:ext uri="{FF2B5EF4-FFF2-40B4-BE49-F238E27FC236}">
                <a16:creationId xmlns:a16="http://schemas.microsoft.com/office/drawing/2014/main" id="{489771C0-1759-20E1-2409-267FFB32605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77952" y="1"/>
            <a:ext cx="10558272" cy="876687"/>
          </a:xfrm>
        </p:spPr>
        <p:txBody>
          <a:bodyPr>
            <a:normAutofit/>
          </a:bodyPr>
          <a:lstStyle/>
          <a:p>
            <a:r>
              <a:rPr lang="en-US" dirty="0"/>
              <a:t>Promotions &amp; Markdown optimization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8A28422-CA2A-AB24-3823-DD57093C6182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 flipH="1">
            <a:off x="2795927" y="2941859"/>
            <a:ext cx="0" cy="616681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62966B9-2AC8-3432-A2D8-C4D301BEC735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669851" y="3761801"/>
            <a:ext cx="10866475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C5954CD-D8F1-E0C6-CEE8-0A606DB0F501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419101" y="1401373"/>
            <a:ext cx="11353798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E6B0755-42C4-ED86-47BD-9C3D6E07BA35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419101" y="3556000"/>
            <a:ext cx="11353798" cy="2844800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  <a:alpha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05E6E73-E7C8-DD42-4F57-ACD3FFA4B42E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419100" y="1257300"/>
            <a:ext cx="8150742" cy="2881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CUSTOMER-LED FOCUS ACROSS ALL LEVERS FOR DEPARTMENT STORE FULL POTENTIAL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0EB765B-8A8B-326F-3884-19A6CA5ABD8D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2069136" y="1607226"/>
            <a:ext cx="1453582" cy="1598848"/>
          </a:xfrm>
          <a:prstGeom prst="rect">
            <a:avLst/>
          </a:prstGeom>
          <a:solidFill>
            <a:srgbClr val="858585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FFFFFF"/>
                </a:solidFill>
              </a:rPr>
              <a:t>Merchandising full potential with clear ‘Famous For’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69293C0-9993-B9EE-A322-248CC9190C96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3719172" y="1607226"/>
            <a:ext cx="1453582" cy="1598848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Extensive, well-placed and cost-effective footprint and format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2A80721-C2A2-96F2-9210-E97ED18D152B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7019244" y="1607226"/>
            <a:ext cx="1453582" cy="1598848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Differentiated loyalty program &amp; best-in-class personalization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68DB5BE-86E2-7E31-5556-AD3504997769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419100" y="1607226"/>
            <a:ext cx="1453582" cy="1598848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Seamless, end-to-end omni-channel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17B5974-D2BE-EEE5-ECC6-0B6F716D74AF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>
            <a:off x="8669280" y="1607226"/>
            <a:ext cx="1453582" cy="1598848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Lean and cost-efficient operations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BA41641-0886-BF0E-A4CA-FB3A82B99220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10319317" y="1607226"/>
            <a:ext cx="1453582" cy="1598848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Relevant and profitable adjacent services</a:t>
            </a:r>
            <a:br>
              <a:rPr lang="en-US" sz="1400" b="1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(e.g., financial services)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07B44F4-B6FB-D26A-F925-1354BDEA4C91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5369208" y="1607226"/>
            <a:ext cx="1453582" cy="1598848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Tailored and compelling customer experience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7E0AEF8-5AAD-E930-4447-0A46C54CEFD5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600265" y="3985667"/>
            <a:ext cx="1605658" cy="710719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Overall category roles and mix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3453B30-8D11-8CBB-2B1E-F58715FFAA2E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2469198" y="3985667"/>
            <a:ext cx="1605658" cy="710719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Range architecture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2BF5216-46EF-16B3-9D0B-1C988BBBAA25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4338131" y="3985667"/>
            <a:ext cx="1605658" cy="710719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Space allocation and display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C0CF48-5ABB-2E09-4606-C918CA8FC296}"/>
              </a:ext>
            </a:extLst>
          </p:cNvPr>
          <p:cNvSpPr/>
          <p:nvPr>
            <p:custDataLst>
              <p:tags r:id="rId19"/>
            </p:custDataLst>
          </p:nvPr>
        </p:nvSpPr>
        <p:spPr bwMode="gray">
          <a:xfrm>
            <a:off x="6207064" y="3985667"/>
            <a:ext cx="1605658" cy="710719"/>
          </a:xfrm>
          <a:prstGeom prst="rect">
            <a:avLst/>
          </a:prstGeom>
          <a:solidFill>
            <a:srgbClr val="D6D6D6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4B4B4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Assortment allocation and localization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C132A6-B596-1747-9591-69EA33E672E1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8075997" y="3985667"/>
            <a:ext cx="1605658" cy="710719"/>
          </a:xfrm>
          <a:prstGeom prst="rect">
            <a:avLst/>
          </a:prstGeom>
          <a:solidFill>
            <a:srgbClr val="D6D6D6">
              <a:alpha val="50000"/>
            </a:srgbClr>
          </a:solidFill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</a:rPr>
              <a:t>Buying and sourcing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99D9EBC-9EB6-79E2-2474-CE567CAA610C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9944928" y="3985667"/>
            <a:ext cx="1605658" cy="710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chemeClr val="bg1"/>
                </a:solidFill>
              </a:rPr>
              <a:t>Promotions &amp; markdown</a:t>
            </a:r>
          </a:p>
        </p:txBody>
      </p:sp>
      <p:sp>
        <p:nvSpPr>
          <p:cNvPr id="169" name="btfpBulletedList193543">
            <a:extLst>
              <a:ext uri="{FF2B5EF4-FFF2-40B4-BE49-F238E27FC236}">
                <a16:creationId xmlns:a16="http://schemas.microsoft.com/office/drawing/2014/main" id="{1B5C6149-6C62-0923-8165-2B3402456B37}"/>
              </a:ext>
            </a:extLst>
          </p:cNvPr>
          <p:cNvSpPr txBox="1"/>
          <p:nvPr>
            <p:custDataLst>
              <p:tags r:id="rId22"/>
            </p:custDataLst>
          </p:nvPr>
        </p:nvSpPr>
        <p:spPr bwMode="gray">
          <a:xfrm>
            <a:off x="600265" y="4710261"/>
            <a:ext cx="1605658" cy="118069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200"/>
              <a:t>Clear understanding of target customer and value proposition to define </a:t>
            </a:r>
            <a:r>
              <a:rPr lang="en-US" sz="1200" b="1"/>
              <a:t>strategic category roles </a:t>
            </a:r>
            <a:r>
              <a:rPr lang="en-US" sz="1200"/>
              <a:t>and implications</a:t>
            </a:r>
          </a:p>
        </p:txBody>
      </p:sp>
      <p:sp>
        <p:nvSpPr>
          <p:cNvPr id="170" name="btfpBulletedList193543">
            <a:extLst>
              <a:ext uri="{FF2B5EF4-FFF2-40B4-BE49-F238E27FC236}">
                <a16:creationId xmlns:a16="http://schemas.microsoft.com/office/drawing/2014/main" id="{700AD317-2088-33B7-0810-78643BBC6C35}"/>
              </a:ext>
            </a:extLst>
          </p:cNvPr>
          <p:cNvSpPr txBox="1"/>
          <p:nvPr>
            <p:custDataLst>
              <p:tags r:id="rId23"/>
            </p:custDataLst>
          </p:nvPr>
        </p:nvSpPr>
        <p:spPr bwMode="gray">
          <a:xfrm>
            <a:off x="9944928" y="4710260"/>
            <a:ext cx="1605658" cy="118069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200" b="1"/>
              <a:t>Strategic promotion and markdown </a:t>
            </a:r>
            <a:r>
              <a:rPr lang="en-US" sz="1200"/>
              <a:t>planning based on </a:t>
            </a:r>
            <a:r>
              <a:rPr lang="en-US" sz="1200" b="1"/>
              <a:t>golden rules </a:t>
            </a:r>
            <a:r>
              <a:rPr lang="en-US" sz="1200"/>
              <a:t>across product, pricing, timing and support</a:t>
            </a:r>
          </a:p>
        </p:txBody>
      </p:sp>
      <p:sp>
        <p:nvSpPr>
          <p:cNvPr id="171" name="btfpBulletedList193543">
            <a:extLst>
              <a:ext uri="{FF2B5EF4-FFF2-40B4-BE49-F238E27FC236}">
                <a16:creationId xmlns:a16="http://schemas.microsoft.com/office/drawing/2014/main" id="{DA5A23CA-4BC5-8243-6A8B-B58C4383EBFD}"/>
              </a:ext>
            </a:extLst>
          </p:cNvPr>
          <p:cNvSpPr txBox="1"/>
          <p:nvPr>
            <p:custDataLst>
              <p:tags r:id="rId24"/>
            </p:custDataLst>
          </p:nvPr>
        </p:nvSpPr>
        <p:spPr bwMode="gray">
          <a:xfrm>
            <a:off x="2469198" y="4710260"/>
            <a:ext cx="1605658" cy="118069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200" b="1"/>
              <a:t>Curated customer-led brand and range architecture</a:t>
            </a:r>
            <a:r>
              <a:rPr lang="en-US" sz="1200"/>
              <a:t>, tailoring to both customer’s fashion preference and affluence</a:t>
            </a:r>
            <a:endParaRPr lang="en-US" sz="1000"/>
          </a:p>
        </p:txBody>
      </p:sp>
      <p:sp>
        <p:nvSpPr>
          <p:cNvPr id="172" name="btfpBulletedList193543">
            <a:extLst>
              <a:ext uri="{FF2B5EF4-FFF2-40B4-BE49-F238E27FC236}">
                <a16:creationId xmlns:a16="http://schemas.microsoft.com/office/drawing/2014/main" id="{F7E23C84-83ED-7AE9-361D-09AD6E7F346D}"/>
              </a:ext>
            </a:extLst>
          </p:cNvPr>
          <p:cNvSpPr txBox="1"/>
          <p:nvPr>
            <p:custDataLst>
              <p:tags r:id="rId25"/>
            </p:custDataLst>
          </p:nvPr>
        </p:nvSpPr>
        <p:spPr bwMode="gray">
          <a:xfrm>
            <a:off x="4338130" y="4710260"/>
            <a:ext cx="1605658" cy="118069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200" b="1"/>
              <a:t>Right macro and micro space </a:t>
            </a:r>
            <a:r>
              <a:rPr lang="en-US" sz="1200"/>
              <a:t>and display in the right store to reflect strategic category and brand roles</a:t>
            </a:r>
            <a:endParaRPr lang="en-US" sz="1000"/>
          </a:p>
        </p:txBody>
      </p:sp>
      <p:sp>
        <p:nvSpPr>
          <p:cNvPr id="173" name="btfpBulletedList193543">
            <a:extLst>
              <a:ext uri="{FF2B5EF4-FFF2-40B4-BE49-F238E27FC236}">
                <a16:creationId xmlns:a16="http://schemas.microsoft.com/office/drawing/2014/main" id="{EFE923AB-A4A4-C30D-BEA7-1CBE61C6B067}"/>
              </a:ext>
            </a:extLst>
          </p:cNvPr>
          <p:cNvSpPr txBox="1"/>
          <p:nvPr>
            <p:custDataLst>
              <p:tags r:id="rId26"/>
            </p:custDataLst>
          </p:nvPr>
        </p:nvSpPr>
        <p:spPr bwMode="gray">
          <a:xfrm>
            <a:off x="6202699" y="4710260"/>
            <a:ext cx="1605658" cy="136536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200" b="1"/>
              <a:t>Localized range and inventory allocation </a:t>
            </a:r>
            <a:r>
              <a:rPr lang="en-US" sz="1200"/>
              <a:t>for right cluster and store format to improve on-floor availability and to match sell-thru rate</a:t>
            </a:r>
          </a:p>
        </p:txBody>
      </p:sp>
      <p:sp>
        <p:nvSpPr>
          <p:cNvPr id="174" name="btfpBulletedList193543">
            <a:extLst>
              <a:ext uri="{FF2B5EF4-FFF2-40B4-BE49-F238E27FC236}">
                <a16:creationId xmlns:a16="http://schemas.microsoft.com/office/drawing/2014/main" id="{2CC90854-DB7B-6376-CED3-0571EAE50274}"/>
              </a:ext>
            </a:extLst>
          </p:cNvPr>
          <p:cNvSpPr txBox="1"/>
          <p:nvPr>
            <p:custDataLst>
              <p:tags r:id="rId27"/>
            </p:custDataLst>
          </p:nvPr>
        </p:nvSpPr>
        <p:spPr bwMode="gray">
          <a:xfrm>
            <a:off x="8067268" y="4710260"/>
            <a:ext cx="1605658" cy="118069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200" b="1"/>
              <a:t>Right products at the right time and cost</a:t>
            </a:r>
            <a:r>
              <a:rPr lang="en-US" sz="1200"/>
              <a:t>, adopting fact-based negotiation and strategic supplier management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CE3F918-69AA-ED30-F100-A77D08CD44A9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9947679" y="5943600"/>
            <a:ext cx="1605658" cy="299717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C00000"/>
                </a:solidFill>
              </a:rPr>
              <a:t>Our current focus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EEC86FD-5D09-5339-A659-F033BCCD5F63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600265" y="3638651"/>
            <a:ext cx="3273236" cy="2881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C00000"/>
                </a:solidFill>
              </a:rPr>
              <a:t>MERCHANDISING FULL POTENTIAL</a:t>
            </a:r>
          </a:p>
        </p:txBody>
      </p:sp>
      <p:sp>
        <p:nvSpPr>
          <p:cNvPr id="177" name="Freeform 353">
            <a:extLst>
              <a:ext uri="{FF2B5EF4-FFF2-40B4-BE49-F238E27FC236}">
                <a16:creationId xmlns:a16="http://schemas.microsoft.com/office/drawing/2014/main" id="{4C1A61DF-62A5-2F40-E8F9-A1602285F055}"/>
              </a:ext>
            </a:extLst>
          </p:cNvPr>
          <p:cNvSpPr>
            <a:spLocks noChangeAspect="1" noEditPoints="1"/>
          </p:cNvSpPr>
          <p:nvPr>
            <p:custDataLst>
              <p:tags r:id="rId30"/>
            </p:custDataLst>
          </p:nvPr>
        </p:nvSpPr>
        <p:spPr bwMode="auto">
          <a:xfrm>
            <a:off x="1320800" y="2672620"/>
            <a:ext cx="444131" cy="446654"/>
          </a:xfrm>
          <a:custGeom>
            <a:avLst/>
            <a:gdLst>
              <a:gd name="T0" fmla="*/ 241 w 287"/>
              <a:gd name="T1" fmla="*/ 137 h 288"/>
              <a:gd name="T2" fmla="*/ 171 w 287"/>
              <a:gd name="T3" fmla="*/ 109 h 288"/>
              <a:gd name="T4" fmla="*/ 212 w 287"/>
              <a:gd name="T5" fmla="*/ 45 h 288"/>
              <a:gd name="T6" fmla="*/ 212 w 287"/>
              <a:gd name="T7" fmla="*/ 0 h 288"/>
              <a:gd name="T8" fmla="*/ 200 w 287"/>
              <a:gd name="T9" fmla="*/ 42 h 288"/>
              <a:gd name="T10" fmla="*/ 152 w 287"/>
              <a:gd name="T11" fmla="*/ 104 h 288"/>
              <a:gd name="T12" fmla="*/ 91 w 287"/>
              <a:gd name="T13" fmla="*/ 70 h 288"/>
              <a:gd name="T14" fmla="*/ 73 w 287"/>
              <a:gd name="T15" fmla="*/ 33 h 288"/>
              <a:gd name="T16" fmla="*/ 73 w 287"/>
              <a:gd name="T17" fmla="*/ 78 h 288"/>
              <a:gd name="T18" fmla="*/ 124 w 287"/>
              <a:gd name="T19" fmla="*/ 116 h 288"/>
              <a:gd name="T20" fmla="*/ 115 w 287"/>
              <a:gd name="T21" fmla="*/ 153 h 288"/>
              <a:gd name="T22" fmla="*/ 23 w 287"/>
              <a:gd name="T23" fmla="*/ 162 h 288"/>
              <a:gd name="T24" fmla="*/ 23 w 287"/>
              <a:gd name="T25" fmla="*/ 208 h 288"/>
              <a:gd name="T26" fmla="*/ 45 w 287"/>
              <a:gd name="T27" fmla="*/ 181 h 288"/>
              <a:gd name="T28" fmla="*/ 152 w 287"/>
              <a:gd name="T29" fmla="*/ 180 h 288"/>
              <a:gd name="T30" fmla="*/ 183 w 287"/>
              <a:gd name="T31" fmla="*/ 244 h 288"/>
              <a:gd name="T32" fmla="*/ 193 w 287"/>
              <a:gd name="T33" fmla="*/ 288 h 288"/>
              <a:gd name="T34" fmla="*/ 193 w 287"/>
              <a:gd name="T35" fmla="*/ 242 h 288"/>
              <a:gd name="T36" fmla="*/ 167 w 287"/>
              <a:gd name="T37" fmla="*/ 177 h 288"/>
              <a:gd name="T38" fmla="*/ 241 w 287"/>
              <a:gd name="T39" fmla="*/ 143 h 288"/>
              <a:gd name="T40" fmla="*/ 287 w 287"/>
              <a:gd name="T41" fmla="*/ 139 h 288"/>
              <a:gd name="T42" fmla="*/ 196 w 287"/>
              <a:gd name="T43" fmla="*/ 22 h 288"/>
              <a:gd name="T44" fmla="*/ 229 w 287"/>
              <a:gd name="T45" fmla="*/ 22 h 288"/>
              <a:gd name="T46" fmla="*/ 196 w 287"/>
              <a:gd name="T47" fmla="*/ 22 h 288"/>
              <a:gd name="T48" fmla="*/ 6 w 287"/>
              <a:gd name="T49" fmla="*/ 185 h 288"/>
              <a:gd name="T50" fmla="*/ 40 w 287"/>
              <a:gd name="T51" fmla="*/ 185 h 288"/>
              <a:gd name="T52" fmla="*/ 209 w 287"/>
              <a:gd name="T53" fmla="*/ 265 h 288"/>
              <a:gd name="T54" fmla="*/ 176 w 287"/>
              <a:gd name="T55" fmla="*/ 265 h 288"/>
              <a:gd name="T56" fmla="*/ 209 w 287"/>
              <a:gd name="T57" fmla="*/ 265 h 288"/>
              <a:gd name="T58" fmla="*/ 73 w 287"/>
              <a:gd name="T59" fmla="*/ 39 h 288"/>
              <a:gd name="T60" fmla="*/ 73 w 287"/>
              <a:gd name="T61" fmla="*/ 72 h 288"/>
              <a:gd name="T62" fmla="*/ 152 w 287"/>
              <a:gd name="T63" fmla="*/ 174 h 288"/>
              <a:gd name="T64" fmla="*/ 152 w 287"/>
              <a:gd name="T65" fmla="*/ 110 h 288"/>
              <a:gd name="T66" fmla="*/ 152 w 287"/>
              <a:gd name="T67" fmla="*/ 174 h 288"/>
              <a:gd name="T68" fmla="*/ 247 w 287"/>
              <a:gd name="T69" fmla="*/ 139 h 288"/>
              <a:gd name="T70" fmla="*/ 281 w 287"/>
              <a:gd name="T71" fmla="*/ 13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7" h="288">
                <a:moveTo>
                  <a:pt x="264" y="116"/>
                </a:moveTo>
                <a:cubicBezTo>
                  <a:pt x="252" y="116"/>
                  <a:pt x="242" y="125"/>
                  <a:pt x="241" y="137"/>
                </a:cubicBezTo>
                <a:cubicBezTo>
                  <a:pt x="190" y="139"/>
                  <a:pt x="190" y="139"/>
                  <a:pt x="190" y="139"/>
                </a:cubicBezTo>
                <a:cubicBezTo>
                  <a:pt x="188" y="126"/>
                  <a:pt x="181" y="115"/>
                  <a:pt x="171" y="109"/>
                </a:cubicBezTo>
                <a:cubicBezTo>
                  <a:pt x="206" y="44"/>
                  <a:pt x="206" y="44"/>
                  <a:pt x="206" y="44"/>
                </a:cubicBezTo>
                <a:cubicBezTo>
                  <a:pt x="208" y="45"/>
                  <a:pt x="210" y="45"/>
                  <a:pt x="212" y="45"/>
                </a:cubicBezTo>
                <a:cubicBezTo>
                  <a:pt x="225" y="45"/>
                  <a:pt x="235" y="35"/>
                  <a:pt x="235" y="22"/>
                </a:cubicBezTo>
                <a:cubicBezTo>
                  <a:pt x="235" y="10"/>
                  <a:pt x="225" y="0"/>
                  <a:pt x="212" y="0"/>
                </a:cubicBezTo>
                <a:cubicBezTo>
                  <a:pt x="200" y="0"/>
                  <a:pt x="190" y="10"/>
                  <a:pt x="190" y="22"/>
                </a:cubicBezTo>
                <a:cubicBezTo>
                  <a:pt x="190" y="30"/>
                  <a:pt x="194" y="37"/>
                  <a:pt x="200" y="42"/>
                </a:cubicBezTo>
                <a:cubicBezTo>
                  <a:pt x="166" y="107"/>
                  <a:pt x="166" y="107"/>
                  <a:pt x="166" y="107"/>
                </a:cubicBezTo>
                <a:cubicBezTo>
                  <a:pt x="161" y="105"/>
                  <a:pt x="157" y="104"/>
                  <a:pt x="152" y="104"/>
                </a:cubicBezTo>
                <a:cubicBezTo>
                  <a:pt x="143" y="104"/>
                  <a:pt x="135" y="107"/>
                  <a:pt x="129" y="112"/>
                </a:cubicBezTo>
                <a:cubicBezTo>
                  <a:pt x="91" y="70"/>
                  <a:pt x="91" y="70"/>
                  <a:pt x="91" y="70"/>
                </a:cubicBezTo>
                <a:cubicBezTo>
                  <a:pt x="94" y="66"/>
                  <a:pt x="96" y="61"/>
                  <a:pt x="96" y="56"/>
                </a:cubicBezTo>
                <a:cubicBezTo>
                  <a:pt x="96" y="43"/>
                  <a:pt x="86" y="33"/>
                  <a:pt x="73" y="33"/>
                </a:cubicBezTo>
                <a:cubicBezTo>
                  <a:pt x="61" y="33"/>
                  <a:pt x="51" y="43"/>
                  <a:pt x="51" y="56"/>
                </a:cubicBezTo>
                <a:cubicBezTo>
                  <a:pt x="51" y="68"/>
                  <a:pt x="61" y="78"/>
                  <a:pt x="73" y="78"/>
                </a:cubicBezTo>
                <a:cubicBezTo>
                  <a:pt x="78" y="78"/>
                  <a:pt x="83" y="77"/>
                  <a:pt x="87" y="74"/>
                </a:cubicBezTo>
                <a:cubicBezTo>
                  <a:pt x="124" y="116"/>
                  <a:pt x="124" y="116"/>
                  <a:pt x="124" y="116"/>
                </a:cubicBezTo>
                <a:cubicBezTo>
                  <a:pt x="118" y="122"/>
                  <a:pt x="114" y="132"/>
                  <a:pt x="114" y="142"/>
                </a:cubicBezTo>
                <a:cubicBezTo>
                  <a:pt x="114" y="146"/>
                  <a:pt x="114" y="150"/>
                  <a:pt x="115" y="153"/>
                </a:cubicBezTo>
                <a:cubicBezTo>
                  <a:pt x="43" y="175"/>
                  <a:pt x="43" y="175"/>
                  <a:pt x="43" y="175"/>
                </a:cubicBezTo>
                <a:cubicBezTo>
                  <a:pt x="40" y="168"/>
                  <a:pt x="32" y="162"/>
                  <a:pt x="23" y="162"/>
                </a:cubicBezTo>
                <a:cubicBezTo>
                  <a:pt x="10" y="162"/>
                  <a:pt x="0" y="172"/>
                  <a:pt x="0" y="185"/>
                </a:cubicBezTo>
                <a:cubicBezTo>
                  <a:pt x="0" y="198"/>
                  <a:pt x="10" y="208"/>
                  <a:pt x="23" y="208"/>
                </a:cubicBezTo>
                <a:cubicBezTo>
                  <a:pt x="35" y="208"/>
                  <a:pt x="46" y="198"/>
                  <a:pt x="46" y="185"/>
                </a:cubicBezTo>
                <a:cubicBezTo>
                  <a:pt x="46" y="184"/>
                  <a:pt x="45" y="182"/>
                  <a:pt x="45" y="181"/>
                </a:cubicBezTo>
                <a:cubicBezTo>
                  <a:pt x="118" y="159"/>
                  <a:pt x="118" y="159"/>
                  <a:pt x="118" y="159"/>
                </a:cubicBezTo>
                <a:cubicBezTo>
                  <a:pt x="124" y="171"/>
                  <a:pt x="137" y="180"/>
                  <a:pt x="152" y="180"/>
                </a:cubicBezTo>
                <a:cubicBezTo>
                  <a:pt x="155" y="180"/>
                  <a:pt x="158" y="179"/>
                  <a:pt x="161" y="179"/>
                </a:cubicBezTo>
                <a:cubicBezTo>
                  <a:pt x="183" y="244"/>
                  <a:pt x="183" y="244"/>
                  <a:pt x="183" y="244"/>
                </a:cubicBezTo>
                <a:cubicBezTo>
                  <a:pt x="175" y="248"/>
                  <a:pt x="170" y="256"/>
                  <a:pt x="170" y="265"/>
                </a:cubicBezTo>
                <a:cubicBezTo>
                  <a:pt x="170" y="277"/>
                  <a:pt x="180" y="288"/>
                  <a:pt x="193" y="288"/>
                </a:cubicBezTo>
                <a:cubicBezTo>
                  <a:pt x="205" y="288"/>
                  <a:pt x="215" y="277"/>
                  <a:pt x="215" y="265"/>
                </a:cubicBezTo>
                <a:cubicBezTo>
                  <a:pt x="215" y="252"/>
                  <a:pt x="205" y="242"/>
                  <a:pt x="193" y="242"/>
                </a:cubicBezTo>
                <a:cubicBezTo>
                  <a:pt x="191" y="242"/>
                  <a:pt x="190" y="242"/>
                  <a:pt x="189" y="242"/>
                </a:cubicBezTo>
                <a:cubicBezTo>
                  <a:pt x="167" y="177"/>
                  <a:pt x="167" y="177"/>
                  <a:pt x="167" y="177"/>
                </a:cubicBezTo>
                <a:cubicBezTo>
                  <a:pt x="179" y="171"/>
                  <a:pt x="188" y="159"/>
                  <a:pt x="190" y="145"/>
                </a:cubicBezTo>
                <a:cubicBezTo>
                  <a:pt x="241" y="143"/>
                  <a:pt x="241" y="143"/>
                  <a:pt x="241" y="143"/>
                </a:cubicBezTo>
                <a:cubicBezTo>
                  <a:pt x="243" y="153"/>
                  <a:pt x="253" y="162"/>
                  <a:pt x="264" y="162"/>
                </a:cubicBezTo>
                <a:cubicBezTo>
                  <a:pt x="276" y="162"/>
                  <a:pt x="287" y="151"/>
                  <a:pt x="287" y="139"/>
                </a:cubicBezTo>
                <a:cubicBezTo>
                  <a:pt x="287" y="126"/>
                  <a:pt x="276" y="116"/>
                  <a:pt x="264" y="116"/>
                </a:cubicBezTo>
                <a:close/>
                <a:moveTo>
                  <a:pt x="196" y="22"/>
                </a:moveTo>
                <a:cubicBezTo>
                  <a:pt x="196" y="13"/>
                  <a:pt x="203" y="6"/>
                  <a:pt x="212" y="6"/>
                </a:cubicBezTo>
                <a:cubicBezTo>
                  <a:pt x="222" y="6"/>
                  <a:pt x="229" y="13"/>
                  <a:pt x="229" y="22"/>
                </a:cubicBezTo>
                <a:cubicBezTo>
                  <a:pt x="229" y="31"/>
                  <a:pt x="222" y="39"/>
                  <a:pt x="212" y="39"/>
                </a:cubicBezTo>
                <a:cubicBezTo>
                  <a:pt x="203" y="39"/>
                  <a:pt x="196" y="31"/>
                  <a:pt x="196" y="22"/>
                </a:cubicBezTo>
                <a:close/>
                <a:moveTo>
                  <a:pt x="23" y="202"/>
                </a:moveTo>
                <a:cubicBezTo>
                  <a:pt x="14" y="202"/>
                  <a:pt x="6" y="194"/>
                  <a:pt x="6" y="185"/>
                </a:cubicBezTo>
                <a:cubicBezTo>
                  <a:pt x="6" y="176"/>
                  <a:pt x="14" y="168"/>
                  <a:pt x="23" y="168"/>
                </a:cubicBezTo>
                <a:cubicBezTo>
                  <a:pt x="32" y="168"/>
                  <a:pt x="40" y="176"/>
                  <a:pt x="40" y="185"/>
                </a:cubicBezTo>
                <a:cubicBezTo>
                  <a:pt x="40" y="194"/>
                  <a:pt x="32" y="202"/>
                  <a:pt x="23" y="202"/>
                </a:cubicBezTo>
                <a:close/>
                <a:moveTo>
                  <a:pt x="209" y="265"/>
                </a:moveTo>
                <a:cubicBezTo>
                  <a:pt x="209" y="274"/>
                  <a:pt x="202" y="282"/>
                  <a:pt x="193" y="282"/>
                </a:cubicBezTo>
                <a:cubicBezTo>
                  <a:pt x="183" y="282"/>
                  <a:pt x="176" y="274"/>
                  <a:pt x="176" y="265"/>
                </a:cubicBezTo>
                <a:cubicBezTo>
                  <a:pt x="176" y="256"/>
                  <a:pt x="183" y="248"/>
                  <a:pt x="193" y="248"/>
                </a:cubicBezTo>
                <a:cubicBezTo>
                  <a:pt x="202" y="248"/>
                  <a:pt x="209" y="256"/>
                  <a:pt x="209" y="265"/>
                </a:cubicBezTo>
                <a:close/>
                <a:moveTo>
                  <a:pt x="57" y="56"/>
                </a:moveTo>
                <a:cubicBezTo>
                  <a:pt x="57" y="46"/>
                  <a:pt x="64" y="39"/>
                  <a:pt x="73" y="39"/>
                </a:cubicBezTo>
                <a:cubicBezTo>
                  <a:pt x="83" y="39"/>
                  <a:pt x="90" y="46"/>
                  <a:pt x="90" y="56"/>
                </a:cubicBezTo>
                <a:cubicBezTo>
                  <a:pt x="90" y="65"/>
                  <a:pt x="83" y="72"/>
                  <a:pt x="73" y="72"/>
                </a:cubicBezTo>
                <a:cubicBezTo>
                  <a:pt x="64" y="72"/>
                  <a:pt x="57" y="65"/>
                  <a:pt x="57" y="56"/>
                </a:cubicBezTo>
                <a:close/>
                <a:moveTo>
                  <a:pt x="152" y="174"/>
                </a:moveTo>
                <a:cubicBezTo>
                  <a:pt x="134" y="174"/>
                  <a:pt x="120" y="159"/>
                  <a:pt x="120" y="142"/>
                </a:cubicBezTo>
                <a:cubicBezTo>
                  <a:pt x="120" y="124"/>
                  <a:pt x="134" y="110"/>
                  <a:pt x="152" y="110"/>
                </a:cubicBezTo>
                <a:cubicBezTo>
                  <a:pt x="169" y="110"/>
                  <a:pt x="184" y="124"/>
                  <a:pt x="184" y="142"/>
                </a:cubicBezTo>
                <a:cubicBezTo>
                  <a:pt x="184" y="159"/>
                  <a:pt x="169" y="174"/>
                  <a:pt x="152" y="174"/>
                </a:cubicBezTo>
                <a:close/>
                <a:moveTo>
                  <a:pt x="264" y="156"/>
                </a:moveTo>
                <a:cubicBezTo>
                  <a:pt x="255" y="156"/>
                  <a:pt x="247" y="148"/>
                  <a:pt x="247" y="139"/>
                </a:cubicBezTo>
                <a:cubicBezTo>
                  <a:pt x="247" y="130"/>
                  <a:pt x="255" y="122"/>
                  <a:pt x="264" y="122"/>
                </a:cubicBezTo>
                <a:cubicBezTo>
                  <a:pt x="273" y="122"/>
                  <a:pt x="281" y="130"/>
                  <a:pt x="281" y="139"/>
                </a:cubicBezTo>
                <a:cubicBezTo>
                  <a:pt x="281" y="148"/>
                  <a:pt x="273" y="156"/>
                  <a:pt x="264" y="15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endParaRPr lang="en-US" sz="700">
              <a:solidFill>
                <a:srgbClr val="FFFFFF"/>
              </a:solidFill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5020153-68F8-42E2-1CCA-30DFC6D6EC49}"/>
              </a:ext>
            </a:extLst>
          </p:cNvPr>
          <p:cNvGrpSpPr>
            <a:grpSpLocks noChangeAspect="1"/>
          </p:cNvGrpSpPr>
          <p:nvPr>
            <p:custDataLst>
              <p:tags r:id="rId31"/>
            </p:custDataLst>
          </p:nvPr>
        </p:nvGrpSpPr>
        <p:grpSpPr>
          <a:xfrm>
            <a:off x="2959100" y="2752280"/>
            <a:ext cx="408242" cy="332935"/>
            <a:chOff x="1920876" y="2395538"/>
            <a:chExt cx="490538" cy="400050"/>
          </a:xfrm>
        </p:grpSpPr>
        <p:sp>
          <p:nvSpPr>
            <p:cNvPr id="179" name="Freeform 185">
              <a:extLst>
                <a:ext uri="{FF2B5EF4-FFF2-40B4-BE49-F238E27FC236}">
                  <a16:creationId xmlns:a16="http://schemas.microsoft.com/office/drawing/2014/main" id="{589E1663-29A4-32B2-1BC1-A05A4B25840E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1920876" y="2395538"/>
              <a:ext cx="490538" cy="400050"/>
            </a:xfrm>
            <a:custGeom>
              <a:avLst/>
              <a:gdLst>
                <a:gd name="T0" fmla="*/ 248 w 251"/>
                <a:gd name="T1" fmla="*/ 164 h 204"/>
                <a:gd name="T2" fmla="*/ 237 w 251"/>
                <a:gd name="T3" fmla="*/ 164 h 204"/>
                <a:gd name="T4" fmla="*/ 237 w 251"/>
                <a:gd name="T5" fmla="*/ 3 h 204"/>
                <a:gd name="T6" fmla="*/ 234 w 251"/>
                <a:gd name="T7" fmla="*/ 0 h 204"/>
                <a:gd name="T8" fmla="*/ 17 w 251"/>
                <a:gd name="T9" fmla="*/ 0 h 204"/>
                <a:gd name="T10" fmla="*/ 14 w 251"/>
                <a:gd name="T11" fmla="*/ 3 h 204"/>
                <a:gd name="T12" fmla="*/ 14 w 251"/>
                <a:gd name="T13" fmla="*/ 164 h 204"/>
                <a:gd name="T14" fmla="*/ 3 w 251"/>
                <a:gd name="T15" fmla="*/ 164 h 204"/>
                <a:gd name="T16" fmla="*/ 0 w 251"/>
                <a:gd name="T17" fmla="*/ 167 h 204"/>
                <a:gd name="T18" fmla="*/ 0 w 251"/>
                <a:gd name="T19" fmla="*/ 175 h 204"/>
                <a:gd name="T20" fmla="*/ 29 w 251"/>
                <a:gd name="T21" fmla="*/ 204 h 204"/>
                <a:gd name="T22" fmla="*/ 222 w 251"/>
                <a:gd name="T23" fmla="*/ 204 h 204"/>
                <a:gd name="T24" fmla="*/ 251 w 251"/>
                <a:gd name="T25" fmla="*/ 175 h 204"/>
                <a:gd name="T26" fmla="*/ 251 w 251"/>
                <a:gd name="T27" fmla="*/ 167 h 204"/>
                <a:gd name="T28" fmla="*/ 248 w 251"/>
                <a:gd name="T29" fmla="*/ 164 h 204"/>
                <a:gd name="T30" fmla="*/ 20 w 251"/>
                <a:gd name="T31" fmla="*/ 6 h 204"/>
                <a:gd name="T32" fmla="*/ 231 w 251"/>
                <a:gd name="T33" fmla="*/ 6 h 204"/>
                <a:gd name="T34" fmla="*/ 231 w 251"/>
                <a:gd name="T35" fmla="*/ 164 h 204"/>
                <a:gd name="T36" fmla="*/ 162 w 251"/>
                <a:gd name="T37" fmla="*/ 164 h 204"/>
                <a:gd name="T38" fmla="*/ 159 w 251"/>
                <a:gd name="T39" fmla="*/ 167 h 204"/>
                <a:gd name="T40" fmla="*/ 159 w 251"/>
                <a:gd name="T41" fmla="*/ 174 h 204"/>
                <a:gd name="T42" fmla="*/ 92 w 251"/>
                <a:gd name="T43" fmla="*/ 174 h 204"/>
                <a:gd name="T44" fmla="*/ 92 w 251"/>
                <a:gd name="T45" fmla="*/ 167 h 204"/>
                <a:gd name="T46" fmla="*/ 89 w 251"/>
                <a:gd name="T47" fmla="*/ 164 h 204"/>
                <a:gd name="T48" fmla="*/ 20 w 251"/>
                <a:gd name="T49" fmla="*/ 164 h 204"/>
                <a:gd name="T50" fmla="*/ 20 w 251"/>
                <a:gd name="T51" fmla="*/ 6 h 204"/>
                <a:gd name="T52" fmla="*/ 245 w 251"/>
                <a:gd name="T53" fmla="*/ 175 h 204"/>
                <a:gd name="T54" fmla="*/ 222 w 251"/>
                <a:gd name="T55" fmla="*/ 198 h 204"/>
                <a:gd name="T56" fmla="*/ 29 w 251"/>
                <a:gd name="T57" fmla="*/ 198 h 204"/>
                <a:gd name="T58" fmla="*/ 6 w 251"/>
                <a:gd name="T59" fmla="*/ 175 h 204"/>
                <a:gd name="T60" fmla="*/ 6 w 251"/>
                <a:gd name="T61" fmla="*/ 170 h 204"/>
                <a:gd name="T62" fmla="*/ 86 w 251"/>
                <a:gd name="T63" fmla="*/ 170 h 204"/>
                <a:gd name="T64" fmla="*/ 86 w 251"/>
                <a:gd name="T65" fmla="*/ 177 h 204"/>
                <a:gd name="T66" fmla="*/ 89 w 251"/>
                <a:gd name="T67" fmla="*/ 180 h 204"/>
                <a:gd name="T68" fmla="*/ 162 w 251"/>
                <a:gd name="T69" fmla="*/ 180 h 204"/>
                <a:gd name="T70" fmla="*/ 165 w 251"/>
                <a:gd name="T71" fmla="*/ 177 h 204"/>
                <a:gd name="T72" fmla="*/ 165 w 251"/>
                <a:gd name="T73" fmla="*/ 170 h 204"/>
                <a:gd name="T74" fmla="*/ 245 w 251"/>
                <a:gd name="T75" fmla="*/ 170 h 204"/>
                <a:gd name="T76" fmla="*/ 245 w 251"/>
                <a:gd name="T77" fmla="*/ 1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1" h="204">
                  <a:moveTo>
                    <a:pt x="248" y="164"/>
                  </a:moveTo>
                  <a:cubicBezTo>
                    <a:pt x="237" y="164"/>
                    <a:pt x="237" y="164"/>
                    <a:pt x="237" y="164"/>
                  </a:cubicBezTo>
                  <a:cubicBezTo>
                    <a:pt x="237" y="3"/>
                    <a:pt x="237" y="3"/>
                    <a:pt x="237" y="3"/>
                  </a:cubicBezTo>
                  <a:cubicBezTo>
                    <a:pt x="237" y="1"/>
                    <a:pt x="235" y="0"/>
                    <a:pt x="23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1"/>
                    <a:pt x="14" y="3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1" y="164"/>
                    <a:pt x="0" y="165"/>
                    <a:pt x="0" y="16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91"/>
                    <a:pt x="13" y="204"/>
                    <a:pt x="29" y="204"/>
                  </a:cubicBezTo>
                  <a:cubicBezTo>
                    <a:pt x="222" y="204"/>
                    <a:pt x="222" y="204"/>
                    <a:pt x="222" y="204"/>
                  </a:cubicBezTo>
                  <a:cubicBezTo>
                    <a:pt x="238" y="204"/>
                    <a:pt x="251" y="191"/>
                    <a:pt x="251" y="175"/>
                  </a:cubicBezTo>
                  <a:cubicBezTo>
                    <a:pt x="251" y="167"/>
                    <a:pt x="251" y="167"/>
                    <a:pt x="251" y="167"/>
                  </a:cubicBezTo>
                  <a:cubicBezTo>
                    <a:pt x="251" y="165"/>
                    <a:pt x="249" y="164"/>
                    <a:pt x="248" y="164"/>
                  </a:cubicBezTo>
                  <a:close/>
                  <a:moveTo>
                    <a:pt x="20" y="6"/>
                  </a:moveTo>
                  <a:cubicBezTo>
                    <a:pt x="231" y="6"/>
                    <a:pt x="231" y="6"/>
                    <a:pt x="231" y="6"/>
                  </a:cubicBezTo>
                  <a:cubicBezTo>
                    <a:pt x="231" y="164"/>
                    <a:pt x="231" y="164"/>
                    <a:pt x="231" y="164"/>
                  </a:cubicBezTo>
                  <a:cubicBezTo>
                    <a:pt x="162" y="164"/>
                    <a:pt x="162" y="164"/>
                    <a:pt x="162" y="164"/>
                  </a:cubicBezTo>
                  <a:cubicBezTo>
                    <a:pt x="160" y="164"/>
                    <a:pt x="159" y="165"/>
                    <a:pt x="159" y="167"/>
                  </a:cubicBezTo>
                  <a:cubicBezTo>
                    <a:pt x="159" y="174"/>
                    <a:pt x="159" y="174"/>
                    <a:pt x="159" y="174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65"/>
                    <a:pt x="91" y="164"/>
                    <a:pt x="89" y="164"/>
                  </a:cubicBezTo>
                  <a:cubicBezTo>
                    <a:pt x="20" y="164"/>
                    <a:pt x="20" y="164"/>
                    <a:pt x="20" y="164"/>
                  </a:cubicBezTo>
                  <a:lnTo>
                    <a:pt x="20" y="6"/>
                  </a:lnTo>
                  <a:close/>
                  <a:moveTo>
                    <a:pt x="245" y="175"/>
                  </a:moveTo>
                  <a:cubicBezTo>
                    <a:pt x="245" y="188"/>
                    <a:pt x="234" y="198"/>
                    <a:pt x="222" y="198"/>
                  </a:cubicBezTo>
                  <a:cubicBezTo>
                    <a:pt x="29" y="198"/>
                    <a:pt x="29" y="198"/>
                    <a:pt x="29" y="198"/>
                  </a:cubicBezTo>
                  <a:cubicBezTo>
                    <a:pt x="16" y="198"/>
                    <a:pt x="6" y="188"/>
                    <a:pt x="6" y="175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86" y="170"/>
                    <a:pt x="86" y="170"/>
                    <a:pt x="86" y="170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9"/>
                    <a:pt x="87" y="180"/>
                    <a:pt x="89" y="180"/>
                  </a:cubicBezTo>
                  <a:cubicBezTo>
                    <a:pt x="162" y="180"/>
                    <a:pt x="162" y="180"/>
                    <a:pt x="162" y="180"/>
                  </a:cubicBezTo>
                  <a:cubicBezTo>
                    <a:pt x="163" y="180"/>
                    <a:pt x="165" y="179"/>
                    <a:pt x="165" y="177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245" y="170"/>
                    <a:pt x="245" y="170"/>
                    <a:pt x="245" y="170"/>
                  </a:cubicBezTo>
                  <a:lnTo>
                    <a:pt x="245" y="175"/>
                  </a:lnTo>
                  <a:close/>
                </a:path>
              </a:pathLst>
            </a:custGeom>
            <a:solidFill>
              <a:srgbClr val="CC000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180" name="Freeform 186">
              <a:extLst>
                <a:ext uri="{FF2B5EF4-FFF2-40B4-BE49-F238E27FC236}">
                  <a16:creationId xmlns:a16="http://schemas.microsoft.com/office/drawing/2014/main" id="{215AA21C-81EC-6196-CC77-2A3563F1AA22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2014538" y="2441575"/>
              <a:ext cx="252413" cy="169863"/>
            </a:xfrm>
            <a:custGeom>
              <a:avLst/>
              <a:gdLst>
                <a:gd name="T0" fmla="*/ 118 w 129"/>
                <a:gd name="T1" fmla="*/ 84 h 87"/>
                <a:gd name="T2" fmla="*/ 115 w 129"/>
                <a:gd name="T3" fmla="*/ 81 h 87"/>
                <a:gd name="T4" fmla="*/ 41 w 129"/>
                <a:gd name="T5" fmla="*/ 81 h 87"/>
                <a:gd name="T6" fmla="*/ 41 w 129"/>
                <a:gd name="T7" fmla="*/ 65 h 87"/>
                <a:gd name="T8" fmla="*/ 116 w 129"/>
                <a:gd name="T9" fmla="*/ 65 h 87"/>
                <a:gd name="T10" fmla="*/ 119 w 129"/>
                <a:gd name="T11" fmla="*/ 62 h 87"/>
                <a:gd name="T12" fmla="*/ 129 w 129"/>
                <a:gd name="T13" fmla="*/ 19 h 87"/>
                <a:gd name="T14" fmla="*/ 128 w 129"/>
                <a:gd name="T15" fmla="*/ 17 h 87"/>
                <a:gd name="T16" fmla="*/ 126 w 129"/>
                <a:gd name="T17" fmla="*/ 15 h 87"/>
                <a:gd name="T18" fmla="*/ 29 w 129"/>
                <a:gd name="T19" fmla="*/ 15 h 87"/>
                <a:gd name="T20" fmla="*/ 29 w 129"/>
                <a:gd name="T21" fmla="*/ 3 h 87"/>
                <a:gd name="T22" fmla="*/ 26 w 129"/>
                <a:gd name="T23" fmla="*/ 0 h 87"/>
                <a:gd name="T24" fmla="*/ 3 w 129"/>
                <a:gd name="T25" fmla="*/ 0 h 87"/>
                <a:gd name="T26" fmla="*/ 0 w 129"/>
                <a:gd name="T27" fmla="*/ 3 h 87"/>
                <a:gd name="T28" fmla="*/ 3 w 129"/>
                <a:gd name="T29" fmla="*/ 6 h 87"/>
                <a:gd name="T30" fmla="*/ 23 w 129"/>
                <a:gd name="T31" fmla="*/ 6 h 87"/>
                <a:gd name="T32" fmla="*/ 23 w 129"/>
                <a:gd name="T33" fmla="*/ 18 h 87"/>
                <a:gd name="T34" fmla="*/ 23 w 129"/>
                <a:gd name="T35" fmla="*/ 19 h 87"/>
                <a:gd name="T36" fmla="*/ 23 w 129"/>
                <a:gd name="T37" fmla="*/ 19 h 87"/>
                <a:gd name="T38" fmla="*/ 35 w 129"/>
                <a:gd name="T39" fmla="*/ 62 h 87"/>
                <a:gd name="T40" fmla="*/ 35 w 129"/>
                <a:gd name="T41" fmla="*/ 84 h 87"/>
                <a:gd name="T42" fmla="*/ 38 w 129"/>
                <a:gd name="T43" fmla="*/ 87 h 87"/>
                <a:gd name="T44" fmla="*/ 115 w 129"/>
                <a:gd name="T45" fmla="*/ 87 h 87"/>
                <a:gd name="T46" fmla="*/ 118 w 129"/>
                <a:gd name="T47" fmla="*/ 84 h 87"/>
                <a:gd name="T48" fmla="*/ 122 w 129"/>
                <a:gd name="T49" fmla="*/ 21 h 87"/>
                <a:gd name="T50" fmla="*/ 114 w 129"/>
                <a:gd name="T51" fmla="*/ 59 h 87"/>
                <a:gd name="T52" fmla="*/ 41 w 129"/>
                <a:gd name="T53" fmla="*/ 59 h 87"/>
                <a:gd name="T54" fmla="*/ 30 w 129"/>
                <a:gd name="T55" fmla="*/ 21 h 87"/>
                <a:gd name="T56" fmla="*/ 122 w 129"/>
                <a:gd name="T57" fmla="*/ 2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87">
                  <a:moveTo>
                    <a:pt x="118" y="84"/>
                  </a:moveTo>
                  <a:cubicBezTo>
                    <a:pt x="118" y="82"/>
                    <a:pt x="117" y="81"/>
                    <a:pt x="115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17" y="65"/>
                    <a:pt x="119" y="64"/>
                    <a:pt x="119" y="62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29" y="18"/>
                    <a:pt x="129" y="17"/>
                    <a:pt x="128" y="17"/>
                  </a:cubicBezTo>
                  <a:cubicBezTo>
                    <a:pt x="128" y="16"/>
                    <a:pt x="127" y="15"/>
                    <a:pt x="12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5"/>
                    <a:pt x="37" y="87"/>
                    <a:pt x="38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17" y="87"/>
                    <a:pt x="118" y="85"/>
                    <a:pt x="118" y="84"/>
                  </a:cubicBezTo>
                  <a:close/>
                  <a:moveTo>
                    <a:pt x="122" y="21"/>
                  </a:moveTo>
                  <a:cubicBezTo>
                    <a:pt x="114" y="59"/>
                    <a:pt x="114" y="59"/>
                    <a:pt x="114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0" y="21"/>
                    <a:pt x="30" y="21"/>
                    <a:pt x="30" y="21"/>
                  </a:cubicBezTo>
                  <a:lnTo>
                    <a:pt x="122" y="21"/>
                  </a:lnTo>
                  <a:close/>
                </a:path>
              </a:pathLst>
            </a:custGeom>
            <a:solidFill>
              <a:srgbClr val="CC000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181" name="Freeform 187">
              <a:extLst>
                <a:ext uri="{FF2B5EF4-FFF2-40B4-BE49-F238E27FC236}">
                  <a16:creationId xmlns:a16="http://schemas.microsoft.com/office/drawing/2014/main" id="{5E63434A-3A47-9185-D7BD-5E7FF861B7E7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2095501" y="2636838"/>
              <a:ext cx="52388" cy="52388"/>
            </a:xfrm>
            <a:custGeom>
              <a:avLst/>
              <a:gdLst>
                <a:gd name="T0" fmla="*/ 13 w 27"/>
                <a:gd name="T1" fmla="*/ 0 h 27"/>
                <a:gd name="T2" fmla="*/ 0 w 27"/>
                <a:gd name="T3" fmla="*/ 13 h 27"/>
                <a:gd name="T4" fmla="*/ 13 w 27"/>
                <a:gd name="T5" fmla="*/ 27 h 27"/>
                <a:gd name="T6" fmla="*/ 27 w 27"/>
                <a:gd name="T7" fmla="*/ 13 h 27"/>
                <a:gd name="T8" fmla="*/ 13 w 27"/>
                <a:gd name="T9" fmla="*/ 0 h 27"/>
                <a:gd name="T10" fmla="*/ 13 w 27"/>
                <a:gd name="T11" fmla="*/ 21 h 27"/>
                <a:gd name="T12" fmla="*/ 6 w 27"/>
                <a:gd name="T13" fmla="*/ 13 h 27"/>
                <a:gd name="T14" fmla="*/ 13 w 27"/>
                <a:gd name="T15" fmla="*/ 6 h 27"/>
                <a:gd name="T16" fmla="*/ 21 w 27"/>
                <a:gd name="T17" fmla="*/ 13 h 27"/>
                <a:gd name="T18" fmla="*/ 13 w 27"/>
                <a:gd name="T1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21"/>
                  </a:moveTo>
                  <a:cubicBezTo>
                    <a:pt x="9" y="21"/>
                    <a:pt x="6" y="17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ubicBezTo>
                    <a:pt x="17" y="6"/>
                    <a:pt x="21" y="9"/>
                    <a:pt x="21" y="13"/>
                  </a:cubicBezTo>
                  <a:cubicBezTo>
                    <a:pt x="21" y="17"/>
                    <a:pt x="17" y="21"/>
                    <a:pt x="13" y="21"/>
                  </a:cubicBezTo>
                  <a:close/>
                </a:path>
              </a:pathLst>
            </a:custGeom>
            <a:solidFill>
              <a:srgbClr val="CC000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182" name="Freeform 188">
              <a:extLst>
                <a:ext uri="{FF2B5EF4-FFF2-40B4-BE49-F238E27FC236}">
                  <a16:creationId xmlns:a16="http://schemas.microsoft.com/office/drawing/2014/main" id="{C1680046-F0F9-0735-5EF3-EE779150E766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2181226" y="2636838"/>
              <a:ext cx="52388" cy="52388"/>
            </a:xfrm>
            <a:custGeom>
              <a:avLst/>
              <a:gdLst>
                <a:gd name="T0" fmla="*/ 13 w 27"/>
                <a:gd name="T1" fmla="*/ 0 h 27"/>
                <a:gd name="T2" fmla="*/ 0 w 27"/>
                <a:gd name="T3" fmla="*/ 13 h 27"/>
                <a:gd name="T4" fmla="*/ 13 w 27"/>
                <a:gd name="T5" fmla="*/ 27 h 27"/>
                <a:gd name="T6" fmla="*/ 27 w 27"/>
                <a:gd name="T7" fmla="*/ 13 h 27"/>
                <a:gd name="T8" fmla="*/ 13 w 27"/>
                <a:gd name="T9" fmla="*/ 0 h 27"/>
                <a:gd name="T10" fmla="*/ 13 w 27"/>
                <a:gd name="T11" fmla="*/ 21 h 27"/>
                <a:gd name="T12" fmla="*/ 6 w 27"/>
                <a:gd name="T13" fmla="*/ 13 h 27"/>
                <a:gd name="T14" fmla="*/ 13 w 27"/>
                <a:gd name="T15" fmla="*/ 6 h 27"/>
                <a:gd name="T16" fmla="*/ 21 w 27"/>
                <a:gd name="T17" fmla="*/ 13 h 27"/>
                <a:gd name="T18" fmla="*/ 13 w 27"/>
                <a:gd name="T1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21"/>
                  </a:moveTo>
                  <a:cubicBezTo>
                    <a:pt x="9" y="21"/>
                    <a:pt x="6" y="17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ubicBezTo>
                    <a:pt x="17" y="6"/>
                    <a:pt x="21" y="9"/>
                    <a:pt x="21" y="13"/>
                  </a:cubicBezTo>
                  <a:cubicBezTo>
                    <a:pt x="21" y="17"/>
                    <a:pt x="17" y="21"/>
                    <a:pt x="13" y="21"/>
                  </a:cubicBezTo>
                  <a:close/>
                </a:path>
              </a:pathLst>
            </a:custGeom>
            <a:solidFill>
              <a:srgbClr val="CC000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7899584-CCAD-ABA3-7BFF-215E1CD84CB8}"/>
              </a:ext>
            </a:extLst>
          </p:cNvPr>
          <p:cNvGrpSpPr>
            <a:grpSpLocks noChangeAspect="1"/>
          </p:cNvGrpSpPr>
          <p:nvPr>
            <p:custDataLst>
              <p:tags r:id="rId32"/>
            </p:custDataLst>
          </p:nvPr>
        </p:nvGrpSpPr>
        <p:grpSpPr>
          <a:xfrm>
            <a:off x="4659052" y="2806700"/>
            <a:ext cx="386503" cy="223520"/>
            <a:chOff x="8747126" y="962026"/>
            <a:chExt cx="527050" cy="304800"/>
          </a:xfrm>
        </p:grpSpPr>
        <p:sp>
          <p:nvSpPr>
            <p:cNvPr id="184" name="Freeform 94">
              <a:extLst>
                <a:ext uri="{FF2B5EF4-FFF2-40B4-BE49-F238E27FC236}">
                  <a16:creationId xmlns:a16="http://schemas.microsoft.com/office/drawing/2014/main" id="{FAC827AB-6D04-05F2-7DAD-E4730F1896DA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8747126" y="1138238"/>
              <a:ext cx="527050" cy="128588"/>
            </a:xfrm>
            <a:custGeom>
              <a:avLst/>
              <a:gdLst>
                <a:gd name="T0" fmla="*/ 269 w 270"/>
                <a:gd name="T1" fmla="*/ 30 h 65"/>
                <a:gd name="T2" fmla="*/ 240 w 270"/>
                <a:gd name="T3" fmla="*/ 1 h 65"/>
                <a:gd name="T4" fmla="*/ 238 w 270"/>
                <a:gd name="T5" fmla="*/ 0 h 65"/>
                <a:gd name="T6" fmla="*/ 3 w 270"/>
                <a:gd name="T7" fmla="*/ 0 h 65"/>
                <a:gd name="T8" fmla="*/ 1 w 270"/>
                <a:gd name="T9" fmla="*/ 2 h 65"/>
                <a:gd name="T10" fmla="*/ 1 w 270"/>
                <a:gd name="T11" fmla="*/ 5 h 65"/>
                <a:gd name="T12" fmla="*/ 28 w 270"/>
                <a:gd name="T13" fmla="*/ 33 h 65"/>
                <a:gd name="T14" fmla="*/ 1 w 270"/>
                <a:gd name="T15" fmla="*/ 60 h 65"/>
                <a:gd name="T16" fmla="*/ 1 w 270"/>
                <a:gd name="T17" fmla="*/ 63 h 65"/>
                <a:gd name="T18" fmla="*/ 3 w 270"/>
                <a:gd name="T19" fmla="*/ 65 h 65"/>
                <a:gd name="T20" fmla="*/ 238 w 270"/>
                <a:gd name="T21" fmla="*/ 65 h 65"/>
                <a:gd name="T22" fmla="*/ 240 w 270"/>
                <a:gd name="T23" fmla="*/ 64 h 65"/>
                <a:gd name="T24" fmla="*/ 269 w 270"/>
                <a:gd name="T25" fmla="*/ 35 h 65"/>
                <a:gd name="T26" fmla="*/ 270 w 270"/>
                <a:gd name="T27" fmla="*/ 33 h 65"/>
                <a:gd name="T28" fmla="*/ 269 w 270"/>
                <a:gd name="T29" fmla="*/ 30 h 65"/>
                <a:gd name="T30" fmla="*/ 236 w 270"/>
                <a:gd name="T31" fmla="*/ 59 h 65"/>
                <a:gd name="T32" fmla="*/ 11 w 270"/>
                <a:gd name="T33" fmla="*/ 59 h 65"/>
                <a:gd name="T34" fmla="*/ 35 w 270"/>
                <a:gd name="T35" fmla="*/ 35 h 65"/>
                <a:gd name="T36" fmla="*/ 36 w 270"/>
                <a:gd name="T37" fmla="*/ 33 h 65"/>
                <a:gd name="T38" fmla="*/ 35 w 270"/>
                <a:gd name="T39" fmla="*/ 30 h 65"/>
                <a:gd name="T40" fmla="*/ 11 w 270"/>
                <a:gd name="T41" fmla="*/ 6 h 65"/>
                <a:gd name="T42" fmla="*/ 236 w 270"/>
                <a:gd name="T43" fmla="*/ 6 h 65"/>
                <a:gd name="T44" fmla="*/ 263 w 270"/>
                <a:gd name="T45" fmla="*/ 33 h 65"/>
                <a:gd name="T46" fmla="*/ 236 w 270"/>
                <a:gd name="T4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0" h="65">
                  <a:moveTo>
                    <a:pt x="269" y="30"/>
                  </a:moveTo>
                  <a:cubicBezTo>
                    <a:pt x="240" y="1"/>
                    <a:pt x="240" y="1"/>
                    <a:pt x="240" y="1"/>
                  </a:cubicBezTo>
                  <a:cubicBezTo>
                    <a:pt x="239" y="1"/>
                    <a:pt x="238" y="0"/>
                    <a:pt x="2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1" y="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1"/>
                    <a:pt x="0" y="62"/>
                    <a:pt x="1" y="63"/>
                  </a:cubicBezTo>
                  <a:cubicBezTo>
                    <a:pt x="1" y="64"/>
                    <a:pt x="2" y="65"/>
                    <a:pt x="3" y="65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8" y="65"/>
                    <a:pt x="239" y="65"/>
                    <a:pt x="240" y="64"/>
                  </a:cubicBezTo>
                  <a:cubicBezTo>
                    <a:pt x="269" y="35"/>
                    <a:pt x="269" y="35"/>
                    <a:pt x="269" y="35"/>
                  </a:cubicBezTo>
                  <a:cubicBezTo>
                    <a:pt x="269" y="34"/>
                    <a:pt x="270" y="33"/>
                    <a:pt x="270" y="33"/>
                  </a:cubicBezTo>
                  <a:cubicBezTo>
                    <a:pt x="270" y="32"/>
                    <a:pt x="269" y="31"/>
                    <a:pt x="269" y="30"/>
                  </a:cubicBezTo>
                  <a:close/>
                  <a:moveTo>
                    <a:pt x="236" y="59"/>
                  </a:moveTo>
                  <a:cubicBezTo>
                    <a:pt x="11" y="59"/>
                    <a:pt x="11" y="59"/>
                    <a:pt x="11" y="59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6" y="33"/>
                    <a:pt x="36" y="33"/>
                  </a:cubicBezTo>
                  <a:cubicBezTo>
                    <a:pt x="36" y="32"/>
                    <a:pt x="35" y="31"/>
                    <a:pt x="35" y="3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63" y="33"/>
                    <a:pt x="263" y="33"/>
                    <a:pt x="263" y="33"/>
                  </a:cubicBezTo>
                  <a:lnTo>
                    <a:pt x="236" y="59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185" name="Freeform 95">
              <a:extLst>
                <a:ext uri="{FF2B5EF4-FFF2-40B4-BE49-F238E27FC236}">
                  <a16:creationId xmlns:a16="http://schemas.microsoft.com/office/drawing/2014/main" id="{329F274D-6FFD-3B16-54AC-77CDF7EA9851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8747126" y="962026"/>
              <a:ext cx="527050" cy="128588"/>
            </a:xfrm>
            <a:custGeom>
              <a:avLst/>
              <a:gdLst>
                <a:gd name="T0" fmla="*/ 31 w 270"/>
                <a:gd name="T1" fmla="*/ 64 h 65"/>
                <a:gd name="T2" fmla="*/ 33 w 270"/>
                <a:gd name="T3" fmla="*/ 65 h 65"/>
                <a:gd name="T4" fmla="*/ 267 w 270"/>
                <a:gd name="T5" fmla="*/ 65 h 65"/>
                <a:gd name="T6" fmla="*/ 270 w 270"/>
                <a:gd name="T7" fmla="*/ 63 h 65"/>
                <a:gd name="T8" fmla="*/ 269 w 270"/>
                <a:gd name="T9" fmla="*/ 59 h 65"/>
                <a:gd name="T10" fmla="*/ 242 w 270"/>
                <a:gd name="T11" fmla="*/ 32 h 65"/>
                <a:gd name="T12" fmla="*/ 269 w 270"/>
                <a:gd name="T13" fmla="*/ 5 h 65"/>
                <a:gd name="T14" fmla="*/ 270 w 270"/>
                <a:gd name="T15" fmla="*/ 2 h 65"/>
                <a:gd name="T16" fmla="*/ 267 w 270"/>
                <a:gd name="T17" fmla="*/ 0 h 65"/>
                <a:gd name="T18" fmla="*/ 33 w 270"/>
                <a:gd name="T19" fmla="*/ 0 h 65"/>
                <a:gd name="T20" fmla="*/ 31 w 270"/>
                <a:gd name="T21" fmla="*/ 1 h 65"/>
                <a:gd name="T22" fmla="*/ 1 w 270"/>
                <a:gd name="T23" fmla="*/ 30 h 65"/>
                <a:gd name="T24" fmla="*/ 1 w 270"/>
                <a:gd name="T25" fmla="*/ 34 h 65"/>
                <a:gd name="T26" fmla="*/ 31 w 270"/>
                <a:gd name="T27" fmla="*/ 64 h 65"/>
                <a:gd name="T28" fmla="*/ 34 w 270"/>
                <a:gd name="T29" fmla="*/ 6 h 65"/>
                <a:gd name="T30" fmla="*/ 260 w 270"/>
                <a:gd name="T31" fmla="*/ 6 h 65"/>
                <a:gd name="T32" fmla="*/ 235 w 270"/>
                <a:gd name="T33" fmla="*/ 30 h 65"/>
                <a:gd name="T34" fmla="*/ 235 w 270"/>
                <a:gd name="T35" fmla="*/ 32 h 65"/>
                <a:gd name="T36" fmla="*/ 235 w 270"/>
                <a:gd name="T37" fmla="*/ 34 h 65"/>
                <a:gd name="T38" fmla="*/ 260 w 270"/>
                <a:gd name="T39" fmla="*/ 59 h 65"/>
                <a:gd name="T40" fmla="*/ 34 w 270"/>
                <a:gd name="T41" fmla="*/ 59 h 65"/>
                <a:gd name="T42" fmla="*/ 8 w 270"/>
                <a:gd name="T43" fmla="*/ 32 h 65"/>
                <a:gd name="T44" fmla="*/ 34 w 270"/>
                <a:gd name="T45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65">
                  <a:moveTo>
                    <a:pt x="31" y="64"/>
                  </a:moveTo>
                  <a:cubicBezTo>
                    <a:pt x="31" y="64"/>
                    <a:pt x="32" y="65"/>
                    <a:pt x="33" y="65"/>
                  </a:cubicBezTo>
                  <a:cubicBezTo>
                    <a:pt x="267" y="65"/>
                    <a:pt x="267" y="65"/>
                    <a:pt x="267" y="65"/>
                  </a:cubicBezTo>
                  <a:cubicBezTo>
                    <a:pt x="268" y="65"/>
                    <a:pt x="269" y="64"/>
                    <a:pt x="270" y="63"/>
                  </a:cubicBezTo>
                  <a:cubicBezTo>
                    <a:pt x="270" y="62"/>
                    <a:pt x="270" y="60"/>
                    <a:pt x="269" y="59"/>
                  </a:cubicBezTo>
                  <a:cubicBezTo>
                    <a:pt x="242" y="32"/>
                    <a:pt x="242" y="32"/>
                    <a:pt x="242" y="32"/>
                  </a:cubicBezTo>
                  <a:cubicBezTo>
                    <a:pt x="269" y="5"/>
                    <a:pt x="269" y="5"/>
                    <a:pt x="269" y="5"/>
                  </a:cubicBezTo>
                  <a:cubicBezTo>
                    <a:pt x="270" y="4"/>
                    <a:pt x="270" y="3"/>
                    <a:pt x="270" y="2"/>
                  </a:cubicBezTo>
                  <a:cubicBezTo>
                    <a:pt x="269" y="1"/>
                    <a:pt x="268" y="0"/>
                    <a:pt x="26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1" y="0"/>
                    <a:pt x="31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3"/>
                    <a:pt x="1" y="34"/>
                  </a:cubicBezTo>
                  <a:lnTo>
                    <a:pt x="31" y="64"/>
                  </a:lnTo>
                  <a:close/>
                  <a:moveTo>
                    <a:pt x="34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35" y="31"/>
                    <a:pt x="235" y="32"/>
                    <a:pt x="235" y="32"/>
                  </a:cubicBezTo>
                  <a:cubicBezTo>
                    <a:pt x="235" y="33"/>
                    <a:pt x="235" y="34"/>
                    <a:pt x="235" y="34"/>
                  </a:cubicBezTo>
                  <a:cubicBezTo>
                    <a:pt x="260" y="59"/>
                    <a:pt x="260" y="59"/>
                    <a:pt x="260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8" y="32"/>
                    <a:pt x="8" y="32"/>
                    <a:pt x="8" y="3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1186955-0111-EE67-821F-6E1E2509A72D}"/>
              </a:ext>
            </a:extLst>
          </p:cNvPr>
          <p:cNvGrpSpPr>
            <a:grpSpLocks noChangeAspect="1"/>
          </p:cNvGrpSpPr>
          <p:nvPr>
            <p:custDataLst>
              <p:tags r:id="rId33"/>
            </p:custDataLst>
          </p:nvPr>
        </p:nvGrpSpPr>
        <p:grpSpPr>
          <a:xfrm>
            <a:off x="6375399" y="2710659"/>
            <a:ext cx="338919" cy="395607"/>
            <a:chOff x="7088188" y="1666875"/>
            <a:chExt cx="446087" cy="520700"/>
          </a:xfrm>
        </p:grpSpPr>
        <p:sp>
          <p:nvSpPr>
            <p:cNvPr id="187" name="Freeform 110">
              <a:extLst>
                <a:ext uri="{FF2B5EF4-FFF2-40B4-BE49-F238E27FC236}">
                  <a16:creationId xmlns:a16="http://schemas.microsoft.com/office/drawing/2014/main" id="{8ADD0ABF-0D29-7F21-779E-7C89BD7B6EB1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7088188" y="1666875"/>
              <a:ext cx="446087" cy="477838"/>
            </a:xfrm>
            <a:custGeom>
              <a:avLst/>
              <a:gdLst>
                <a:gd name="T0" fmla="*/ 136 w 228"/>
                <a:gd name="T1" fmla="*/ 129 h 244"/>
                <a:gd name="T2" fmla="*/ 181 w 228"/>
                <a:gd name="T3" fmla="*/ 67 h 244"/>
                <a:gd name="T4" fmla="*/ 114 w 228"/>
                <a:gd name="T5" fmla="*/ 0 h 244"/>
                <a:gd name="T6" fmla="*/ 48 w 228"/>
                <a:gd name="T7" fmla="*/ 67 h 244"/>
                <a:gd name="T8" fmla="*/ 86 w 228"/>
                <a:gd name="T9" fmla="*/ 127 h 244"/>
                <a:gd name="T10" fmla="*/ 92 w 228"/>
                <a:gd name="T11" fmla="*/ 129 h 244"/>
                <a:gd name="T12" fmla="*/ 0 w 228"/>
                <a:gd name="T13" fmla="*/ 241 h 244"/>
                <a:gd name="T14" fmla="*/ 3 w 228"/>
                <a:gd name="T15" fmla="*/ 244 h 244"/>
                <a:gd name="T16" fmla="*/ 6 w 228"/>
                <a:gd name="T17" fmla="*/ 241 h 244"/>
                <a:gd name="T18" fmla="*/ 114 w 228"/>
                <a:gd name="T19" fmla="*/ 133 h 244"/>
                <a:gd name="T20" fmla="*/ 222 w 228"/>
                <a:gd name="T21" fmla="*/ 241 h 244"/>
                <a:gd name="T22" fmla="*/ 225 w 228"/>
                <a:gd name="T23" fmla="*/ 244 h 244"/>
                <a:gd name="T24" fmla="*/ 228 w 228"/>
                <a:gd name="T25" fmla="*/ 241 h 244"/>
                <a:gd name="T26" fmla="*/ 136 w 228"/>
                <a:gd name="T27" fmla="*/ 129 h 244"/>
                <a:gd name="T28" fmla="*/ 89 w 228"/>
                <a:gd name="T29" fmla="*/ 121 h 244"/>
                <a:gd name="T30" fmla="*/ 54 w 228"/>
                <a:gd name="T31" fmla="*/ 67 h 244"/>
                <a:gd name="T32" fmla="*/ 114 w 228"/>
                <a:gd name="T33" fmla="*/ 6 h 244"/>
                <a:gd name="T34" fmla="*/ 175 w 228"/>
                <a:gd name="T35" fmla="*/ 67 h 244"/>
                <a:gd name="T36" fmla="*/ 132 w 228"/>
                <a:gd name="T37" fmla="*/ 125 h 244"/>
                <a:gd name="T38" fmla="*/ 114 w 228"/>
                <a:gd name="T39" fmla="*/ 127 h 244"/>
                <a:gd name="T40" fmla="*/ 89 w 228"/>
                <a:gd name="T41" fmla="*/ 12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244">
                  <a:moveTo>
                    <a:pt x="136" y="129"/>
                  </a:moveTo>
                  <a:cubicBezTo>
                    <a:pt x="163" y="120"/>
                    <a:pt x="181" y="95"/>
                    <a:pt x="181" y="67"/>
                  </a:cubicBezTo>
                  <a:cubicBezTo>
                    <a:pt x="181" y="30"/>
                    <a:pt x="151" y="0"/>
                    <a:pt x="114" y="0"/>
                  </a:cubicBezTo>
                  <a:cubicBezTo>
                    <a:pt x="78" y="0"/>
                    <a:pt x="48" y="30"/>
                    <a:pt x="48" y="67"/>
                  </a:cubicBezTo>
                  <a:cubicBezTo>
                    <a:pt x="48" y="92"/>
                    <a:pt x="63" y="116"/>
                    <a:pt x="86" y="127"/>
                  </a:cubicBezTo>
                  <a:cubicBezTo>
                    <a:pt x="88" y="128"/>
                    <a:pt x="90" y="129"/>
                    <a:pt x="92" y="129"/>
                  </a:cubicBezTo>
                  <a:cubicBezTo>
                    <a:pt x="40" y="140"/>
                    <a:pt x="0" y="186"/>
                    <a:pt x="0" y="241"/>
                  </a:cubicBezTo>
                  <a:cubicBezTo>
                    <a:pt x="0" y="243"/>
                    <a:pt x="2" y="244"/>
                    <a:pt x="3" y="244"/>
                  </a:cubicBezTo>
                  <a:cubicBezTo>
                    <a:pt x="5" y="244"/>
                    <a:pt x="6" y="243"/>
                    <a:pt x="6" y="241"/>
                  </a:cubicBezTo>
                  <a:cubicBezTo>
                    <a:pt x="6" y="182"/>
                    <a:pt x="55" y="133"/>
                    <a:pt x="114" y="133"/>
                  </a:cubicBezTo>
                  <a:cubicBezTo>
                    <a:pt x="174" y="133"/>
                    <a:pt x="222" y="182"/>
                    <a:pt x="222" y="241"/>
                  </a:cubicBezTo>
                  <a:cubicBezTo>
                    <a:pt x="222" y="243"/>
                    <a:pt x="223" y="244"/>
                    <a:pt x="225" y="244"/>
                  </a:cubicBezTo>
                  <a:cubicBezTo>
                    <a:pt x="227" y="244"/>
                    <a:pt x="228" y="243"/>
                    <a:pt x="228" y="241"/>
                  </a:cubicBezTo>
                  <a:cubicBezTo>
                    <a:pt x="228" y="186"/>
                    <a:pt x="189" y="140"/>
                    <a:pt x="136" y="129"/>
                  </a:cubicBezTo>
                  <a:close/>
                  <a:moveTo>
                    <a:pt x="89" y="121"/>
                  </a:moveTo>
                  <a:cubicBezTo>
                    <a:pt x="67" y="112"/>
                    <a:pt x="54" y="90"/>
                    <a:pt x="54" y="67"/>
                  </a:cubicBezTo>
                  <a:cubicBezTo>
                    <a:pt x="54" y="33"/>
                    <a:pt x="81" y="6"/>
                    <a:pt x="114" y="6"/>
                  </a:cubicBezTo>
                  <a:cubicBezTo>
                    <a:pt x="148" y="6"/>
                    <a:pt x="175" y="33"/>
                    <a:pt x="175" y="67"/>
                  </a:cubicBezTo>
                  <a:cubicBezTo>
                    <a:pt x="175" y="93"/>
                    <a:pt x="157" y="117"/>
                    <a:pt x="132" y="125"/>
                  </a:cubicBezTo>
                  <a:cubicBezTo>
                    <a:pt x="126" y="126"/>
                    <a:pt x="120" y="127"/>
                    <a:pt x="114" y="127"/>
                  </a:cubicBezTo>
                  <a:cubicBezTo>
                    <a:pt x="105" y="127"/>
                    <a:pt x="97" y="125"/>
                    <a:pt x="89" y="12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188" name="Freeform 111">
              <a:extLst>
                <a:ext uri="{FF2B5EF4-FFF2-40B4-BE49-F238E27FC236}">
                  <a16:creationId xmlns:a16="http://schemas.microsoft.com/office/drawing/2014/main" id="{ED9DBF75-6867-71C4-44A7-216247FAE63C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7346950" y="2032000"/>
              <a:ext cx="147637" cy="155575"/>
            </a:xfrm>
            <a:custGeom>
              <a:avLst/>
              <a:gdLst>
                <a:gd name="T0" fmla="*/ 68 w 76"/>
                <a:gd name="T1" fmla="*/ 20 h 79"/>
                <a:gd name="T2" fmla="*/ 60 w 76"/>
                <a:gd name="T3" fmla="*/ 20 h 79"/>
                <a:gd name="T4" fmla="*/ 42 w 76"/>
                <a:gd name="T5" fmla="*/ 1 h 79"/>
                <a:gd name="T6" fmla="*/ 37 w 76"/>
                <a:gd name="T7" fmla="*/ 1 h 79"/>
                <a:gd name="T8" fmla="*/ 19 w 76"/>
                <a:gd name="T9" fmla="*/ 20 h 79"/>
                <a:gd name="T10" fmla="*/ 8 w 76"/>
                <a:gd name="T11" fmla="*/ 20 h 79"/>
                <a:gd name="T12" fmla="*/ 0 w 76"/>
                <a:gd name="T13" fmla="*/ 28 h 79"/>
                <a:gd name="T14" fmla="*/ 0 w 76"/>
                <a:gd name="T15" fmla="*/ 72 h 79"/>
                <a:gd name="T16" fmla="*/ 8 w 76"/>
                <a:gd name="T17" fmla="*/ 79 h 79"/>
                <a:gd name="T18" fmla="*/ 68 w 76"/>
                <a:gd name="T19" fmla="*/ 79 h 79"/>
                <a:gd name="T20" fmla="*/ 76 w 76"/>
                <a:gd name="T21" fmla="*/ 72 h 79"/>
                <a:gd name="T22" fmla="*/ 76 w 76"/>
                <a:gd name="T23" fmla="*/ 28 h 79"/>
                <a:gd name="T24" fmla="*/ 68 w 76"/>
                <a:gd name="T25" fmla="*/ 20 h 79"/>
                <a:gd name="T26" fmla="*/ 70 w 76"/>
                <a:gd name="T27" fmla="*/ 61 h 79"/>
                <a:gd name="T28" fmla="*/ 45 w 76"/>
                <a:gd name="T29" fmla="*/ 61 h 79"/>
                <a:gd name="T30" fmla="*/ 45 w 76"/>
                <a:gd name="T31" fmla="*/ 39 h 79"/>
                <a:gd name="T32" fmla="*/ 70 w 76"/>
                <a:gd name="T33" fmla="*/ 39 h 79"/>
                <a:gd name="T34" fmla="*/ 70 w 76"/>
                <a:gd name="T35" fmla="*/ 61 h 79"/>
                <a:gd name="T36" fmla="*/ 52 w 76"/>
                <a:gd name="T37" fmla="*/ 20 h 79"/>
                <a:gd name="T38" fmla="*/ 44 w 76"/>
                <a:gd name="T39" fmla="*/ 20 h 79"/>
                <a:gd name="T40" fmla="*/ 48 w 76"/>
                <a:gd name="T41" fmla="*/ 16 h 79"/>
                <a:gd name="T42" fmla="*/ 52 w 76"/>
                <a:gd name="T43" fmla="*/ 20 h 79"/>
                <a:gd name="T44" fmla="*/ 40 w 76"/>
                <a:gd name="T45" fmla="*/ 8 h 79"/>
                <a:gd name="T46" fmla="*/ 43 w 76"/>
                <a:gd name="T47" fmla="*/ 12 h 79"/>
                <a:gd name="T48" fmla="*/ 35 w 76"/>
                <a:gd name="T49" fmla="*/ 20 h 79"/>
                <a:gd name="T50" fmla="*/ 27 w 76"/>
                <a:gd name="T51" fmla="*/ 20 h 79"/>
                <a:gd name="T52" fmla="*/ 40 w 76"/>
                <a:gd name="T53" fmla="*/ 8 h 79"/>
                <a:gd name="T54" fmla="*/ 68 w 76"/>
                <a:gd name="T55" fmla="*/ 73 h 79"/>
                <a:gd name="T56" fmla="*/ 8 w 76"/>
                <a:gd name="T57" fmla="*/ 73 h 79"/>
                <a:gd name="T58" fmla="*/ 6 w 76"/>
                <a:gd name="T59" fmla="*/ 72 h 79"/>
                <a:gd name="T60" fmla="*/ 6 w 76"/>
                <a:gd name="T61" fmla="*/ 28 h 79"/>
                <a:gd name="T62" fmla="*/ 8 w 76"/>
                <a:gd name="T63" fmla="*/ 26 h 79"/>
                <a:gd name="T64" fmla="*/ 68 w 76"/>
                <a:gd name="T65" fmla="*/ 26 h 79"/>
                <a:gd name="T66" fmla="*/ 70 w 76"/>
                <a:gd name="T67" fmla="*/ 28 h 79"/>
                <a:gd name="T68" fmla="*/ 70 w 76"/>
                <a:gd name="T69" fmla="*/ 33 h 79"/>
                <a:gd name="T70" fmla="*/ 43 w 76"/>
                <a:gd name="T71" fmla="*/ 33 h 79"/>
                <a:gd name="T72" fmla="*/ 39 w 76"/>
                <a:gd name="T73" fmla="*/ 37 h 79"/>
                <a:gd name="T74" fmla="*/ 39 w 76"/>
                <a:gd name="T75" fmla="*/ 63 h 79"/>
                <a:gd name="T76" fmla="*/ 43 w 76"/>
                <a:gd name="T77" fmla="*/ 67 h 79"/>
                <a:gd name="T78" fmla="*/ 70 w 76"/>
                <a:gd name="T79" fmla="*/ 67 h 79"/>
                <a:gd name="T80" fmla="*/ 70 w 76"/>
                <a:gd name="T81" fmla="*/ 72 h 79"/>
                <a:gd name="T82" fmla="*/ 68 w 76"/>
                <a:gd name="T83" fmla="*/ 7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" h="79">
                  <a:moveTo>
                    <a:pt x="68" y="20"/>
                  </a:moveTo>
                  <a:cubicBezTo>
                    <a:pt x="60" y="20"/>
                    <a:pt x="60" y="20"/>
                    <a:pt x="60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0"/>
                    <a:pt x="39" y="0"/>
                    <a:pt x="37" y="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3" y="79"/>
                    <a:pt x="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72" y="79"/>
                    <a:pt x="76" y="76"/>
                    <a:pt x="76" y="72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3"/>
                    <a:pt x="72" y="20"/>
                    <a:pt x="68" y="20"/>
                  </a:cubicBezTo>
                  <a:close/>
                  <a:moveTo>
                    <a:pt x="70" y="61"/>
                  </a:moveTo>
                  <a:cubicBezTo>
                    <a:pt x="45" y="61"/>
                    <a:pt x="45" y="61"/>
                    <a:pt x="45" y="61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70" y="39"/>
                    <a:pt x="70" y="39"/>
                    <a:pt x="70" y="39"/>
                  </a:cubicBezTo>
                  <a:lnTo>
                    <a:pt x="70" y="61"/>
                  </a:lnTo>
                  <a:close/>
                  <a:moveTo>
                    <a:pt x="52" y="20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52" y="20"/>
                  </a:lnTo>
                  <a:close/>
                  <a:moveTo>
                    <a:pt x="40" y="8"/>
                  </a:moveTo>
                  <a:cubicBezTo>
                    <a:pt x="43" y="12"/>
                    <a:pt x="43" y="12"/>
                    <a:pt x="43" y="12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27" y="20"/>
                    <a:pt x="27" y="20"/>
                    <a:pt x="27" y="20"/>
                  </a:cubicBezTo>
                  <a:lnTo>
                    <a:pt x="40" y="8"/>
                  </a:lnTo>
                  <a:close/>
                  <a:moveTo>
                    <a:pt x="68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7" y="73"/>
                    <a:pt x="6" y="73"/>
                    <a:pt x="6" y="7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7" y="26"/>
                    <a:pt x="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9" y="26"/>
                    <a:pt x="70" y="27"/>
                    <a:pt x="70" y="28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1" y="33"/>
                    <a:pt x="39" y="35"/>
                    <a:pt x="39" y="3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5"/>
                    <a:pt x="41" y="67"/>
                    <a:pt x="43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189" name="Freeform 112">
              <a:extLst>
                <a:ext uri="{FF2B5EF4-FFF2-40B4-BE49-F238E27FC236}">
                  <a16:creationId xmlns:a16="http://schemas.microsoft.com/office/drawing/2014/main" id="{5B2E6E4D-925E-490C-209C-29E22D38D1AC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7442200" y="2114550"/>
              <a:ext cx="31750" cy="31750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8 h 16"/>
                <a:gd name="T4" fmla="*/ 8 w 16"/>
                <a:gd name="T5" fmla="*/ 0 h 16"/>
                <a:gd name="T6" fmla="*/ 0 w 16"/>
                <a:gd name="T7" fmla="*/ 8 h 16"/>
                <a:gd name="T8" fmla="*/ 8 w 16"/>
                <a:gd name="T9" fmla="*/ 16 h 16"/>
                <a:gd name="T10" fmla="*/ 8 w 16"/>
                <a:gd name="T11" fmla="*/ 6 h 16"/>
                <a:gd name="T12" fmla="*/ 10 w 16"/>
                <a:gd name="T13" fmla="*/ 8 h 16"/>
                <a:gd name="T14" fmla="*/ 8 w 16"/>
                <a:gd name="T15" fmla="*/ 10 h 16"/>
                <a:gd name="T16" fmla="*/ 6 w 16"/>
                <a:gd name="T17" fmla="*/ 8 h 16"/>
                <a:gd name="T18" fmla="*/ 8 w 16"/>
                <a:gd name="T1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13" y="16"/>
                    <a:pt x="16" y="12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lose/>
                  <a:moveTo>
                    <a:pt x="8" y="6"/>
                  </a:moveTo>
                  <a:cubicBezTo>
                    <a:pt x="9" y="6"/>
                    <a:pt x="10" y="7"/>
                    <a:pt x="10" y="8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7"/>
                    <a:pt x="7" y="6"/>
                    <a:pt x="8" y="6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ACB9FD-6172-E5C7-3A27-F96B1882A068}"/>
              </a:ext>
            </a:extLst>
          </p:cNvPr>
          <p:cNvGrpSpPr>
            <a:grpSpLocks noChangeAspect="1"/>
          </p:cNvGrpSpPr>
          <p:nvPr>
            <p:custDataLst>
              <p:tags r:id="rId34"/>
            </p:custDataLst>
          </p:nvPr>
        </p:nvGrpSpPr>
        <p:grpSpPr>
          <a:xfrm>
            <a:off x="8064500" y="2665191"/>
            <a:ext cx="276669" cy="435102"/>
            <a:chOff x="10528812" y="5274949"/>
            <a:chExt cx="371476" cy="584200"/>
          </a:xfrm>
        </p:grpSpPr>
        <p:sp>
          <p:nvSpPr>
            <p:cNvPr id="191" name="Freeform 374">
              <a:extLst>
                <a:ext uri="{FF2B5EF4-FFF2-40B4-BE49-F238E27FC236}">
                  <a16:creationId xmlns:a16="http://schemas.microsoft.com/office/drawing/2014/main" id="{5CA63E56-AAA6-9AA9-04A6-B45922962AAD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0528812" y="5274949"/>
              <a:ext cx="371476" cy="371475"/>
            </a:xfrm>
            <a:custGeom>
              <a:avLst/>
              <a:gdLst>
                <a:gd name="T0" fmla="*/ 110 w 190"/>
                <a:gd name="T1" fmla="*/ 17 h 190"/>
                <a:gd name="T2" fmla="*/ 123 w 190"/>
                <a:gd name="T3" fmla="*/ 15 h 190"/>
                <a:gd name="T4" fmla="*/ 139 w 190"/>
                <a:gd name="T5" fmla="*/ 28 h 190"/>
                <a:gd name="T6" fmla="*/ 152 w 190"/>
                <a:gd name="T7" fmla="*/ 34 h 190"/>
                <a:gd name="T8" fmla="*/ 163 w 190"/>
                <a:gd name="T9" fmla="*/ 45 h 190"/>
                <a:gd name="T10" fmla="*/ 172 w 190"/>
                <a:gd name="T11" fmla="*/ 62 h 190"/>
                <a:gd name="T12" fmla="*/ 177 w 190"/>
                <a:gd name="T13" fmla="*/ 77 h 190"/>
                <a:gd name="T14" fmla="*/ 179 w 190"/>
                <a:gd name="T15" fmla="*/ 97 h 190"/>
                <a:gd name="T16" fmla="*/ 178 w 190"/>
                <a:gd name="T17" fmla="*/ 112 h 190"/>
                <a:gd name="T18" fmla="*/ 171 w 190"/>
                <a:gd name="T19" fmla="*/ 131 h 190"/>
                <a:gd name="T20" fmla="*/ 164 w 190"/>
                <a:gd name="T21" fmla="*/ 144 h 190"/>
                <a:gd name="T22" fmla="*/ 151 w 190"/>
                <a:gd name="T23" fmla="*/ 159 h 190"/>
                <a:gd name="T24" fmla="*/ 139 w 190"/>
                <a:gd name="T25" fmla="*/ 169 h 190"/>
                <a:gd name="T26" fmla="*/ 126 w 190"/>
                <a:gd name="T27" fmla="*/ 169 h 190"/>
                <a:gd name="T28" fmla="*/ 112 w 190"/>
                <a:gd name="T29" fmla="*/ 183 h 190"/>
                <a:gd name="T30" fmla="*/ 93 w 190"/>
                <a:gd name="T31" fmla="*/ 176 h 190"/>
                <a:gd name="T32" fmla="*/ 75 w 190"/>
                <a:gd name="T33" fmla="*/ 183 h 190"/>
                <a:gd name="T34" fmla="*/ 61 w 190"/>
                <a:gd name="T35" fmla="*/ 168 h 190"/>
                <a:gd name="T36" fmla="*/ 46 w 190"/>
                <a:gd name="T37" fmla="*/ 169 h 190"/>
                <a:gd name="T38" fmla="*/ 37 w 190"/>
                <a:gd name="T39" fmla="*/ 152 h 190"/>
                <a:gd name="T40" fmla="*/ 25 w 190"/>
                <a:gd name="T41" fmla="*/ 144 h 190"/>
                <a:gd name="T42" fmla="*/ 19 w 190"/>
                <a:gd name="T43" fmla="*/ 124 h 190"/>
                <a:gd name="T44" fmla="*/ 11 w 190"/>
                <a:gd name="T45" fmla="*/ 112 h 190"/>
                <a:gd name="T46" fmla="*/ 14 w 190"/>
                <a:gd name="T47" fmla="*/ 91 h 190"/>
                <a:gd name="T48" fmla="*/ 12 w 190"/>
                <a:gd name="T49" fmla="*/ 76 h 190"/>
                <a:gd name="T50" fmla="*/ 23 w 190"/>
                <a:gd name="T51" fmla="*/ 58 h 190"/>
                <a:gd name="T52" fmla="*/ 27 w 190"/>
                <a:gd name="T53" fmla="*/ 44 h 190"/>
                <a:gd name="T54" fmla="*/ 44 w 190"/>
                <a:gd name="T55" fmla="*/ 33 h 190"/>
                <a:gd name="T56" fmla="*/ 54 w 190"/>
                <a:gd name="T57" fmla="*/ 21 h 190"/>
                <a:gd name="T58" fmla="*/ 74 w 190"/>
                <a:gd name="T59" fmla="*/ 18 h 190"/>
                <a:gd name="T60" fmla="*/ 87 w 190"/>
                <a:gd name="T61" fmla="*/ 11 h 190"/>
                <a:gd name="T62" fmla="*/ 93 w 190"/>
                <a:gd name="T63" fmla="*/ 0 h 190"/>
                <a:gd name="T64" fmla="*/ 75 w 190"/>
                <a:gd name="T65" fmla="*/ 11 h 190"/>
                <a:gd name="T66" fmla="*/ 55 w 190"/>
                <a:gd name="T67" fmla="*/ 9 h 190"/>
                <a:gd name="T68" fmla="*/ 43 w 190"/>
                <a:gd name="T69" fmla="*/ 27 h 190"/>
                <a:gd name="T70" fmla="*/ 25 w 190"/>
                <a:gd name="T71" fmla="*/ 31 h 190"/>
                <a:gd name="T72" fmla="*/ 21 w 190"/>
                <a:gd name="T73" fmla="*/ 51 h 190"/>
                <a:gd name="T74" fmla="*/ 4 w 190"/>
                <a:gd name="T75" fmla="*/ 65 h 190"/>
                <a:gd name="T76" fmla="*/ 9 w 190"/>
                <a:gd name="T77" fmla="*/ 85 h 190"/>
                <a:gd name="T78" fmla="*/ 0 w 190"/>
                <a:gd name="T79" fmla="*/ 104 h 190"/>
                <a:gd name="T80" fmla="*/ 12 w 190"/>
                <a:gd name="T81" fmla="*/ 121 h 190"/>
                <a:gd name="T82" fmla="*/ 11 w 190"/>
                <a:gd name="T83" fmla="*/ 142 h 190"/>
                <a:gd name="T84" fmla="*/ 30 w 190"/>
                <a:gd name="T85" fmla="*/ 152 h 190"/>
                <a:gd name="T86" fmla="*/ 37 w 190"/>
                <a:gd name="T87" fmla="*/ 172 h 190"/>
                <a:gd name="T88" fmla="*/ 53 w 190"/>
                <a:gd name="T89" fmla="*/ 174 h 190"/>
                <a:gd name="T90" fmla="*/ 65 w 190"/>
                <a:gd name="T91" fmla="*/ 180 h 190"/>
                <a:gd name="T92" fmla="*/ 79 w 190"/>
                <a:gd name="T93" fmla="*/ 189 h 190"/>
                <a:gd name="T94" fmla="*/ 101 w 190"/>
                <a:gd name="T95" fmla="*/ 184 h 190"/>
                <a:gd name="T96" fmla="*/ 116 w 190"/>
                <a:gd name="T97" fmla="*/ 189 h 190"/>
                <a:gd name="T98" fmla="*/ 131 w 190"/>
                <a:gd name="T99" fmla="*/ 174 h 190"/>
                <a:gd name="T100" fmla="*/ 148 w 190"/>
                <a:gd name="T101" fmla="*/ 175 h 190"/>
                <a:gd name="T102" fmla="*/ 157 w 190"/>
                <a:gd name="T103" fmla="*/ 159 h 190"/>
                <a:gd name="T104" fmla="*/ 175 w 190"/>
                <a:gd name="T105" fmla="*/ 146 h 190"/>
                <a:gd name="T106" fmla="*/ 177 w 190"/>
                <a:gd name="T107" fmla="*/ 129 h 190"/>
                <a:gd name="T108" fmla="*/ 189 w 190"/>
                <a:gd name="T109" fmla="*/ 109 h 190"/>
                <a:gd name="T110" fmla="*/ 184 w 190"/>
                <a:gd name="T111" fmla="*/ 92 h 190"/>
                <a:gd name="T112" fmla="*/ 186 w 190"/>
                <a:gd name="T113" fmla="*/ 70 h 190"/>
                <a:gd name="T114" fmla="*/ 175 w 190"/>
                <a:gd name="T115" fmla="*/ 57 h 190"/>
                <a:gd name="T116" fmla="*/ 168 w 190"/>
                <a:gd name="T117" fmla="*/ 35 h 190"/>
                <a:gd name="T118" fmla="*/ 153 w 190"/>
                <a:gd name="T119" fmla="*/ 27 h 190"/>
                <a:gd name="T120" fmla="*/ 142 w 190"/>
                <a:gd name="T121" fmla="*/ 19 h 190"/>
                <a:gd name="T122" fmla="*/ 120 w 190"/>
                <a:gd name="T123" fmla="*/ 10 h 190"/>
                <a:gd name="T124" fmla="*/ 107 w 190"/>
                <a:gd name="T125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190">
                  <a:moveTo>
                    <a:pt x="96" y="6"/>
                  </a:moveTo>
                  <a:cubicBezTo>
                    <a:pt x="98" y="7"/>
                    <a:pt x="101" y="9"/>
                    <a:pt x="102" y="11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4" y="13"/>
                    <a:pt x="106" y="15"/>
                    <a:pt x="108" y="16"/>
                  </a:cubicBezTo>
                  <a:cubicBezTo>
                    <a:pt x="108" y="16"/>
                    <a:pt x="109" y="17"/>
                    <a:pt x="110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7" y="17"/>
                    <a:pt x="120" y="17"/>
                    <a:pt x="122" y="16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5" y="14"/>
                    <a:pt x="128" y="14"/>
                    <a:pt x="130" y="14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4" y="16"/>
                    <a:pt x="135" y="19"/>
                    <a:pt x="136" y="21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7" y="24"/>
                    <a:pt x="138" y="27"/>
                    <a:pt x="139" y="28"/>
                  </a:cubicBezTo>
                  <a:cubicBezTo>
                    <a:pt x="139" y="29"/>
                    <a:pt x="140" y="29"/>
                    <a:pt x="141" y="30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2"/>
                    <a:pt x="144" y="32"/>
                    <a:pt x="145" y="33"/>
                  </a:cubicBezTo>
                  <a:cubicBezTo>
                    <a:pt x="147" y="33"/>
                    <a:pt x="150" y="34"/>
                    <a:pt x="152" y="34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6" y="34"/>
                    <a:pt x="159" y="34"/>
                    <a:pt x="160" y="3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3" y="39"/>
                    <a:pt x="163" y="42"/>
                    <a:pt x="163" y="44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2" y="47"/>
                    <a:pt x="162" y="50"/>
                    <a:pt x="163" y="52"/>
                  </a:cubicBezTo>
                  <a:cubicBezTo>
                    <a:pt x="163" y="53"/>
                    <a:pt x="163" y="53"/>
                    <a:pt x="163" y="54"/>
                  </a:cubicBezTo>
                  <a:cubicBezTo>
                    <a:pt x="165" y="57"/>
                    <a:pt x="165" y="57"/>
                    <a:pt x="165" y="57"/>
                  </a:cubicBezTo>
                  <a:cubicBezTo>
                    <a:pt x="165" y="57"/>
                    <a:pt x="166" y="58"/>
                    <a:pt x="166" y="58"/>
                  </a:cubicBezTo>
                  <a:cubicBezTo>
                    <a:pt x="168" y="60"/>
                    <a:pt x="170" y="61"/>
                    <a:pt x="172" y="62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5" y="63"/>
                    <a:pt x="178" y="65"/>
                    <a:pt x="179" y="67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0" y="71"/>
                    <a:pt x="179" y="75"/>
                    <a:pt x="178" y="76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76" y="79"/>
                    <a:pt x="175" y="82"/>
                    <a:pt x="175" y="83"/>
                  </a:cubicBezTo>
                  <a:cubicBezTo>
                    <a:pt x="174" y="84"/>
                    <a:pt x="174" y="85"/>
                    <a:pt x="174" y="86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89"/>
                    <a:pt x="175" y="90"/>
                    <a:pt x="175" y="91"/>
                  </a:cubicBezTo>
                  <a:cubicBezTo>
                    <a:pt x="176" y="92"/>
                    <a:pt x="178" y="95"/>
                    <a:pt x="179" y="97"/>
                  </a:cubicBezTo>
                  <a:cubicBezTo>
                    <a:pt x="180" y="97"/>
                    <a:pt x="180" y="97"/>
                    <a:pt x="180" y="97"/>
                  </a:cubicBezTo>
                  <a:cubicBezTo>
                    <a:pt x="181" y="99"/>
                    <a:pt x="183" y="102"/>
                    <a:pt x="184" y="104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8"/>
                    <a:pt x="180" y="111"/>
                    <a:pt x="178" y="112"/>
                  </a:cubicBezTo>
                  <a:cubicBezTo>
                    <a:pt x="178" y="112"/>
                    <a:pt x="178" y="112"/>
                    <a:pt x="178" y="112"/>
                  </a:cubicBezTo>
                  <a:cubicBezTo>
                    <a:pt x="176" y="113"/>
                    <a:pt x="174" y="115"/>
                    <a:pt x="173" y="117"/>
                  </a:cubicBezTo>
                  <a:cubicBezTo>
                    <a:pt x="172" y="117"/>
                    <a:pt x="172" y="118"/>
                    <a:pt x="171" y="119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0" y="122"/>
                    <a:pt x="170" y="123"/>
                    <a:pt x="170" y="124"/>
                  </a:cubicBezTo>
                  <a:cubicBezTo>
                    <a:pt x="170" y="126"/>
                    <a:pt x="171" y="129"/>
                    <a:pt x="171" y="131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73" y="134"/>
                    <a:pt x="173" y="137"/>
                    <a:pt x="173" y="139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170" y="143"/>
                    <a:pt x="167" y="144"/>
                    <a:pt x="165" y="144"/>
                  </a:cubicBezTo>
                  <a:cubicBezTo>
                    <a:pt x="164" y="144"/>
                    <a:pt x="164" y="144"/>
                    <a:pt x="164" y="144"/>
                  </a:cubicBezTo>
                  <a:cubicBezTo>
                    <a:pt x="162" y="145"/>
                    <a:pt x="159" y="146"/>
                    <a:pt x="157" y="147"/>
                  </a:cubicBezTo>
                  <a:cubicBezTo>
                    <a:pt x="156" y="147"/>
                    <a:pt x="156" y="147"/>
                    <a:pt x="155" y="148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51"/>
                    <a:pt x="152" y="151"/>
                    <a:pt x="152" y="152"/>
                  </a:cubicBezTo>
                  <a:cubicBezTo>
                    <a:pt x="151" y="154"/>
                    <a:pt x="151" y="157"/>
                    <a:pt x="151" y="159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2"/>
                    <a:pt x="149" y="165"/>
                    <a:pt x="148" y="167"/>
                  </a:cubicBezTo>
                  <a:cubicBezTo>
                    <a:pt x="146" y="169"/>
                    <a:pt x="146" y="169"/>
                    <a:pt x="146" y="169"/>
                  </a:cubicBezTo>
                  <a:cubicBezTo>
                    <a:pt x="145" y="169"/>
                    <a:pt x="144" y="169"/>
                    <a:pt x="143" y="169"/>
                  </a:cubicBezTo>
                  <a:cubicBezTo>
                    <a:pt x="142" y="169"/>
                    <a:pt x="140" y="169"/>
                    <a:pt x="139" y="169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36" y="168"/>
                    <a:pt x="134" y="168"/>
                    <a:pt x="132" y="168"/>
                  </a:cubicBezTo>
                  <a:cubicBezTo>
                    <a:pt x="132" y="168"/>
                    <a:pt x="131" y="168"/>
                    <a:pt x="131" y="168"/>
                  </a:cubicBezTo>
                  <a:cubicBezTo>
                    <a:pt x="130" y="168"/>
                    <a:pt x="129" y="168"/>
                    <a:pt x="129" y="168"/>
                  </a:cubicBezTo>
                  <a:cubicBezTo>
                    <a:pt x="126" y="169"/>
                    <a:pt x="126" y="169"/>
                    <a:pt x="126" y="169"/>
                  </a:cubicBezTo>
                  <a:cubicBezTo>
                    <a:pt x="125" y="170"/>
                    <a:pt x="125" y="170"/>
                    <a:pt x="124" y="171"/>
                  </a:cubicBezTo>
                  <a:cubicBezTo>
                    <a:pt x="123" y="172"/>
                    <a:pt x="121" y="174"/>
                    <a:pt x="120" y="176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18" y="179"/>
                    <a:pt x="116" y="182"/>
                    <a:pt x="115" y="183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110" y="183"/>
                    <a:pt x="107" y="182"/>
                    <a:pt x="105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3" y="178"/>
                    <a:pt x="100" y="177"/>
                    <a:pt x="98" y="176"/>
                  </a:cubicBezTo>
                  <a:cubicBezTo>
                    <a:pt x="98" y="176"/>
                    <a:pt x="97" y="176"/>
                    <a:pt x="96" y="176"/>
                  </a:cubicBezTo>
                  <a:cubicBezTo>
                    <a:pt x="93" y="176"/>
                    <a:pt x="93" y="176"/>
                    <a:pt x="93" y="176"/>
                  </a:cubicBezTo>
                  <a:cubicBezTo>
                    <a:pt x="92" y="176"/>
                    <a:pt x="92" y="176"/>
                    <a:pt x="91" y="176"/>
                  </a:cubicBezTo>
                  <a:cubicBezTo>
                    <a:pt x="89" y="177"/>
                    <a:pt x="87" y="178"/>
                    <a:pt x="85" y="180"/>
                  </a:cubicBezTo>
                  <a:cubicBezTo>
                    <a:pt x="84" y="180"/>
                    <a:pt x="84" y="180"/>
                    <a:pt x="84" y="180"/>
                  </a:cubicBezTo>
                  <a:cubicBezTo>
                    <a:pt x="82" y="182"/>
                    <a:pt x="79" y="183"/>
                    <a:pt x="77" y="183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3" y="182"/>
                    <a:pt x="71" y="179"/>
                    <a:pt x="70" y="177"/>
                  </a:cubicBezTo>
                  <a:cubicBezTo>
                    <a:pt x="70" y="176"/>
                    <a:pt x="70" y="176"/>
                    <a:pt x="70" y="176"/>
                  </a:cubicBezTo>
                  <a:cubicBezTo>
                    <a:pt x="69" y="174"/>
                    <a:pt x="67" y="172"/>
                    <a:pt x="65" y="171"/>
                  </a:cubicBezTo>
                  <a:cubicBezTo>
                    <a:pt x="65" y="170"/>
                    <a:pt x="64" y="170"/>
                    <a:pt x="64" y="169"/>
                  </a:cubicBezTo>
                  <a:cubicBezTo>
                    <a:pt x="61" y="168"/>
                    <a:pt x="61" y="168"/>
                    <a:pt x="61" y="168"/>
                  </a:cubicBezTo>
                  <a:cubicBezTo>
                    <a:pt x="60" y="168"/>
                    <a:pt x="59" y="168"/>
                    <a:pt x="59" y="168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6" y="168"/>
                    <a:pt x="53" y="168"/>
                    <a:pt x="52" y="168"/>
                  </a:cubicBezTo>
                  <a:cubicBezTo>
                    <a:pt x="51" y="169"/>
                    <a:pt x="51" y="169"/>
                    <a:pt x="51" y="169"/>
                  </a:cubicBezTo>
                  <a:cubicBezTo>
                    <a:pt x="49" y="169"/>
                    <a:pt x="48" y="169"/>
                    <a:pt x="46" y="169"/>
                  </a:cubicBezTo>
                  <a:cubicBezTo>
                    <a:pt x="45" y="169"/>
                    <a:pt x="44" y="169"/>
                    <a:pt x="43" y="169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5"/>
                    <a:pt x="39" y="162"/>
                    <a:pt x="39" y="160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9" y="157"/>
                    <a:pt x="38" y="154"/>
                    <a:pt x="37" y="152"/>
                  </a:cubicBezTo>
                  <a:cubicBezTo>
                    <a:pt x="37" y="151"/>
                    <a:pt x="37" y="151"/>
                    <a:pt x="36" y="150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7"/>
                    <a:pt x="33" y="147"/>
                    <a:pt x="32" y="147"/>
                  </a:cubicBezTo>
                  <a:cubicBezTo>
                    <a:pt x="31" y="146"/>
                    <a:pt x="28" y="145"/>
                    <a:pt x="26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3" y="144"/>
                    <a:pt x="20" y="143"/>
                    <a:pt x="18" y="142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16" y="137"/>
                    <a:pt x="17" y="134"/>
                    <a:pt x="18" y="132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9" y="129"/>
                    <a:pt x="19" y="126"/>
                    <a:pt x="19" y="124"/>
                  </a:cubicBezTo>
                  <a:cubicBezTo>
                    <a:pt x="19" y="123"/>
                    <a:pt x="19" y="122"/>
                    <a:pt x="19" y="122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8"/>
                    <a:pt x="17" y="117"/>
                    <a:pt x="17" y="117"/>
                  </a:cubicBezTo>
                  <a:cubicBezTo>
                    <a:pt x="16" y="115"/>
                    <a:pt x="14" y="113"/>
                    <a:pt x="12" y="112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9" y="111"/>
                    <a:pt x="7" y="108"/>
                    <a:pt x="6" y="106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6" y="102"/>
                    <a:pt x="8" y="99"/>
                    <a:pt x="9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2" y="95"/>
                    <a:pt x="13" y="92"/>
                    <a:pt x="14" y="91"/>
                  </a:cubicBezTo>
                  <a:cubicBezTo>
                    <a:pt x="15" y="90"/>
                    <a:pt x="15" y="89"/>
                    <a:pt x="15" y="89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5"/>
                    <a:pt x="15" y="84"/>
                    <a:pt x="15" y="83"/>
                  </a:cubicBezTo>
                  <a:cubicBezTo>
                    <a:pt x="14" y="82"/>
                    <a:pt x="13" y="79"/>
                    <a:pt x="12" y="77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1" y="75"/>
                    <a:pt x="10" y="72"/>
                    <a:pt x="9" y="69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2" y="65"/>
                    <a:pt x="14" y="63"/>
                    <a:pt x="16" y="63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1"/>
                    <a:pt x="22" y="60"/>
                    <a:pt x="23" y="58"/>
                  </a:cubicBezTo>
                  <a:cubicBezTo>
                    <a:pt x="24" y="58"/>
                    <a:pt x="24" y="57"/>
                    <a:pt x="25" y="57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7" y="53"/>
                    <a:pt x="27" y="52"/>
                  </a:cubicBezTo>
                  <a:cubicBezTo>
                    <a:pt x="27" y="50"/>
                    <a:pt x="27" y="47"/>
                    <a:pt x="27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39"/>
                    <a:pt x="27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4"/>
                    <a:pt x="34" y="34"/>
                    <a:pt x="36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4"/>
                    <a:pt x="42" y="33"/>
                    <a:pt x="44" y="33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29"/>
                    <a:pt x="50" y="29"/>
                    <a:pt x="50" y="28"/>
                  </a:cubicBezTo>
                  <a:cubicBezTo>
                    <a:pt x="51" y="27"/>
                    <a:pt x="53" y="24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9"/>
                    <a:pt x="56" y="16"/>
                    <a:pt x="57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2" y="14"/>
                    <a:pt x="65" y="14"/>
                    <a:pt x="67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0" y="17"/>
                    <a:pt x="72" y="17"/>
                    <a:pt x="74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6" y="18"/>
                    <a:pt x="76" y="18"/>
                    <a:pt x="76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1" y="16"/>
                    <a:pt x="82" y="16"/>
                  </a:cubicBezTo>
                  <a:cubicBezTo>
                    <a:pt x="83" y="15"/>
                    <a:pt x="86" y="13"/>
                    <a:pt x="87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9" y="9"/>
                    <a:pt x="91" y="7"/>
                    <a:pt x="93" y="6"/>
                  </a:cubicBezTo>
                  <a:cubicBezTo>
                    <a:pt x="96" y="6"/>
                    <a:pt x="96" y="6"/>
                    <a:pt x="96" y="6"/>
                  </a:cubicBezTo>
                  <a:moveTo>
                    <a:pt x="9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2" y="0"/>
                    <a:pt x="92" y="0"/>
                    <a:pt x="91" y="1"/>
                  </a:cubicBezTo>
                  <a:cubicBezTo>
                    <a:pt x="88" y="2"/>
                    <a:pt x="85" y="5"/>
                    <a:pt x="83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0" y="10"/>
                    <a:pt x="78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1"/>
                    <a:pt x="71" y="11"/>
                    <a:pt x="70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7" y="8"/>
                    <a:pt x="63" y="7"/>
                    <a:pt x="60" y="7"/>
                  </a:cubicBezTo>
                  <a:cubicBezTo>
                    <a:pt x="59" y="7"/>
                    <a:pt x="58" y="8"/>
                    <a:pt x="57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10"/>
                    <a:pt x="53" y="10"/>
                    <a:pt x="53" y="11"/>
                  </a:cubicBezTo>
                  <a:cubicBezTo>
                    <a:pt x="51" y="13"/>
                    <a:pt x="49" y="17"/>
                    <a:pt x="48" y="1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7" y="21"/>
                    <a:pt x="46" y="23"/>
                    <a:pt x="45" y="25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1" y="27"/>
                    <a:pt x="39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3" y="27"/>
                    <a:pt x="29" y="28"/>
                    <a:pt x="27" y="29"/>
                  </a:cubicBezTo>
                  <a:cubicBezTo>
                    <a:pt x="26" y="30"/>
                    <a:pt x="25" y="30"/>
                    <a:pt x="25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4"/>
                    <a:pt x="22" y="34"/>
                    <a:pt x="22" y="35"/>
                  </a:cubicBezTo>
                  <a:cubicBezTo>
                    <a:pt x="21" y="38"/>
                    <a:pt x="20" y="42"/>
                    <a:pt x="21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7"/>
                    <a:pt x="21" y="49"/>
                    <a:pt x="21" y="51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5"/>
                    <a:pt x="16" y="56"/>
                    <a:pt x="15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1" y="58"/>
                    <a:pt x="8" y="61"/>
                    <a:pt x="6" y="63"/>
                  </a:cubicBezTo>
                  <a:cubicBezTo>
                    <a:pt x="5" y="63"/>
                    <a:pt x="5" y="64"/>
                    <a:pt x="4" y="65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4" y="73"/>
                    <a:pt x="5" y="77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8" y="81"/>
                    <a:pt x="9" y="83"/>
                    <a:pt x="9" y="85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90"/>
                    <a:pt x="7" y="91"/>
                    <a:pt x="6" y="92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3" y="95"/>
                    <a:pt x="1" y="99"/>
                    <a:pt x="0" y="102"/>
                  </a:cubicBezTo>
                  <a:cubicBezTo>
                    <a:pt x="0" y="103"/>
                    <a:pt x="0" y="104"/>
                    <a:pt x="0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9"/>
                    <a:pt x="1" y="109"/>
                  </a:cubicBezTo>
                  <a:cubicBezTo>
                    <a:pt x="2" y="112"/>
                    <a:pt x="5" y="115"/>
                    <a:pt x="8" y="117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10" y="118"/>
                    <a:pt x="11" y="119"/>
                    <a:pt x="12" y="121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3" y="125"/>
                    <a:pt x="13" y="128"/>
                    <a:pt x="12" y="129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1" y="133"/>
                    <a:pt x="10" y="137"/>
                    <a:pt x="11" y="140"/>
                  </a:cubicBezTo>
                  <a:cubicBezTo>
                    <a:pt x="11" y="141"/>
                    <a:pt x="11" y="142"/>
                    <a:pt x="11" y="142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3" y="145"/>
                    <a:pt x="14" y="146"/>
                    <a:pt x="14" y="146"/>
                  </a:cubicBezTo>
                  <a:cubicBezTo>
                    <a:pt x="17" y="148"/>
                    <a:pt x="21" y="150"/>
                    <a:pt x="24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6" y="151"/>
                    <a:pt x="28" y="151"/>
                    <a:pt x="30" y="152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2" y="156"/>
                    <a:pt x="33" y="158"/>
                    <a:pt x="33" y="159"/>
                  </a:cubicBezTo>
                  <a:cubicBezTo>
                    <a:pt x="33" y="161"/>
                    <a:pt x="33" y="161"/>
                    <a:pt x="33" y="161"/>
                  </a:cubicBezTo>
                  <a:cubicBezTo>
                    <a:pt x="33" y="164"/>
                    <a:pt x="34" y="168"/>
                    <a:pt x="36" y="170"/>
                  </a:cubicBezTo>
                  <a:cubicBezTo>
                    <a:pt x="36" y="171"/>
                    <a:pt x="37" y="172"/>
                    <a:pt x="37" y="172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40" y="174"/>
                    <a:pt x="41" y="175"/>
                    <a:pt x="42" y="175"/>
                  </a:cubicBezTo>
                  <a:cubicBezTo>
                    <a:pt x="43" y="175"/>
                    <a:pt x="45" y="175"/>
                    <a:pt x="46" y="175"/>
                  </a:cubicBezTo>
                  <a:cubicBezTo>
                    <a:pt x="48" y="175"/>
                    <a:pt x="50" y="175"/>
                    <a:pt x="52" y="174"/>
                  </a:cubicBezTo>
                  <a:cubicBezTo>
                    <a:pt x="53" y="174"/>
                    <a:pt x="53" y="174"/>
                    <a:pt x="53" y="174"/>
                  </a:cubicBezTo>
                  <a:cubicBezTo>
                    <a:pt x="54" y="174"/>
                    <a:pt x="56" y="174"/>
                    <a:pt x="58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61" y="175"/>
                    <a:pt x="61" y="175"/>
                    <a:pt x="61" y="175"/>
                  </a:cubicBezTo>
                  <a:cubicBezTo>
                    <a:pt x="62" y="176"/>
                    <a:pt x="64" y="178"/>
                    <a:pt x="64" y="179"/>
                  </a:cubicBezTo>
                  <a:cubicBezTo>
                    <a:pt x="65" y="180"/>
                    <a:pt x="65" y="180"/>
                    <a:pt x="65" y="180"/>
                  </a:cubicBezTo>
                  <a:cubicBezTo>
                    <a:pt x="66" y="183"/>
                    <a:pt x="69" y="186"/>
                    <a:pt x="71" y="188"/>
                  </a:cubicBezTo>
                  <a:cubicBezTo>
                    <a:pt x="72" y="188"/>
                    <a:pt x="73" y="189"/>
                    <a:pt x="73" y="189"/>
                  </a:cubicBezTo>
                  <a:cubicBezTo>
                    <a:pt x="76" y="189"/>
                    <a:pt x="76" y="189"/>
                    <a:pt x="76" y="189"/>
                  </a:cubicBezTo>
                  <a:cubicBezTo>
                    <a:pt x="77" y="190"/>
                    <a:pt x="77" y="190"/>
                    <a:pt x="77" y="190"/>
                  </a:cubicBezTo>
                  <a:cubicBezTo>
                    <a:pt x="78" y="190"/>
                    <a:pt x="78" y="190"/>
                    <a:pt x="79" y="189"/>
                  </a:cubicBezTo>
                  <a:cubicBezTo>
                    <a:pt x="82" y="189"/>
                    <a:pt x="85" y="187"/>
                    <a:pt x="88" y="185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90" y="183"/>
                    <a:pt x="92" y="182"/>
                    <a:pt x="93" y="182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8" y="182"/>
                    <a:pt x="100" y="183"/>
                    <a:pt x="101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4" y="187"/>
                    <a:pt x="108" y="189"/>
                    <a:pt x="111" y="189"/>
                  </a:cubicBezTo>
                  <a:cubicBezTo>
                    <a:pt x="111" y="190"/>
                    <a:pt x="112" y="190"/>
                    <a:pt x="112" y="190"/>
                  </a:cubicBezTo>
                  <a:cubicBezTo>
                    <a:pt x="112" y="190"/>
                    <a:pt x="113" y="190"/>
                    <a:pt x="113" y="189"/>
                  </a:cubicBezTo>
                  <a:cubicBezTo>
                    <a:pt x="116" y="189"/>
                    <a:pt x="116" y="189"/>
                    <a:pt x="116" y="189"/>
                  </a:cubicBezTo>
                  <a:cubicBezTo>
                    <a:pt x="117" y="189"/>
                    <a:pt x="117" y="188"/>
                    <a:pt x="118" y="188"/>
                  </a:cubicBezTo>
                  <a:cubicBezTo>
                    <a:pt x="121" y="186"/>
                    <a:pt x="123" y="183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6" y="178"/>
                    <a:pt x="127" y="176"/>
                    <a:pt x="128" y="175"/>
                  </a:cubicBezTo>
                  <a:cubicBezTo>
                    <a:pt x="131" y="174"/>
                    <a:pt x="131" y="174"/>
                    <a:pt x="131" y="174"/>
                  </a:cubicBezTo>
                  <a:cubicBezTo>
                    <a:pt x="131" y="174"/>
                    <a:pt x="132" y="174"/>
                    <a:pt x="132" y="174"/>
                  </a:cubicBezTo>
                  <a:cubicBezTo>
                    <a:pt x="133" y="174"/>
                    <a:pt x="135" y="174"/>
                    <a:pt x="136" y="174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40" y="175"/>
                    <a:pt x="142" y="175"/>
                    <a:pt x="143" y="175"/>
                  </a:cubicBezTo>
                  <a:cubicBezTo>
                    <a:pt x="144" y="175"/>
                    <a:pt x="146" y="175"/>
                    <a:pt x="148" y="175"/>
                  </a:cubicBezTo>
                  <a:cubicBezTo>
                    <a:pt x="148" y="175"/>
                    <a:pt x="149" y="174"/>
                    <a:pt x="150" y="174"/>
                  </a:cubicBezTo>
                  <a:cubicBezTo>
                    <a:pt x="152" y="172"/>
                    <a:pt x="152" y="172"/>
                    <a:pt x="152" y="172"/>
                  </a:cubicBezTo>
                  <a:cubicBezTo>
                    <a:pt x="153" y="172"/>
                    <a:pt x="153" y="171"/>
                    <a:pt x="154" y="170"/>
                  </a:cubicBezTo>
                  <a:cubicBezTo>
                    <a:pt x="155" y="168"/>
                    <a:pt x="156" y="164"/>
                    <a:pt x="156" y="161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8"/>
                    <a:pt x="157" y="156"/>
                    <a:pt x="158" y="154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1" y="151"/>
                    <a:pt x="163" y="151"/>
                    <a:pt x="165" y="150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9" y="150"/>
                    <a:pt x="173" y="148"/>
                    <a:pt x="175" y="146"/>
                  </a:cubicBezTo>
                  <a:cubicBezTo>
                    <a:pt x="176" y="146"/>
                    <a:pt x="176" y="145"/>
                    <a:pt x="177" y="145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79" y="142"/>
                    <a:pt x="179" y="141"/>
                    <a:pt x="179" y="140"/>
                  </a:cubicBezTo>
                  <a:cubicBezTo>
                    <a:pt x="179" y="137"/>
                    <a:pt x="179" y="133"/>
                    <a:pt x="178" y="130"/>
                  </a:cubicBezTo>
                  <a:cubicBezTo>
                    <a:pt x="177" y="129"/>
                    <a:pt x="177" y="129"/>
                    <a:pt x="177" y="129"/>
                  </a:cubicBezTo>
                  <a:cubicBezTo>
                    <a:pt x="177" y="128"/>
                    <a:pt x="176" y="125"/>
                    <a:pt x="176" y="124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8" y="119"/>
                    <a:pt x="180" y="118"/>
                    <a:pt x="181" y="117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4" y="115"/>
                    <a:pt x="187" y="112"/>
                    <a:pt x="189" y="109"/>
                  </a:cubicBezTo>
                  <a:cubicBezTo>
                    <a:pt x="189" y="109"/>
                    <a:pt x="189" y="108"/>
                    <a:pt x="189" y="107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4"/>
                    <a:pt x="190" y="103"/>
                    <a:pt x="190" y="102"/>
                  </a:cubicBezTo>
                  <a:cubicBezTo>
                    <a:pt x="189" y="99"/>
                    <a:pt x="186" y="95"/>
                    <a:pt x="184" y="93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3" y="91"/>
                    <a:pt x="181" y="90"/>
                    <a:pt x="181" y="88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81" y="83"/>
                    <a:pt x="182" y="81"/>
                    <a:pt x="182" y="80"/>
                  </a:cubicBezTo>
                  <a:cubicBezTo>
                    <a:pt x="183" y="80"/>
                    <a:pt x="183" y="80"/>
                    <a:pt x="183" y="80"/>
                  </a:cubicBezTo>
                  <a:cubicBezTo>
                    <a:pt x="184" y="77"/>
                    <a:pt x="186" y="73"/>
                    <a:pt x="186" y="70"/>
                  </a:cubicBezTo>
                  <a:cubicBezTo>
                    <a:pt x="186" y="69"/>
                    <a:pt x="186" y="68"/>
                    <a:pt x="186" y="68"/>
                  </a:cubicBezTo>
                  <a:cubicBezTo>
                    <a:pt x="185" y="65"/>
                    <a:pt x="185" y="65"/>
                    <a:pt x="185" y="65"/>
                  </a:cubicBezTo>
                  <a:cubicBezTo>
                    <a:pt x="185" y="64"/>
                    <a:pt x="184" y="63"/>
                    <a:pt x="184" y="63"/>
                  </a:cubicBezTo>
                  <a:cubicBezTo>
                    <a:pt x="182" y="61"/>
                    <a:pt x="178" y="58"/>
                    <a:pt x="176" y="57"/>
                  </a:cubicBezTo>
                  <a:cubicBezTo>
                    <a:pt x="175" y="57"/>
                    <a:pt x="175" y="57"/>
                    <a:pt x="175" y="57"/>
                  </a:cubicBezTo>
                  <a:cubicBezTo>
                    <a:pt x="173" y="56"/>
                    <a:pt x="171" y="55"/>
                    <a:pt x="170" y="54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8" y="49"/>
                    <a:pt x="168" y="47"/>
                    <a:pt x="169" y="46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2"/>
                    <a:pt x="169" y="38"/>
                    <a:pt x="168" y="35"/>
                  </a:cubicBezTo>
                  <a:cubicBezTo>
                    <a:pt x="168" y="34"/>
                    <a:pt x="167" y="34"/>
                    <a:pt x="167" y="33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4" y="30"/>
                    <a:pt x="164" y="30"/>
                    <a:pt x="163" y="29"/>
                  </a:cubicBezTo>
                  <a:cubicBezTo>
                    <a:pt x="160" y="28"/>
                    <a:pt x="156" y="27"/>
                    <a:pt x="153" y="27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0" y="27"/>
                    <a:pt x="148" y="27"/>
                    <a:pt x="147" y="27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3"/>
                    <a:pt x="142" y="21"/>
                    <a:pt x="142" y="20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1" y="17"/>
                    <a:pt x="139" y="13"/>
                    <a:pt x="137" y="11"/>
                  </a:cubicBezTo>
                  <a:cubicBezTo>
                    <a:pt x="136" y="10"/>
                    <a:pt x="136" y="10"/>
                    <a:pt x="135" y="9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1" y="8"/>
                    <a:pt x="131" y="7"/>
                    <a:pt x="130" y="7"/>
                  </a:cubicBezTo>
                  <a:cubicBezTo>
                    <a:pt x="127" y="7"/>
                    <a:pt x="123" y="8"/>
                    <a:pt x="120" y="10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6" y="11"/>
                    <a:pt x="114" y="1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5" y="5"/>
                    <a:pt x="101" y="2"/>
                    <a:pt x="98" y="1"/>
                  </a:cubicBezTo>
                  <a:cubicBezTo>
                    <a:pt x="98" y="0"/>
                    <a:pt x="97" y="0"/>
                    <a:pt x="96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75">
              <a:extLst>
                <a:ext uri="{FF2B5EF4-FFF2-40B4-BE49-F238E27FC236}">
                  <a16:creationId xmlns:a16="http://schemas.microsoft.com/office/drawing/2014/main" id="{F31DCCBB-9F3B-D5A1-85D0-F8B6219AC624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10630412" y="5376549"/>
              <a:ext cx="166688" cy="166687"/>
            </a:xfrm>
            <a:custGeom>
              <a:avLst/>
              <a:gdLst>
                <a:gd name="T0" fmla="*/ 43 w 85"/>
                <a:gd name="T1" fmla="*/ 85 h 85"/>
                <a:gd name="T2" fmla="*/ 0 w 85"/>
                <a:gd name="T3" fmla="*/ 43 h 85"/>
                <a:gd name="T4" fmla="*/ 43 w 85"/>
                <a:gd name="T5" fmla="*/ 0 h 85"/>
                <a:gd name="T6" fmla="*/ 85 w 85"/>
                <a:gd name="T7" fmla="*/ 43 h 85"/>
                <a:gd name="T8" fmla="*/ 43 w 85"/>
                <a:gd name="T9" fmla="*/ 85 h 85"/>
                <a:gd name="T10" fmla="*/ 43 w 85"/>
                <a:gd name="T11" fmla="*/ 6 h 85"/>
                <a:gd name="T12" fmla="*/ 6 w 85"/>
                <a:gd name="T13" fmla="*/ 43 h 85"/>
                <a:gd name="T14" fmla="*/ 43 w 85"/>
                <a:gd name="T15" fmla="*/ 79 h 85"/>
                <a:gd name="T16" fmla="*/ 79 w 85"/>
                <a:gd name="T17" fmla="*/ 43 h 85"/>
                <a:gd name="T18" fmla="*/ 43 w 85"/>
                <a:gd name="T19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43" y="85"/>
                  </a:move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6" y="0"/>
                    <a:pt x="85" y="19"/>
                    <a:pt x="85" y="43"/>
                  </a:cubicBezTo>
                  <a:cubicBezTo>
                    <a:pt x="85" y="66"/>
                    <a:pt x="66" y="85"/>
                    <a:pt x="43" y="85"/>
                  </a:cubicBezTo>
                  <a:close/>
                  <a:moveTo>
                    <a:pt x="43" y="6"/>
                  </a:moveTo>
                  <a:cubicBezTo>
                    <a:pt x="23" y="6"/>
                    <a:pt x="6" y="23"/>
                    <a:pt x="6" y="43"/>
                  </a:cubicBezTo>
                  <a:cubicBezTo>
                    <a:pt x="6" y="63"/>
                    <a:pt x="23" y="79"/>
                    <a:pt x="43" y="79"/>
                  </a:cubicBezTo>
                  <a:cubicBezTo>
                    <a:pt x="63" y="79"/>
                    <a:pt x="79" y="63"/>
                    <a:pt x="79" y="43"/>
                  </a:cubicBezTo>
                  <a:cubicBezTo>
                    <a:pt x="79" y="23"/>
                    <a:pt x="63" y="6"/>
                    <a:pt x="43" y="6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76">
              <a:extLst>
                <a:ext uri="{FF2B5EF4-FFF2-40B4-BE49-F238E27FC236}">
                  <a16:creationId xmlns:a16="http://schemas.microsoft.com/office/drawing/2014/main" id="{8DE74AFB-DA4C-BBC5-A086-A657B4CF54E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 bwMode="auto">
            <a:xfrm>
              <a:off x="10570087" y="5636899"/>
              <a:ext cx="168275" cy="220662"/>
            </a:xfrm>
            <a:custGeom>
              <a:avLst/>
              <a:gdLst>
                <a:gd name="T0" fmla="*/ 55 w 86"/>
                <a:gd name="T1" fmla="*/ 113 h 113"/>
                <a:gd name="T2" fmla="*/ 53 w 86"/>
                <a:gd name="T3" fmla="*/ 112 h 113"/>
                <a:gd name="T4" fmla="*/ 34 w 86"/>
                <a:gd name="T5" fmla="*/ 85 h 113"/>
                <a:gd name="T6" fmla="*/ 5 w 86"/>
                <a:gd name="T7" fmla="*/ 99 h 113"/>
                <a:gd name="T8" fmla="*/ 1 w 86"/>
                <a:gd name="T9" fmla="*/ 99 h 113"/>
                <a:gd name="T10" fmla="*/ 0 w 86"/>
                <a:gd name="T11" fmla="*/ 96 h 113"/>
                <a:gd name="T12" fmla="*/ 25 w 86"/>
                <a:gd name="T13" fmla="*/ 3 h 113"/>
                <a:gd name="T14" fmla="*/ 29 w 86"/>
                <a:gd name="T15" fmla="*/ 1 h 113"/>
                <a:gd name="T16" fmla="*/ 31 w 86"/>
                <a:gd name="T17" fmla="*/ 4 h 113"/>
                <a:gd name="T18" fmla="*/ 8 w 86"/>
                <a:gd name="T19" fmla="*/ 91 h 113"/>
                <a:gd name="T20" fmla="*/ 33 w 86"/>
                <a:gd name="T21" fmla="*/ 79 h 113"/>
                <a:gd name="T22" fmla="*/ 37 w 86"/>
                <a:gd name="T23" fmla="*/ 80 h 113"/>
                <a:gd name="T24" fmla="*/ 54 w 86"/>
                <a:gd name="T25" fmla="*/ 103 h 113"/>
                <a:gd name="T26" fmla="*/ 80 w 86"/>
                <a:gd name="T27" fmla="*/ 15 h 113"/>
                <a:gd name="T28" fmla="*/ 83 w 86"/>
                <a:gd name="T29" fmla="*/ 13 h 113"/>
                <a:gd name="T30" fmla="*/ 86 w 86"/>
                <a:gd name="T31" fmla="*/ 17 h 113"/>
                <a:gd name="T32" fmla="*/ 58 w 86"/>
                <a:gd name="T33" fmla="*/ 111 h 113"/>
                <a:gd name="T34" fmla="*/ 56 w 86"/>
                <a:gd name="T35" fmla="*/ 113 h 113"/>
                <a:gd name="T36" fmla="*/ 55 w 86"/>
                <a:gd name="T3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113">
                  <a:moveTo>
                    <a:pt x="55" y="113"/>
                  </a:moveTo>
                  <a:cubicBezTo>
                    <a:pt x="54" y="113"/>
                    <a:pt x="53" y="113"/>
                    <a:pt x="53" y="112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4" y="100"/>
                    <a:pt x="2" y="99"/>
                    <a:pt x="1" y="99"/>
                  </a:cubicBezTo>
                  <a:cubicBezTo>
                    <a:pt x="1" y="98"/>
                    <a:pt x="0" y="97"/>
                    <a:pt x="0" y="96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1"/>
                    <a:pt x="28" y="0"/>
                    <a:pt x="29" y="1"/>
                  </a:cubicBezTo>
                  <a:cubicBezTo>
                    <a:pt x="31" y="1"/>
                    <a:pt x="32" y="3"/>
                    <a:pt x="31" y="4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5" y="78"/>
                    <a:pt x="36" y="79"/>
                    <a:pt x="37" y="80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14"/>
                    <a:pt x="82" y="13"/>
                    <a:pt x="83" y="13"/>
                  </a:cubicBezTo>
                  <a:cubicBezTo>
                    <a:pt x="85" y="14"/>
                    <a:pt x="86" y="15"/>
                    <a:pt x="86" y="17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12"/>
                    <a:pt x="57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77">
              <a:extLst>
                <a:ext uri="{FF2B5EF4-FFF2-40B4-BE49-F238E27FC236}">
                  <a16:creationId xmlns:a16="http://schemas.microsoft.com/office/drawing/2014/main" id="{7968DF48-AE50-7F14-CF62-9D9AE3C2D89F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 bwMode="auto">
            <a:xfrm>
              <a:off x="10738362" y="5632137"/>
              <a:ext cx="146050" cy="227012"/>
            </a:xfrm>
            <a:custGeom>
              <a:avLst/>
              <a:gdLst>
                <a:gd name="T0" fmla="*/ 21 w 75"/>
                <a:gd name="T1" fmla="*/ 116 h 116"/>
                <a:gd name="T2" fmla="*/ 20 w 75"/>
                <a:gd name="T3" fmla="*/ 116 h 116"/>
                <a:gd name="T4" fmla="*/ 18 w 75"/>
                <a:gd name="T5" fmla="*/ 114 h 116"/>
                <a:gd name="T6" fmla="*/ 1 w 75"/>
                <a:gd name="T7" fmla="*/ 57 h 116"/>
                <a:gd name="T8" fmla="*/ 3 w 75"/>
                <a:gd name="T9" fmla="*/ 53 h 116"/>
                <a:gd name="T10" fmla="*/ 6 w 75"/>
                <a:gd name="T11" fmla="*/ 55 h 116"/>
                <a:gd name="T12" fmla="*/ 22 w 75"/>
                <a:gd name="T13" fmla="*/ 106 h 116"/>
                <a:gd name="T14" fmla="*/ 37 w 75"/>
                <a:gd name="T15" fmla="*/ 83 h 116"/>
                <a:gd name="T16" fmla="*/ 41 w 75"/>
                <a:gd name="T17" fmla="*/ 82 h 116"/>
                <a:gd name="T18" fmla="*/ 67 w 75"/>
                <a:gd name="T19" fmla="*/ 93 h 116"/>
                <a:gd name="T20" fmla="*/ 44 w 75"/>
                <a:gd name="T21" fmla="*/ 4 h 116"/>
                <a:gd name="T22" fmla="*/ 46 w 75"/>
                <a:gd name="T23" fmla="*/ 1 h 116"/>
                <a:gd name="T24" fmla="*/ 50 w 75"/>
                <a:gd name="T25" fmla="*/ 3 h 116"/>
                <a:gd name="T26" fmla="*/ 75 w 75"/>
                <a:gd name="T27" fmla="*/ 97 h 116"/>
                <a:gd name="T28" fmla="*/ 74 w 75"/>
                <a:gd name="T29" fmla="*/ 100 h 116"/>
                <a:gd name="T30" fmla="*/ 71 w 75"/>
                <a:gd name="T31" fmla="*/ 101 h 116"/>
                <a:gd name="T32" fmla="*/ 41 w 75"/>
                <a:gd name="T33" fmla="*/ 88 h 116"/>
                <a:gd name="T34" fmla="*/ 23 w 75"/>
                <a:gd name="T35" fmla="*/ 115 h 116"/>
                <a:gd name="T36" fmla="*/ 21 w 75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15">
                  <a:moveTo>
                    <a:pt x="21" y="116"/>
                  </a:moveTo>
                  <a:cubicBezTo>
                    <a:pt x="20" y="116"/>
                    <a:pt x="20" y="116"/>
                    <a:pt x="20" y="116"/>
                  </a:cubicBezTo>
                  <a:cubicBezTo>
                    <a:pt x="19" y="116"/>
                    <a:pt x="18" y="115"/>
                    <a:pt x="18" y="114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5"/>
                    <a:pt x="1" y="54"/>
                    <a:pt x="3" y="53"/>
                  </a:cubicBezTo>
                  <a:cubicBezTo>
                    <a:pt x="4" y="53"/>
                    <a:pt x="6" y="54"/>
                    <a:pt x="6" y="5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8" y="81"/>
                    <a:pt x="39" y="81"/>
                    <a:pt x="41" y="82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3"/>
                    <a:pt x="44" y="1"/>
                    <a:pt x="46" y="1"/>
                  </a:cubicBezTo>
                  <a:cubicBezTo>
                    <a:pt x="47" y="0"/>
                    <a:pt x="49" y="1"/>
                    <a:pt x="50" y="3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5" y="98"/>
                    <a:pt x="75" y="99"/>
                    <a:pt x="74" y="100"/>
                  </a:cubicBezTo>
                  <a:cubicBezTo>
                    <a:pt x="73" y="101"/>
                    <a:pt x="72" y="101"/>
                    <a:pt x="71" y="101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16"/>
                    <a:pt x="22" y="116"/>
                    <a:pt x="21" y="116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C68D6F3-0ED7-8C30-C439-C097A9142429}"/>
              </a:ext>
            </a:extLst>
          </p:cNvPr>
          <p:cNvGrpSpPr>
            <a:grpSpLocks noChangeAspect="1"/>
          </p:cNvGrpSpPr>
          <p:nvPr>
            <p:custDataLst>
              <p:tags r:id="rId35"/>
            </p:custDataLst>
          </p:nvPr>
        </p:nvGrpSpPr>
        <p:grpSpPr>
          <a:xfrm>
            <a:off x="9607385" y="2705100"/>
            <a:ext cx="384311" cy="387436"/>
            <a:chOff x="5284788" y="4537075"/>
            <a:chExt cx="585787" cy="590551"/>
          </a:xfrm>
        </p:grpSpPr>
        <p:sp>
          <p:nvSpPr>
            <p:cNvPr id="196" name="Freeform 266">
              <a:extLst>
                <a:ext uri="{FF2B5EF4-FFF2-40B4-BE49-F238E27FC236}">
                  <a16:creationId xmlns:a16="http://schemas.microsoft.com/office/drawing/2014/main" id="{D87786CC-E1ED-55C8-C038-529C993CD8BA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5284788" y="4537075"/>
              <a:ext cx="585787" cy="590551"/>
            </a:xfrm>
            <a:custGeom>
              <a:avLst/>
              <a:gdLst>
                <a:gd name="T0" fmla="*/ 273 w 300"/>
                <a:gd name="T1" fmla="*/ 173 h 302"/>
                <a:gd name="T2" fmla="*/ 272 w 300"/>
                <a:gd name="T3" fmla="*/ 134 h 302"/>
                <a:gd name="T4" fmla="*/ 299 w 300"/>
                <a:gd name="T5" fmla="*/ 110 h 302"/>
                <a:gd name="T6" fmla="*/ 278 w 300"/>
                <a:gd name="T7" fmla="*/ 74 h 302"/>
                <a:gd name="T8" fmla="*/ 222 w 300"/>
                <a:gd name="T9" fmla="*/ 52 h 302"/>
                <a:gd name="T10" fmla="*/ 225 w 300"/>
                <a:gd name="T11" fmla="*/ 16 h 302"/>
                <a:gd name="T12" fmla="*/ 167 w 300"/>
                <a:gd name="T13" fmla="*/ 31 h 302"/>
                <a:gd name="T14" fmla="*/ 112 w 300"/>
                <a:gd name="T15" fmla="*/ 3 h 302"/>
                <a:gd name="T16" fmla="*/ 73 w 300"/>
                <a:gd name="T17" fmla="*/ 17 h 302"/>
                <a:gd name="T18" fmla="*/ 78 w 300"/>
                <a:gd name="T19" fmla="*/ 52 h 302"/>
                <a:gd name="T20" fmla="*/ 18 w 300"/>
                <a:gd name="T21" fmla="*/ 75 h 302"/>
                <a:gd name="T22" fmla="*/ 0 w 300"/>
                <a:gd name="T23" fmla="*/ 115 h 302"/>
                <a:gd name="T24" fmla="*/ 26 w 300"/>
                <a:gd name="T25" fmla="*/ 136 h 302"/>
                <a:gd name="T26" fmla="*/ 27 w 300"/>
                <a:gd name="T27" fmla="*/ 176 h 302"/>
                <a:gd name="T28" fmla="*/ 0 w 300"/>
                <a:gd name="T29" fmla="*/ 196 h 302"/>
                <a:gd name="T30" fmla="*/ 19 w 300"/>
                <a:gd name="T31" fmla="*/ 232 h 302"/>
                <a:gd name="T32" fmla="*/ 78 w 300"/>
                <a:gd name="T33" fmla="*/ 256 h 302"/>
                <a:gd name="T34" fmla="*/ 77 w 300"/>
                <a:gd name="T35" fmla="*/ 290 h 302"/>
                <a:gd name="T36" fmla="*/ 115 w 300"/>
                <a:gd name="T37" fmla="*/ 301 h 302"/>
                <a:gd name="T38" fmla="*/ 174 w 300"/>
                <a:gd name="T39" fmla="*/ 276 h 302"/>
                <a:gd name="T40" fmla="*/ 191 w 300"/>
                <a:gd name="T41" fmla="*/ 302 h 302"/>
                <a:gd name="T42" fmla="*/ 227 w 300"/>
                <a:gd name="T43" fmla="*/ 287 h 302"/>
                <a:gd name="T44" fmla="*/ 224 w 300"/>
                <a:gd name="T45" fmla="*/ 254 h 302"/>
                <a:gd name="T46" fmla="*/ 283 w 300"/>
                <a:gd name="T47" fmla="*/ 226 h 302"/>
                <a:gd name="T48" fmla="*/ 299 w 300"/>
                <a:gd name="T49" fmla="*/ 192 h 302"/>
                <a:gd name="T50" fmla="*/ 282 w 300"/>
                <a:gd name="T51" fmla="*/ 220 h 302"/>
                <a:gd name="T52" fmla="*/ 249 w 300"/>
                <a:gd name="T53" fmla="*/ 219 h 302"/>
                <a:gd name="T54" fmla="*/ 217 w 300"/>
                <a:gd name="T55" fmla="*/ 253 h 302"/>
                <a:gd name="T56" fmla="*/ 193 w 300"/>
                <a:gd name="T57" fmla="*/ 295 h 302"/>
                <a:gd name="T58" fmla="*/ 175 w 300"/>
                <a:gd name="T59" fmla="*/ 270 h 302"/>
                <a:gd name="T60" fmla="*/ 127 w 300"/>
                <a:gd name="T61" fmla="*/ 272 h 302"/>
                <a:gd name="T62" fmla="*/ 81 w 300"/>
                <a:gd name="T63" fmla="*/ 285 h 302"/>
                <a:gd name="T64" fmla="*/ 83 w 300"/>
                <a:gd name="T65" fmla="*/ 253 h 302"/>
                <a:gd name="T66" fmla="*/ 49 w 300"/>
                <a:gd name="T67" fmla="*/ 220 h 302"/>
                <a:gd name="T68" fmla="*/ 7 w 300"/>
                <a:gd name="T69" fmla="*/ 196 h 302"/>
                <a:gd name="T70" fmla="*/ 33 w 300"/>
                <a:gd name="T71" fmla="*/ 177 h 302"/>
                <a:gd name="T72" fmla="*/ 32 w 300"/>
                <a:gd name="T73" fmla="*/ 135 h 302"/>
                <a:gd name="T74" fmla="*/ 7 w 300"/>
                <a:gd name="T75" fmla="*/ 115 h 302"/>
                <a:gd name="T76" fmla="*/ 49 w 300"/>
                <a:gd name="T77" fmla="*/ 87 h 302"/>
                <a:gd name="T78" fmla="*/ 83 w 300"/>
                <a:gd name="T79" fmla="*/ 56 h 302"/>
                <a:gd name="T80" fmla="*/ 78 w 300"/>
                <a:gd name="T81" fmla="*/ 22 h 302"/>
                <a:gd name="T82" fmla="*/ 127 w 300"/>
                <a:gd name="T83" fmla="*/ 36 h 302"/>
                <a:gd name="T84" fmla="*/ 168 w 300"/>
                <a:gd name="T85" fmla="*/ 37 h 302"/>
                <a:gd name="T86" fmla="*/ 190 w 300"/>
                <a:gd name="T87" fmla="*/ 8 h 302"/>
                <a:gd name="T88" fmla="*/ 215 w 300"/>
                <a:gd name="T89" fmla="*/ 54 h 302"/>
                <a:gd name="T90" fmla="*/ 246 w 300"/>
                <a:gd name="T91" fmla="*/ 86 h 302"/>
                <a:gd name="T92" fmla="*/ 277 w 300"/>
                <a:gd name="T93" fmla="*/ 80 h 302"/>
                <a:gd name="T94" fmla="*/ 267 w 300"/>
                <a:gd name="T95" fmla="*/ 130 h 302"/>
                <a:gd name="T96" fmla="*/ 268 w 300"/>
                <a:gd name="T97" fmla="*/ 154 h 302"/>
                <a:gd name="T98" fmla="*/ 268 w 300"/>
                <a:gd name="T99" fmla="*/ 177 h 302"/>
                <a:gd name="T100" fmla="*/ 282 w 300"/>
                <a:gd name="T101" fmla="*/ 22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0" h="302">
                  <a:moveTo>
                    <a:pt x="298" y="188"/>
                  </a:moveTo>
                  <a:cubicBezTo>
                    <a:pt x="273" y="173"/>
                    <a:pt x="273" y="173"/>
                    <a:pt x="273" y="173"/>
                  </a:cubicBezTo>
                  <a:cubicBezTo>
                    <a:pt x="274" y="167"/>
                    <a:pt x="274" y="160"/>
                    <a:pt x="274" y="154"/>
                  </a:cubicBezTo>
                  <a:cubicBezTo>
                    <a:pt x="274" y="147"/>
                    <a:pt x="273" y="140"/>
                    <a:pt x="272" y="134"/>
                  </a:cubicBezTo>
                  <a:cubicBezTo>
                    <a:pt x="298" y="114"/>
                    <a:pt x="298" y="114"/>
                    <a:pt x="298" y="114"/>
                  </a:cubicBezTo>
                  <a:cubicBezTo>
                    <a:pt x="299" y="113"/>
                    <a:pt x="300" y="111"/>
                    <a:pt x="299" y="110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4"/>
                    <a:pt x="280" y="74"/>
                    <a:pt x="278" y="74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9" y="64"/>
                    <a:pt x="226" y="55"/>
                    <a:pt x="222" y="52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7" y="18"/>
                    <a:pt x="226" y="17"/>
                    <a:pt x="225" y="16"/>
                  </a:cubicBezTo>
                  <a:cubicBezTo>
                    <a:pt x="188" y="0"/>
                    <a:pt x="187" y="1"/>
                    <a:pt x="186" y="3"/>
                  </a:cubicBezTo>
                  <a:cubicBezTo>
                    <a:pt x="185" y="5"/>
                    <a:pt x="174" y="21"/>
                    <a:pt x="167" y="31"/>
                  </a:cubicBezTo>
                  <a:cubicBezTo>
                    <a:pt x="155" y="29"/>
                    <a:pt x="143" y="29"/>
                    <a:pt x="131" y="31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1" y="2"/>
                    <a:pt x="110" y="2"/>
                    <a:pt x="108" y="2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2" y="18"/>
                    <a:pt x="71" y="19"/>
                    <a:pt x="71" y="21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6" y="60"/>
                    <a:pt x="57" y="70"/>
                    <a:pt x="49" y="81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6" y="74"/>
                    <a:pt x="15" y="75"/>
                    <a:pt x="14" y="7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8"/>
                    <a:pt x="2" y="119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5" y="142"/>
                    <a:pt x="25" y="148"/>
                    <a:pt x="25" y="154"/>
                  </a:cubicBezTo>
                  <a:cubicBezTo>
                    <a:pt x="25" y="162"/>
                    <a:pt x="25" y="169"/>
                    <a:pt x="27" y="176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0" y="193"/>
                    <a:pt x="0" y="194"/>
                    <a:pt x="0" y="196"/>
                  </a:cubicBezTo>
                  <a:cubicBezTo>
                    <a:pt x="16" y="231"/>
                    <a:pt x="16" y="231"/>
                    <a:pt x="16" y="231"/>
                  </a:cubicBezTo>
                  <a:cubicBezTo>
                    <a:pt x="17" y="232"/>
                    <a:pt x="18" y="233"/>
                    <a:pt x="19" y="232"/>
                  </a:cubicBezTo>
                  <a:cubicBezTo>
                    <a:pt x="48" y="227"/>
                    <a:pt x="48" y="227"/>
                    <a:pt x="48" y="227"/>
                  </a:cubicBezTo>
                  <a:cubicBezTo>
                    <a:pt x="56" y="238"/>
                    <a:pt x="66" y="248"/>
                    <a:pt x="78" y="256"/>
                  </a:cubicBezTo>
                  <a:cubicBezTo>
                    <a:pt x="75" y="287"/>
                    <a:pt x="75" y="287"/>
                    <a:pt x="75" y="287"/>
                  </a:cubicBezTo>
                  <a:cubicBezTo>
                    <a:pt x="75" y="288"/>
                    <a:pt x="76" y="290"/>
                    <a:pt x="77" y="290"/>
                  </a:cubicBezTo>
                  <a:cubicBezTo>
                    <a:pt x="111" y="302"/>
                    <a:pt x="111" y="302"/>
                    <a:pt x="111" y="302"/>
                  </a:cubicBezTo>
                  <a:cubicBezTo>
                    <a:pt x="113" y="302"/>
                    <a:pt x="114" y="302"/>
                    <a:pt x="115" y="301"/>
                  </a:cubicBezTo>
                  <a:cubicBezTo>
                    <a:pt x="131" y="277"/>
                    <a:pt x="131" y="277"/>
                    <a:pt x="131" y="277"/>
                  </a:cubicBezTo>
                  <a:cubicBezTo>
                    <a:pt x="145" y="280"/>
                    <a:pt x="160" y="279"/>
                    <a:pt x="174" y="276"/>
                  </a:cubicBezTo>
                  <a:cubicBezTo>
                    <a:pt x="189" y="300"/>
                    <a:pt x="189" y="300"/>
                    <a:pt x="189" y="300"/>
                  </a:cubicBezTo>
                  <a:cubicBezTo>
                    <a:pt x="189" y="301"/>
                    <a:pt x="190" y="302"/>
                    <a:pt x="191" y="302"/>
                  </a:cubicBezTo>
                  <a:cubicBezTo>
                    <a:pt x="192" y="302"/>
                    <a:pt x="192" y="302"/>
                    <a:pt x="193" y="302"/>
                  </a:cubicBezTo>
                  <a:cubicBezTo>
                    <a:pt x="227" y="287"/>
                    <a:pt x="227" y="287"/>
                    <a:pt x="227" y="287"/>
                  </a:cubicBezTo>
                  <a:cubicBezTo>
                    <a:pt x="228" y="286"/>
                    <a:pt x="229" y="285"/>
                    <a:pt x="229" y="283"/>
                  </a:cubicBezTo>
                  <a:cubicBezTo>
                    <a:pt x="224" y="254"/>
                    <a:pt x="224" y="254"/>
                    <a:pt x="224" y="254"/>
                  </a:cubicBezTo>
                  <a:cubicBezTo>
                    <a:pt x="235" y="246"/>
                    <a:pt x="245" y="236"/>
                    <a:pt x="253" y="224"/>
                  </a:cubicBezTo>
                  <a:cubicBezTo>
                    <a:pt x="283" y="226"/>
                    <a:pt x="283" y="226"/>
                    <a:pt x="283" y="226"/>
                  </a:cubicBezTo>
                  <a:cubicBezTo>
                    <a:pt x="285" y="226"/>
                    <a:pt x="286" y="225"/>
                    <a:pt x="286" y="224"/>
                  </a:cubicBezTo>
                  <a:cubicBezTo>
                    <a:pt x="299" y="192"/>
                    <a:pt x="299" y="192"/>
                    <a:pt x="299" y="192"/>
                  </a:cubicBezTo>
                  <a:cubicBezTo>
                    <a:pt x="300" y="191"/>
                    <a:pt x="299" y="189"/>
                    <a:pt x="298" y="188"/>
                  </a:cubicBezTo>
                  <a:close/>
                  <a:moveTo>
                    <a:pt x="282" y="220"/>
                  </a:moveTo>
                  <a:cubicBezTo>
                    <a:pt x="251" y="218"/>
                    <a:pt x="251" y="218"/>
                    <a:pt x="251" y="218"/>
                  </a:cubicBezTo>
                  <a:cubicBezTo>
                    <a:pt x="250" y="218"/>
                    <a:pt x="249" y="218"/>
                    <a:pt x="249" y="219"/>
                  </a:cubicBezTo>
                  <a:cubicBezTo>
                    <a:pt x="241" y="231"/>
                    <a:pt x="231" y="242"/>
                    <a:pt x="219" y="250"/>
                  </a:cubicBezTo>
                  <a:cubicBezTo>
                    <a:pt x="218" y="251"/>
                    <a:pt x="217" y="252"/>
                    <a:pt x="217" y="253"/>
                  </a:cubicBezTo>
                  <a:cubicBezTo>
                    <a:pt x="222" y="282"/>
                    <a:pt x="222" y="282"/>
                    <a:pt x="222" y="282"/>
                  </a:cubicBezTo>
                  <a:cubicBezTo>
                    <a:pt x="193" y="295"/>
                    <a:pt x="193" y="295"/>
                    <a:pt x="193" y="295"/>
                  </a:cubicBezTo>
                  <a:cubicBezTo>
                    <a:pt x="178" y="271"/>
                    <a:pt x="178" y="271"/>
                    <a:pt x="178" y="271"/>
                  </a:cubicBezTo>
                  <a:cubicBezTo>
                    <a:pt x="177" y="270"/>
                    <a:pt x="176" y="270"/>
                    <a:pt x="175" y="270"/>
                  </a:cubicBezTo>
                  <a:cubicBezTo>
                    <a:pt x="160" y="273"/>
                    <a:pt x="145" y="274"/>
                    <a:pt x="130" y="271"/>
                  </a:cubicBezTo>
                  <a:cubicBezTo>
                    <a:pt x="129" y="271"/>
                    <a:pt x="128" y="272"/>
                    <a:pt x="127" y="272"/>
                  </a:cubicBezTo>
                  <a:cubicBezTo>
                    <a:pt x="111" y="295"/>
                    <a:pt x="111" y="295"/>
                    <a:pt x="111" y="295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84" y="255"/>
                    <a:pt x="84" y="255"/>
                    <a:pt x="84" y="255"/>
                  </a:cubicBezTo>
                  <a:cubicBezTo>
                    <a:pt x="84" y="254"/>
                    <a:pt x="84" y="253"/>
                    <a:pt x="83" y="253"/>
                  </a:cubicBezTo>
                  <a:cubicBezTo>
                    <a:pt x="71" y="244"/>
                    <a:pt x="60" y="234"/>
                    <a:pt x="52" y="222"/>
                  </a:cubicBezTo>
                  <a:cubicBezTo>
                    <a:pt x="51" y="221"/>
                    <a:pt x="50" y="220"/>
                    <a:pt x="49" y="220"/>
                  </a:cubicBezTo>
                  <a:cubicBezTo>
                    <a:pt x="21" y="226"/>
                    <a:pt x="21" y="226"/>
                    <a:pt x="21" y="226"/>
                  </a:cubicBezTo>
                  <a:cubicBezTo>
                    <a:pt x="7" y="196"/>
                    <a:pt x="7" y="196"/>
                    <a:pt x="7" y="196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179"/>
                    <a:pt x="33" y="178"/>
                    <a:pt x="33" y="177"/>
                  </a:cubicBezTo>
                  <a:cubicBezTo>
                    <a:pt x="31" y="170"/>
                    <a:pt x="31" y="162"/>
                    <a:pt x="31" y="154"/>
                  </a:cubicBezTo>
                  <a:cubicBezTo>
                    <a:pt x="31" y="148"/>
                    <a:pt x="31" y="141"/>
                    <a:pt x="32" y="135"/>
                  </a:cubicBezTo>
                  <a:cubicBezTo>
                    <a:pt x="33" y="133"/>
                    <a:pt x="32" y="132"/>
                    <a:pt x="31" y="132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51" y="87"/>
                    <a:pt x="52" y="87"/>
                    <a:pt x="52" y="86"/>
                  </a:cubicBezTo>
                  <a:cubicBezTo>
                    <a:pt x="61" y="74"/>
                    <a:pt x="71" y="64"/>
                    <a:pt x="83" y="56"/>
                  </a:cubicBezTo>
                  <a:cubicBezTo>
                    <a:pt x="84" y="55"/>
                    <a:pt x="84" y="54"/>
                    <a:pt x="84" y="5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9" y="37"/>
                    <a:pt x="130" y="37"/>
                  </a:cubicBezTo>
                  <a:cubicBezTo>
                    <a:pt x="142" y="35"/>
                    <a:pt x="155" y="35"/>
                    <a:pt x="168" y="37"/>
                  </a:cubicBezTo>
                  <a:cubicBezTo>
                    <a:pt x="169" y="37"/>
                    <a:pt x="170" y="37"/>
                    <a:pt x="171" y="36"/>
                  </a:cubicBezTo>
                  <a:cubicBezTo>
                    <a:pt x="171" y="35"/>
                    <a:pt x="186" y="14"/>
                    <a:pt x="190" y="8"/>
                  </a:cubicBezTo>
                  <a:cubicBezTo>
                    <a:pt x="194" y="9"/>
                    <a:pt x="208" y="15"/>
                    <a:pt x="221" y="21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215" y="55"/>
                    <a:pt x="216" y="56"/>
                    <a:pt x="217" y="57"/>
                  </a:cubicBezTo>
                  <a:cubicBezTo>
                    <a:pt x="217" y="57"/>
                    <a:pt x="233" y="66"/>
                    <a:pt x="246" y="86"/>
                  </a:cubicBezTo>
                  <a:cubicBezTo>
                    <a:pt x="247" y="87"/>
                    <a:pt x="248" y="87"/>
                    <a:pt x="249" y="87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93" y="110"/>
                    <a:pt x="293" y="110"/>
                    <a:pt x="293" y="110"/>
                  </a:cubicBezTo>
                  <a:cubicBezTo>
                    <a:pt x="267" y="130"/>
                    <a:pt x="267" y="130"/>
                    <a:pt x="267" y="130"/>
                  </a:cubicBezTo>
                  <a:cubicBezTo>
                    <a:pt x="266" y="131"/>
                    <a:pt x="266" y="132"/>
                    <a:pt x="266" y="133"/>
                  </a:cubicBezTo>
                  <a:cubicBezTo>
                    <a:pt x="267" y="140"/>
                    <a:pt x="268" y="147"/>
                    <a:pt x="268" y="154"/>
                  </a:cubicBezTo>
                  <a:cubicBezTo>
                    <a:pt x="268" y="161"/>
                    <a:pt x="267" y="167"/>
                    <a:pt x="266" y="174"/>
                  </a:cubicBezTo>
                  <a:cubicBezTo>
                    <a:pt x="266" y="175"/>
                    <a:pt x="267" y="176"/>
                    <a:pt x="268" y="177"/>
                  </a:cubicBezTo>
                  <a:cubicBezTo>
                    <a:pt x="293" y="192"/>
                    <a:pt x="293" y="192"/>
                    <a:pt x="293" y="192"/>
                  </a:cubicBezTo>
                  <a:lnTo>
                    <a:pt x="282" y="22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00"/>
                </a:spcBef>
              </a:pPr>
              <a:endParaRPr lang="en-US" sz="700"/>
            </a:p>
          </p:txBody>
        </p:sp>
        <p:sp>
          <p:nvSpPr>
            <p:cNvPr id="197" name="Freeform 267">
              <a:extLst>
                <a:ext uri="{FF2B5EF4-FFF2-40B4-BE49-F238E27FC236}">
                  <a16:creationId xmlns:a16="http://schemas.microsoft.com/office/drawing/2014/main" id="{6CFFFBD1-6F7C-3216-6CA6-43A2F5CF23F4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5392738" y="4651375"/>
              <a:ext cx="366712" cy="366713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94 w 188"/>
                <a:gd name="T11" fmla="*/ 182 h 188"/>
                <a:gd name="T12" fmla="*/ 6 w 188"/>
                <a:gd name="T13" fmla="*/ 94 h 188"/>
                <a:gd name="T14" fmla="*/ 94 w 188"/>
                <a:gd name="T15" fmla="*/ 6 h 188"/>
                <a:gd name="T16" fmla="*/ 182 w 188"/>
                <a:gd name="T17" fmla="*/ 94 h 188"/>
                <a:gd name="T18" fmla="*/ 94 w 188"/>
                <a:gd name="T19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94" y="182"/>
                  </a:moveTo>
                  <a:cubicBezTo>
                    <a:pt x="45" y="182"/>
                    <a:pt x="6" y="143"/>
                    <a:pt x="6" y="94"/>
                  </a:cubicBezTo>
                  <a:cubicBezTo>
                    <a:pt x="6" y="45"/>
                    <a:pt x="45" y="6"/>
                    <a:pt x="94" y="6"/>
                  </a:cubicBezTo>
                  <a:cubicBezTo>
                    <a:pt x="142" y="6"/>
                    <a:pt x="182" y="45"/>
                    <a:pt x="182" y="94"/>
                  </a:cubicBezTo>
                  <a:cubicBezTo>
                    <a:pt x="182" y="143"/>
                    <a:pt x="142" y="182"/>
                    <a:pt x="94" y="182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00"/>
                </a:spcBef>
              </a:pPr>
              <a:endParaRPr lang="en-US" sz="700"/>
            </a:p>
          </p:txBody>
        </p:sp>
        <p:sp>
          <p:nvSpPr>
            <p:cNvPr id="198" name="Freeform 268">
              <a:extLst>
                <a:ext uri="{FF2B5EF4-FFF2-40B4-BE49-F238E27FC236}">
                  <a16:creationId xmlns:a16="http://schemas.microsoft.com/office/drawing/2014/main" id="{BEAEF45E-0351-0EA8-1598-E005BAAA40B8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 bwMode="auto">
            <a:xfrm>
              <a:off x="5521325" y="4722813"/>
              <a:ext cx="109537" cy="222250"/>
            </a:xfrm>
            <a:custGeom>
              <a:avLst/>
              <a:gdLst>
                <a:gd name="T0" fmla="*/ 28 w 56"/>
                <a:gd name="T1" fmla="*/ 54 h 114"/>
                <a:gd name="T2" fmla="*/ 28 w 56"/>
                <a:gd name="T3" fmla="*/ 54 h 114"/>
                <a:gd name="T4" fmla="*/ 9 w 56"/>
                <a:gd name="T5" fmla="*/ 45 h 114"/>
                <a:gd name="T6" fmla="*/ 10 w 56"/>
                <a:gd name="T7" fmla="*/ 31 h 114"/>
                <a:gd name="T8" fmla="*/ 30 w 56"/>
                <a:gd name="T9" fmla="*/ 24 h 114"/>
                <a:gd name="T10" fmla="*/ 46 w 56"/>
                <a:gd name="T11" fmla="*/ 30 h 114"/>
                <a:gd name="T12" fmla="*/ 47 w 56"/>
                <a:gd name="T13" fmla="*/ 30 h 114"/>
                <a:gd name="T14" fmla="*/ 51 w 56"/>
                <a:gd name="T15" fmla="*/ 28 h 114"/>
                <a:gd name="T16" fmla="*/ 50 w 56"/>
                <a:gd name="T17" fmla="*/ 25 h 114"/>
                <a:gd name="T18" fmla="*/ 49 w 56"/>
                <a:gd name="T19" fmla="*/ 24 h 114"/>
                <a:gd name="T20" fmla="*/ 31 w 56"/>
                <a:gd name="T21" fmla="*/ 18 h 114"/>
                <a:gd name="T22" fmla="*/ 31 w 56"/>
                <a:gd name="T23" fmla="*/ 18 h 114"/>
                <a:gd name="T24" fmla="*/ 31 w 56"/>
                <a:gd name="T25" fmla="*/ 3 h 114"/>
                <a:gd name="T26" fmla="*/ 28 w 56"/>
                <a:gd name="T27" fmla="*/ 0 h 114"/>
                <a:gd name="T28" fmla="*/ 25 w 56"/>
                <a:gd name="T29" fmla="*/ 3 h 114"/>
                <a:gd name="T30" fmla="*/ 25 w 56"/>
                <a:gd name="T31" fmla="*/ 18 h 114"/>
                <a:gd name="T32" fmla="*/ 5 w 56"/>
                <a:gd name="T33" fmla="*/ 27 h 114"/>
                <a:gd name="T34" fmla="*/ 3 w 56"/>
                <a:gd name="T35" fmla="*/ 48 h 114"/>
                <a:gd name="T36" fmla="*/ 28 w 56"/>
                <a:gd name="T37" fmla="*/ 60 h 114"/>
                <a:gd name="T38" fmla="*/ 47 w 56"/>
                <a:gd name="T39" fmla="*/ 69 h 114"/>
                <a:gd name="T40" fmla="*/ 46 w 56"/>
                <a:gd name="T41" fmla="*/ 84 h 114"/>
                <a:gd name="T42" fmla="*/ 26 w 56"/>
                <a:gd name="T43" fmla="*/ 90 h 114"/>
                <a:gd name="T44" fmla="*/ 10 w 56"/>
                <a:gd name="T45" fmla="*/ 85 h 114"/>
                <a:gd name="T46" fmla="*/ 9 w 56"/>
                <a:gd name="T47" fmla="*/ 84 h 114"/>
                <a:gd name="T48" fmla="*/ 5 w 56"/>
                <a:gd name="T49" fmla="*/ 86 h 114"/>
                <a:gd name="T50" fmla="*/ 6 w 56"/>
                <a:gd name="T51" fmla="*/ 90 h 114"/>
                <a:gd name="T52" fmla="*/ 8 w 56"/>
                <a:gd name="T53" fmla="*/ 90 h 114"/>
                <a:gd name="T54" fmla="*/ 25 w 56"/>
                <a:gd name="T55" fmla="*/ 96 h 114"/>
                <a:gd name="T56" fmla="*/ 25 w 56"/>
                <a:gd name="T57" fmla="*/ 96 h 114"/>
                <a:gd name="T58" fmla="*/ 25 w 56"/>
                <a:gd name="T59" fmla="*/ 111 h 114"/>
                <a:gd name="T60" fmla="*/ 28 w 56"/>
                <a:gd name="T61" fmla="*/ 114 h 114"/>
                <a:gd name="T62" fmla="*/ 31 w 56"/>
                <a:gd name="T63" fmla="*/ 111 h 114"/>
                <a:gd name="T64" fmla="*/ 31 w 56"/>
                <a:gd name="T65" fmla="*/ 96 h 114"/>
                <a:gd name="T66" fmla="*/ 51 w 56"/>
                <a:gd name="T67" fmla="*/ 87 h 114"/>
                <a:gd name="T68" fmla="*/ 52 w 56"/>
                <a:gd name="T69" fmla="*/ 66 h 114"/>
                <a:gd name="T70" fmla="*/ 28 w 56"/>
                <a:gd name="T71" fmla="*/ 5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114">
                  <a:moveTo>
                    <a:pt x="28" y="54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19" y="54"/>
                    <a:pt x="12" y="51"/>
                    <a:pt x="9" y="45"/>
                  </a:cubicBezTo>
                  <a:cubicBezTo>
                    <a:pt x="6" y="40"/>
                    <a:pt x="7" y="35"/>
                    <a:pt x="10" y="31"/>
                  </a:cubicBezTo>
                  <a:cubicBezTo>
                    <a:pt x="14" y="25"/>
                    <a:pt x="21" y="23"/>
                    <a:pt x="30" y="24"/>
                  </a:cubicBezTo>
                  <a:cubicBezTo>
                    <a:pt x="35" y="25"/>
                    <a:pt x="40" y="27"/>
                    <a:pt x="46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31"/>
                    <a:pt x="51" y="30"/>
                    <a:pt x="51" y="28"/>
                  </a:cubicBezTo>
                  <a:cubicBezTo>
                    <a:pt x="52" y="27"/>
                    <a:pt x="51" y="25"/>
                    <a:pt x="50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2" y="21"/>
                    <a:pt x="37" y="19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29" y="0"/>
                    <a:pt x="28" y="0"/>
                  </a:cubicBezTo>
                  <a:cubicBezTo>
                    <a:pt x="26" y="0"/>
                    <a:pt x="25" y="1"/>
                    <a:pt x="25" y="3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16" y="18"/>
                    <a:pt x="9" y="21"/>
                    <a:pt x="5" y="27"/>
                  </a:cubicBezTo>
                  <a:cubicBezTo>
                    <a:pt x="0" y="33"/>
                    <a:pt x="0" y="41"/>
                    <a:pt x="3" y="48"/>
                  </a:cubicBezTo>
                  <a:cubicBezTo>
                    <a:pt x="7" y="56"/>
                    <a:pt x="17" y="60"/>
                    <a:pt x="28" y="60"/>
                  </a:cubicBezTo>
                  <a:cubicBezTo>
                    <a:pt x="37" y="60"/>
                    <a:pt x="44" y="63"/>
                    <a:pt x="47" y="69"/>
                  </a:cubicBezTo>
                  <a:cubicBezTo>
                    <a:pt x="49" y="74"/>
                    <a:pt x="49" y="79"/>
                    <a:pt x="46" y="84"/>
                  </a:cubicBezTo>
                  <a:cubicBezTo>
                    <a:pt x="42" y="89"/>
                    <a:pt x="35" y="91"/>
                    <a:pt x="26" y="90"/>
                  </a:cubicBezTo>
                  <a:cubicBezTo>
                    <a:pt x="21" y="89"/>
                    <a:pt x="16" y="87"/>
                    <a:pt x="10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7" y="83"/>
                    <a:pt x="5" y="84"/>
                    <a:pt x="5" y="86"/>
                  </a:cubicBezTo>
                  <a:cubicBezTo>
                    <a:pt x="4" y="87"/>
                    <a:pt x="5" y="89"/>
                    <a:pt x="6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14" y="93"/>
                    <a:pt x="19" y="95"/>
                    <a:pt x="25" y="96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25" y="113"/>
                    <a:pt x="26" y="114"/>
                    <a:pt x="28" y="114"/>
                  </a:cubicBezTo>
                  <a:cubicBezTo>
                    <a:pt x="29" y="114"/>
                    <a:pt x="31" y="113"/>
                    <a:pt x="31" y="111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9" y="96"/>
                    <a:pt x="47" y="93"/>
                    <a:pt x="51" y="87"/>
                  </a:cubicBezTo>
                  <a:cubicBezTo>
                    <a:pt x="55" y="81"/>
                    <a:pt x="56" y="73"/>
                    <a:pt x="52" y="66"/>
                  </a:cubicBezTo>
                  <a:cubicBezTo>
                    <a:pt x="48" y="59"/>
                    <a:pt x="39" y="54"/>
                    <a:pt x="28" y="54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00"/>
                </a:spcBef>
              </a:pPr>
              <a:endParaRPr lang="en-US" sz="70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C314ACE-5CD0-BAD4-578C-E896ED5966A3}"/>
              </a:ext>
            </a:extLst>
          </p:cNvPr>
          <p:cNvGrpSpPr>
            <a:grpSpLocks noChangeAspect="1"/>
          </p:cNvGrpSpPr>
          <p:nvPr>
            <p:custDataLst>
              <p:tags r:id="rId36"/>
            </p:custDataLst>
          </p:nvPr>
        </p:nvGrpSpPr>
        <p:grpSpPr>
          <a:xfrm>
            <a:off x="11283072" y="2705100"/>
            <a:ext cx="379507" cy="380798"/>
            <a:chOff x="5329238" y="2392363"/>
            <a:chExt cx="466725" cy="468313"/>
          </a:xfrm>
        </p:grpSpPr>
        <p:sp>
          <p:nvSpPr>
            <p:cNvPr id="200" name="Freeform 139">
              <a:extLst>
                <a:ext uri="{FF2B5EF4-FFF2-40B4-BE49-F238E27FC236}">
                  <a16:creationId xmlns:a16="http://schemas.microsoft.com/office/drawing/2014/main" id="{92AAB9B5-9172-C994-A63E-145575634446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 bwMode="auto">
            <a:xfrm>
              <a:off x="5329238" y="2392363"/>
              <a:ext cx="466725" cy="314325"/>
            </a:xfrm>
            <a:custGeom>
              <a:avLst/>
              <a:gdLst>
                <a:gd name="T0" fmla="*/ 239 w 239"/>
                <a:gd name="T1" fmla="*/ 2 h 161"/>
                <a:gd name="T2" fmla="*/ 239 w 239"/>
                <a:gd name="T3" fmla="*/ 2 h 161"/>
                <a:gd name="T4" fmla="*/ 238 w 239"/>
                <a:gd name="T5" fmla="*/ 0 h 161"/>
                <a:gd name="T6" fmla="*/ 238 w 239"/>
                <a:gd name="T7" fmla="*/ 0 h 161"/>
                <a:gd name="T8" fmla="*/ 238 w 239"/>
                <a:gd name="T9" fmla="*/ 0 h 161"/>
                <a:gd name="T10" fmla="*/ 238 w 239"/>
                <a:gd name="T11" fmla="*/ 0 h 161"/>
                <a:gd name="T12" fmla="*/ 237 w 239"/>
                <a:gd name="T13" fmla="*/ 0 h 161"/>
                <a:gd name="T14" fmla="*/ 237 w 239"/>
                <a:gd name="T15" fmla="*/ 0 h 161"/>
                <a:gd name="T16" fmla="*/ 235 w 239"/>
                <a:gd name="T17" fmla="*/ 0 h 161"/>
                <a:gd name="T18" fmla="*/ 235 w 239"/>
                <a:gd name="T19" fmla="*/ 0 h 161"/>
                <a:gd name="T20" fmla="*/ 184 w 239"/>
                <a:gd name="T21" fmla="*/ 16 h 161"/>
                <a:gd name="T22" fmla="*/ 182 w 239"/>
                <a:gd name="T23" fmla="*/ 20 h 161"/>
                <a:gd name="T24" fmla="*/ 186 w 239"/>
                <a:gd name="T25" fmla="*/ 22 h 161"/>
                <a:gd name="T26" fmla="*/ 226 w 239"/>
                <a:gd name="T27" fmla="*/ 9 h 161"/>
                <a:gd name="T28" fmla="*/ 180 w 239"/>
                <a:gd name="T29" fmla="*/ 58 h 161"/>
                <a:gd name="T30" fmla="*/ 120 w 239"/>
                <a:gd name="T31" fmla="*/ 32 h 161"/>
                <a:gd name="T32" fmla="*/ 116 w 239"/>
                <a:gd name="T33" fmla="*/ 32 h 161"/>
                <a:gd name="T34" fmla="*/ 1 w 239"/>
                <a:gd name="T35" fmla="*/ 156 h 161"/>
                <a:gd name="T36" fmla="*/ 2 w 239"/>
                <a:gd name="T37" fmla="*/ 160 h 161"/>
                <a:gd name="T38" fmla="*/ 4 w 239"/>
                <a:gd name="T39" fmla="*/ 161 h 161"/>
                <a:gd name="T40" fmla="*/ 6 w 239"/>
                <a:gd name="T41" fmla="*/ 160 h 161"/>
                <a:gd name="T42" fmla="*/ 119 w 239"/>
                <a:gd name="T43" fmla="*/ 38 h 161"/>
                <a:gd name="T44" fmla="*/ 179 w 239"/>
                <a:gd name="T45" fmla="*/ 65 h 161"/>
                <a:gd name="T46" fmla="*/ 183 w 239"/>
                <a:gd name="T47" fmla="*/ 64 h 161"/>
                <a:gd name="T48" fmla="*/ 231 w 239"/>
                <a:gd name="T49" fmla="*/ 13 h 161"/>
                <a:gd name="T50" fmla="*/ 222 w 239"/>
                <a:gd name="T51" fmla="*/ 53 h 161"/>
                <a:gd name="T52" fmla="*/ 224 w 239"/>
                <a:gd name="T53" fmla="*/ 57 h 161"/>
                <a:gd name="T54" fmla="*/ 225 w 239"/>
                <a:gd name="T55" fmla="*/ 57 h 161"/>
                <a:gd name="T56" fmla="*/ 228 w 239"/>
                <a:gd name="T57" fmla="*/ 54 h 161"/>
                <a:gd name="T58" fmla="*/ 239 w 239"/>
                <a:gd name="T59" fmla="*/ 3 h 161"/>
                <a:gd name="T60" fmla="*/ 239 w 239"/>
                <a:gd name="T61" fmla="*/ 3 h 161"/>
                <a:gd name="T62" fmla="*/ 239 w 239"/>
                <a:gd name="T63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161">
                  <a:moveTo>
                    <a:pt x="239" y="2"/>
                  </a:moveTo>
                  <a:cubicBezTo>
                    <a:pt x="239" y="2"/>
                    <a:pt x="239" y="2"/>
                    <a:pt x="239" y="2"/>
                  </a:cubicBezTo>
                  <a:cubicBezTo>
                    <a:pt x="239" y="1"/>
                    <a:pt x="239" y="1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7" y="0"/>
                    <a:pt x="237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6" y="0"/>
                    <a:pt x="236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2" y="16"/>
                    <a:pt x="181" y="18"/>
                    <a:pt x="182" y="20"/>
                  </a:cubicBezTo>
                  <a:cubicBezTo>
                    <a:pt x="182" y="21"/>
                    <a:pt x="184" y="22"/>
                    <a:pt x="186" y="22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1"/>
                    <a:pt x="117" y="31"/>
                    <a:pt x="116" y="32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0" y="157"/>
                    <a:pt x="0" y="159"/>
                    <a:pt x="2" y="160"/>
                  </a:cubicBezTo>
                  <a:cubicBezTo>
                    <a:pt x="2" y="160"/>
                    <a:pt x="3" y="161"/>
                    <a:pt x="4" y="161"/>
                  </a:cubicBezTo>
                  <a:cubicBezTo>
                    <a:pt x="4" y="161"/>
                    <a:pt x="5" y="160"/>
                    <a:pt x="6" y="160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81" y="65"/>
                    <a:pt x="182" y="65"/>
                    <a:pt x="183" y="64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22" y="53"/>
                    <a:pt x="222" y="53"/>
                    <a:pt x="222" y="53"/>
                  </a:cubicBezTo>
                  <a:cubicBezTo>
                    <a:pt x="222" y="55"/>
                    <a:pt x="223" y="56"/>
                    <a:pt x="224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6" y="57"/>
                    <a:pt x="228" y="56"/>
                    <a:pt x="228" y="54"/>
                  </a:cubicBezTo>
                  <a:cubicBezTo>
                    <a:pt x="239" y="3"/>
                    <a:pt x="239" y="3"/>
                    <a:pt x="239" y="3"/>
                  </a:cubicBezTo>
                  <a:cubicBezTo>
                    <a:pt x="239" y="3"/>
                    <a:pt x="239" y="3"/>
                    <a:pt x="239" y="3"/>
                  </a:cubicBezTo>
                  <a:cubicBezTo>
                    <a:pt x="239" y="3"/>
                    <a:pt x="239" y="2"/>
                    <a:pt x="239" y="2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201" name="Freeform 140">
              <a:extLst>
                <a:ext uri="{FF2B5EF4-FFF2-40B4-BE49-F238E27FC236}">
                  <a16:creationId xmlns:a16="http://schemas.microsoft.com/office/drawing/2014/main" id="{01F682EB-181A-8BD4-0288-39AC13B14847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 bwMode="auto">
            <a:xfrm>
              <a:off x="5414963" y="2674938"/>
              <a:ext cx="11113" cy="185738"/>
            </a:xfrm>
            <a:custGeom>
              <a:avLst/>
              <a:gdLst>
                <a:gd name="T0" fmla="*/ 3 w 6"/>
                <a:gd name="T1" fmla="*/ 0 h 95"/>
                <a:gd name="T2" fmla="*/ 0 w 6"/>
                <a:gd name="T3" fmla="*/ 3 h 95"/>
                <a:gd name="T4" fmla="*/ 0 w 6"/>
                <a:gd name="T5" fmla="*/ 92 h 95"/>
                <a:gd name="T6" fmla="*/ 3 w 6"/>
                <a:gd name="T7" fmla="*/ 95 h 95"/>
                <a:gd name="T8" fmla="*/ 6 w 6"/>
                <a:gd name="T9" fmla="*/ 92 h 95"/>
                <a:gd name="T10" fmla="*/ 6 w 6"/>
                <a:gd name="T11" fmla="*/ 3 h 95"/>
                <a:gd name="T12" fmla="*/ 3 w 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5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1" y="95"/>
                    <a:pt x="3" y="95"/>
                  </a:cubicBezTo>
                  <a:cubicBezTo>
                    <a:pt x="5" y="95"/>
                    <a:pt x="6" y="94"/>
                    <a:pt x="6" y="9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202" name="Freeform 141">
              <a:extLst>
                <a:ext uri="{FF2B5EF4-FFF2-40B4-BE49-F238E27FC236}">
                  <a16:creationId xmlns:a16="http://schemas.microsoft.com/office/drawing/2014/main" id="{C4C5837C-CBC3-9BA5-6F37-0C9CBADAC00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 bwMode="auto">
            <a:xfrm>
              <a:off x="5492750" y="2593975"/>
              <a:ext cx="12700" cy="266700"/>
            </a:xfrm>
            <a:custGeom>
              <a:avLst/>
              <a:gdLst>
                <a:gd name="T0" fmla="*/ 3 w 6"/>
                <a:gd name="T1" fmla="*/ 0 h 137"/>
                <a:gd name="T2" fmla="*/ 0 w 6"/>
                <a:gd name="T3" fmla="*/ 3 h 137"/>
                <a:gd name="T4" fmla="*/ 0 w 6"/>
                <a:gd name="T5" fmla="*/ 134 h 137"/>
                <a:gd name="T6" fmla="*/ 3 w 6"/>
                <a:gd name="T7" fmla="*/ 137 h 137"/>
                <a:gd name="T8" fmla="*/ 6 w 6"/>
                <a:gd name="T9" fmla="*/ 134 h 137"/>
                <a:gd name="T10" fmla="*/ 6 w 6"/>
                <a:gd name="T11" fmla="*/ 3 h 137"/>
                <a:gd name="T12" fmla="*/ 3 w 6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7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6"/>
                    <a:pt x="1" y="137"/>
                    <a:pt x="3" y="137"/>
                  </a:cubicBezTo>
                  <a:cubicBezTo>
                    <a:pt x="4" y="137"/>
                    <a:pt x="6" y="136"/>
                    <a:pt x="6" y="13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203" name="Freeform 142">
              <a:extLst>
                <a:ext uri="{FF2B5EF4-FFF2-40B4-BE49-F238E27FC236}">
                  <a16:creationId xmlns:a16="http://schemas.microsoft.com/office/drawing/2014/main" id="{182EA590-3DD6-7AE9-1B1B-59C75A4AC8DE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 bwMode="auto">
            <a:xfrm>
              <a:off x="5568950" y="2520950"/>
              <a:ext cx="12700" cy="339725"/>
            </a:xfrm>
            <a:custGeom>
              <a:avLst/>
              <a:gdLst>
                <a:gd name="T0" fmla="*/ 3 w 6"/>
                <a:gd name="T1" fmla="*/ 0 h 174"/>
                <a:gd name="T2" fmla="*/ 0 w 6"/>
                <a:gd name="T3" fmla="*/ 3 h 174"/>
                <a:gd name="T4" fmla="*/ 0 w 6"/>
                <a:gd name="T5" fmla="*/ 171 h 174"/>
                <a:gd name="T6" fmla="*/ 3 w 6"/>
                <a:gd name="T7" fmla="*/ 174 h 174"/>
                <a:gd name="T8" fmla="*/ 6 w 6"/>
                <a:gd name="T9" fmla="*/ 171 h 174"/>
                <a:gd name="T10" fmla="*/ 6 w 6"/>
                <a:gd name="T11" fmla="*/ 3 h 174"/>
                <a:gd name="T12" fmla="*/ 3 w 6"/>
                <a:gd name="T1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4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3"/>
                    <a:pt x="1" y="174"/>
                    <a:pt x="3" y="174"/>
                  </a:cubicBezTo>
                  <a:cubicBezTo>
                    <a:pt x="5" y="174"/>
                    <a:pt x="6" y="173"/>
                    <a:pt x="6" y="17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204" name="Freeform 143">
              <a:extLst>
                <a:ext uri="{FF2B5EF4-FFF2-40B4-BE49-F238E27FC236}">
                  <a16:creationId xmlns:a16="http://schemas.microsoft.com/office/drawing/2014/main" id="{6AECF39F-4C40-D4BB-7DE5-42BB4AFC6B15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auto">
            <a:xfrm>
              <a:off x="5645150" y="2557463"/>
              <a:ext cx="12700" cy="303213"/>
            </a:xfrm>
            <a:custGeom>
              <a:avLst/>
              <a:gdLst>
                <a:gd name="T0" fmla="*/ 3 w 6"/>
                <a:gd name="T1" fmla="*/ 0 h 156"/>
                <a:gd name="T2" fmla="*/ 0 w 6"/>
                <a:gd name="T3" fmla="*/ 3 h 156"/>
                <a:gd name="T4" fmla="*/ 0 w 6"/>
                <a:gd name="T5" fmla="*/ 153 h 156"/>
                <a:gd name="T6" fmla="*/ 3 w 6"/>
                <a:gd name="T7" fmla="*/ 156 h 156"/>
                <a:gd name="T8" fmla="*/ 6 w 6"/>
                <a:gd name="T9" fmla="*/ 153 h 156"/>
                <a:gd name="T10" fmla="*/ 6 w 6"/>
                <a:gd name="T11" fmla="*/ 3 h 156"/>
                <a:gd name="T12" fmla="*/ 3 w 6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56">
                  <a:moveTo>
                    <a:pt x="3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5"/>
                    <a:pt x="2" y="156"/>
                    <a:pt x="3" y="156"/>
                  </a:cubicBezTo>
                  <a:cubicBezTo>
                    <a:pt x="5" y="156"/>
                    <a:pt x="6" y="155"/>
                    <a:pt x="6" y="15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205" name="Freeform 144">
              <a:extLst>
                <a:ext uri="{FF2B5EF4-FFF2-40B4-BE49-F238E27FC236}">
                  <a16:creationId xmlns:a16="http://schemas.microsoft.com/office/drawing/2014/main" id="{BE8FDD30-11FB-7DC0-43F4-0EF72975537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 bwMode="auto">
            <a:xfrm>
              <a:off x="5724525" y="2535238"/>
              <a:ext cx="11113" cy="325438"/>
            </a:xfrm>
            <a:custGeom>
              <a:avLst/>
              <a:gdLst>
                <a:gd name="T0" fmla="*/ 3 w 6"/>
                <a:gd name="T1" fmla="*/ 0 h 167"/>
                <a:gd name="T2" fmla="*/ 0 w 6"/>
                <a:gd name="T3" fmla="*/ 3 h 167"/>
                <a:gd name="T4" fmla="*/ 0 w 6"/>
                <a:gd name="T5" fmla="*/ 164 h 167"/>
                <a:gd name="T6" fmla="*/ 3 w 6"/>
                <a:gd name="T7" fmla="*/ 167 h 167"/>
                <a:gd name="T8" fmla="*/ 6 w 6"/>
                <a:gd name="T9" fmla="*/ 164 h 167"/>
                <a:gd name="T10" fmla="*/ 6 w 6"/>
                <a:gd name="T11" fmla="*/ 3 h 167"/>
                <a:gd name="T12" fmla="*/ 3 w 6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7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1" y="167"/>
                    <a:pt x="3" y="167"/>
                  </a:cubicBezTo>
                  <a:cubicBezTo>
                    <a:pt x="4" y="167"/>
                    <a:pt x="6" y="166"/>
                    <a:pt x="6" y="16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8822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tfpColumnIndicatorGroup2">
            <a:extLst>
              <a:ext uri="{FF2B5EF4-FFF2-40B4-BE49-F238E27FC236}">
                <a16:creationId xmlns:a16="http://schemas.microsoft.com/office/drawing/2014/main" id="{ECE21981-B74F-951C-5F22-32269AB1FFC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" name="btfpColumnGapBlocker928809">
              <a:extLst>
                <a:ext uri="{FF2B5EF4-FFF2-40B4-BE49-F238E27FC236}">
                  <a16:creationId xmlns:a16="http://schemas.microsoft.com/office/drawing/2014/main" id="{FDE31FA5-016E-850B-C8C9-3D1A38BAE7D4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 bwMode="gray">
            <a:xfrm>
              <a:off x="11772900" y="6926580"/>
              <a:ext cx="4191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" name="btfpColumnGapBlocker387553">
              <a:extLst>
                <a:ext uri="{FF2B5EF4-FFF2-40B4-BE49-F238E27FC236}">
                  <a16:creationId xmlns:a16="http://schemas.microsoft.com/office/drawing/2014/main" id="{CCED0E82-FE40-3402-8C81-1F8624523192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 bwMode="gray">
            <a:xfrm>
              <a:off x="7810500" y="6926580"/>
              <a:ext cx="5334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697290">
              <a:extLst>
                <a:ext uri="{FF2B5EF4-FFF2-40B4-BE49-F238E27FC236}">
                  <a16:creationId xmlns:a16="http://schemas.microsoft.com/office/drawing/2014/main" id="{191109E7-1631-8214-D4A2-B69E9B1F7F05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 bwMode="gray">
            <a:xfrm flipH="1" flipV="1">
              <a:off x="117729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873959">
              <a:extLst>
                <a:ext uri="{FF2B5EF4-FFF2-40B4-BE49-F238E27FC236}">
                  <a16:creationId xmlns:a16="http://schemas.microsoft.com/office/drawing/2014/main" id="{0F5F3E62-719A-C4D3-F621-CB6E5B6227D9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 bwMode="gray">
            <a:xfrm flipH="1" flipV="1">
              <a:off x="83439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tfpColumnGapBlocker865556">
              <a:extLst>
                <a:ext uri="{FF2B5EF4-FFF2-40B4-BE49-F238E27FC236}">
                  <a16:creationId xmlns:a16="http://schemas.microsoft.com/office/drawing/2014/main" id="{DE48CB93-0913-4D74-A562-A63131A50EC8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 bwMode="gray">
            <a:xfrm>
              <a:off x="3848100" y="6926580"/>
              <a:ext cx="5334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947855">
              <a:extLst>
                <a:ext uri="{FF2B5EF4-FFF2-40B4-BE49-F238E27FC236}">
                  <a16:creationId xmlns:a16="http://schemas.microsoft.com/office/drawing/2014/main" id="{EA7D5BEE-A549-3EED-CC8C-7DB966067781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 bwMode="gray">
            <a:xfrm flipH="1" flipV="1">
              <a:off x="78105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625839">
              <a:extLst>
                <a:ext uri="{FF2B5EF4-FFF2-40B4-BE49-F238E27FC236}">
                  <a16:creationId xmlns:a16="http://schemas.microsoft.com/office/drawing/2014/main" id="{55FAEAC0-E4CF-CEF5-6ADD-75CEE8DD84D6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 bwMode="gray">
            <a:xfrm flipH="1" flipV="1">
              <a:off x="43815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tfpColumnGapBlocker117980">
              <a:extLst>
                <a:ext uri="{FF2B5EF4-FFF2-40B4-BE49-F238E27FC236}">
                  <a16:creationId xmlns:a16="http://schemas.microsoft.com/office/drawing/2014/main" id="{79BEB17C-067F-FBC9-1BEE-E6C0848698E5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 bwMode="gray">
            <a:xfrm>
              <a:off x="0" y="6926580"/>
              <a:ext cx="4191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896628">
              <a:extLst>
                <a:ext uri="{FF2B5EF4-FFF2-40B4-BE49-F238E27FC236}">
                  <a16:creationId xmlns:a16="http://schemas.microsoft.com/office/drawing/2014/main" id="{CD09FC99-BA81-F768-81EA-334F090B384A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 bwMode="gray">
            <a:xfrm flipH="1" flipV="1">
              <a:off x="38481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414163">
              <a:extLst>
                <a:ext uri="{FF2B5EF4-FFF2-40B4-BE49-F238E27FC236}">
                  <a16:creationId xmlns:a16="http://schemas.microsoft.com/office/drawing/2014/main" id="{82949661-831B-91CA-57C4-7F2F65C23FF1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 bwMode="gray">
            <a:xfrm flipH="1" flipV="1">
              <a:off x="4191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666ACCA7-70E3-05A4-6669-D31DA5D5CFF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" name="btfpColumnGapBlocker459562">
              <a:extLst>
                <a:ext uri="{FF2B5EF4-FFF2-40B4-BE49-F238E27FC236}">
                  <a16:creationId xmlns:a16="http://schemas.microsoft.com/office/drawing/2014/main" id="{3E85492D-CB8F-26CF-2954-4932AB4D26BC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 bwMode="gray">
            <a:xfrm>
              <a:off x="11772900" y="-205740"/>
              <a:ext cx="4191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btfpColumnGapBlocker830054">
              <a:extLst>
                <a:ext uri="{FF2B5EF4-FFF2-40B4-BE49-F238E27FC236}">
                  <a16:creationId xmlns:a16="http://schemas.microsoft.com/office/drawing/2014/main" id="{33108DEE-7A47-CF1A-8C4F-B5A89773DE3D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gray">
            <a:xfrm>
              <a:off x="7810500" y="-205740"/>
              <a:ext cx="5334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708424">
              <a:extLst>
                <a:ext uri="{FF2B5EF4-FFF2-40B4-BE49-F238E27FC236}">
                  <a16:creationId xmlns:a16="http://schemas.microsoft.com/office/drawing/2014/main" id="{80117139-54D3-4C94-8452-DD094FFFC1F0}"/>
                </a:ext>
              </a:extLst>
            </p:cNvPr>
            <p:cNvCxnSpPr/>
            <p:nvPr>
              <p:custDataLst>
                <p:tags r:id="rId53"/>
              </p:custDataLst>
            </p:nvPr>
          </p:nvCxnSpPr>
          <p:spPr bwMode="gray">
            <a:xfrm flipH="1" flipV="1">
              <a:off x="117729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911593">
              <a:extLst>
                <a:ext uri="{FF2B5EF4-FFF2-40B4-BE49-F238E27FC236}">
                  <a16:creationId xmlns:a16="http://schemas.microsoft.com/office/drawing/2014/main" id="{7F79971D-DE9C-3010-D40E-6D5F6029F768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 bwMode="gray">
            <a:xfrm flipH="1" flipV="1">
              <a:off x="83439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792598">
              <a:extLst>
                <a:ext uri="{FF2B5EF4-FFF2-40B4-BE49-F238E27FC236}">
                  <a16:creationId xmlns:a16="http://schemas.microsoft.com/office/drawing/2014/main" id="{43E73601-CC9A-5A86-D03F-A19477AACD01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 bwMode="gray">
            <a:xfrm>
              <a:off x="3848100" y="-205740"/>
              <a:ext cx="5334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615908">
              <a:extLst>
                <a:ext uri="{FF2B5EF4-FFF2-40B4-BE49-F238E27FC236}">
                  <a16:creationId xmlns:a16="http://schemas.microsoft.com/office/drawing/2014/main" id="{D7569D1D-CA64-18A6-5F58-D9C20D6D1388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 bwMode="gray">
            <a:xfrm flipH="1" flipV="1">
              <a:off x="78105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961710">
              <a:extLst>
                <a:ext uri="{FF2B5EF4-FFF2-40B4-BE49-F238E27FC236}">
                  <a16:creationId xmlns:a16="http://schemas.microsoft.com/office/drawing/2014/main" id="{322C8F27-0B5E-9B0D-C84D-780999138CB3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 bwMode="gray">
            <a:xfrm flipH="1" flipV="1">
              <a:off x="43815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488674">
              <a:extLst>
                <a:ext uri="{FF2B5EF4-FFF2-40B4-BE49-F238E27FC236}">
                  <a16:creationId xmlns:a16="http://schemas.microsoft.com/office/drawing/2014/main" id="{D82C5EA7-3FB0-AAD0-73CB-EE059AD79A56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 bwMode="gray">
            <a:xfrm>
              <a:off x="0" y="-205740"/>
              <a:ext cx="4191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867423">
              <a:extLst>
                <a:ext uri="{FF2B5EF4-FFF2-40B4-BE49-F238E27FC236}">
                  <a16:creationId xmlns:a16="http://schemas.microsoft.com/office/drawing/2014/main" id="{77A050CD-2179-4622-9012-7445F0588B8E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 bwMode="gray">
            <a:xfrm flipH="1" flipV="1">
              <a:off x="38481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141473">
              <a:extLst>
                <a:ext uri="{FF2B5EF4-FFF2-40B4-BE49-F238E27FC236}">
                  <a16:creationId xmlns:a16="http://schemas.microsoft.com/office/drawing/2014/main" id="{39D42BA5-1FC5-179D-F553-1D9D7A523671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 bwMode="gray">
            <a:xfrm flipH="1" flipV="1">
              <a:off x="4191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FEE537AC-0792-8D24-00C0-9B0A2E69A12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77951" y="1"/>
            <a:ext cx="11004853" cy="876687"/>
          </a:xfrm>
        </p:spPr>
        <p:txBody>
          <a:bodyPr>
            <a:normAutofit fontScale="90000"/>
          </a:bodyPr>
          <a:lstStyle/>
          <a:p>
            <a:r>
              <a:rPr lang="en-US" b="1"/>
              <a:t>Project approach: </a:t>
            </a:r>
            <a:r>
              <a:rPr lang="en-US"/>
              <a:t>Promotion golden rules lie in optimizing Product, Pricing, Timing and Support</a:t>
            </a:r>
          </a:p>
        </p:txBody>
      </p:sp>
      <p:sp>
        <p:nvSpPr>
          <p:cNvPr id="25" name="btfpBulletedList814347">
            <a:extLst>
              <a:ext uri="{FF2B5EF4-FFF2-40B4-BE49-F238E27FC236}">
                <a16:creationId xmlns:a16="http://schemas.microsoft.com/office/drawing/2014/main" id="{AA152B47-E70A-19AD-A2F0-FD707FE307EF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330200" y="2249058"/>
            <a:ext cx="2477492" cy="1186549"/>
          </a:xfrm>
          <a:prstGeom prst="rect">
            <a:avLst/>
          </a:prstGeom>
          <a:solidFill>
            <a:srgbClr val="A3BCD3">
              <a:alpha val="50000"/>
            </a:srgbClr>
          </a:solidFill>
          <a:ln w="38100">
            <a:solidFill>
              <a:srgbClr val="2D47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 types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elasticity, fashion pyramid, price ranges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7A0942-F96D-6DE2-6B9B-81CB947F43A0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207527" y="2220483"/>
            <a:ext cx="241765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46647B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1</a:t>
            </a:r>
          </a:p>
        </p:txBody>
      </p:sp>
      <p:sp>
        <p:nvSpPr>
          <p:cNvPr id="27" name="btfpBulletedList81434711">
            <a:extLst>
              <a:ext uri="{FF2B5EF4-FFF2-40B4-BE49-F238E27FC236}">
                <a16:creationId xmlns:a16="http://schemas.microsoft.com/office/drawing/2014/main" id="{93D54EC5-1A2A-7E03-8B45-91897AA2F66E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330200" y="3562607"/>
            <a:ext cx="2477492" cy="1186549"/>
          </a:xfrm>
          <a:prstGeom prst="rect">
            <a:avLst/>
          </a:prstGeom>
          <a:solidFill>
            <a:srgbClr val="A3BCD3">
              <a:alpha val="50000"/>
            </a:srgbClr>
          </a:solidFill>
          <a:ln w="38100">
            <a:solidFill>
              <a:srgbClr val="2D47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Hierarchy level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brand, subcategory, item, store-wide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97ADD4-64FC-66A2-E8B4-A7A1E1FB06C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207527" y="3534032"/>
            <a:ext cx="241765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46647B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2</a:t>
            </a:r>
          </a:p>
        </p:txBody>
      </p:sp>
      <p:sp>
        <p:nvSpPr>
          <p:cNvPr id="29" name="btfpBulletedList23727213">
            <a:extLst>
              <a:ext uri="{FF2B5EF4-FFF2-40B4-BE49-F238E27FC236}">
                <a16:creationId xmlns:a16="http://schemas.microsoft.com/office/drawing/2014/main" id="{E72535F7-18D8-679A-227F-3A0C0D79FE1B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330200" y="4876156"/>
            <a:ext cx="2477492" cy="1186549"/>
          </a:xfrm>
          <a:prstGeom prst="rect">
            <a:avLst/>
          </a:prstGeom>
          <a:solidFill>
            <a:srgbClr val="A3BCD3">
              <a:alpha val="50000"/>
            </a:srgbClr>
          </a:solidFill>
          <a:ln w="38100">
            <a:solidFill>
              <a:srgbClr val="2D47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Clashing promotions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avoiding cannibalization and enhancing halo effects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5C1619-E586-BC44-1E63-7DADF32BC541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207527" y="4847581"/>
            <a:ext cx="241765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46647B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3</a:t>
            </a:r>
          </a:p>
        </p:txBody>
      </p:sp>
      <p:sp>
        <p:nvSpPr>
          <p:cNvPr id="31" name="btfpBulletedList23727215">
            <a:extLst>
              <a:ext uri="{FF2B5EF4-FFF2-40B4-BE49-F238E27FC236}">
                <a16:creationId xmlns:a16="http://schemas.microsoft.com/office/drawing/2014/main" id="{787412C2-71C0-459E-54DB-1514E11A1859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3348236" y="2249058"/>
            <a:ext cx="2477492" cy="1186549"/>
          </a:xfrm>
          <a:prstGeom prst="rect">
            <a:avLst/>
          </a:prstGeom>
          <a:solidFill>
            <a:srgbClr val="EED6E5"/>
          </a:solidFill>
          <a:ln w="38100">
            <a:solidFill>
              <a:srgbClr val="640A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Percentage discount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25% effective discount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5A7E3F-1DE2-D296-00DE-A1AFD0FE6BF1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3236680" y="2220483"/>
            <a:ext cx="241765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640A4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4</a:t>
            </a:r>
          </a:p>
        </p:txBody>
      </p:sp>
      <p:sp>
        <p:nvSpPr>
          <p:cNvPr id="33" name="btfpBulletedList23727217">
            <a:extLst>
              <a:ext uri="{FF2B5EF4-FFF2-40B4-BE49-F238E27FC236}">
                <a16:creationId xmlns:a16="http://schemas.microsoft.com/office/drawing/2014/main" id="{64720028-BEF7-38A5-8147-08312A375BD2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3348236" y="3562607"/>
            <a:ext cx="2477492" cy="1186549"/>
          </a:xfrm>
          <a:prstGeom prst="rect">
            <a:avLst/>
          </a:prstGeom>
          <a:solidFill>
            <a:srgbClr val="EED6E5"/>
          </a:solidFill>
          <a:ln w="38100">
            <a:solidFill>
              <a:srgbClr val="640A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Promotional mechanism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3 for 2, 25% off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BB47BE-997B-B9ED-9D4E-2E6B60B7AEC3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3236680" y="3534032"/>
            <a:ext cx="241765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640A4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5</a:t>
            </a:r>
          </a:p>
        </p:txBody>
      </p:sp>
      <p:sp>
        <p:nvSpPr>
          <p:cNvPr id="35" name="btfpBulletedList23727219">
            <a:extLst>
              <a:ext uri="{FF2B5EF4-FFF2-40B4-BE49-F238E27FC236}">
                <a16:creationId xmlns:a16="http://schemas.microsoft.com/office/drawing/2014/main" id="{E341E092-89F4-11D4-F822-1BDBD809BA25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3348236" y="4876156"/>
            <a:ext cx="2477492" cy="1186549"/>
          </a:xfrm>
          <a:prstGeom prst="rect">
            <a:avLst/>
          </a:prstGeom>
          <a:solidFill>
            <a:srgbClr val="EED6E5"/>
          </a:solidFill>
          <a:ln w="38100">
            <a:solidFill>
              <a:srgbClr val="640A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 banner / cluster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CDS vs. RBS, Flagship vs. Core vs. Affordable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96CC1D-C853-19D1-EE9D-9C10B23A7FA5}"/>
              </a:ext>
            </a:extLst>
          </p:cNvPr>
          <p:cNvSpPr txBox="1"/>
          <p:nvPr>
            <p:custDataLst>
              <p:tags r:id="rId15"/>
            </p:custDataLst>
          </p:nvPr>
        </p:nvSpPr>
        <p:spPr bwMode="gray">
          <a:xfrm>
            <a:off x="3236680" y="4847581"/>
            <a:ext cx="241765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640A4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6</a:t>
            </a:r>
          </a:p>
        </p:txBody>
      </p:sp>
      <p:sp>
        <p:nvSpPr>
          <p:cNvPr id="37" name="btfpBulletedList560196">
            <a:extLst>
              <a:ext uri="{FF2B5EF4-FFF2-40B4-BE49-F238E27FC236}">
                <a16:creationId xmlns:a16="http://schemas.microsoft.com/office/drawing/2014/main" id="{16BBBCF9-94FB-C1C4-4BAF-C86294AB88E2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6366272" y="2249058"/>
            <a:ext cx="2477492" cy="1186549"/>
          </a:xfrm>
          <a:prstGeom prst="rect">
            <a:avLst/>
          </a:prstGeom>
          <a:solidFill>
            <a:srgbClr val="F2DE8A">
              <a:alpha val="50000"/>
            </a:srgbClr>
          </a:solidFill>
          <a:ln w="38100">
            <a:solidFill>
              <a:srgbClr val="AB8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 of year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concentrate around holidays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A6FD82-4A9B-C152-8A09-6DDF9F3076D8}"/>
              </a:ext>
            </a:extLst>
          </p:cNvPr>
          <p:cNvSpPr txBox="1"/>
          <p:nvPr>
            <p:custDataLst>
              <p:tags r:id="rId17"/>
            </p:custDataLst>
          </p:nvPr>
        </p:nvSpPr>
        <p:spPr bwMode="gray">
          <a:xfrm>
            <a:off x="6258387" y="2220483"/>
            <a:ext cx="241765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5C5C5C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7</a:t>
            </a:r>
          </a:p>
        </p:txBody>
      </p:sp>
      <p:sp>
        <p:nvSpPr>
          <p:cNvPr id="39" name="btfpBulletedList56019623">
            <a:extLst>
              <a:ext uri="{FF2B5EF4-FFF2-40B4-BE49-F238E27FC236}">
                <a16:creationId xmlns:a16="http://schemas.microsoft.com/office/drawing/2014/main" id="{75A0D711-925F-7749-E98B-230BFBEB65B0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6366272" y="3562607"/>
            <a:ext cx="2477492" cy="1186549"/>
          </a:xfrm>
          <a:prstGeom prst="rect">
            <a:avLst/>
          </a:prstGeom>
          <a:solidFill>
            <a:srgbClr val="F2DE8A">
              <a:alpha val="50000"/>
            </a:srgbClr>
          </a:solidFill>
          <a:ln w="38100">
            <a:solidFill>
              <a:srgbClr val="AB893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Promotion time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less than 4 times per </a:t>
            </a:r>
            <a:b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year to avoid habituation, for a maximum of 2 weeks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02483E-1F44-528B-041E-1F239791522C}"/>
              </a:ext>
            </a:extLst>
          </p:cNvPr>
          <p:cNvSpPr txBox="1"/>
          <p:nvPr>
            <p:custDataLst>
              <p:tags r:id="rId19"/>
            </p:custDataLst>
          </p:nvPr>
        </p:nvSpPr>
        <p:spPr bwMode="gray">
          <a:xfrm>
            <a:off x="6258387" y="3534032"/>
            <a:ext cx="241765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5C5C5C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8</a:t>
            </a:r>
          </a:p>
        </p:txBody>
      </p:sp>
      <p:sp>
        <p:nvSpPr>
          <p:cNvPr id="41" name="btfpBulletedList41293825">
            <a:extLst>
              <a:ext uri="{FF2B5EF4-FFF2-40B4-BE49-F238E27FC236}">
                <a16:creationId xmlns:a16="http://schemas.microsoft.com/office/drawing/2014/main" id="{A476A405-6B11-9049-5C6F-4C94BC6429F8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6366272" y="4876156"/>
            <a:ext cx="2477492" cy="1186549"/>
          </a:xfrm>
          <a:prstGeom prst="rect">
            <a:avLst/>
          </a:prstGeom>
          <a:solidFill>
            <a:srgbClr val="F2DE8A">
              <a:alpha val="50000"/>
            </a:srgbClr>
          </a:solidFill>
          <a:ln w="38100">
            <a:solidFill>
              <a:srgbClr val="AB8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Simultaneous promotions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no more than 20% of the category on promotion at any given time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AD1F06-73AB-FB3F-6D8B-25444E05CACC}"/>
              </a:ext>
            </a:extLst>
          </p:cNvPr>
          <p:cNvSpPr txBox="1"/>
          <p:nvPr>
            <p:custDataLst>
              <p:tags r:id="rId21"/>
            </p:custDataLst>
          </p:nvPr>
        </p:nvSpPr>
        <p:spPr bwMode="gray">
          <a:xfrm>
            <a:off x="6258387" y="4847581"/>
            <a:ext cx="241765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5C5C5C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9</a:t>
            </a:r>
          </a:p>
        </p:txBody>
      </p:sp>
      <p:sp>
        <p:nvSpPr>
          <p:cNvPr id="43" name="btfpBulletedList41293827">
            <a:extLst>
              <a:ext uri="{FF2B5EF4-FFF2-40B4-BE49-F238E27FC236}">
                <a16:creationId xmlns:a16="http://schemas.microsoft.com/office/drawing/2014/main" id="{C9B3C9E3-AD96-5D1A-3545-570D26E3400C}"/>
              </a:ext>
            </a:extLst>
          </p:cNvPr>
          <p:cNvSpPr/>
          <p:nvPr>
            <p:custDataLst>
              <p:tags r:id="rId22"/>
            </p:custDataLst>
          </p:nvPr>
        </p:nvSpPr>
        <p:spPr bwMode="gray">
          <a:xfrm>
            <a:off x="9384308" y="2249058"/>
            <a:ext cx="2477492" cy="1186549"/>
          </a:xfrm>
          <a:prstGeom prst="rect">
            <a:avLst/>
          </a:prstGeom>
          <a:solidFill>
            <a:srgbClr val="DCE2D6">
              <a:alpha val="50000"/>
            </a:srgbClr>
          </a:solidFill>
          <a:ln w="38100">
            <a:solidFill>
              <a:srgbClr val="104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Marketing and 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advertising support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which items to promote in leaflets or emails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9F95E7-27E0-8A30-A1FF-8F51C93D9128}"/>
              </a:ext>
            </a:extLst>
          </p:cNvPr>
          <p:cNvSpPr txBox="1"/>
          <p:nvPr>
            <p:custDataLst>
              <p:tags r:id="rId23"/>
            </p:custDataLst>
          </p:nvPr>
        </p:nvSpPr>
        <p:spPr bwMode="gray">
          <a:xfrm>
            <a:off x="9171741" y="2220483"/>
            <a:ext cx="428303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104C3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10</a:t>
            </a:r>
          </a:p>
        </p:txBody>
      </p:sp>
      <p:sp>
        <p:nvSpPr>
          <p:cNvPr id="45" name="btfpBulletedList73586229">
            <a:extLst>
              <a:ext uri="{FF2B5EF4-FFF2-40B4-BE49-F238E27FC236}">
                <a16:creationId xmlns:a16="http://schemas.microsoft.com/office/drawing/2014/main" id="{8EB68BD1-413D-391E-E00E-6F6FF5567944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9384308" y="3562607"/>
            <a:ext cx="2477492" cy="1186549"/>
          </a:xfrm>
          <a:prstGeom prst="rect">
            <a:avLst/>
          </a:prstGeom>
          <a:solidFill>
            <a:srgbClr val="DCE2D6">
              <a:alpha val="50000"/>
            </a:srgbClr>
          </a:solidFill>
          <a:ln w="38100">
            <a:solidFill>
              <a:srgbClr val="104C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Shelf positioning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gondola ends for highest impact promotions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235D71-7C93-49DA-77F1-68A7F98064BA}"/>
              </a:ext>
            </a:extLst>
          </p:cNvPr>
          <p:cNvSpPr txBox="1"/>
          <p:nvPr>
            <p:custDataLst>
              <p:tags r:id="rId25"/>
            </p:custDataLst>
          </p:nvPr>
        </p:nvSpPr>
        <p:spPr bwMode="gray">
          <a:xfrm>
            <a:off x="9171741" y="3534032"/>
            <a:ext cx="428303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104C3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11</a:t>
            </a:r>
          </a:p>
        </p:txBody>
      </p:sp>
      <p:sp>
        <p:nvSpPr>
          <p:cNvPr id="47" name="btfpBulletedList73586231">
            <a:extLst>
              <a:ext uri="{FF2B5EF4-FFF2-40B4-BE49-F238E27FC236}">
                <a16:creationId xmlns:a16="http://schemas.microsoft.com/office/drawing/2014/main" id="{9A103841-98B4-CF2E-5467-665C3A3387D7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9384308" y="4876156"/>
            <a:ext cx="2477492" cy="1186549"/>
          </a:xfrm>
          <a:prstGeom prst="rect">
            <a:avLst/>
          </a:prstGeom>
          <a:solidFill>
            <a:srgbClr val="DCE2D6">
              <a:alpha val="50000"/>
            </a:srgbClr>
          </a:solidFill>
          <a:ln w="38100">
            <a:solidFill>
              <a:srgbClr val="104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Supplier funding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negotiate more assertively where most impactful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C83508-DAD4-C531-0FC0-CEC1FF390C8B}"/>
              </a:ext>
            </a:extLst>
          </p:cNvPr>
          <p:cNvSpPr txBox="1"/>
          <p:nvPr>
            <p:custDataLst>
              <p:tags r:id="rId27"/>
            </p:custDataLst>
          </p:nvPr>
        </p:nvSpPr>
        <p:spPr bwMode="gray">
          <a:xfrm>
            <a:off x="9171741" y="4847581"/>
            <a:ext cx="428303" cy="322843"/>
          </a:xfrm>
          <a:prstGeom prst="rect">
            <a:avLst/>
          </a:prstGeom>
          <a:solidFill>
            <a:schemeClr val="bg1"/>
          </a:solidFill>
        </p:spPr>
        <p:txBody>
          <a:bodyPr wrap="square" lIns="35677" tIns="35677" rIns="35677" bIns="35677" rtlCol="0" anchor="ctr">
            <a:noAutofit/>
          </a:bodyPr>
          <a:lstStyle/>
          <a:p>
            <a:pPr marL="0" marR="0" lvl="0" indent="0" algn="ctr" defTabSz="7048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400" b="1" i="0" u="none" strike="noStrike" kern="1200" cap="none" spc="0" normalizeH="0" baseline="0" noProof="0">
                <a:ln w="19050">
                  <a:solidFill>
                    <a:srgbClr val="104C3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</a:rPr>
              <a:t>12</a:t>
            </a:r>
          </a:p>
        </p:txBody>
      </p:sp>
      <p:sp>
        <p:nvSpPr>
          <p:cNvPr id="49" name="btfpBulletedList2372728">
            <a:extLst>
              <a:ext uri="{FF2B5EF4-FFF2-40B4-BE49-F238E27FC236}">
                <a16:creationId xmlns:a16="http://schemas.microsoft.com/office/drawing/2014/main" id="{578465FB-4F93-E62A-4169-BEC5AAC763F8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3345257" y="1295969"/>
            <a:ext cx="2477491" cy="783862"/>
          </a:xfrm>
          <a:prstGeom prst="rect">
            <a:avLst/>
          </a:prstGeom>
          <a:solidFill>
            <a:srgbClr val="640A4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Pricing</a:t>
            </a:r>
          </a:p>
        </p:txBody>
      </p:sp>
      <p:grpSp>
        <p:nvGrpSpPr>
          <p:cNvPr id="50" name="btfpIcon828779">
            <a:extLst>
              <a:ext uri="{FF2B5EF4-FFF2-40B4-BE49-F238E27FC236}">
                <a16:creationId xmlns:a16="http://schemas.microsoft.com/office/drawing/2014/main" id="{E2A7E6A4-82BB-1BCF-06E4-72385A4AC234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5083564" y="1330566"/>
            <a:ext cx="714669" cy="714669"/>
            <a:chOff x="5634634" y="1391132"/>
            <a:chExt cx="541599" cy="541599"/>
          </a:xfrm>
        </p:grpSpPr>
        <p:sp>
          <p:nvSpPr>
            <p:cNvPr id="51" name="btfpIconCircle828779">
              <a:extLst>
                <a:ext uri="{FF2B5EF4-FFF2-40B4-BE49-F238E27FC236}">
                  <a16:creationId xmlns:a16="http://schemas.microsoft.com/office/drawing/2014/main" id="{48892631-93A0-3FA3-01EE-0E2D357CB867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 bwMode="gray">
            <a:xfrm>
              <a:off x="5634634" y="1391132"/>
              <a:ext cx="541599" cy="541599"/>
            </a:xfrm>
            <a:prstGeom prst="ellipse">
              <a:avLst/>
            </a:prstGeom>
            <a:solidFill>
              <a:srgbClr val="640A40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52" name="btfpIconLines828779">
              <a:extLst>
                <a:ext uri="{FF2B5EF4-FFF2-40B4-BE49-F238E27FC236}">
                  <a16:creationId xmlns:a16="http://schemas.microsoft.com/office/drawing/2014/main" id="{8B0FDA80-6326-09EC-7902-C01F838BDFDC}"/>
                </a:ext>
              </a:extLst>
            </p:cNvPr>
            <p:cNvPicPr/>
            <p:nvPr>
              <p:custDataLst>
                <p:tags r:id="rId50"/>
              </p:custDataLst>
            </p:nvPr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634" y="1391132"/>
              <a:ext cx="541599" cy="541599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7174D4-265E-1977-7A88-FC1D3FC8975F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330201" y="1295969"/>
            <a:ext cx="2477492" cy="783862"/>
            <a:chOff x="300303" y="1295969"/>
            <a:chExt cx="2477492" cy="783862"/>
          </a:xfrm>
        </p:grpSpPr>
        <p:sp>
          <p:nvSpPr>
            <p:cNvPr id="54" name="btfpBulletedList237272">
              <a:extLst>
                <a:ext uri="{FF2B5EF4-FFF2-40B4-BE49-F238E27FC236}">
                  <a16:creationId xmlns:a16="http://schemas.microsoft.com/office/drawing/2014/main" id="{332954E8-D911-2998-D7EE-2FA1FFA5008A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 bwMode="gray">
            <a:xfrm>
              <a:off x="300303" y="1295969"/>
              <a:ext cx="2477492" cy="783862"/>
            </a:xfrm>
            <a:prstGeom prst="rect">
              <a:avLst/>
            </a:prstGeom>
            <a:solidFill>
              <a:srgbClr val="2D475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Product</a:t>
              </a:r>
            </a:p>
          </p:txBody>
        </p:sp>
        <p:grpSp>
          <p:nvGrpSpPr>
            <p:cNvPr id="55" name="btfpIcon674641">
              <a:extLst>
                <a:ext uri="{FF2B5EF4-FFF2-40B4-BE49-F238E27FC236}">
                  <a16:creationId xmlns:a16="http://schemas.microsoft.com/office/drawing/2014/main" id="{09FFF87E-D2CC-BC4C-9C0E-97A3017134E8}"/>
                </a:ext>
              </a:extLst>
            </p:cNvPr>
            <p:cNvGrpSpPr/>
            <p:nvPr>
              <p:custDataLst>
                <p:tags r:id="rId45"/>
              </p:custDataLst>
            </p:nvPr>
          </p:nvGrpSpPr>
          <p:grpSpPr>
            <a:xfrm>
              <a:off x="2041819" y="1330566"/>
              <a:ext cx="714669" cy="714669"/>
              <a:chOff x="2954366" y="1391132"/>
              <a:chExt cx="541599" cy="541599"/>
            </a:xfrm>
          </p:grpSpPr>
          <p:sp>
            <p:nvSpPr>
              <p:cNvPr id="57" name="btfpIconCircle674641">
                <a:extLst>
                  <a:ext uri="{FF2B5EF4-FFF2-40B4-BE49-F238E27FC236}">
                    <a16:creationId xmlns:a16="http://schemas.microsoft.com/office/drawing/2014/main" id="{48367805-9EDF-5856-4610-8148B4AB56F6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gray">
              <a:xfrm>
                <a:off x="2954366" y="1391132"/>
                <a:ext cx="541599" cy="541599"/>
              </a:xfrm>
              <a:prstGeom prst="ellipse">
                <a:avLst/>
              </a:prstGeom>
              <a:solidFill>
                <a:srgbClr val="2D475A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58" name="btfpIconLines674641">
                <a:extLst>
                  <a:ext uri="{FF2B5EF4-FFF2-40B4-BE49-F238E27FC236}">
                    <a16:creationId xmlns:a16="http://schemas.microsoft.com/office/drawing/2014/main" id="{22D5AD39-35E4-9951-1F06-BD9C73F9814D}"/>
                  </a:ext>
                </a:extLst>
              </p:cNvPr>
              <p:cNvPicPr/>
              <p:nvPr>
                <p:custDataLst>
                  <p:tags r:id="rId48"/>
                </p:custDataLst>
              </p:nvPr>
            </p:nvPicPr>
            <p:blipFill>
              <a:blip r:embed="rId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4366" y="1391132"/>
                <a:ext cx="541599" cy="541599"/>
              </a:xfrm>
              <a:prstGeom prst="rect">
                <a:avLst/>
              </a:prstGeom>
            </p:spPr>
          </p:pic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814CD5-7B28-C403-94C1-9515C3C33D9F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 bwMode="gray">
            <a:xfrm flipH="1">
              <a:off x="1964356" y="1295969"/>
              <a:ext cx="0" cy="783862"/>
            </a:xfrm>
            <a:prstGeom prst="line">
              <a:avLst/>
            </a:prstGeom>
            <a:ln w="381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966D13-AC61-D73C-B944-B75590914F00}"/>
              </a:ext>
            </a:extLst>
          </p:cNvPr>
          <p:cNvCxnSpPr/>
          <p:nvPr>
            <p:custDataLst>
              <p:tags r:id="rId31"/>
            </p:custDataLst>
          </p:nvPr>
        </p:nvCxnSpPr>
        <p:spPr bwMode="gray">
          <a:xfrm flipH="1">
            <a:off x="5025689" y="1295969"/>
            <a:ext cx="0" cy="783862"/>
          </a:xfrm>
          <a:prstGeom prst="line">
            <a:avLst/>
          </a:prstGeom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46718BE-A686-76B0-18B4-B4EA1C93CF23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6360313" y="1295969"/>
            <a:ext cx="2483452" cy="783862"/>
            <a:chOff x="6245872" y="1295969"/>
            <a:chExt cx="2483452" cy="783862"/>
          </a:xfrm>
        </p:grpSpPr>
        <p:sp>
          <p:nvSpPr>
            <p:cNvPr id="61" name="btfpBulletedList412938">
              <a:extLst>
                <a:ext uri="{FF2B5EF4-FFF2-40B4-BE49-F238E27FC236}">
                  <a16:creationId xmlns:a16="http://schemas.microsoft.com/office/drawing/2014/main" id="{F6B5C2D9-F566-85D4-23F7-B2D67A823D1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 bwMode="gray">
            <a:xfrm>
              <a:off x="6245872" y="1295969"/>
              <a:ext cx="2483452" cy="783862"/>
            </a:xfrm>
            <a:prstGeom prst="rect">
              <a:avLst/>
            </a:prstGeom>
            <a:solidFill>
              <a:srgbClr val="AB893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Timing</a:t>
              </a:r>
            </a:p>
          </p:txBody>
        </p:sp>
        <p:grpSp>
          <p:nvGrpSpPr>
            <p:cNvPr id="62" name="btfpIcon615861">
              <a:extLst>
                <a:ext uri="{FF2B5EF4-FFF2-40B4-BE49-F238E27FC236}">
                  <a16:creationId xmlns:a16="http://schemas.microsoft.com/office/drawing/2014/main" id="{34F158CC-DBB4-F781-1AE5-2540E0F4B272}"/>
                </a:ext>
              </a:extLst>
            </p:cNvPr>
            <p:cNvGrpSpPr/>
            <p:nvPr>
              <p:custDataLst>
                <p:tags r:id="rId40"/>
              </p:custDataLst>
            </p:nvPr>
          </p:nvGrpSpPr>
          <p:grpSpPr>
            <a:xfrm>
              <a:off x="7951444" y="1330566"/>
              <a:ext cx="714669" cy="714669"/>
              <a:chOff x="8364003" y="1391132"/>
              <a:chExt cx="541599" cy="541599"/>
            </a:xfrm>
          </p:grpSpPr>
          <p:sp>
            <p:nvSpPr>
              <p:cNvPr id="64" name="btfpIconCircle615861">
                <a:extLst>
                  <a:ext uri="{FF2B5EF4-FFF2-40B4-BE49-F238E27FC236}">
                    <a16:creationId xmlns:a16="http://schemas.microsoft.com/office/drawing/2014/main" id="{99823987-546E-9932-AC03-A6DB60A1164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gray">
              <a:xfrm>
                <a:off x="8364003" y="1391132"/>
                <a:ext cx="541598" cy="541599"/>
              </a:xfrm>
              <a:prstGeom prst="ellipse">
                <a:avLst/>
              </a:prstGeom>
              <a:solidFill>
                <a:srgbClr val="AB8933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65" name="btfpIconLines615861">
                <a:extLst>
                  <a:ext uri="{FF2B5EF4-FFF2-40B4-BE49-F238E27FC236}">
                    <a16:creationId xmlns:a16="http://schemas.microsoft.com/office/drawing/2014/main" id="{7F9203D6-D820-D1EA-5276-F81B84AF6992}"/>
                  </a:ext>
                </a:extLst>
              </p:cNvPr>
              <p:cNvPicPr/>
              <p:nvPr>
                <p:custDataLst>
                  <p:tags r:id="rId43"/>
                </p:custDataLst>
              </p:nvPr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4003" y="1391132"/>
                <a:ext cx="541599" cy="541599"/>
              </a:xfrm>
              <a:prstGeom prst="rect">
                <a:avLst/>
              </a:prstGeom>
            </p:spPr>
          </p:pic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76E518-B06D-1D76-AFDE-68D02B5C9DFD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 bwMode="gray">
            <a:xfrm flipH="1">
              <a:off x="7884253" y="1295969"/>
              <a:ext cx="0" cy="783862"/>
            </a:xfrm>
            <a:prstGeom prst="line">
              <a:avLst/>
            </a:prstGeom>
            <a:ln w="381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396BB04-0832-A0B6-F026-6263C95D2E18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>
            <a:off x="9381330" y="1295969"/>
            <a:ext cx="2476981" cy="783862"/>
            <a:chOff x="9282491" y="1295969"/>
            <a:chExt cx="2476981" cy="783862"/>
          </a:xfrm>
        </p:grpSpPr>
        <p:sp>
          <p:nvSpPr>
            <p:cNvPr id="67" name="btfpBulletedList735862">
              <a:extLst>
                <a:ext uri="{FF2B5EF4-FFF2-40B4-BE49-F238E27FC236}">
                  <a16:creationId xmlns:a16="http://schemas.microsoft.com/office/drawing/2014/main" id="{2044EB1A-F566-16DE-4609-EC4999D2AEEB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 bwMode="gray">
            <a:xfrm>
              <a:off x="9282491" y="1295969"/>
              <a:ext cx="2476981" cy="783862"/>
            </a:xfrm>
            <a:prstGeom prst="rect">
              <a:avLst/>
            </a:prstGeom>
            <a:solidFill>
              <a:srgbClr val="104C3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Support</a:t>
              </a:r>
            </a:p>
          </p:txBody>
        </p:sp>
        <p:grpSp>
          <p:nvGrpSpPr>
            <p:cNvPr id="68" name="btfpIcon929940">
              <a:extLst>
                <a:ext uri="{FF2B5EF4-FFF2-40B4-BE49-F238E27FC236}">
                  <a16:creationId xmlns:a16="http://schemas.microsoft.com/office/drawing/2014/main" id="{383A96B2-DB69-B7AF-28A6-3EE464AC9644}"/>
                </a:ext>
              </a:extLst>
            </p:cNvPr>
            <p:cNvGrpSpPr/>
            <p:nvPr>
              <p:custDataLst>
                <p:tags r:id="rId35"/>
              </p:custDataLst>
            </p:nvPr>
          </p:nvGrpSpPr>
          <p:grpSpPr>
            <a:xfrm>
              <a:off x="10962412" y="1330566"/>
              <a:ext cx="714669" cy="714669"/>
              <a:chOff x="11056236" y="1391132"/>
              <a:chExt cx="541599" cy="541599"/>
            </a:xfrm>
          </p:grpSpPr>
          <p:sp>
            <p:nvSpPr>
              <p:cNvPr id="70" name="btfpIconCircle929940">
                <a:extLst>
                  <a:ext uri="{FF2B5EF4-FFF2-40B4-BE49-F238E27FC236}">
                    <a16:creationId xmlns:a16="http://schemas.microsoft.com/office/drawing/2014/main" id="{3DB22020-396C-FE9E-4B3C-C2D0929B21E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gray">
              <a:xfrm>
                <a:off x="11056236" y="1391132"/>
                <a:ext cx="541599" cy="541599"/>
              </a:xfrm>
              <a:prstGeom prst="ellipse">
                <a:avLst/>
              </a:prstGeom>
              <a:solidFill>
                <a:srgbClr val="104C3E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71" name="btfpIconLines929940">
                <a:extLst>
                  <a:ext uri="{FF2B5EF4-FFF2-40B4-BE49-F238E27FC236}">
                    <a16:creationId xmlns:a16="http://schemas.microsoft.com/office/drawing/2014/main" id="{13F7E3DE-3A82-A630-F00E-372E70C68710}"/>
                  </a:ext>
                </a:extLst>
              </p:cNvPr>
              <p:cNvPicPr/>
              <p:nvPr>
                <p:custDataLst>
                  <p:tags r:id="rId38"/>
                </p:custDataLst>
              </p:nvPr>
            </p:nvPicPr>
            <p:blipFill>
              <a:blip r:embed="rId7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6236" y="1391132"/>
                <a:ext cx="541599" cy="541599"/>
              </a:xfrm>
              <a:prstGeom prst="rect">
                <a:avLst/>
              </a:prstGeom>
            </p:spPr>
          </p:pic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F02E32-92EB-8710-ABEB-FB6F1677548F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 bwMode="gray">
            <a:xfrm flipH="1">
              <a:off x="10866392" y="1295969"/>
              <a:ext cx="0" cy="783862"/>
            </a:xfrm>
            <a:prstGeom prst="line">
              <a:avLst/>
            </a:prstGeom>
            <a:ln w="381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79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tfpColumnIndicatorGroup2">
            <a:extLst>
              <a:ext uri="{FF2B5EF4-FFF2-40B4-BE49-F238E27FC236}">
                <a16:creationId xmlns:a16="http://schemas.microsoft.com/office/drawing/2014/main" id="{4DE82A41-5BC6-377A-DFA2-90814AE813F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" name="btfpColumnGapBlocker333065">
              <a:extLst>
                <a:ext uri="{FF2B5EF4-FFF2-40B4-BE49-F238E27FC236}">
                  <a16:creationId xmlns:a16="http://schemas.microsoft.com/office/drawing/2014/main" id="{27F776C8-4D74-FF48-2B51-C481D59D5B5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gray">
            <a:xfrm>
              <a:off x="11772900" y="6926580"/>
              <a:ext cx="4191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" name="btfpColumnGapBlocker615201">
              <a:extLst>
                <a:ext uri="{FF2B5EF4-FFF2-40B4-BE49-F238E27FC236}">
                  <a16:creationId xmlns:a16="http://schemas.microsoft.com/office/drawing/2014/main" id="{B2EC4B98-28A4-4993-7F72-DD713167985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gray">
            <a:xfrm>
              <a:off x="0" y="6926580"/>
              <a:ext cx="4191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891133">
              <a:extLst>
                <a:ext uri="{FF2B5EF4-FFF2-40B4-BE49-F238E27FC236}">
                  <a16:creationId xmlns:a16="http://schemas.microsoft.com/office/drawing/2014/main" id="{F0C5B803-5787-5C66-BCF3-E464F21D0A6B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 bwMode="gray">
            <a:xfrm flipH="1" flipV="1">
              <a:off x="117729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52158">
              <a:extLst>
                <a:ext uri="{FF2B5EF4-FFF2-40B4-BE49-F238E27FC236}">
                  <a16:creationId xmlns:a16="http://schemas.microsoft.com/office/drawing/2014/main" id="{B70EDFEE-E9DD-2FEC-8A3D-B79E50C9646B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 bwMode="gray">
            <a:xfrm flipH="1" flipV="1">
              <a:off x="4191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tfpColumnIndicatorGroup1">
            <a:extLst>
              <a:ext uri="{FF2B5EF4-FFF2-40B4-BE49-F238E27FC236}">
                <a16:creationId xmlns:a16="http://schemas.microsoft.com/office/drawing/2014/main" id="{90A33619-9EA0-8FA0-41B2-23D24F7FF7D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-137160"/>
            <a:ext cx="12192000" cy="137160"/>
            <a:chOff x="0" y="-205740"/>
            <a:chExt cx="12192000" cy="137160"/>
          </a:xfrm>
        </p:grpSpPr>
        <p:sp>
          <p:nvSpPr>
            <p:cNvPr id="8" name="btfpColumnGapBlocker376165">
              <a:extLst>
                <a:ext uri="{FF2B5EF4-FFF2-40B4-BE49-F238E27FC236}">
                  <a16:creationId xmlns:a16="http://schemas.microsoft.com/office/drawing/2014/main" id="{ECEAB5FE-DD09-30C2-2B7C-18200FE9A26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gray">
            <a:xfrm>
              <a:off x="11772900" y="-205740"/>
              <a:ext cx="4191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595653">
              <a:extLst>
                <a:ext uri="{FF2B5EF4-FFF2-40B4-BE49-F238E27FC236}">
                  <a16:creationId xmlns:a16="http://schemas.microsoft.com/office/drawing/2014/main" id="{8DC27D18-C6BA-BE13-3E29-7D579EC0E9A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 bwMode="gray">
            <a:xfrm>
              <a:off x="0" y="-205740"/>
              <a:ext cx="4191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960751">
              <a:extLst>
                <a:ext uri="{FF2B5EF4-FFF2-40B4-BE49-F238E27FC236}">
                  <a16:creationId xmlns:a16="http://schemas.microsoft.com/office/drawing/2014/main" id="{1D4D9BE0-87A3-09DC-8AB0-F93A86078C2A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 bwMode="gray">
            <a:xfrm flipH="1" flipV="1">
              <a:off x="117729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191502">
              <a:extLst>
                <a:ext uri="{FF2B5EF4-FFF2-40B4-BE49-F238E27FC236}">
                  <a16:creationId xmlns:a16="http://schemas.microsoft.com/office/drawing/2014/main" id="{E4503006-B956-478D-2B4E-A647B6605FAE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 bwMode="gray">
            <a:xfrm flipH="1" flipV="1">
              <a:off x="4191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D388D16-D41C-B2C4-CCDD-69417290BB08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862308" y="1681481"/>
            <a:ext cx="1035034" cy="4043376"/>
          </a:xfrm>
          <a:prstGeom prst="rect">
            <a:avLst/>
          </a:prstGeom>
          <a:solidFill>
            <a:srgbClr val="EED6E5">
              <a:alpha val="25000"/>
            </a:srgbClr>
          </a:solidFill>
          <a:ln w="19050" cap="flat" cmpd="sng" algn="ctr">
            <a:solidFill>
              <a:srgbClr val="973B74">
                <a:alpha val="25000"/>
              </a:srgb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973B74"/>
                </a:solidFill>
              </a:rPr>
              <a:t>Shallower discount </a:t>
            </a:r>
            <a:br>
              <a:rPr lang="en-US" sz="1000" b="1" i="1">
                <a:solidFill>
                  <a:srgbClr val="973B74"/>
                </a:solidFill>
              </a:rPr>
            </a:br>
            <a:endParaRPr lang="en-US" sz="1000" i="1">
              <a:solidFill>
                <a:srgbClr val="973B7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D28E2-7EAC-42C0-0359-1B9CD4915E71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3024585" y="1681481"/>
            <a:ext cx="2185939" cy="4043376"/>
          </a:xfrm>
          <a:prstGeom prst="rect">
            <a:avLst/>
          </a:prstGeom>
          <a:solidFill>
            <a:srgbClr val="C6AA3D">
              <a:alpha val="25000"/>
            </a:srgbClr>
          </a:solidFill>
          <a:ln w="19050" cap="flat" cmpd="sng" algn="ctr">
            <a:solidFill>
              <a:srgbClr val="C6AA3D">
                <a:alpha val="25000"/>
              </a:srgb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C6AA3D"/>
                </a:solidFill>
              </a:rPr>
              <a:t>Moderate discount</a:t>
            </a:r>
            <a:br>
              <a:rPr lang="en-US" sz="1000" b="1" i="1">
                <a:solidFill>
                  <a:srgbClr val="C6AA3D"/>
                </a:solidFill>
              </a:rPr>
            </a:br>
            <a:endParaRPr lang="en-US" sz="1000" i="1">
              <a:solidFill>
                <a:srgbClr val="C6AA3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EA7CC5-6927-9DCA-B7BB-6743950C5DBE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5448567" y="1681481"/>
            <a:ext cx="1004564" cy="4043376"/>
          </a:xfrm>
          <a:prstGeom prst="rect">
            <a:avLst/>
          </a:prstGeom>
          <a:solidFill>
            <a:srgbClr val="507867">
              <a:alpha val="25000"/>
            </a:srgbClr>
          </a:solidFill>
          <a:ln w="19050" cap="flat" cmpd="sng" algn="ctr">
            <a:solidFill>
              <a:srgbClr val="507867">
                <a:alpha val="25000"/>
              </a:srgb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507867"/>
                </a:solidFill>
              </a:rPr>
              <a:t>Steeper</a:t>
            </a:r>
            <a:br>
              <a:rPr lang="en-US" sz="1000" b="1" i="1">
                <a:solidFill>
                  <a:srgbClr val="507867"/>
                </a:solidFill>
              </a:rPr>
            </a:br>
            <a:r>
              <a:rPr lang="en-US" sz="1000" b="1" i="1">
                <a:solidFill>
                  <a:srgbClr val="507867"/>
                </a:solidFill>
              </a:rPr>
              <a:t>discount</a:t>
            </a:r>
            <a:br>
              <a:rPr lang="en-US" sz="1000" b="1" i="1">
                <a:solidFill>
                  <a:srgbClr val="507867"/>
                </a:solidFill>
              </a:rPr>
            </a:br>
            <a:endParaRPr lang="en-US" sz="1000" i="1">
              <a:solidFill>
                <a:srgbClr val="507867"/>
              </a:solidFill>
            </a:endParaRPr>
          </a:p>
        </p:txBody>
      </p:sp>
      <p:sp>
        <p:nvSpPr>
          <p:cNvPr id="15" name="Rectangle 1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n+DEbLBUezGknU45m3IoS1F/4hbPLupN/oCSs0A5jkTG4n8fVuSekTZwS6NeDsu9tcKPubQtQk55ls6kkh9rhuI/PWJ0irKmxqNwi05ziWqayBaHdGT/f6cJkU3goPrQpeVCdz5sU7Je1A7OkmGxNBDXy4vcHhDdZOmo13jMHQKws8kDMK1O2fm8wp54CFl9PN6n8+lP8LAZyfkD9HDFItyzgyk040BlMTp4HZpSyX52put1SbvMQx4riaCC0IPhbsvy+2sMpKAoyl2IeZ7U3TSmC0d9A8l0CsXof1V4E80tq8d+Dbrq1TYfuGnT1JCydYfK1sWmkbnaAJMyto5QXAjpETW/mlmlFKIIUVoIBtgwp0vsmWKg7Ea6ChiUnerGjNsH7NyfJsGSJ0xNEWiuuH2089lVm+zddbJKKs0ohObkkTxMVKVh6vKE9C0DGulXNLBX/U8ztrtoIHX/Z8sOid2bCskZH6Uvq5ac55bEB3oP1CliIdWUPyIIUGpTPWngOiTxo1NAjpufldhfIjlZ1y9PLPTDyqVzcoiZyCo8pWwB6KStwceqEBfQMbtxdEyxXCrbF1PqEdZVqZf4096d9VaaNFP9SDP3/7NAkZ1dIJegPH4Njp/eGGGdYqa9ORnpFNj8/svJt4Eq+QNmtdHjh0c/6YYo1847ibVNGkADnJVnGcxJt3/zziZGzaVXF0WCmD03SbvlNEDZsR9qhB1KMmcTHPpteAy/oTEJ8TWItWhLHIyCZ6cD+jrVqadgAoJQJ06+xs0nwy0mACMFC93d26OZP9b5KR7Q+d5JXuQibdJpsHVxW6Km39b2tDfhbrY8vF4XCTy+rUI/H/2wqsKngeD2DCxr3TQViXIfiDEc2H9HzbVWwsxxjUTOKUUclnUNAle1xvzwYF0/E+bivhL3NWUA1GeFq+UiJxwbkZCR7M2sD0M9xnnNJwUsPYj3fknLz7RppAfFQT3xkTeNFhCNG1QgP2+09bEhqaTA4f3/n6A2mXy6Y+5h43WW4H58tPpZ7vIwWkVgw4VxzemD4ejxZBWi0Hxvyi9spQg2Qnc6MUQ2iPSkLHQvnZXYeCaWwrBm3ICe8mfdEXCBRDABrFtr38Kex0WcR0HmAO3PlOQVv/dEEcuI7XQTfM2EWo9VFW7Vivh4Z2MMC5jHCP1hzZESXZnq0/Yf3pQKa0Qr8VD3g4nW/1djkBlAi8Y0BZwZXCwGtN3bUdBjl0b31SNa6cSEL7PB670izD7lBA9jc7relOWJBocYDGcc79TnyK8JQSBF2hFJqu3GHuJkCZk15rKTkMET/ZeHWr3yu6t2SQCkoxdO4FuJoW1HGm/cja7sL/qkBfmNV5C+ndR+W5idJL7XxbOzVn+h7sr/ZsXzsVOCAgRO5iaWq1yuMKcLA3Bm0wVCpofn734iabokJYJ2fM0ojoh4M7nQ3PbcZIcqgRJpeX0hM+S3g47jYx/s6/w2EbIINcbkfpGbsUuqFid7d+SeOqPcB+ZIzaN0qlAcqiSn4gUFzfqd47Ja+4HRjOvEumBD4+/l+dnEtPqEN+o8AZ3qeQ6JQtVXjf6SndRg5UcD6i6AlvxUVzdC8u0rNoCTU1rTIk20Ote697SX1mAnyDe+eTSmzyR0ZMV1mQ/L4kRgJg76zqRCSs6BorFmAgsA8jCGXeXIxDc9k33RxXgKmS5nDr80lcM5SeKMW6AkN5aMAsqT4X0t1ZJ78i+aH44bEw798ylFdHhTxjWX5iI4kwoTae+TJTeDY/JEwj5ZBY/W69nBSJ2dOJliTviiEvCO4iqGYXdEKyI835iRxRbdVPmYycxT2xghlFl9paSM9TpasHRQqY9+CkozwCd8o4kTbH7zyFLAAqZy+oHUuRCmEDpYtp31yCdctDw39cTIMJNSOYPl0eDP+EbC3UXRbmbwYctNkG5ArT0q6eZ5soayr4cs5UQpH4VlFNVMeHa4RBFthp7lzJpFjJ5GIWI1LYYowHN/LG2wc4wqeAgDGCLlIHySq4BKorVR8cPf4444a4NfrbQocNa9nXTf0GJd2X3sVwD3jhs7YlLp7dKC4NNuHMeQ0z9UbGySuI/uZSJn7uTgD5pLVDp9aYoJbgEvjYufgvgvfD34uOyRyCuMTxSUatGLJvnObn6veJks/hth3AMSgtWZj1oLiP8BIeGRjp+S2z5Kx2EiGyNh0GuBWDUnC7jgEZS6sFfYOHULkq0Xnhvkiy9ZTABO5lu3QP9YDvU8IkTtcMXnh7/nrNB3UKsmZhiTWSCyHvuFc/PU1oQ85vPC8FRGn9RRS4zOZErx4D9p7qgIj9kYHhc9lbWyDKtM5giexSUhJQ6Om97VW9OQ9H4uC3xQK54kiC1HF9oHS2uHIoOBYwbJAL4b3SfqGUghrp0bP+TQQbikW8KyFvpSfi7fPDDnbKnD2QYNJH602jbNwYoDfFZy/jS61CMpzdria82pk3/v848CVleKDHSvnIO4hX4N5WnMCOL+xsHCxWtv/+twTCGkMZg47g0Es/bUMlbuslcUSj2kyDO+TqYTQuRsrlbHzoUsMk+Y1qLJZsHQLpiv6oucIahVcSjd9NbVSoJ9iwWPxh//guU5wfxBaC0cLrBMJgP6gOvN6ndTJadhpYpHYDjEfN1pqv92KtcAbxvMMl2LJAYcB2uAEQ05NdvK/oTzEiaivGJr7DO3MP5QdIlyBQFiVlft0Q/0y8uy7ro8iUB0u2DpNCN0mqPAyZZwgsqxWwi+V30n/+y3BE+Ahs/PADUscH13rXeBvV6cgQDDd7mfrailToZVtsMdoom/dYKJzrstI0XASwNcfInS58TnSR0f//BmmW0cSzwpdv5CVz0Gxj/WFlljk/DVoFOPGDUy13HyCCfs/oY7n+oppSLktmLm8oCkE3XlmtE5zPWEe9cVFWypdkN3dUaSh1SFgjyo3AkcHpAaE+dwzrpnax8LTmhN2AJ7Otrm5SAKvdG92OLUkt0/4bxJWuJCf4ebJQ3I4DP/EPhOo+Kdn3rPUW7WamIcCIKYlskWteE7m/L7n/ms8F5t5bGtieKUy9Lv/bh5pW5Hy0dL8IvYoqad4CpCYKNgLnLzKVAtK8GoqeIaS+P1uzllzi6lwTjzG9mF76fO7HeleKyFKG+TJzCWTU6+nfNAIeCzjCerMz8dHM3vN9/pxkowWomimJw45rFjrHgx1aESOdefxpmjqN0cL/d+0ucnlubkEsuyRV311L5x9uYWdDitz7W2TPkUZt4srNzIlJ5CKYSz/6yy5mKjEdTuqaGwZo26Pp7r+8j9vIFnbVkz9O8iggGoeM7qfeC9hKDKfpDucY05ZjtBoNd8PgXpfoE7i40nEIoJ6wRiXJOad6WvwOZ9Mv8eUlbgxslpxcu6bNGmkLr5PIFlr5GIkM7E3sByDNJsh8JXfgBSNVQpOomxuuIgzSFWq8Z+rYdo8OZSw2E1yuZsYSEQW/fCmZdSJzFJvkJlsrqLj7njyfRUhKXGhgO927VU4ve1uD0vaZqfLL0VAlEH3UdVSweqCUMwOE1mA5sCF/bHzovOwF1NTudwwxdcKPm+n0HpThAhaNIv26UMun+s0cJ+J8ZC6HOdl9zM/qrECxT1/cpqrreBg0uHqgEhxZNO8qqFun9WuOulKms1kJRQL2BXFre4S/vmZcT0zA/kHQpaPFJs90tfU2n9XIe1CPus5+5UtKTNMVm4fGe7H6X0SetIlbNWLE/m0I6ehlDaQMtGFQxmxyaWGTZkEZdXVafjZqRepY5iKdbt9VOP9txJtKcxjcdRQmYr0lntnYm5fsQYycxIuanC376bPW4xLOY9GWaHaF5aOvZgeYOEGnCQCy+rqTB8eFIgovMOLd5POAQzFahbXOaj/7XvA1QC3oy0nRdVKaI4zQ2qHCK7uqV3JXYWV+ueGxaSUabYvo7q6ru3mjDHlqW/rQeuILMy9WBGgWIR6phkAGyZrYuBXkYeqnKIAdP4zO6ji2uYotYYpjsA6EOxWUIfs09wLPyw/7T4hGWwGHvyaxGmfuC5voxB+tK2cdpR7j3NERZqjkluX2YqKosdPd3sy14FB3zFIbXkUkeW2+ZiBZgHkw13ACoXtxyYFubSV/Tw70ajwos1tjeYQST4S6uVDMh9R09DxDuvCvWZfJfWfzYSQ7pzvfO3OlCsofiGUHnrwUMacyvM+lyzJrBVITJmPeqY7hMhkBBeD2GUzROpAeZ2vFQFp3VfWiN+1N8EgoiInWZDklygYJmp4X8mn8A2iouJBu7SA6Z4DqC4D27RR70ICORJQL3tcM5NWphsM1d1/Fqa+DTR5oG8AsRc6nkEdN7gUjJZixKNbaE851JBpfVpjVNbhUhhwT7sAmbT0kYpmaG8yDYaWEBDGZoWyKItqqvW2hk/mvjsIX84zwV5NfiqKr3oZBfGoLFvBYK2OGFM+oSz1AoJFjkA8vDXEiZ9SDEX3HAMUTRs1psYk1d94/IE51a99O6SpSys6Zd3j8+l44/ScXS3w2lnrztI9m+VVg87IXgadBZmn65KCagh5ZllcS4AwM8gWQyL6holsXr5FY/UG2jfRbHd4Ydpl99mmOAfQHF25VFNEeWcIKZ/WQ03KnNL+Bsj4zgWjGRDvglg7Pp7GMRWJhPQzMEjXU4xEpocNqkLzPQNiKjBlIqxPl6ceRP9CPwZaP+YugBga//hNUOtN4q8JxUSIb0kFVttdfqyZtLpsn6Bbxr//6CwKbJOIk5u+A9um8imnCyJAtp90TTX2vTGobxQLuA+ZvXvhbxoAchF4nVDY4lCAZPvzJGVI2oKNgLl8ibshPM9u+hHrr0Q90zftDjKujNqieK7hZPfPnbcLxQ83Nelliq8sCFvyux+QDYRRACNeVQh+geoiyCAROtTaJ9Vqb3cc9+GDyo4dr00znby6tXyOO5Q87m8ckaQnF/fxjsNFxKq++iiRGoJ0DNDoO6RkmvmB5UCR4LLkoTmovzwJ1gwul8YIUDp3hziKsJ41ZU+AE50S85R6iiJuCDSBhGTmPPRy83wDj7Ti63Bo8LpZEhME7USep4svmivv8YUpjivN51GcCY6eQeJTK1z7jv2NlK8OCwXFKqB+LjFSIVAoRQvKrycitONm0e9g+H721lDAHs5UXVVEewNBtkaSZVgP29X2vAeh8Fi+rixBMppthrmMDp45/6GzdO/Hieu/qqwxgAtjmqGt7VDCZ25zaqb613YXnpNJFd2nJL52nbMiMKktf/NDclK8hFMayUVHYuIxlXa29KlK6msRJPyrm5N0MAoTSLwXfgvqVDU0eVVTd4NFym/Kv+NyVccKBv56AKSCuB8mYrBhkiyaTKaTa30qcmCs05kErf82XWEQl4JXdViwcSnYfA/15jjJStx/4g2NU3MIdBF1kC9Z3QuhouJDXgIfqOWu5O5arpH+tAciaG/yWxUESKX3MmjMbCf5pI/qAy7d7+7J8y2mfyRdHiWCb8N9iTVo9MlsXv5NxNc1BUNguLbtWZEDuT+MT/ZbRN9h/o/t4jKkT7D6uYQkTKvOPuUK/p3VgAKsdyufQELDY9a5z1F40bSo6L3APS3w4WaBg8mmK/BPl/ja8mswKirUiy/zCwwWFpcc9LNtiC5tuY4ML4NigFRcazMMeSXxbwc9pnQRQVMnE2bDTiiM4bpDn1HbDbGIsiGdNe3NLhN9+D5q0PmQxDIjU+Qmnj92//c0L6qGBbimDGVIi0+dFKcUYKl+p3Zr5pZxvYHLD/jKm1qUsNQLrZoQhHmRfkf1gfT23Y+rClZqei94njR7I+P3WD9BOETtu/mbhK3UlaHsLlMmV7eLKTxMNp4MJXt1q0MIBqopC9RDgvhZr0pSCTQ+x5PkwzXSPnDJPvgDDIPT0L37/A4U2s2cf0n614EAZglyqYKdk0wUJP41B1iVsU60+f3jP9lwFeqxqzURc4z4H9Y17+VgdbLaXR1OtqnhI9qomtOwUWw1xI2Qt6mwp4N/mms2BNq6E7T53ZVm2X6yNOfsGANRMqLIfjIASYTS6lZUpbKwxp0g7JFU0cVNJTh8L5pJyPt2wjdeANPYxjwFuNUW1rxQZ4y6s3pNfVnZ1I4y4rYzIiu4OW6xolQdws+KMTc8Adyf0Y6CnLaCJTmu2AJ+mkPRIa+a4LwoffVMuOuBNDiEVeVzhiEOLSx5LNdt+RGwTBkwRC1c0gjhSGAf4b4NTtzjUdYybkgYZ3bNI7NtKL8pTvX0l93HBzj7w+ZwLXOKzXm1vEYjXDqw1ow6pFD8JTCldC79tkSGNg6qLh2uHoeLn45wgXpm7O027Q8XNEmAMS6p3R1WylxFR+f5bOJGOG7oMcQ01ujzA0pzSjpaCoYjj8uwUDj3RLChnaWk5dVp73o2HXM+UtfhSzXG6Bd4g2K3rdh8NawbCRsrQlsdyrsKXIda60u+83nWPzZzT/fZDm0WFtYNUs0jRhyDxpydxTdKKE7EICMNLr+PmjwRF5xqQf27HilfCLiEqcm8qKCdRpT2u516DPyFGMJMuNv5umOYSAFDhVpaHYvhyAucwi4ZTtEFEjObpTcxRopjhKJXh+IASeRyizOS1w8irLsdK3LosFEMpq4VreNJqQc5YWyHDqo0FODrU+39s7hTniRHPANoufBiJNbT5ZqWjtp0/vPwQAPOxRoxcTnU410jy8d2fH1UDAZ2F5P2nWhUPTIGy4C5mMVXpoBSMawtEipyzeIDXHAC+TImj3SZEhD9tMzCUubw3L79axr4Ak6wujBRbwMBUDHPWefzhqfhsB2Dj2anA5QAdPLO5zeg0q3X8liZsoNIrkS18fVp+kt654LN/knOorfcF9i/Dm2DVopaLrH6HpxerAlSx1dT7Ts649vaE7X2uecKD0NRHgedq25wET3bQjbbFuBZmWG6OZrA7kZsB3/SW4b9gLZ2X1L5jo+3TWv7ckHBPIeT/EFWgw99X/IRnXPltjbksqlq3zBupKXjEd+h+fSkXmnok6xs02b3C9GPD0jlWhSYEFMPlQ5Fj08rnDA9FPRhtneWGICdMEhU9C6G6Ldf7u1IlADURVf9nyz+sYZ1tCuCVYYjmQby0O5kTPvqDrepyZNCQr9UX+5iewq7eYZy9uAtY8EGnX518cJwf7qmdfEWKgIV3v9v6vXXiQU0ySiZTcrSudXPfm36lq0+RaTFACZ4rl+0C7wMD+y6PTfHb4AyLt2dk0kltcxstCGoUr7qjFW0aYuTOXqflrMwDnZbaxghwGrnHgPc574l4WXSSB5CzkyPobG+e9yCqC226dlddQ+cLhPdhGuFEWVL5UU2vdsU7VG6GPzr2mBugoNyszVhbCcIxPVAHEKGVMnjmoFX1lc9ZbbHU9cIsbJtUhhTK1MryeABeOhlZU8Ui0z2LtBYvA/VWA4esMmfmd+pt7QHjkS1tD9urWWYI9k7m+yhFtMj6TWIoDqU0X+tyd1najDGviN0T03D76Sdc9t5AsuPURndHxq8F4QscjLp9gDxRztPtR6cOI+Sdi1PgcU8M8LNjjctvpiSF0ea5U2AHOUo2WN5bP2AnGPrn8IOaVVRSumxfeuqQVm9mCUofzggmH2NK3S2pYWLbykYRh4zqEHbiUGR0kaDQRd+WYxLqpySkJ/ywGBT2hdLqLY8hu17nocuur7W+4/2MsHbM+AUabw1dGBJ5NMDeCQ2HeY667g3YAscpifA9zR/BASdmv9apHzgediJKuryGOmPb1DzV2fcVgKkOlZBeu69UrhimzH37MkOOpt9XFM/GWCpO90ifVXs17lfdhn3AOTVV/EQG2YZFWz0RhdIhuxV4k9UiUMfoyZJVf82skIiAQvEng1VcMnV0ogTdjt7TlQ4CvfONvLErM3EyIcGBLpDmLxSWDNzO3jekMMvontYvIxFwbUHiwEpvX7lm+16azTyqm0f+4hMYXUetETMuagsfvCFZeujvL0/w9ySbvb8x7cD9zXTlKqgQPEy0PkpHETsh98YprWT5x+S5veGTNLeMeK04lVjaK7cz/r/VdFco6LEwpOD0HJOjj0QXOpe5YqBJp/Ew/uxCRdARRKu0Ld5oWFcFBqPAQsmVth0w6w5E2XAqAKdeN0q5DVRRibf8DvsIOzkIzkFGhNoJjGw6/zCeiiXrQlErEviof1u6eIGZ0UBQO3Xq3VegajVvY4TDzso4E/CU07O9fsqQaAhUg1HnCZBh+JhUDkJRk4pxqSQ+E+gQaFrHIBGQZ9F+/N8LbFKtsI7zB0AE8asIcPa5eKmzZobx8px0L7mdTtcCETVecJwJd4N/XOaQpr6RxMSlnD8vEcA1wQLkb/abbl4PkqbyJA5egKy8W7quzmpuvhXfL1DSqRWYN5+/qQDwMz9bSk1ex5C2LyvUBfcfuMKfdaOLfksVNnNLgbQSwhvE34l5f6od6HYRt7MuxKhP1+k+8fDgyHT6Mbu1Yxgmc60BFA9Gh2emMg+VmlO0DKulwYiGhwv8hRHB2Fkvq4yeeoEjqQGESXcLmz7Ongzv9KJWV0cBNk1hu/yzG/2PShys0i7EHxL2+bwkwdkQR0EkZ46MCx6dNYy270btJiECReKnwOvrlqTa6b3AAqtJ5f67tvCp58nZ0q+IkdwC3zZVhLWxFSwA+wYz8wa3dpYjdMzWj7OBY/Ytlsc5OIpp9D3zGA28RkklqUQNJwfLbDLVWHAZcHbSMYFAPwkEyqmHnMhFmGTDjp5KskS5+0QBd6pIL7RYjaoSCvnOLGjPfZrSWDMCJ+NwesawlcX4YQpbOPAHMA7whJEVOj1SMv/mq3C3son9+y0Cfa97yDCXCmUXIZdpk4uUBl4ZhKtyORFFEYH0b00j3iapHn/+JeKqkH4lhkHOHJ6SCYV8o6AKa9n+rb9B7IOdFbmg8UsdXz9nJ3JSE+2u7Kf0+c8TM0gTvPWlaIf2LAWnAaEVzk2P0llxu6kVGtGugljbbHhbSKF96BeYqmY1GrFKF//2k+8U0E2hiKdO+cR5JeXR0seM77i6/hqBzKv+TYwrbciZ0c7uQestLcBIVzMnQvso13Zov4yvzlLlYc1z1F2G4wAk0Gt6fME9cmiDUnyX5CNG4vwXXFNt/uBnUUgJnElJ52X8In5mHrxMROcaITkkV6R/JoamZ9JXVEyMgRtkZvES8+PcJhoEvKc0SzGNe1HfEhTRPiuuBY3cwf3MEciXdUXv4/xfcr31l4VaE72h7NXyCIUrF2UIMsn18seF9c1yAw/b9LAJOunQT8FTFk6+hAiibryAOHd3LpXS3/1Iu3llHanG+stpt0iLxiPghcQzKsM+GDWYpzReEqkSXnZfdJfh2h1hlwaU2NeCWBsltX2vobLrklDux2cq1F0NailXDdSpqO+hHjFdpCXTaG02Oe8vRMa1syYAlf94R+xG8VvMJjMTZzeu1hXdi794sYunT4thAVeMUEdQulJfVZGUM4gJxc57aAgBGyzV6e2kQV8+GfINopbGbe9ZLyhgnWUIFzjcfiHW/iHLY0O2UTbHtC1RaM8YV6HXZ/r66zZxCy2IVHUNnzTl13xixbQns8rmcMxugG1VuuFI/uIlcntK48igaomVukkz3N4ABtc4UGZyyBxBOGYeKZHfyCr5QUZz14mfnKqwB5cGJMSJqnRFmG5hAjLxcuIeoDi4JZ7tnYbtoKoK8rUkOx+LCV9ul8lf1yduKDtaLE+1X35O2HWFq2FOSfgazpgJExLQCQLxXAwHviAWjACwL82/J+JsGx21n7H4yfKwUQVDFen3Z8XxLmNqW7z/YWJHn4KE4jXb8Nvs5KUhRbkhaOjLBHUcAICSz0r40hnsXjlLvMnlVT26xT6vgjGu+WcXlFrzACdG8IOKODA4XGGTZIT3drK/t8hei4k/VnwuCvlq2/INkIzgrj/nrlk467KgcAIgiDA10qUW0IbaxGFv5Z3D61W2UBjX01mCnN8dAkLMo5hoqxnWgPKXAGgI1hTZADRbL3DLhKWPKJz+dI7zGPV4h9CiQ8lrU0563ptOnphdQzs8H5zLCHxLpGaAEssOEvwrPhOVFAyl++cMrJIReHtPwndUifslsocDmS/U/jCnsbCJhE10BT38tg5fjGLfEa9zrHvd66DiRKvpxRLZw65/5Y5Fpb/+TqZEnhTsN/PwUdQIqBOX/Ivf9Te/nHnYKX64/BgklF6SmWvcKRUD6yWTlCGs1w/GGaDYJ8of1Y1uJfq33p0Sas00L67BlSWcMY0sRJ0PkV5vVrDb0lTFDK1f/V2+wQAt44VOx3ie0wh99Ep0P4XkEsFrUSMgwORy7lFlwFkE1lWHc+jZPE4Twi5DqJzDUEEhIkbrfJbmwxpUK6yfNAwHPWoLQmsgmlW43b8VK0T+NFnL1rBvsqKRfW4tW3MgXCo0mnvnG+YH4JdIriuZOcDIGatVyUz+YLw9ziENupCqc7zdBpJtcVUVa503HIiizc8B0zdpDlfbq32wVV7geJL47nuELZuLmVZ2R72OldR8ls+sjl+WcucykOKNlG/3wcXLAoX/FEHhl2kqxlwxBQYfXGJv6ep/953YmqgczB3ZdE3K8AaNXDFWh2fjVg4+oYY6U6qv1bSx0MAhWgNzarpFkh1LxtyFVf5IRm1kgTe77HJV38Kjvl8IuooNGisoP5hAdNHL8/G13xR/gn8Wf5/0AnZmuSy3SGD9jY9C9m17FkGtx5VOqJPNyW3xgw/9OI5p+bpXuYZKuPXCIz5bVPN9ud06E0wh4AEpACrKGjvdnof4EAmPa/aci+1c82vJsOOHmd5XpxHVlhoM0S7HIOdFxSD2AC8hCRn2dwvYG/vtU0Dfj9IjGUtb8zNBL5uNIsgjeFAlWYYzOamStE0F6Cg+hq3AR3WcBw1EfpBC3EcFhnHciHHug1djnHUKgbgvF9I0r4njaR1gIjQb+9lgctrL7DhJWrIl8up6RuGaZrLknSahpWWemHd29E93UPqJETN02SHAnrl20FXeFE4b6IOX2IqzxU8Lx9DwuVd8T0uzqq0RK/didIKTtG1FHPLC0g3j9Iu8ezMQs7IBZ0yLPsh3XY7MO+B803B/+gShR8MdeSOPkNhjX202WVh1RuXMKRVP44t+494KZermd2XggmUDyIxmLJb9tchQlFOCHE0XZ8dVD5hibhd2QYxSU7LnfqtQrRoFmeIUwZmbTAxYbuUkYr+86Xzw/gLcsVFdUdTiVFhWv5UlZdPkK2EMbW9jJF19UtfNuXuP6t7aiRFq09NQjTZKXXLZWaZNUhiCOydtUQcDQAtzIdnmBAME3FWY9XyU6ARPSa5xcgweTOfXK+6VqbwNgSBVOWjPDxzd+FBUxF8+oIpAGHIDQjuJBRnQY9vA3U/5YvY4+AblX8/DrE3zHzD+Ic1iMGqIME1s5HIF36oZtr5LM9Ud2kDE2OUkr9ANMfTCsuoBquDzYJjkeUZFqUu70XPW5gCtY9JD34MhxpGDKMzM/e5RvC9oSxSay8BiXPCrIRq0ARd/FdNrhlUo09YQ/+0MDslWmY71s/BGxoWFLZ/1m859tmyQ1/W/u58ITr8xv7gUgquJyd6lOjkO3zb/GyzMIfr28SlqVaH6Uz0mhGiSP0L/ywMxxLN02oa7QfonSz6+Y/ZNif+AoaI/h2hNUO0ZOJ95+BFakFzcUty+CzZl1u+KKdifZ7jf+cTqPtnx4qST/Qgm8VvnJW/BwXKwF5nZHGeangpe+2h42/l1AGIKwgNZfQB5GotrKtZOYT16gxqiN+FXptCKK6lSZvVYghqw7tEsJX1MgXcFxT0C8n+Q5RNgL9FPvCd4dMjdBKu18PNeKPXnBcg1pMnFedp9Ipm6tow+s70qQdBmaT7xsuKQmYMiRpML+PzQUg5Oc8kUGJFUkyS+vLVB0hEHlG6of7lW9wJK3Utxsx3U4ExHAUWepFgAE7bIPguXC8jmVdzJnpXCs6pmIr0tToKSaLq3QI+vXZ7jLLDm5yTwW8l2KK+cuOMs8dkr4H5xYT8kovzTY6vLAnAvgEum345bV/j3jsi/iNTOtmtoA7/v/BfCFwVAPXkXQxX5DXWSXtpI3JshUtvl7yejFNHGFjEBFqqiu2zV1qB4CBEcEAVNljazYOk5/Qy0uug9qOQ4O74ljAhlmc76wEtfs7PmHzemVmLqUlE6aQzTjAFSbPVzr+uuqtGJA4GT55Vx0zOmw/nedEXUAKJLvJFCs4zDAuttFO7A8a0EGqByYwf7LmCvgNNOVVSMookPGVOV0WgMtN/UkwMDEtrljrKuLVNgMZzVMiCuNNodpcNPE9ebS6bhXES3QroFykPXRj/1hL6GjHAmYmcaf+Fy41nrJ6oW1mthWs5ENI8lJK8ezEp2p/hGt2e79nXZXTbEJYAOhnY1MBgtZr5AQFSNG9ZEZbnYx53IWC3tLAkpPlIE0EsLuqxoGK9crKo1dydXdS0HyLWi/9jTVWHFMAHA1iPhcthhOz4JgsyCN0QB0Av1ZdJoYy0XI4zeE5SlQyWjzp6vPbCElyt0UX9DHpbuzmICLKQxseZDkAspHUzPgvaVQUtB9GdRxz5dh+xtcPQX4Bf4kqLC9Lje8NEdefB3SfSQ6NTFFcLUhs17msOykuSjzPrmu2w7g9IOr+Tf/9N3MdZ58RuucLUpGDZ9OgYin4nsUO+KKMQaTGUaJtAgfQ8WNcviB5YNY3iGLtnlAXZJcPezAW6mI9G3pBUNqlEry/DmyzgNbZZaNQiYL4fhFbzwxgkE0oFZNrCVrF4eQ+rmgswGFg6VHnO2A4s6MUii97d8RTI0SBybiEf9uujQqvg3+2swchJGCdNrtVaO00ESYCemXWgnH9x7nbcPl4eBaYsUFFDmC6dx5CFUVRsq8FNLp3L6GDHARo17a2rCmCgOYJ7Wdxr+PGe1QEeKWdFgmL4JZkp1ox7f+DD4rqG+iVB/q04/LmJnn7Q1RwLV5lPhVcjDABzY/aFQFoakcLlI1aUIAG+pboqx2GdqBDfh2wCTtbPzdnfDPxhn6YGX3iP3G9IJzBUGbP3VEaRgG0k4TXbJehq2eKeooZQNMufkLB+COeRbeCUywbm8lx/IEk5Lc72su+z/4MshnrQBwS9gKpNVuHErL9XrYt4DIeVYTBPKgKlX8C1xeMdRBOeniFXw5Se55PY4KINhFtphKd/4Ok+6+PcwlHGuOyPzi5dyWdGEN8IKVF3GkHAVzcxE4qFNxM+it8kvYZ646xSv+dn9QfJsHaOz5hSd3n/JNZtt2cdpYy7ToEifZl+ln77BNRfUPCG5wzBdZaOOZABwlwwYuvOoQKJZaw8ETjLsbioUloKPDmqvC72GPvdPNXZzAZjKT2OI7ehaEm8f+5tYgIwMHPS242doL06AOhGNTUlWLS2Yx3EEUHZZ8M4zwBhSIsaRkjs+Y7p0HJXcjLZ1FMH6kJnqzF6ACQYZodriBldyRk962xAxOsRdGE6li2ryn4jb848IEAH9SgUlnBpCE+/f19h81IPmnN63Hh1NF8b6JRGjO9+vpkG1TRUPeAe/wAJxCZ/iOB86i9HcJ4wtiD4qOJIOmEW4jIjKfZkACkJnGW4C4ZALoBfPBKshFiCKQBiDdHhfQUZkHb5IktSeCbn3oPpELErH1tULSdIYu+5QyxZn9pUQAp3hK0TzAkTsxgxUihMSJWV8M3+hVa/Y3+38ZLgonfinhkaQnjVb4VOlTApEfEqz9GmpdbHV+apBxK1+hYAMWWVV3wR2jvKtQhVEMc5mkP2V1W2+QnbxcS94E2Q9uMeiuH+TdYO2C6R0v1r7gCSZjg4GxodD9K/I2KT+6/bpxhS7ZsiFPXby5CPyDUQh49BzHt4YCzYq4ejJopooXtUtIBsYfL6giDN2BTvIvDjSlZO2+TGy0EI4dUzcQdJLqlwSoSkYe70vwqJ5Sz5uAh4gCoVkQe2RJoze7Q5kPrA/dDCWwWL+9tLohBGVGthtshAovvhfl13rAQkeJyw1DbDgXsIbrbyCMpOkjIhstRqeRbD+BnpABlSJPt6VaEiW+8rfJIxtfFdb3sVJ1tmrKXw0pbBH7XiF+nQL1UdNMt4Q4lDuQRGu9hjISNY1SZCkV2VLMKDl6m+6VkC+hVMFDPptNBA3grocD7DxfZDTONMiE1HHme7wL3lHQ+RXirBQDOelIFPgHvnQPIcnVXxSxUWdufZdgX+AZ37a+LebOXmKBPaRwF14Ybwvd1j2p2vLwesTk8vhDTq3bINjMHTAvcTL1fcpVY9Vj8kHv0iSvqgNMv+h2lJf9nEG+dRyInV5+8lSvwwGaxNnAvRGfGqsxaolLVh8XQCndbmnhr8uaM/8Rwn0KMxrO+Qo2D6Et/GmF94265H/9io5jaKp3ZKxhecdAHFS10yRoLxdSMO0x0mUooMn++slhBuqFgkQLZC+pEOT5q873putY8yj0RGeaUcFU03ryI31gIOnIzfVxZp0kDhRJkdRnMKdoDc8Pxsr4qkwqrXhyhApTF+TnlIhv8pEMPbSmmuJCdT+lfVEZ0ZRYnGiC1rLU+UJa0euL0IQy05f4myoJnIC72uP6bo5rvqoZZZKULBAvZfBbkz8HfE0RTDNbOChP0jwzO3lkw9x8cMrkaii94Br7szFC1FGo4k8rGv/AxHFxDIVJ7UwNIkSHqNQjz20mzjHaEl4gj7t6KWjnpTbRXBiqur/OP75CFtDNRv8B9UUmMCF0I6iaUrGofBo1bjxTd/yZR/gRmZLqkQZThjIrJ7afEG6h0mqVfIGs8oFikdXY4C/jtqg1eBHH9/B06n9ZYuPAYB518kvLnO9dYzncnFFFJEh8aFjFS2JTHMLg42D3q+ZlthSZUqshT0zJ34wnHSuowSBn867yK82fKtYeaMUMJv93CWSMVTN40Tnf2TEany91GacXq1cVfOYaMyOYlDyRzUflqCs15pIWJxZDZFeavmSV0p0f/0JEU9ME8LP8BgCLn+BRpmQHb3FR9hVhKQoRkRTdUvajgNxpGPNwJesUVq/K7sM93TvmGKl2EZEvHr1XzDLEgbVcNh7/qvOVi9ydWhmdBbqJ7Pf488bi0m0AvYhrULvBdJMSrtN+lyhQs/ehBoPvN0ub4kAoTtygfIbM0lMWD6CenysGc2oJbW+V6FtVJx9iSqQOYLhvQBZormRc8QP1YiFgo5tdQqXvyu/aIjwiA6ogBoDSOIE/ufm0x/++o3C67bcbi0SpPOU8g6FnWSUKC67dr300std/PlCiWyd8mEbSyte214dnMhlF4QwlqYFPNMQRfXtPQi4cPctXOIrrTjAlmX4rBTus1qk2YDje3TbOQDl1aaZRTMvk/FLxj56+vV3+kz6X0UGG/kSu7D0FybnO5bSmF3gf6SgW1pytGA5qa18hikoF4CBABW0BZ4Ola8+YT+OAPB3i8aTk9xJNu/yCF9Foi3n/9kRzm1R8D99cZ3ZdCxryXWaQFtWw1b323A+1nm/Dcw1IpeEbCMZNnsHZpziYMlVSYTXZB6qZSum/2tId4nKkWcosuCgQJyGuhcv9DIb27x1mrlXFYB+SkZsL28MQ7KoBraiZ/uA6MNzVYYyJVa/N9L2yucZek8CdTVal5VFjrf9b43/xunpjFbXYffLP14jK+5KITkrPMFpPO7R/QhiEv9zSrk8GolrngvXXE5LY4eNwZMinwQIeU1Y1mhdRIe3iZ92RBIFSyKLRj7bBwLR6uP1rh3yHDi4lmeW2OfjaY4PI1VNvdZ8Pm9cOsmTfvz5AV7eO1K9UW0xCFuOmQjsQ3fY9fniSQqxotqFZ8GAKHcpO5ObYXfenUmBfapy0zMEGYyz7gCXZw6hbAWsHB1O55Y1ly0V2hxNzj0zl2cMhLf4C+Wstu3JzT4ugjfUL01haO77KbA3uKI1Rim4To1im0KN3XkP6JXHbkInlIFbr3IzcFI/BPQJcI2rzgA5H4ZAyTn8ZfiFXWm0kE/RMnTUPF5bR+cxhQYoYDT+V3NdJCcT64bXiFMEpnaGZAAshron1yWy/EGSDAlb7A7lCSgMS6zysvKrRCTZBe9JHuEOtkHUGCFZBLd/hPIX+ZQBmnOX3ALRJ9Rkx7D0M0A9vV+g4SIXZD7PBQ5v3TwUUlIDz1x8PQhEY69ekNI5SLsDzikxWxFIz4cIyJhGHmLY54oGm7fE2tVlIeq+KC3n9BhVLjDx7O55XWqhZUqGouxQOOUMQbcwHDO/Ht5OuBiue/q5ss1XvkcE2ruQpaOP9zUob40UlMwIa5UwsOYTH/pAJ3lq4jTJ8Vml3QlZSNNJsP7/1DRQ6ZgwexO9K8OJDoMego0UjO4QHnaau1MlEyG99orrZekvcmzewz95ZSn52EW/19EWFgYyffs77GJapUsaJUMxLgZAtHmgrThoOwnOc7mZo1hhEdo4D4LSHYJl8C6ZuQ9hHbpMCUlQg6kbUBA3w4Xc2TDnEzPp0GYlkBmdgZqtJTCNflQsQR+cPaHMjvdVSCHXpQp6GmLocnU8HkYOnJ9z2sPD65MqkQdSGOYUevkDMPWjA/zikjxE7ql7yKYYjjP3gO9bf9le89OjYosA0kBcASf8KBHIByeU19gavBaRfI8r/Nd+q97/3o2X/TYVL6nGXp++zpXS7HngckMrxKINr2tBf2z/Rlu38VZ+zC6MP5KbNvTsQmmXXRVrJvK0iucJ5qAKTr/TmnC5Hm46kHZKf05BqCwuhl03AfjjkHLlWgvQknU2axa1RbetlUNOSzFlHFJg88l4GWDURVg6rdDtr5Za0bPPfAJBcTo4MyZVm33CRa90v+QQWJP9GP9MrhqOCB6z6eEeLqgyflYr3P2FxxKkreey4NkZ+buNM7euhTDo7Sicg7TiQ0Vwo2mRPJ+NMQKx7kE9UXJXTXtTV48OLcFYzcAL9QBR07Cn7fFGLFYCUbYqnESh+z2jbBUX9/3eCU9AxDgjigdwBiHiv83FHxWe4g/i/tqDdM14lteH79DgWzKDg2LKxzpp3SINe4IM/XYh33/RPKxYuS7NYdDiKdS92uMnvuEH4n9LUeLGA+EgTtKTN1j8WYSnnIChVFpIIEuZvjd/rvZ0CfUlKYPQm/NnIVTHgN2BxTrLeafeSPEWVLNPJvT2HnxX0G077oR85wCq0gn6n/6NmCWQI+olkcm0hJZlD+sU6diXtU+YE4NKDTN4ooQRjBCcVglFZfYPY2TS8L0gRKyEJNWhEwEnMmoMKapVLCx6NDVw3CDDIdSrMp881O+P2P6UIdlgme8wOuuiRE1dr4cOlWwL+kKsiDa0HfPmwVkdQYtsGcXu7SOC9uL2X7A31CEZ6ZvChbokTG0GmyAdey2bzcO6mppYTxEpEHrcil8XxggH68YoFt0AbM+SM3rPU/M57BCZBICG0F0yDT4guauYNQDG0STzGHxcPzJlRMvMnqKL31Mryy0LtiROntu138wweI0YGwuy3dnkID0C5rArbGepGmsLAGUO1arGjDtpVBYdCLOrLeexlXVBnVIATCL6OR8rLJc0Q4Z5Mp/XjB3KyChtpy8DW5ahQsTT2fwYr90Uu7JxB04/dCFx3AhUtzn2DeBFs8Yh+DCt10c/Ey4/cex2IEp7U3TsKsKi7SxWZ9g8aAx0L/OWWegx2UYvFPPQ3zXOrPQ7E/Myv9IfVIggDdhLL8xQB7BNbec2BIerMkZtGgx1NNRyyLDQI04oCGDQ5f2GuvrtYJym7ZGOy6CUTJH1YNbiaIB+DN+BMofUs3cDzmmW6iy8+fr8h+U7Nv8N2Dm3jyyA+rltvBKL3r5Txl12onek9jWxruFQeOVxOIAHw8B+5WV4yhUnS/akhY2HRx6d3jkgv8LYNFcyW+bb8nnGZp1+O3PBjkMM15S1AjpTb+dJZSRQMdKNExErG92A0SD1xo4LlhaQf+lG/W9Hdw8jYmFcncrqKPw3m1tfvTL5d89E17TczpbpeOE2C+MHQBUN7VrTRWby/XMSAa3Ag82o6nmdkbQwwrchf9YOmricoYXaOQrmIDg6sJRwjCbMNalXph26eDwCxVbFswHn0P3L22EMlcmPq+CxR1Dbi6rUuzNb7Hr6lBvfhGZxx/NoMo5Ho1ZUKqYM8mqDlJI7v3y6z5LYXiVRmQ4+QzYtjPglkK/FbPZF/4lU0jwTKGhuFpwoqcVUYIFE2pabGhlipQ9+0FfALQKF+Qv3yeHFNl619okfnrMOeHxDkmhGGOhx9bhE8fyrcwmTfHKkYqokhwnmf47gjJXgICd9XICSjDh5lBaamV03iWAh/S9OFoqQHjy1Lag/gYhjBPVmBPWsvBoB+IKKr3WZknp37Ec7Ez5ceAK7f7Ev5TBXeCPQzJrC0bsIEHqMZDWkfCifAzToaWa5NsBArc6KOpVRQ3JWDk52TX3aaofXpT3cyCHDCptPbQ0WZVzOktTleiw9hwPCbvPevNd6qpmWwgtHoUuhxIjCr4a/9pga0b4VkN86fBuMza3/45tbSddY9DeoJXQfE9WyREQNimEuDQcaku3wQ4X4cdrnaq377rPGS2An0pn7qXcoRR+c2G0N7PsQuhRcj0XunqvbgKfDhR1Z/dqh5C42Co0A1P+RUDSjBHkQ48iZIUF7cuvSNLEuimkej1RJzqaJh2zDDDXG7VqNNKGgQzRbzrd6gAv/l9TtrCW1j+fJwlIspAmG7k9sw/5U6P7wCDw8nVTa/eKtZxLMCSQmcsri9Z8MCd3KFQm3itK989F9U12+jKvMdlPWGHJo+u2dh5lFV2oNEDzs8cZYKXbWq7FtnDqRF6Cbger7YlR0rUHTTDdT/zb0/kzmExH5J6BnUy+7bMefNi93VgQ8g3rXL/luh8rtdzLLBDcFjhX02bUfQfHXKkNhAz2UlgG+tMmcdEl2SZk1RSF765TjIwMhfFsmLMdeGDJGTAYw1ZirDbNA2aZ1tNU2e8j9MfjzFiHIPH5upDmPWIcV7T9DHJG7taHPj4iBObottvRBO+6QjfhdQy9JY3wZeL5hv8e3vSebpb0n4U7L+owoiN/nyQKJykmaKXKN48lNxwTfDm9jxW5ThBoybjmer3O7d34FDtdlylBIFc1l6h8lw9r1nrYT1TFlhPF8cELbfYHiCsI7v5NVEPw3SzUwOocHquY6HWtL/T20+xDpJR79PjR+4pLIwgkRl/KbkYFOw0bXtNNVrQwgwxQHXqKPmBOrDsGBeHsdB2SjMK93wj4cSVcF5qpzypqeNGDmFvOV/aWacWEDFkcgBwvaFMkbFDVh3fs0FiqGZLlQU7oaENrSBQ6+XiEYFToJtZQLLqJ1J68+492cIIrf3LMMBQUj0t2loK3i2ZjaQMwoljelUEwZ2qas4GVx72vNWn+WYf8gjWOsnSc7wWsr9/GUZUDyG2NcU6XSmsKUrbf9Lz5Nrdx2p+9yY+AasHhpgxlE3xq6ehaZF9IVHRTO43p/ypoKTDlUv2cRPSn+fFJwGlAD/3UeacdF8d9o7n2p725F0sCNDXIEPx4tRZy9aoVHDToh1YRnUgvgUp3oCnlCuPmqGFQntoJNgZBUwI54/BI9sIAl036RadEIBi7HdZwVhXh4fyQuqlC1KSZZNfH+RC9J108p0JJEF4kersfVI8H7ofxs7BCzxHaoR4id1xkTJ8mBiTyz8xzqd2pkSjnTP2SmutYHOROqTh5f3sLKa+r0vP/gaw8dfXQa+hzP7kKsJtYkv3QncL5l5HlT/8s4N00JLGrkeMDYOExDgYDVwmukgijQxmzX/3R2LDlJUeo0f+ksKncUfbpyFTjwZNvj+mkfkq3i6gX5lw5waxPgjv79fBKWZnivjqkW6H+cJlFV4oFG7peao8lcCxGXVraumXJ1k4nz9CUYzlc1RpY2LGwNilNlcTUjdjXWvSKdzSkFCPKbmXILrfxTSqHMnKIKuog3UccWpG2bwlC1XBzAXBK73bdmAPk+odgVCeM6GjhztI3Xeq4awHyIEMEOP/O8PdvrAIssGyVmbog1u2kI43gGrUG2EQUbcd9wc0k/yMYZadm5qKNgHJDg/K1/PowbrnoU/NtLkyQaHZSzXGmElYBnfmYXkj7BtOF86sYsXZ1q8TkTwt4ebflgXnJfAmJJAz5KiyEMSH34HWSrwlDyPiYjCxWUFytkuGbBF7zOeERcuvsGdqZ4lLtUJhxi8Qs2BD12Hc2ZG5/i2ufIUnlVxPBzZiflPYCmv71Kii8OAHe9YxCJQuY4W+oZpaDS7hC9x9sGRJIynxJ7CRewliSEGaaj2aHauDSHeHyyqtJ5QW08ZH80mObvZOsMxHcDZ121V4+jxWF+FYqoS2OPzxnaOrEDTC6jAHYAurBJ44Nr3hI3/YNIhJDaAE3irzkWMJ05IYUjD5TMPd5HzGhDktizrcSmdVkzAe6YUJMhkFtlCw4/RenDamQWjmkYx6N5PdU6T0v2j/vbcaojriBzyppmYpJzg4xZqNel0NS4HMJCcD4xpr9yU++1GSLDrFeGGnzWTRDPHM3V21/42TJgsjYVNbEoZLHxHBuaeuA4wwCzgyDjOZj3H/h/su02C7oCVrWgp4cTX4y1vbo3D4Vp+kGWqxP+Qp700lDnQ8wreuMLdYaCeJA0cFSF6pW+hFwI++9+6p6IjsIQEWlXlh8C1egZoLIdOJCJ03YpYDPp05RGQwuUnfCENaxkzjkBcy0eBQD7/kv8eShSqus8Xmn/gEmCKG3/p7H3qD3ExdMNdhfVyVGR0h0YPGpbQ3+vdo64mtUdOeE/CT8ubAko2ZQR9XA9NaHI1++/YDNGBoCd7LQw9Fc82pWs+GQ+vxbwntFd8UeTkux9ldIxde8b8m7/RCfcOXlNZllVTAuTPMgAHnXDJdF/+LDwaaLFTQTtkjh0LO8Hx9F3qjA3I8s1zE2eAjVVykHr4PZfwrAot2zJcXOwXkrsvwGTqDbkVwxQmchUguokQXrjMjldzTnGW0P+ZZoEaHnhb4Dg9fO0erA39v/mlCyfcVIX04vaokJqcjqcmcCaWCFbpr7Z/qu5T/Ir3bctguIWJ7byBp+Epx2vXm5NnBQHIbUyj9XUyFdH06BZl0zCj2oYdSgu6VFp398YRGjdy24DaqJHRfFDtj8qQryfj4NxzRMgKL+qT9Bvd6usDauwHA8frIY8RTPU1PN4EpzgRVmQAjyNIoWG1zDnkN8R5c2JBTqtNgnfcGon2UfRV7jWulzNcEHtGJVMO+y5O5W9qZVVjlRVUid2ftxJig2MADmlwF2Agfwjz46S4svRH1OC97QW9Us92qQbs5RGqBkbyZCtdZ//Kd6ksm1uhVILJNOFpMrADlY4NXkL4RH/x/M4nnLmUWlUQKy3+GDUu0u2kademCoJzeW5qrXe5W72S+Yx9EFArxb8O3eNVujCCK3lOnwUfbUHQcBPkQj8ZQ5U2GjaGrHEPYWXnBEHiKcTssZ0tti6wATKKT7OxaOzaUD7uPAvMdBBli1aN5z1zTSHAPdlfHBRYRappthX++oojOL3SMwcyTIifyKJaanzMAu41oMjUNjdMFCXu5HlDg5HfLb3Hq62wWPXwB5B6DVOtw8D3RPhx19pe+7JqgoSSFZtl1BI1HJeVki9asgNAavhUyRZxRAfP2ElAjrTGKzxJEKgKH9+ybG2bdpCpl8T+ZA8MHr/8PZsnx/aQ19C/xqqrJ7RFYj02zqbdffIlpbI2FcPCh9G8yiTF8PBFO+0GBuoVZqlQtsRE8vzabm2Y7w8uQLBE1ewE80gAj9L1p3uJTUqJKTFPl7R3ATIT5bFxeQ7728ZBcLbRfcLQebWhDuTXo3VVcdtwh9zVf3+hDHh+VDvbFxoZRt31gNEumi2Yld1nSou8svqS8aGcHjt5k+q68PQMSZMeNNZKMlGgcWaML3GaOWf4Z8Hn9NPV2gtcsSwcKMpzKoqYf849uGZ2i9ag2BB7PYCacSl6hQU/nokTWHx2I3v0C1NaP1EJRr4kpDByQwE881fDImjX02VZu20IOmptfUUkBfj9/MaKmWYPMivhJtUXi8OmvSs6k/s62VttNHkZccAbeiT3h0DBv2+APCOeMsaBRQWwR0KpmXJl70Qt8sN4i3/7dTwzhwo9QzwzneKhfc+2fGYFhBGKEktYgpFTgBk3ww6JVAwrP8HU3fNw1fHel1p6nthGGeOm7GTGienyZaASaVQYdcUdgM/rO1ByrXtyHDsCeRD/Ckb96Cg6A/08RluXR+fasPwcLn/m+EUNVjQluQrFtyr2949pL4WDn7Ksna1n0hQxE8sX0uiJoA/h5xx5HjfQIwY9AjSu6au5+GyEyjJ4y55j5pzZovUQf3X5AQvSbt6037Pd4fiABSNWZnBbpTQvCUGoi22AzuwtR2/vbQdDZjgHD8N68TccbzjQmCR92+A2frEjsGOjaypygPjYFD9hq6YWz+49A1c4Z+1mXLDVt9caoZ7tqQD0lZj9FQptJDzIVah91liynuBXCPemfMiJsikxeleJmleyzvvkrOwr4eMbyMO/CazoCHmL4wn9gEWlxK3/YmKwIsjz0U603Q33wQFG5Hs2tNFNeTCsvq2iZsHmGmgfuuFCHSY4BHJ6B7HPWBFbbqJzSvPV4KWEWrqVAJpIsqnOY2/ICtHfEBGeTqLpl2CelMAUvbK9KFwZqJ465OfAhkf+KtsXmSLyQp84xIVNH8TPOOGYYOScB6EWX6A0lVsHDzo6YD9lORMrNYF9OoRUoRVrtRAP2UCd1MAjWZpOssbctM0hImLjCwCe+lseHoV5QoiXcs7hmAJZPFZGiWcCqTAgW8ZLagA7Xid5ZhWUmgLN1Bkg+BQ7t3oOP+odTkzz+BwdhftFPt7lbxSXl7HZelPRuefkzDvL4L6lLgy6mBbQ2FbRpUtSNnIfPnc7dmwlGrD7cx7/f/VFl1hUb9ptgLFm4Ca2nl0BO9wb35TOYvlycTTAtVQNbVQttRYusa0jnZ2khNdSTHefOzIXBn9rSVthy5U6dCROVqC/uJCo4qlbVBfAbatJoHuxLj3WPoB+pj16wXyXG045/cfjEP66wfuQqFaedyZXJWqminrIXhpW2hpKdH4qfRyIc548vcE3EM+daSlZU84rWwwlf1bbD9lHpr+y+zZKFKRmxN2HSJqMT3gn+1ojdroYKyDPkyfM1qVrEPXMpstlUytmZEvevdmBc5i8Y0t3CHZwoPKpOr08N0T8gDivL9waJTcEPLZO6wvO+OOjUNKqZCD67Scs2b6Us1V7xyJzKLwb87egpYdSXPfCm46XW/GrrfL+HyD4M7uHeP9KcMSP5IKtdbQW7JlxH1A4ekOvhhjXUso+7TSfmrkScFVdjKiOis1cVGWzvTm6XMEp73A5+c+hAj8sDbVwdmhpYTr7gK9HBQoVMnsqlG18dZyG2HvK5Q8VI648KincxgdvqNSEYL+aB3HG4BM+bwk8R3vzhBAq4iTdvX/uUPaZxOSbdioer4vDck7OWeRKD2BujQTQ+zD70Y46ZfEeU/CVifxx/8AYin36MgFHjPCtAXxUyRVQRPaWYF8Rqp0PkXIC02oKtLIWRgkVIO8nzRMG9z/736HmEoI770pCL2fb0fjsuX8kxhINjVexb0Ym845t11MjmnC1axMtbK8QrGfSz4iuanvGPLfEf+gbQ0+tln4TpP/IIiEh6GZXWwxo/lTxwJk+1dfjmtDb7lUqJUcBC/p3omJZ0a7aBjuL5fwsUsUsx+q26xvqkb24M4OEUstK+IVJIr2HAoc6mQxQ6g3JIdbGfAt3Qutxm8AORyzSFlShPtC+LU9Ga7Npz6Yq785jqt7qPEF1tbHQc392BS6Sn4mp4hVYqJEEggkHrfzG/CvitpX8al4fvOMqFRy9A3X/5ruJfQ4ahpNru3sqC+Y+VEp32jfpYyONuQgmbT7bllg1ysIcLZlIuF9Z3belVMOSnB+IWyiCxvIyqVUdB7roKnYFgx718rrFQ+NVYlVuxsjWr4ApfIBXUrYfd3j92Vk1+1UCrb6mEdAyeoxVyi6EKW6KOK5w7RTYJvYfvk0FBfjlvjxmtfQo5coWTdnXLD0kcJDUXTHqCaDswNOCebUSVNNQSlNmjsktSX4PeytmjP/wgq7lKKJHKvvribBDWflaBZruPoMqAfUqiBAJOFPJhzgwu/qw1zPISGkckV/rxS682Xy2TUA9yDKj0rdcOfdAx4lN+vZX4WoZbzD7OeSVcWfQXz5DL7nxlYRd9lklQ/pr/3ft0qK2gYxcshdvC3f8pC0Kx+jGiL61V/phr/ln46ySeUtxvsONE+KRZ2swReQJUaZCw/4mHPajBnE/pAnarqVK9ORj3PSjtpVHH2LnDkIKLA30vJq1GbCN7FIhX8CXmTnkaBbit2/8N0Oehlt2qZZ8jSPwB/lHqjVCM3FM8F2Z5onwZ2OL4v2cswp8thxSWbVWkApTBrc1mRec1dFI1B8WqFltv4icaNd7w6OYhs7jJKRKDVIN/AJTRzOe3kZuxO4lpbBuV8VGFoHGRJe70mJnW78PQKZO2rCbXoLQBJwe4xznfMB0Th8h0PBOfDyoRX+bJXt90EICmYvfLMpd7+CEbGs9ei/vH9ppFr4WuXQgq/m1E5x3m9ZFcr7MhNvtyu+qw/QzaoieHa13woqaCiFLk9Q016djWmHfo93BpivuFPQxn6xLuM865I2qi+7aONKmKg9agGo2hQFR5tMImbKWBpW0zmlTKqnM4EoxfaiSh5t0z7WfYPiagX50f9jKLEEgXU3HwyhKMLogRxfuNt7m4jeb3G4slNqqgaSDYyOjN4TUE5VRxow+ishvMrFp5BLZ/ubW6EMzb0HZTTsbh8czM9naUjgdWxhyO/bUYyD4xwZImoQzSpznCbqaC06V+PntfhobHlV/0gKGcFlyaW9gHxC1iaA0ZjiRAPUdKScBXDs2z/92QkmzWw/8wiafaCuslht+EPEoa/cU+Al9RgR0nreCd8Mns8SgBAsZv04y3mcDugOloK588VLPmde4U8NyXnhY0p9o4+aN0AsCvWIUgkqyEqbb3myTLwQZ1KyEhDftJbjLgl3s1JUrsDXgpPvljR3LFPRndQ3PgloSRYBnPvzgdm+Qse4VEm76vBKHFiWvBXfk/6/kmZh60pjO6FzD7jdQfFq2n1YBbGSRCQeukOSQqiy6xY429RpZBKfu10Fo9kayFkOAQPU0ic8FbX9GZcbnSPvVCwIUmnVpLWYUGLt/D4EKTYHPdB1WDeUv+sZx1eCtiB5RHwHnSuRvVpFBnwtMVAbwh24bvjgvxssJxpHOQFzXwBMLRsTTOTi24AQXe2oBVGSoS3mvXeXPoHG4F1hO43xTGvyszC/a3ZHBRnMJ0/6EycGdQsmcqhpx9Z+sKQmEoWFDSnsSTqcFROVBy9/YTWjQ2WF+AjuJI70jIy3g0qW8Zyx+uPNnxC22FRdxwddUSVFBJ5H7mypDoykT90iFNScurLYTGa/lFpI5ZK0GRQSOhxBSYFlbWWY7vVECEjJsg1bFVzyLXwQospmytm37k90PwtK0vuEhwxYM7q+5Xg/uLD7g1zdId17Z1WsZWKDJtmHX4tY6JDGRUBIcrovjTNjJctj+faMLaBW6HXtaUCOAx3zYOaLwqA0RCdvDSZ/TOWetGc6adAtioZC22p4V+nupOeczCHa04B4CCUxKPWZbGeXtTrTfMzqFwY8Sz+Br1aPGqQJe4nmJ9fTnWac/FPFxylPsocc/ALWKWarK76m64t/3k/5Wxa7TWY/V0zxb/FEIbyOKN/IaNblIdF37Yrh18t/OQsCtW9NS6Daygwyg8qpU6sxfhz2b/8AGTkS80Z2F4ColDCNe8D5Xiudla6CcNZljNdVgGEpL0N+dCdaXzf8JottDtlIhI/4SHp+H2kE1mb3oVkuiILEvQmumtnS/kY/VOEX/XwcLxSZQguU0fmTpPvtXShk2zdNnKEDHAFRZaUZJsM/Xw5ywwAcR18YDrc/DfKKoz/3eZKENhy3xKsfe7B0k/A3JA2aqqLqFr49YGchfVfy01PaQ8OdPLQT8s4Auh1h31L1UUEzZx6H30bis5IyffUy8r4aihxeG8mk5G/F1bxeTvmoHk3nWj40m7fxMhrVs8lrSob+CkX+i0Y+ACASso+Ri2iDL94TL7HDFYnXEalWxvfjnvdM/joTEwu0su2mvyHePY1+KSnmIKhJLzu14isbHyeALLeaR8WtLYmyNu2lywNsxf2W/9iT8Bwe/rvloEd0PlAi1f8h82jGMSXqe+N90pSefVcQ8ynC8/XAI9Y6XL/vwsPhN3Gg53FW6uUafVMWPfs56sCtSpa/Bg/pIQgHGf58H8ZIhroJ+qz4qiVxG6Cm8zbxC65JLsPrG4t1ulBdoqu7ypo04/PE2fMFcegZ43YNN1y8mNVU2A8Bmwluola9Eut6VmFeWbCNtZbc8p/iAZmYirfS/bX6jY39SDpXqwvntnkj0Fj8w3JGg0Wcl+jccXl5MkSCMetG+PxLsxxe0G0+UNeWNcEQqeSaiqIFXfqFjZNFFG6JZe07M57YblUkoTTIPRVQ7t0FUQMHLuwjAgqBl09TXgyDUP/Mc5N3emzpJn5pQXvUyLMQ6TZgu78cOM1J5zFpDuFzmdHCfVGCWT8V46fhVjjzZJnJQApH9eJfORRr/LiQ+E9eTM35wVqc37MdrE297DlE+TD3JlHc3Uq3aTR13bDg5id6/Q7zKBpvzI41K0bQ4gJrRZ180U+qqgihAgfd/d/MSL74a/+BGKOF6YYKUilzndFT70CaKEFe4LZo+KErrDqsGBimVWeg+mg3KyhGKr7suuP4ndNmZ2B5uXYkIdvB90j8SysihCyWVU0SSY7H62k3SvsJQxkCobcmb2Y9TlJ1L5qToH8M4JMeTJMS+CmMhXnlJSYX6Y/0m+RvLKVa/zh5mtEMFzXwRxbR66wzrukNBuefxuEXlOyiGREOcFnlKkkHMumobM+sfCTkmbWzpVf9/KOtEjrjylqwNRqnsLmHtRfD0TTZWKBrkvvXPXNk7vqj/DJddZFrWsaHwNwhMYDuoDNtag8lqafa1iTfTdkPeQyGxQFdYlYPX/ZDgrix8INylaFDlgYkQYVH82FimRAlJtU/i6J2luOWTX6EXDh0jEgtXDJf8JvMZN5uDOaz/qL2n7uK2JT07fL1MecgwzGWwjwtqf1CtLnrAQQszxzAIsQoB9ejhVBNTadq6rDiiARoMXcntyrkVEGnG/84LQwEi9Hkww05Tsus1oh6tSOwE0MY5t4uaHUXmcS/d0OwptC3E17CKBXGsBg5A6dBCsqVE6n1IQ0DdColMKb+23hcukpkJ1EpCdtzyBXb4lBbAhzJbvClq0nDjKagFL5M9cJAJCGVKZEFM6oUPu06kW96svb4uGvh8io7fCFUCyUsrsMQZy33O2eKcO/WAAraruzv0zE3OnP6CxTTsiaUcRv+LCdV1DQEWPGcoJJbpb+xCVsKKhy5NvIloRaSZrk7fablzVDVMbMXSzbUiV8ndi6sZKy/B3kaPPeXLIhwcktGzWCNVtoxIXggQ76tLTEWt8W3BCRf+/Je1ahEjVB2zHNzF3Je/j2lCdtD64knkgpM7JQgSkxtQKFZkbFtQQWQZmnycoPoMO0bpvtPZbA1PaheizPcPjZmyEFEDEgdbtnlueugQ94T7XFmxOLvgFYdMrfRL00Y+iyMHjWattq05oweF0v19Xl4NSNTWaiagD8v3VCJp510SqsrEr8EhIg4CqgYUH0YAgHIzrjIdtexUTJ1VMGD7djQNNsz3W5PHuctGX7ktdlD8Yat+xHbTpOJ1jkbKLozIJI+/amg14LDRKyqUHcuji02vj6akJOfQRU/86hgowrUyhio+lr5Q2w/Rv1jFv+SCZi7b4WhwzGDuK5Bo8iAVhqUHBijejz0WbWIwiM7ZrzGq6d3s6dFtINCyrHrLWxWO3Pbl35kB9T7IC1FyP8LRtO+FSFQvSZ0ffInXhUjvAtyNbqMH0ILsQkMzaqsBApp1pemChDkgJ/ulLEGlHu3ISYmw6tN1/G/p0VphCPOoh5KopFHDqhL1BaToZuXGBIPjw3Yt20a9jOOKCLZwLRRCQ++kIWKKIEP8p8NVMY7AWOdsNHxjUUmZyqFCnzszo59OiY/qbFVOAsOyXhH4IWHbD5bqCl9MyMQQIYDAmlP8+7eWX5QMZ2NIWRj4qeXn/aNWIvC1B7IDbQuyXFrMFsyBj97LGHSAJMKG6uHy440wojhP7BkIcLao9nSUJDpaOr9qgOVLdDDC/UjeXoOpuDehdFxb+y320B8jnm6rLbaENpayrquT74OjDHeSvA2erbcNUkfQmTOHBMSyZfC1EV+g1Ap66sgjvbvDnIITTo9Cb6N9kRkVPRjIP6QT6vfptRJWLE/TdxjepRv4q0N/A3OHNonP9wFjcH3+SDEyYvQA33t8czbjvw+6hAuoUzZs9DXlYX1AsoS7Fsw5Efyqnr3h/4DB/+2vIm1TkXMsPUS+sKPiNPrsaU6wU2GVZPVUGySsXde0JXivAOas5uxlxfy4q1s7kDF8HXfomYfbem7dc7/VBc196ddgvZ2xYkx08eZ3I3AAy1XHCjKcFTiFyVp5hgRnqebFLnzlvWl0BHwLqnJFNYIbCZp6FSUWZbwyCvUPL2QiHqg+qqrhKAuULh0eZ9/Ok/MY0SNwo6CM1B9+b+pYOsPqNa1+s8KJP5jRZLWJ1ODgJhniNTStvu9sZDrgucG2Mg/ld78ihd5LfPEGksOMnAGq62dg1stdc1tacM7Gab10VKZ3C4u0gitR+QWvAQ0LAkdgVBqceKBPa641HNChN0MYFtrVxaSw0RwmvOolCZ3nnrcDwwHS01bQ3qNeas++yEdMcqrNPrs5FXN6oeQimxnna/bTlc8ugcEwKsdtd6YQ9OxcYKTu9412CuLLtgA5VxLW94w2VstSq7Fkb/sjF13H3EcJg120/v1/8fP8UZHLEcWZ0jJPWQnQnOtRflCPvF0sZpiuPHzoXdWXZjMyrbW9RZzfi2VAukHhDKn/VhoqFqLSAzDpHaZNetXAxarGRqWEOekDcCFV/37KMmy5Nv+ReuswbIlnL22WZGGIQXn97RoTE8Vue7k3AFel7I33yV7mocIkA1EAITc5XPw3G9uhdgGlA6BVdOBUodI5Gqlwjyn0YOgdU7W8o9Dfr8zDJHd6DAMTMni6mYMsosYtf5DNBnWuYKp98S687Hh/pAk8CjASxEbwDPh+X374cevwCWsDe2gxObOf0oHCrxRERxeXCGRPAOHypS4H3gI9sejUjzLe7tJsOW65ofmAO72Yge7EjFv6iiGtcQNHZAEsl7b8KJMbRHkTi+K+NyVgZSpoPte/GdjNfKXY0REQyZgshQY7ONuwkPHFhYCBi545ke+X6H0ioWs9wdd448JxEDWISGQH9wRf8DGzVi8ImHKHSf5XInhTV1YCVEq1VDOACx0gTjH7EDkRicwSqAANgcgXFepUBnuxWkkc1cys9J39hT6iXAb8K04DEQeOaG+0lkMp3xOd2lpy8v9rl1sh4jQnyCqyOzG3sZrs83S3IwLiS+dQT5vAWUeLLJwRcHAL8g2HGPx8mtika65um1aRynfGvkQb1erkgqpeDlsbExUtzZ9PCq8F9vJEYIjYAT69NdzKYBE+pRgSjd7HED4sQZxyXmCiAtG47LqCj06mbwY3+SoTx7P7vcOF8x6ogy9BVD7CXgKgbKae+YAIPrT8h04xWPFQf8LiWikxHFf5ijNclGnEfCAnQi2UCKWN3rmb+rcgTKU51q60HXqd5/ihYJVJWr75imwcbA8QK2gMeyPDQ9otj3EtLYdcPOzUB9HvNkMaw8I2Ie26LZ4nHZDTxfBlPFj4Z6vv0BBhbtOp+2vxQlax8c7EsU2y4A8S8LAlAA03JCgmzpPtG5/KbjWzIiuEFe8Rbd+t3pJE1DdvQu9Z8XQrgv0KqH4CdAr9v68NMIz+CYTaSkIJ9XaitBRRaYEUatBqXIEQ0y+qZ6DvHwnI5KgOb5W9+B7o1fD0F3d1B1icMQR/LhYy3/0LfB6wJQ3cOBN6HuH4nS/yidgakoky0a+/gUaVisAhyZdeW9vwHng6/r2GptGe9e0L6dHj5Hkgn+tqLVPNCd0Nsb2Q4eov0DYfdbnsSDdfeVdlIyPIkIvCo6YU88CWzuMbZX/T8YVo5AsU+R3XTho1+/XyTglSRYSFWbuDfG4HRFsuAefqHomvShHKfCYYol2AQv7WoUARgweVBSUlNEBlmlva7lhhvaDZBfavFetbCmUk1gwbBOBI0btOd4ySN69o0E8VCaTg0qeIwGjLHW9UiTlUPY+NyVk5QSN4mVb3QyqNuWbJzrHpBFGqFuiuJzNWIIJqSMXK8C0Pn7hkRooc2d0zmuWsTilusfbOXqAiaYIb6p/1l/FvIJOX/dhneRWGBwazR+ZauWP8GIQdH2rYGf7V8eTDaCPcGLXutDU0XGWAgYkQKe4+IOCngJRMjxCJNpRucNnAGTzbTESg8Bx2dcmWNIax/U/qBSIFrKlYtmw1kgPbx4lxIetTxZtMoD4WJCmrUAaVGaX5TSEG4llz8MHqawBCUKDZJ3dWDVxXDVIq4dIWFq3Lmq4VlE6Xo63LcIVZlDJoCFv1vuKJU1ERbDL/4InWNWqyDfa2TFlV986/iCPTjBYij/MFJHTjDv2LdZyzW6ekwLfcTyEW4zkzlucdROVmOKfrGejt1DNlmxo2cJjAV1KLN9OULdNkfACOTMcphNKzF6PJdxZVmd09LfaNDYP5q0npvDpSkU8+SZeMbJ1t/tOk7r3pMfjF1TqXw2zKnbdmEvhBT6u7EF+Ir+45tHPf7AHdmmKiViYhpsvfGPTTqdZ6aVUda0OtJ09tifFl5ZjL/pyqVgmh4Kzecx5hHmEPDI/VhsvN0vJdME/heupKJ83GhiDx4ZrIjwVsxaFT/YJm+zUOEanqQw3jBtoZWfnsLjX5/f8vgH5/PP8MgCXbO+3QJaiERmKDFyHva6BpRgS6SYEF2CUNOlTDYiHH9wCKrMRqkDyAk+DVwLEsE4n6ydAI92jeg2a3cUNCv1SU7CybUa1016ApBaTvgZEzdbyupa1OlCicp1QGJBY5y/XZCo6SHLIAoxZMYu0Qq+ZLtJyIHecBRQoe9KriGYbqBYEy0MUB/LboKkGL3gREy91wvWb9x3ZEY6vC1rANvA0+IJ8oh4XpnGFkMapv5p4K9z4BVV1UjGAeEl302nLXqavwa9CMp5BK55zwe9NOiLGVrqntSqi95cv2FB0ODolG9CkW0R9RP9SquM6Jtc/IpyQN+WSQCn/u6YFRP+lq98qjHNHETt5vAk8TS7rTepGbGDRaAFqGi5jXUjdmVNC3oPJDpUun7gqfcwQ7ImdWOX9b/RNjofQIBDlOPbzSRmoPeaj/2GwAQsrG3VQgoWGNfp7Q4+7a3APDQxHC+rovZvAuanbPK4W454pMxSg4tSN1nfLM2SO6o2nFoGZ7XtQckzwNqkruNNlmQPDSsPxO5oXrGjmNAYuev5byPzxfb57FW2KR3+/Cmq8En6P8MCdGOP/n+sHHI+aCPGcCcvkWh2+cAtrtPIwC2mBXo8Glu6Fhb9gXveGdGmHe35eEzzrt8NOE5PZUIEOFVO+ujyxTZkLNCavDKPLpZkwoDdmW0H6NeNq5Gw8jvVmMnMG1VK56G0Hz9ihZVtg4PUVT6Qsc1CJfYlJ3mDvpmpeykP2cZwxRctxS7uUMo6gBVurHowdxSRFcQi0hvR/3rVSEwtTYJhLWyG4t4z4wu7ei1ViedrMZ43hy6SZ06BPm8fbSsB8Qy3A5EZEPs9GMxDHBRkGRtsrxLQW0Z45/aHLFwmvRAYJuxxNgpeiEV0/LjXZiGAtLeO9vZFbpn37Y3a300pz2QrahSmcpIItiLiMr9W+cKrLCx+l5R0b5OeFzwmceBSCSMhe+6zuQ1jxvP6bOdyyQOsauoQS0IhWpeAlS6hbMTK4cnCiqsZYh19bSDvbIvBVqT9C36lv+sC93/XfpIL+hq40btWOpsolOC31D7RKEVmRraeAmbkAwX3l0ob/fP5efmyT0Nx5Me+1vIzGfrGf76Jjynty1vPmAjYlZssm4Y1yJ9ivSZdBuKAc3egENu2THPq5wBhQkuRbjc5qqgfD/DPdFKFw8slCA1GvRMnRjk0EG/XyTX6Oaz8S6QDXqTikj8FtNBE2lNWf0O8uU2c3xnhMLJWimunXoPvhutoSgx+oIGWpbjq1QB2hUV1MgobFEMMBMIJU4gbpMyAVk/sC/526+mMSTGho6Cx0SjhAjT0+rhwCvokLnmRslOpKR5OkhTMPotU/gWHKKtBMneDLsgPOYAIan27JK7A0f6kz6azhJwvOInH0pVvMv0SDdhvBPiAlRq4M0ZM98+xKG5PewZLdxae4VdcE6y/MqjoMRipSRXKyLcbX9it9ZswTDLJPEkxav4j9L2qNVCY6xpI5vmwCqkLX5bLQEcld5StMjI6KTNL9bfEZ6ic99eomzN4t7kMVJJiSVqCqZvYMCh4RLgUUROXg0CylBv2OAEaPdBI3T/nSHRaIsccM3+/GgLBOSqauJr0BbPiwTzS+PEndZp4AUQvJWxBQNnjpXHx7vff4Tp17HMQ9VdB9dmQx1r1Uu0JJjveVpQT85tEjNgg0iuXiMZZXduLYA2CdDAChEcOuCddh88NZ+KK1RRiyxzjh26J31DmNiMc8zNiadIkUAzncRf97iKgq5GTV3IprGWWGjvCLvePyPrFPnK827f/JWUbQxzX5j993lYbD1ZR41fL7Arel4cY/IFbagnBNrEftMM1yThEL/h7Z0eG8kNYHe/iTkn+YzJnE6doyV+k4CHGI9Ude284t+wD9yZcNhXyDG5rdzV2EBr4igkyZTjC3XGKXJ+HLZmgRw0Wz3oo6kNUI83IzYl9m7JlwRX4CjXg4tv8JxOomTX2rc/f5ufiMqIFb/JH4sxhyjruDW4eEcIXILCNqEKR96rFKp+0Sb06nyrGf0W2NRkNhsmiFwV/NdEFnoCYYnpZBvmyAOg4CCSyAbYX2XFokIYqkWww3xMRxDqWC3eKxDXlboKyMeu0SqTYAPtAttFbLVqAfOtTp7dXsD9QyzSqf9wx6+jfvHFQmGqvRCnOEC+tQVCcqoeD+sGHxJDRGBzhO75/1tAE06j+RfCBGM9ZGAZbUVryEjBf3ptFnijHzZWqsGL4xVcQcehkMm2EInZ8bQ3BHZ5EpDH9CVfvIbxSdwbzsjPIeRa4PMjpBT0dCOZe2QZ97dD7yUxXko+Jfk6b798i/YQQ0mEHSuQlFxL2LgFjmqhuMnPf5urGPTYgZT4ONAyEgLcY4HQwetBdc5iL/UETfCahxgmeCAPZgZQD8KfwOvDrmv8DragNXRWqJa09MTIo4M9hHdTz/xEuirvPRsL+ZaO2xMuUNYDjsbJKNh/gKriM6AxiKlbCQTmeDvVMqklD2RmpSbUfg7phMUdj0vb8PY53s4AjNUW+uBA41QkHknGHNV4habYd0UjmWuaPlWT7AbSEb4wHWb7cqFSg6p/BzKVLPX9YHs8U7q6ijlZcpE9QfHN6IezOwxADrXvbBRCsNXvpZGrEkS010u10XUorpCFlkNA5dGbehHrnQLknHm6ZgoY6ATVoKPJor3sfVRDM/EJG+6/rrePRA/HNCu4WLnWjh0jntXy8ePM5KVQIlWeL/VYkvMKJ9XtwWCLkbl6HPQQyK0JH/u9HX/3KIJbOnauO+PuDCopL819i8qT1r4zqqIGWqblniy7KtqDgp+LEab7S/Ymw0qLhOcRNng3C4ZU1e1slrwbn2qrP441wFQa2Xbx5AQukZMiOw2afgSdYHdW6E986KA/PuIWdN/tHv1AyS6sLUTdJbZb5A4m3D/HmqnzviP+24RjvOY98GkWravBdzD91+JY1lC29698/XKwaayqTtZscesTfSLigOV7NH+TTR6M0+F1j0pnc3nESC4VtnS04Mxk19OC5Z0GD6ruFfvQ4tlT+r/UKkRP43VVp7ILP3vQwoSzzptju1tnoRBIcwKIWWLCJJ5WIwSaa+DBOCjtV7OuHQLnr87/ZPRbPazg+QeMntOVzbFjlYqKrvNzaSfT6CpfuuWaHTfXC/7FnslIjptSpX27g5vkjF1HdFbr3a6QDMOHkeMdAb8EaBHDKKmBYf6Gfy6SUFnVV3/eZVTmB/h5YMvDvrLWAhmL38ClXO6yIChYwqd3SnuV9TCAYXOAmaaR365rySHCHwW35FADqKkfBEBJROIbj9hHF9aeAKMh+MvEVn0Z02T/J3SSNanxZCzaMVg5s+w6neRKcDNgRsOcyil2qbQOUCssPi870kE8vVMKeMFgiAx9eSG5MXq02QIAxtMXeAR0naNKdgouuHy/hw83j/xOLBeiZgwrf70P0wXWcHp/Qfnk0765KAB62p/QmiiONmtpiNsSXbnHYHQ8vOPrMEuKZJsbKre13nh06Sxt1syqIDMuglDbLaW3VSBMr+91rVr+2vFpfvtvWZQS5mb5tPJFrnLEtwqFPUmQCEqq+GyXyyBwJCJ8l4n4c9LGuogwItR/Ksowro8ayFducwmitfibg7JTTUFrGmhoXoECkVEb/ERNiufFjMsjZ87cWEV7D3OtucNsjHcBU6UpUPUWyuIzJvm1T8WimGN5XCsMaV4LQ8YiL/rKIq/VcA+t7yGRpM5mj4Wb54pIL2tQXaqAyiixA0qBR1j3Lc4/FMG/4pzep10XoyA09/324wSlxDAdusz5fHuJ64yZz7FbEZkySbH6gROnvTgQjfrfBHtY2PDdfZ8z4Au7I46qVVjhl3+BkJj3FZKktX7B3anfpszTfySGsd2ySHbWNTcwJYktCms0QqvKL/vLSUODczAZAwbbT9dvZBX4VpU+gCPyiH9JqtszoAV/+PPB0vQlDhBOr3P1vUL9kYT8UBQ1BMBShELZavGB7wXS3cHrmLfk04HQCvBfBSmwLWA0j+WhGHU+0ioLgqzAjwN25Tm1VmYeF4FyiWEzRNyCQKRGjCBt7rNMu3130Ozk1rwaqMWB42xaPdqe32AibJqubFnY0gHAtmx+/+UNs2NW9adIwbXByX4WiTp+iuMtsNZXg+sGPjFVzo06Hftpo5m7TllU/NmvT3LHqdmJGd+hhY+tclU6TZ7NJIU5A7Or+OQ8O/uTnrNzsfK/EGsvcoT0CBZcYXNUocq8/Gb4mw/17h6ZwZTI/Bs/OT3FH1dHXd+tyGrwa7XugIdQZNLS2QpOPg1uxsPgbC8/6pkj3tjs1jci09xZOIeh2EKxCzt3aROChNZLr3HpKkO9reYhlZDSuB/bc3ilwAiQfHwF+PBP0EREebADfEgoaybcH00mTfcB/7gM0qDa3fhzwhHDcC6vqQvwSmxR2ZEOH2fz9oudkaYkKT2tq0rjaVFS/xNthy/pqrUqqpvzgfqb9v9cdyqT8IYQ6LH+Gzg2lDj/QQoPdrpmpUB7K+oXYqZwNrLHPYA0NnC4rp8b+u0TnZ+IuipiapeAwzfrUf5ZTRLngvb+y4IKSUfqbXzpcxq1gUaMmPDmJnvJ6ohYWMuLJ+aXiYn8lE7+k05NjgkA7kgsBnG8P3qqOvD7cAW3n0UBs3NkGhXBacMYJfafsKFm1qWzafexs0DQYadIFpAi7FFtB7Fb5y3vsR5qJFjhuf5ABj8c9X8rU8+eRU/Kquax9qk41hsRkeFwH+xeaNpKS8aYk6gK4c8SIRZnKnM73J3gKjBGayUkCWJ1+3oC6OsSbOotMXXhZuWaMe91XCfdDvIJP3AsvkFH1qUYncfJ9UbSeorIpe/i21pmGjJQiKpPCCCuh95hGL1lVKWV/ep+SYXLJYVZvu3ijg/N0uweCJLmis+EpJemZOXe4qEtL0xMPUmPFsrKwI7rPWh/ePm5BDubkaklaKdWGtyFiew7/Lo414P1mYK8hH7fiZbB1YSX6xciL9D5MhxQZP6SfF469mpR30nZY9upz9qUYPju9yA4ihTe+f0oAiqBP57qPDrdE/qz72u0Rq32UOPSu3tARyqbHh6K3yyRxEKf+3GPQlEO04kUM3VQyGqTWZyiDVxbO/xKjqYMofJwM9iPiPiHtS2XTlauNFONj8dutd7oZJjOTcm/UWdP7HxVexjcCqc3Y/Hncj6YdxAc2jseTHj0yWUm4ORorNoxqMleZ/pfw9C0k5OyFRFRPDvygd/hUZZbwdhoyP6PTpbADVBljylj5UupJWlLypj6lLsw1sv3SvStIV69mhhzrReGzf1CQvof6jP3JWXPJihTLlrESgWyR4YfT28LSRMG0G+EQ5BPA1numwmPIsmj0BDUqQyZitZEHRFBz5le3WcXid1UCHwRUDUeqZ6vwuztnC7t7zQxmSHznbTE/zODIGqMfmRx657RJRHzscZrcgkz/rduzXRqpWta+2VLrXXIL4MoPofC2HkBrfb8MVOiRYoEPTNYsXcgPb8TLADRFVpOoc30DGFbpFZ++1Lzm+2TqMVAsasu9QZX7ddLtmmzBHao+9qzPw+KETecC2M414VkwjnTjbbLScKJ55j6wKNises94KxU+FB96xFITqNWRekjWhEeVTRiujoc13u/tvmAI9T+lDJZMgWlSJM8li+rpwSJX9w2W93F9qloZGz1NIPSlhKBXIkkJtsj6qAjYJR3WNzFaC4Ykz7O7aXI+dW7/oQDz0Lj2WzRvGAGX9pfngaXh9Uf0Je5dMFD/hegyTJhgiD+yEMfafNN6OZ3V9xCpmrHQH2bSstX6qYjQr48n54bY2AV3pkAvFy7d+KWA3LfnjG4TxMqvrQoDjVhrIbkvg9uJWClAZTFsvO6SaIQ0f/pym+xBu64i5lmBurCYg5b5Le43hwM0wggBa1u333JaYD92FsEsdVUyhg5kJrt5KnRcndGvF5g6xcGDHbbTamXd4Vue+E1FBoO6AUeL9VW2lZz59PlsbJ5pzGGorZ1mvFa+npMclY6ygZI08Gx2NW25FrLuP/8K6Z3l6/WoqwUaY7lcCYUx5ZmMxTDDg723Yjjbnbac8Gr7hdwXXxVFHlorZigZzT+lJjDtx8YlgSldK+Bb3gQHY313Y7FCL9nRJ6SAEinVA2LLrIvxZitEAwCoJZhLa9rlLJyhu83XqxXgguCHOCexCu9xjB5JMjdCOOfONoJr7gLmyDn7ht5qOsYUg6v+kKlHWJy5jm9Mn/trzujsUi7exdWiCD0y32FuBcr61QewOYb6GPoFhYOQDv0IhfnQB/j6YDPTH9he0E18eIzDsZ8h3SwvOoiTI+i1h0nElJbNdt0HLUbSeYJzmEnNR75lfdD6y1aBMExdgzMj5XXhfm8MSo04FC7IJLfkh9xVx7sNWoVyy2s9y6QF4zL8twHEpO45uPOcvnkOf1I0bNbEYiKTZZTU1PWtVguaZbTDsUFoKDVmBDu5/VBBA2uIMQnqXWgg7UuYxFHikMwxskfiZ0NeWWHqd/KaiXEMz1mD+o80YwG/kn90iO/L562E02OvIFMwwAS1QDTbw9ajhOZWQhaETdLFBs/h2XJhyytFEdX0g+hOqMsdxMqf9oVjsQAYDyvGWkXLmMt8OYVoNtI8ctPHzNW1TeghI3OCz4ww4pknGNczmME8yIFChjjiO52J4MKiNxG5pSyJQMo6f01AI+UsfPeYs+VMlvTGKczHTstl9pFD9j6mgyfNovUrAFx0PQmKi4GxsWOGYi1vx9r3cMJXFWCl4NqrxxzK4yZr8/td95y3JK4kkAk+/2QrPZQv9Bm/nFvSAqXdqxcvPBEII9eOkFZHaDH6mZYk63PG9xfxAEmRfPqhjzoIziT4+CmlXwBGBYCnR93Wxl2ADOW2Ygc06B4Eenw34ZLAcH7aGKX9IS2Vn4JNeoOak/4WYKa7POYCaO8UBCnKyUIOdDt9MclfH43nU99RdshvgvuVZ11kNWXaK1yi/d8GQwCBJ8PJUS6QOrt+TW2eorQshoa1RAGIuz1wXSZDqlUCe11YZg7rAtPjczNx8NOhKOk8LoZPG8M0171dkdatjvt6K+IZnpT4QQaLDzH4w3C37/Mt8LW+PdP6Hjh4pdN2FnbxCVhSeH1Cvk9uRfeod97zBUmIpofRULn2I/F74/UVUKo6SJ0U5FMsi8vcbjh6no6pUtcPHtk6zKempYqfmEgdtGNiPYkJVqH8PYgXHg9wiY8k9uc5sskSMgo3bnCZPEHiEORP029IFMSrZ0zjyBgu+64Iu5cZBeowLhavBNVZDJxdTG6wC3Y6/xdxHH8hLq5Sd3D6/mijKhS5duGeTwMMkYb28fX0AK9yDCvga7E2DGDpmdmUC8RCI3rIdnczayBcTjt7ncoiifmNs9F6RIofWcMkk/ESd3UcI9OL/tQ9M/r5F3+Upkx+ciA0YpCgVnVZvZmOcrT+AfZu5dlDSEwkvdre6pmyDi+1AHRnQGiXcF4IuP1kY3UhoSTqlxzulGnB+eF7Tk1jDhVhlR0cPdFlYgzR6ZKqjXSRck+VC0jMl48FebRDuIs5p5IZ6XS3IjasFHkycNHyvyt9ztdKMqKsr8NqlZb6EIP9IQdT+RA8iyswMAkhkb42iqsYRwt3+NEj7oKAQ5vdryQiyKWUI4xiDO4mMDTZ9n3Fom5Bzv87o2qAJ9AQ3ekKIbHWQFrI9U6uGCei0ssru7GFnQEpSMrlZ+RfHX4az5vNImSGgHtaAUPS/tYdwvOIvlrca1BLJGa360UseOzxaJAK9yD7HBJixjokCwxQGJpN6HZVoreqQxY+vTvOx6nzyje45Lv6m2uiWFsQ1XpT+bu+fPwgbljhy2nsvHBds+nexOY7mHusUbB7Jjl1bHtMf6OadBSo7K1nNZ63zWE55BG+kxQWfvDnad2Eb+CLfcz0yWGs+Rz1lCck0Is/qMbdpKET+UvMuff44Oejd37Iw5Q3r/pme2lHJz/sHmK0kBo2wxf9/L1izT4tRK+cXGU7Rbh57A4G3PkxQ+pCLp4B+19GWWg2BaaKv9IY6stocwN3zOW3dU1tUfE5eBhOVUDoS/uLzmSfBzEYioyaNqZBhSdW439hBd4nhB2BUpuneCxQ/Fc1RASOOVhfpYGKXHSRf/lRfzmir1rLSWO/xqMYDoEQVW35e/xut6iuHNGndJiqZlwFpup6YDUuTvBjxmjbPIvPrRxcKaqKW9EMpDQPixJR/fxzeQo01i8vbNMrWDH6YF2OaIpcfQpBJUVQR7kRO7PGaAqjLtZsdFsHv4hrUvGA2hWn19Leruz25RD9X8JZM0bzoHD8Sk9d0oI11NRxCze1I7LF5uo/gHil7bmnTUHHRQZHYMOBeILwhzGh1k0KFj4Msbjk7DdIYFrWfKJo6+1BQk1JQjQ4iTlTweYPoh9jx14zXTHlfkgJAON7Vd7AwQvXD+hx5rnrKz4TifMppisDPHOKxMpkq0zsEpm37wqBCQCoD5NFxEbneu+uuvqgrVZXy5ZqsQ9Paqumanwk73jtdQ+CMeo5c5eik56BZOZfNZjojDrXvVG89t9me5ibVfCizdN5+ia/XzO48xdFnVEclvAYqw19YQJV3t1yPi7nLCeHv+WlUacZUwxXoDqFTgm/2bmc95fkGlZtt7SRYQ2t6M9wJC0K/cCQrcma1gdqG58nqCrtm6XBCzRjDJgCp/lEcgWf3xCkm7ZuYc20AcvMeHb0Igs+E0MSMVHPwXq2J2WtQfDjyno6d4tBVYZA3AAhAvR9CuhUoXEeBMQnKpSp9/Q4Z36OnkUxeCUuz03Eyxr4oF9WcSIl1kiuQx7q2TRxPHGAWPWU2g5zvSu2UcqZS36u77hl2WkPbt/8OYk4IHxrTYtNS8omDB4CYBfAbiLyAL88kwfqhWVDg9rT0fGtIeAx1kfbd60zRt0Y3+ISLJ/bmoUW9AZam3Hf9/CoEWCKHin5VxLuKbgGMrFmRN4Y3v2/7QZNdcOk6UPAR+T9DpaJtK+y+/vAfcRjfDxpPc3JK1B4y6S8YkGLa2q4eL93k1o6Zn26FHp7WVkQ2+n+9z8c0mndLgWEyjtk7MMCQV1tPXv4NmUSAdMMP5NAABh1yOWn1PNo2WxkLdmFtK7bwXthCVslfPUTfiMxOR9xTALAPWAvYjzwMI5SJegLsT8rrgf42/Dcqz+SJbNJ7Vg+UsO7CCiDaOvLkV1CEddjYt/gwK/CkkXREx3zFGM8+GaKVtJ+Qvv9mGw7msIZfIbj4mMOwZtBBbZYOnjjLLl2xLb+AI3WBtxWKkaTw6/zxbWqMoafIqWHlrjn9RJlygSn86J3aVzugSgUqNI3BQhtZ6JluU48TZXERGPbfVh/yjUck8/PgofyLiNXYCchh6wQcd0cPWuYOXIlfE/y7ZllDHBuhynmBRq/f74j0ptznmLpyrRVkIRKE2qVIJE413Ke557vV3/XlFKdqguEWX9q4D7H7+g/z/ayvqU0Pni/02mVicNNKKJPsdJVd0rVItBQ0Aa3Y2/R0zlDuyStWlyZzmOatCM3eHgp4TbXFKIlWzPqBCj/3KhEEFrUL7aPUHo/tAs8BLtZkVEmy9/+wXPMNYC2IYpiTq8dVLAiB2VpzBkW5q+6WwYdFXhF9jLeU9kKmtmcoK1rPTbIXQ9mugDTVnCykT40DrO58gaSXSAH/nny52Ym35QUaELkORcQnshVXBzgPaGP4913AqxtlafWQR/VXqyxhX9GZYoTbSyQ3Kk8U/5WYcWfGVzZDzi41p2GL4jWUHGmL4u0HuCZSDTK7DYnTfgcyX7Gxg2tRu3R7irvdLp4/iE2JNy2ov1Z8eKsB4oXvewlgu2shROkAi02v/Ps6f0FuwgdNGd9ZjdBN1pmju5btHTMSODNCyKJYvcyN2zUFAunAksoMFOyfogzlKOBvYna3IGRezP9nlvBV7kGpiRVal/4GBiRqPFGYc3KlRmRQelrEhTOrbPF/6s3mye5JP3AibOQUJ/+hk5uhvEkmVmjCvUVd0BhQRPqFTW2T1B1nQg4jZR3Oxa8i32I8UgWhsU3Ip1ulHVs812evQsxjtLV33sPuqMRilnT0FrIl1DSYqaEk7vzvs4RQKWX2FFlT+FPkkArba5y9dAeKW8ijSVYcQTtKTDjCiHWslg/O/fwgVHYyIS6E3OChj3oJjJa0XPdFrbATA3IIMMsIsfcP9M7fy0iu9Jr+SUXgSGAQOmQI0MF8gTPhWYsa42yPWzP3v3rg9vrh2ZlrWNIKTj/zKgFY0OF5Y9clxF/FNdNUwzdF7FUq0unBGYfsCHOQySq6mz5fbJ9sjS1wGQbl3Lx0T6oq5HIOaB0KWntKdbnNASJRTeIK5lpPPRM2AmYLpKGb3cwQsfRNI2S6oLn/qBlXFM563TjLKUUgMMuaWC7oV95VRBEfEMG8mYVNNQbI7+wkBpqMJoypSQ64/cUpjUnJf+V69L1d6HKZRNq30cQuFLfTNMWj0Cj/aSFiMOcWCJ8E0WipUbF8rrwHkhjTdszuxRYjUSk8rWVRWTCbEYL1aT+FCEK7PLu4ehjfwufOWVCltypnYjPAA16I/aSZ3q1M3ZLMvRMo4ISHR31p9xXRP5gcibITUktZxe2zorv3A9IF5Os1PP3AEotbzQJ4AXlYjX99h+yiQ8Zz4/cm1fmM5EYKPyVMtijuNM16tHNqnFQBvpkiDZhqrCuoJYlAdGW3WW+spF4CrzwfJ1YLCqsIz5wn5hGNFuw7i+WH4NvvYEFZ2WP4v1cQzmlvo3yBi/zjrzaNi5rLvwiCWd4TSIhVdLv12Q7gkQOOdktD9aJLuAZPg3my0WoLOuBegZSvaNhza/xJ0S47FUjFf00w54u46J18ZFnV4SPkcfYW0FtEjg+lC2sSTS4TANUOjl7FgBVaKGVUwIdhh0mLH26GuljETc0AXLcbei/CrvpeAK95r3wZzrVg3/i67Ayx3txHBI5T/NCgLwvQ3+6yNGChXg3cqz0L6UvcjdZ7rH5wtYlZwMbrfMY8shM7KEb5L/aqIplrOifXskZjUNux3Vdsjfdmp+5M5ripeFtTXuNRDSt0RgjLXNBTcyhIit4JgTwiXVU4/MjR1N5+ObT/btSeyCtpwa89KjX1kk0rc0qYem+wVxdvYeBOozL5ZYzuZ5xJUq/QJ9Yq0jyO/c4U4BAufUKpoEQ9LNM82qbolXtacEflV6cvo3qtZuzJ18w19U7MBf0By+4vH3eVSVKXgn0wHu1dmRIl+YXkcBFu+jiUJkEqbqWpjSbJGd0i7W0sNxI2YMHjUsKxfhvBVqsGdqOj+l1PjVN0Mp5hD2qNe+WbpkM5EIIysGjPdqYByLSDAxk2KGoIsBu/eAL2nM/PC9uqVxTcOTL8kNPEVMGHphOEBId1l9107r5cRJv85d6HE9QYLcCz22MAJ7r0KgCOsg4r6ISES4BdHkTO+dsa/g6ZGSQ5p2wcKX+kNcbeEB3MA8EDT/WkVMNuxh8EEOM4LilCyPIyimjA05nuktPFfYvMvfIv1QzVMmE3E2QupLRRT7x1p1svYOyvDJ++FYw6vhhJ4lKxSJiDn4WKMeQAI91oKRAJS6u06n0Gb+4Op32CdlVujSzpbcBD3uqXJc0gTX8NhjZXiKKuVICpSQbCb6tIFuvtirDwGWHrOUVcOOawLSeNtb6Bv44GW+F4D1b68Urqr4gfddM0XIpZtzVt7uIRkRMygYpDiJp6vsYG4pyQDzJXEWL69S3d5Nsvp22VMeCsBigLONB2qekFiKBVQX5xomweBqF3IPwCmqjeMTBgBycbNCOlgLqGluLNy4QwX88DYq16FfZZg8nPI7/+AYW8Ga1kN/bogJahqlATrGqN8opyXXUgLgRz+/lLRf8bHt7z89FrtxH6MGpSEziDyU6JtF+1ShwflN0K4Uvmij7XPYmXzkfx/aqf21zJm/zRNSAM8TVZIK1ltE4RR7oyTdAsga1lph7nXQUkjXBfIIy3cRxc0+jGqhYrV7VNzalReJVKtPhguT4kJoh8jMEN9ktQpidDz7JsnLuCZ3svydO43E81CCWY4X2WeDwCm+ClaK3IcpeRJToX7u+WpCRW7F3eI+UqylkQKrWeUlL55bROBoasn5IXKaSJKWBdX6JVpNvStG3WuZdTZkcYEH4JhmhziRpRM3/fBrxaZvyPwHsgZGM08KrXZtaKeFG4AMY9v+g+hYK83oENuJ2fi+cSbKsKrgTQ9T/Q4Wmmql0DJ/AHras0Nbkkw7Rry3hGDaewUjycU5g/aoDsb9T4776pT5XaOsPwdF+eF9i8wAIhGe9YM56bQZJWVEBwRhPfpklnP07qBxxPQZT9mVgySdBFzkxgm0St2Voq2JDdDtf7695poghjQfKZ3wsGSqwJu91DADqMS20QO7ciCQHMsmVbN5jcrLR3ceSFRzgHI1UQbBvOBc5aLH8UbkEavq127+rzWNmbxdkpgxJZJjv9Rqei8xcNNBNsCejoRzOdCU1g1+966arvDzyzZI2Kak/i6RiNyOF2ILGK5kNVai06EgIJKH77qeU6OyOvL1F0yrv8L3GPwXSb5lWC6+Ez3GqwYRVdN4oWkGrwvFa/pP+q3Zzd2HGS8ygwxVtjLuziuqEKaPrNOqTLrfeR26TTKPwgYP8qTtXTlNmdineIVSiaAqxyAMAzQq91sMFDQPZhBsD/12+h/blmFZzHF9aFSlXIXq295dCrJd7O4gsBuQmrlKGLN+DHFxtWp9FabTyzmOxdYaWO4dzQdODUpzuZS1xBfpYPubMAPE5FVTSEryfJDJVksyu1D5Wlfl9PPOElRBGEvCIOWnAW5Fz7LfvxX8bmU8mBSl9h70nw7xt+ZykG4XzaVkg5rN47VePQQhYdGMVVRoNwKTwt/PoK4ME2vMsQPFXxRnbk+031fVfyYxjyp1lezuX0M5dQeme8OwnRuA7atrYRmBNGYiKPOdBqpI+8x2a+V5Nmfto1gww8j8HS5bK0nXPuFMEsq0xP0eXn31gvdDW+NeVAdcPVIWgxRQzT6Q6oXMF4eyZLH+dPSKe/MmdLG2JW3outtDxOjhkO3XuPvryQwsaZ+KeZllrTTlBeR6Ro1wZxWsqKhQXhS8osUrZG2LxSJVzpL1Y4APng056T2uvvZImbnUk3ilYMugLkF1gXTW90uphrli3M88blDdItbWx7ufkvBnvPNAbs6VQT88QOLY6K1Y842sSVhjYWV4qPKIfvWPO43K6sgCiaUtljvkaNiqCaPfAd7SjMBoBN/97Q4hR867P9KlaENogQE3SMHCKr2c2pNXclaw9AYlPFNXVonJ3PQeCRm3Oqr5xRUvUoB2CQGu26pn4AB3PR0kB0utgOOuLh6YmFATMWVtuGl2Xm5bm1TRXG5hxSDQXcZK/MpW+M+liB6MP36ULnuVFDDu3S6xoKhzpHMWJooDw3gjaUwReaetoQZI2wXvFR0Yc2rfIUiNb6xLMV+P0bjcL+rxE2auMc4gdIjT4LNU7U/woNtsTqcq6gCrHlwpKyDKI3Oc34Uph+OqTgauI0U/RY0vPS4s0uPmsh7Q/ia0wqlU9oTauJh3aPJjYcrvqnMUXA+VvaVrX7Bk98nJ7mn6mIrjUoEsjDfetiLvelBHu4DC7iFjmgzATqEVYRGe2wUHMGJb3PkS/lUKVzrRNCwMEHq/vBbkrk8HpD9eiz+XHFttyyHNLvXDrumadYFV5hdqbOSRUXYMwcPIUPhn1SkwMC/s5JirepeFt65ySHpHBZyEug3JBEc2ebpNEIILt8b7aDt4iOgDbPRdB4XCJ2iJru9nd0pn+0Aee+ZElbe3Kcpl3HmYgHCqiYt0414aHkGSifSZlX+EvuOLbILtB8B6yKRdIjduMZwj8afOJYZiWsV/q0kUGJearhR/MD6RaXsMztZyB3Z8s6aToVxX/rbJ2l4sVoEZv5J9i4E5q3VC/+7/LhoJaz7Zkk/F96UJptelivp4dfX7qEnLMnU0OpeUcUCg6KrZiQognLuWkJqLb8IYmrpoK3uvb3MRHQ1nEspCQqye462bMs26jTyI4VLXpMlcRltxgiHvf0oX/kVM60DlguPwbscFLnuVgbYs0W1kiwp91Mv03H8r1TFPTHYmbsB9RwdPVAGrnl6dV16dcDY3hw/f3hq1JpGLDvmEDfk0jDOwKPoOqaLiJG/Kuyw4U+3g+Qa1iYiA4ry1wJT50nHOz+OSjXjb81Ma2nNMn9ALxcJqThUDfcRsaESmYzE5r+YBiLoiiVHTPVm8X8UHPwFY5kX3nWUtVHPjVwQK3Uz80K2znLX1KAHjz+sNIpknFkAjkLNQPMSdgY8K0e7o/Vp4nK9ecmLs/+ogX7EMWz1nxQBM03v3IkK4QALsih57j3wEBxG4EqF3mJ1ojRclDffpalSmIpz5UnXKcJMZA3rK2pnUq2KFweRxSEUT+uYtzE5+2v11GZWbVPzKDUcDZuyw1DHyCrAVdu5KBgasha82kkHUiaelEUUNXHznXDKkLw/hyg93O6wfjnR1FRrthXjAnY1byVJnPOPG2ISrIP09XJOgDigvPLRwNDGYytfJ3eC1J4rM4hSphgPBXUTwBywCn0e7CCuthbe8SSukMgVMm3ux86rzN+htPAvtkBnfJFBSCdKzRaRIs3TEMrB2iH5IcsB0UWzfJzN2JMTO/pwMSmMK/K63y8Fjm33QSsuuGnfDV4SKPjrVRXzicM7myDuGJLfmCvXqN9g/Wwc+bb7RAkl0ABEyL6kN+c8+e26WMn77wfjRlU1bR1sVVy7JKGmwRoH7q2q8bsDWVL67jhh3bt5SuGoLvCXo9SU5vgObcrV3dTtVGthP4Mr4Mpth9DcBNMyzPyVsIGv9jSCZrZZL2o2ntI+7C39OcOfnWZc46fEQUFgQsaGhzFW8KO0RzZj4VbZyQUTE9KaCnCOom+c7OgKu6JVXTh5NBoVU11iZNtfcZcWhztY3+fNSFIYbxwxVd8OQ7T4AKUCwATHNmgkL6Bs4ENb9yS5J+AV7vLZCnFFrHUttPWarnksREdT5Gk9M6UD/1nBO0W5Dic4/4kEj7VBy1y9mX+8T2cYFd8kwbvoIOzJTjaPsaRSk49EjYmn4eCHSX9azG7CQYXoTCPXwOUwlexjb8TYC2Rtp0SOAKkUOZ3+E+deGLa7DWcclH/UPbirBzTHDGj0yqNMlGKs6EYogXEfO5ZbQFF9rTPT9je01ooNmm9vWOVxoTWl8cU/gInu3Gf27atSUb/ps1JtWbTs4OzRTl2wBUtoRBB53x7DF2cb+9Psb5XMA3IdSs0DN89BOwznM7hauWLroH+BA1YFWGJtdhGdnJL3XqNPIRbn6tylCkQA7ObHaTlw8V02ucO3ELaCXgSFTxacKaYEFsFn/dKVVmrmGEJ80rBBU+jLDOnglN+7UeFC6+4+ykV1cU7piWkU9mkU+oPTxc7PRSoSCcEtWh/yU46k5sM9QnpFJpz6hz5MapRQGQSuNqLkwHGvOd5cpBlJhvTD+JaDXd1mJTWeYiiKga+8CEgTJ/lby5MGK1t7RJlH1iyzSykyyvMW2LZNHoC33nbbVVeHjwdVZGKOvEyZ7fEdctVTfjCZGMiS51S9Tv7AJ0+FucoLIwHKzS3r9jdJFntI4c4RvoBQySK1clxvEvdEou0G3Is9PjIL1S7UeVOQZes9+FJjX6tQ/PRjxgdqTBl7N6sXbtc2UoM1RLIfk+wgTEe2P/OmeTlm2001N0Lff0iCsa05XuHx9hTCONXQAuM3U5STeN5w3p7TAhDTumiJwQi7oau9AL13Et0eMTsUKVc0R/JQp8ZsGR90ylas6OVIX4aAz0adL86xBCQOdgW+zjWnhsUSUuMKqd2gjt2m6A90WHg1Purui5iq+ujp86LgLYGk5fUkz4gbytCWxgpPoZztiDgMf1eE" title="Mekko Graphics Chart">
            <a:extLst>
              <a:ext uri="{FF2B5EF4-FFF2-40B4-BE49-F238E27FC236}">
                <a16:creationId xmlns:a16="http://schemas.microsoft.com/office/drawing/2014/main" id="{CF674B05-64FE-0813-80FD-43050556AB5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330200" y="2155319"/>
            <a:ext cx="9362417" cy="4405265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8A47F-2C07-D7E2-D040-F6A74734F5DF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 flipH="1">
            <a:off x="5321323" y="2792978"/>
            <a:ext cx="0" cy="2926080"/>
          </a:xfrm>
          <a:prstGeom prst="line">
            <a:avLst/>
          </a:prstGeom>
          <a:ln w="19050" cap="flat">
            <a:solidFill>
              <a:schemeClr val="bg1">
                <a:lumMod val="50000"/>
              </a:schemeClr>
            </a:solidFill>
            <a:prstDash val="dash"/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413FA4-00A6-C853-3561-1C62039FEA08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 flipH="1">
            <a:off x="2371893" y="2792978"/>
            <a:ext cx="0" cy="2926080"/>
          </a:xfrm>
          <a:prstGeom prst="line">
            <a:avLst/>
          </a:prstGeom>
          <a:ln w="19050" cap="flat">
            <a:solidFill>
              <a:schemeClr val="accent4">
                <a:lumMod val="75000"/>
              </a:schemeClr>
            </a:solidFill>
            <a:prstDash val="dash"/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tfpCallout547374">
            <a:extLst>
              <a:ext uri="{FF2B5EF4-FFF2-40B4-BE49-F238E27FC236}">
                <a16:creationId xmlns:a16="http://schemas.microsoft.com/office/drawing/2014/main" id="{3C31292A-CE6C-B288-2824-4940AB241A35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2296321" y="2382175"/>
            <a:ext cx="1387149" cy="289367"/>
          </a:xfrm>
          <a:prstGeom prst="wedgeRectCallout">
            <a:avLst>
              <a:gd name="adj1" fmla="val -31713"/>
              <a:gd name="adj2" fmla="val 1164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6647B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Profit maximization (10-20%)</a:t>
            </a:r>
          </a:p>
        </p:txBody>
      </p:sp>
      <p:sp>
        <p:nvSpPr>
          <p:cNvPr id="19" name="btfpCallout547374">
            <a:extLst>
              <a:ext uri="{FF2B5EF4-FFF2-40B4-BE49-F238E27FC236}">
                <a16:creationId xmlns:a16="http://schemas.microsoft.com/office/drawing/2014/main" id="{C483595C-934E-D5E1-FAFC-9A25E625CCE0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5210524" y="2382175"/>
            <a:ext cx="1387148" cy="289367"/>
          </a:xfrm>
          <a:prstGeom prst="wedgeRectCallout">
            <a:avLst>
              <a:gd name="adj1" fmla="val -31713"/>
              <a:gd name="adj2" fmla="val 1164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Sales maximization (~40%)</a:t>
            </a:r>
          </a:p>
        </p:txBody>
      </p:sp>
      <p:sp>
        <p:nvSpPr>
          <p:cNvPr id="20" name="btfpConclusionArrowPointer501945">
            <a:extLst>
              <a:ext uri="{FF2B5EF4-FFF2-40B4-BE49-F238E27FC236}">
                <a16:creationId xmlns:a16="http://schemas.microsoft.com/office/drawing/2014/main" id="{12591A51-A8FF-02F5-BEB6-1CDC2DE18BBC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 rot="16200000">
            <a:off x="8866600" y="3750648"/>
            <a:ext cx="864870" cy="360362"/>
          </a:xfrm>
          <a:prstGeom prst="downArrow">
            <a:avLst>
              <a:gd name="adj1" fmla="val 50000"/>
              <a:gd name="adj2" fmla="val 70000"/>
            </a:avLst>
          </a:prstGeom>
          <a:noFill/>
          <a:ln w="9525" cmpd="sng">
            <a:solidFill>
              <a:srgbClr val="C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" name="btfpConclusionArrowLineLeft501945">
            <a:extLst>
              <a:ext uri="{FF2B5EF4-FFF2-40B4-BE49-F238E27FC236}">
                <a16:creationId xmlns:a16="http://schemas.microsoft.com/office/drawing/2014/main" id="{B7F9E154-6A6B-95F8-70AE-ECA75FBAC1A5}"/>
              </a:ext>
            </a:extLst>
          </p:cNvPr>
          <p:cNvCxnSpPr/>
          <p:nvPr>
            <p:custDataLst>
              <p:tags r:id="rId12"/>
            </p:custDataLst>
          </p:nvPr>
        </p:nvCxnSpPr>
        <p:spPr bwMode="gray">
          <a:xfrm flipH="1" flipV="1">
            <a:off x="9359213" y="4276776"/>
            <a:ext cx="0" cy="2124024"/>
          </a:xfrm>
          <a:prstGeom prst="line">
            <a:avLst/>
          </a:prstGeom>
          <a:ln w="9525" cap="flat" cmpd="sng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tfpConclusionArrowLineRight501945">
            <a:extLst>
              <a:ext uri="{FF2B5EF4-FFF2-40B4-BE49-F238E27FC236}">
                <a16:creationId xmlns:a16="http://schemas.microsoft.com/office/drawing/2014/main" id="{2CCB8D8D-F682-0179-1F79-08CE40D42B54}"/>
              </a:ext>
            </a:extLst>
          </p:cNvPr>
          <p:cNvCxnSpPr/>
          <p:nvPr>
            <p:custDataLst>
              <p:tags r:id="rId13"/>
            </p:custDataLst>
          </p:nvPr>
        </p:nvCxnSpPr>
        <p:spPr bwMode="gray">
          <a:xfrm rot="16200000">
            <a:off x="8200981" y="2426648"/>
            <a:ext cx="2316466" cy="0"/>
          </a:xfrm>
          <a:prstGeom prst="line">
            <a:avLst/>
          </a:prstGeom>
          <a:ln w="9525" cap="flat" cmpd="sng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A358F409-6F28-A876-DCD1-702B300EBC64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42090" y="701590"/>
            <a:ext cx="10094134" cy="1750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Elasticity: </a:t>
            </a:r>
            <a:r>
              <a:rPr lang="en-US" dirty="0"/>
              <a:t>Trade-offs between profit and sales maximization point depending on financial and strategic objectives with brands</a:t>
            </a:r>
          </a:p>
        </p:txBody>
      </p:sp>
      <p:sp>
        <p:nvSpPr>
          <p:cNvPr id="24" name="btfpBulletedList271232">
            <a:extLst>
              <a:ext uri="{FF2B5EF4-FFF2-40B4-BE49-F238E27FC236}">
                <a16:creationId xmlns:a16="http://schemas.microsoft.com/office/drawing/2014/main" id="{3D9F1110-EF4B-894B-6E61-5D0D93989626}"/>
              </a:ext>
            </a:extLst>
          </p:cNvPr>
          <p:cNvSpPr txBox="1"/>
          <p:nvPr>
            <p:custDataLst>
              <p:tags r:id="rId15"/>
            </p:custDataLst>
          </p:nvPr>
        </p:nvSpPr>
        <p:spPr bwMode="gray">
          <a:xfrm>
            <a:off x="9650192" y="2055231"/>
            <a:ext cx="2158128" cy="4089187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Focus on promotions with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optimal profit maximization depth of 11-20%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improve margins (currently ~10% of net sales only)</a:t>
            </a:r>
          </a:p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Increase promotions with 21-30% depth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better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balance sales and profit objectives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(vs. 31-40% which is more skewed towards sales generation)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Never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promote over 40%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unless on clearance - opportunity to address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~20% of net sales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given away at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&gt;40% discount </a:t>
            </a:r>
          </a:p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6" name="btfpStatusSticker696997">
            <a:extLst>
              <a:ext uri="{FF2B5EF4-FFF2-40B4-BE49-F238E27FC236}">
                <a16:creationId xmlns:a16="http://schemas.microsoft.com/office/drawing/2014/main" id="{2140809C-77DF-44CF-4814-2EFBDF9BE22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10011456" y="948994"/>
            <a:ext cx="1761444" cy="235611"/>
            <a:chOff x="-2280176" y="876300"/>
            <a:chExt cx="1761444" cy="235611"/>
          </a:xfrm>
        </p:grpSpPr>
        <p:sp>
          <p:nvSpPr>
            <p:cNvPr id="27" name="btfpStatusStickerText696997">
              <a:extLst>
                <a:ext uri="{FF2B5EF4-FFF2-40B4-BE49-F238E27FC236}">
                  <a16:creationId xmlns:a16="http://schemas.microsoft.com/office/drawing/2014/main" id="{2D3391FA-67F3-05E7-DC3A-D05D526A7C34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 bwMode="gray">
            <a:xfrm>
              <a:off x="-2127890" y="876300"/>
              <a:ext cx="1609158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1" i="0" u="none" strike="noStrike" kern="1200" cap="all" spc="45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preiminary</a:t>
              </a:r>
              <a:endParaRPr kumimoji="0" lang="en-US" sz="1200" b="1" i="0" u="none" strike="noStrike" kern="1200" cap="all" spc="4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8" name="btfpStatusStickerLine696997">
              <a:extLst>
                <a:ext uri="{FF2B5EF4-FFF2-40B4-BE49-F238E27FC236}">
                  <a16:creationId xmlns:a16="http://schemas.microsoft.com/office/drawing/2014/main" id="{AA35EF25-F932-1783-4C71-2B2815533CBC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 bwMode="gray">
            <a:xfrm rot="720000" flipH="1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btfpStatusStickerLine694229">
            <a:extLst>
              <a:ext uri="{FF2B5EF4-FFF2-40B4-BE49-F238E27FC236}">
                <a16:creationId xmlns:a16="http://schemas.microsoft.com/office/drawing/2014/main" id="{650FB644-D2D3-FAEE-1030-5CB9F85EE321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 rot="720000" flipH="1">
            <a:off x="5758324" y="948994"/>
            <a:ext cx="0" cy="235611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miter lim="800000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tfpNumberBubble627808">
            <a:extLst>
              <a:ext uri="{FF2B5EF4-FFF2-40B4-BE49-F238E27FC236}">
                <a16:creationId xmlns:a16="http://schemas.microsoft.com/office/drawing/2014/main" id="{AF4496A0-8580-5DB3-35B9-0EE162A26679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9428595" y="2027898"/>
            <a:ext cx="317500" cy="3175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3" name="btfpNumberBubble627808">
            <a:extLst>
              <a:ext uri="{FF2B5EF4-FFF2-40B4-BE49-F238E27FC236}">
                <a16:creationId xmlns:a16="http://schemas.microsoft.com/office/drawing/2014/main" id="{2D528B4F-F461-323C-813E-9732323D3728}"/>
              </a:ext>
            </a:extLst>
          </p:cNvPr>
          <p:cNvSpPr/>
          <p:nvPr>
            <p:custDataLst>
              <p:tags r:id="rId19"/>
            </p:custDataLst>
          </p:nvPr>
        </p:nvSpPr>
        <p:spPr bwMode="gray">
          <a:xfrm>
            <a:off x="9428595" y="3350663"/>
            <a:ext cx="317500" cy="3175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4" name="btfpNumberBubble627808">
            <a:extLst>
              <a:ext uri="{FF2B5EF4-FFF2-40B4-BE49-F238E27FC236}">
                <a16:creationId xmlns:a16="http://schemas.microsoft.com/office/drawing/2014/main" id="{9EC2506B-C949-6F36-A81B-06C9EE65AE07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9428595" y="4694396"/>
            <a:ext cx="317500" cy="3175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64FD39-4F44-F186-6A71-3B0569B2B2C4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7639050" y="1594978"/>
            <a:ext cx="1269683" cy="160555"/>
          </a:xfrm>
          <a:prstGeom prst="rect">
            <a:avLst/>
          </a:prstGeom>
          <a:solidFill>
            <a:srgbClr val="FAEEC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Elasticity Score: 1.7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03ED27-0682-0850-BB13-EA18BEDABD18}"/>
              </a:ext>
            </a:extLst>
          </p:cNvPr>
          <p:cNvSpPr/>
          <p:nvPr>
            <p:custDataLst>
              <p:tags r:id="rId22"/>
            </p:custDataLst>
          </p:nvPr>
        </p:nvSpPr>
        <p:spPr bwMode="gray">
          <a:xfrm>
            <a:off x="422754" y="1623892"/>
            <a:ext cx="1294065" cy="2851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200" b="1" i="1">
                <a:solidFill>
                  <a:schemeClr val="tx1"/>
                </a:solidFill>
              </a:rPr>
              <a:t>Total brand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4E495-83F0-D4C6-DE26-01A70AA6B695}"/>
              </a:ext>
            </a:extLst>
          </p:cNvPr>
          <p:cNvSpPr txBox="1"/>
          <p:nvPr>
            <p:custDataLst>
              <p:tags r:id="rId23"/>
            </p:custDataLst>
          </p:nvPr>
        </p:nvSpPr>
        <p:spPr bwMode="gray">
          <a:xfrm>
            <a:off x="0" y="94216"/>
            <a:ext cx="419100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4000" b="1" i="1">
                <a:solidFill>
                  <a:srgbClr val="C00000"/>
                </a:solidFill>
              </a:rPr>
              <a:t>2</a:t>
            </a:r>
            <a:endParaRPr lang="en-US" sz="2400" b="1" i="1">
              <a:solidFill>
                <a:srgbClr val="C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234376-88CE-F532-4D55-A6DA322C34A0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 flipH="1">
            <a:off x="4251251" y="2792978"/>
            <a:ext cx="0" cy="2926080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tfpCallout547374">
            <a:extLst>
              <a:ext uri="{FF2B5EF4-FFF2-40B4-BE49-F238E27FC236}">
                <a16:creationId xmlns:a16="http://schemas.microsoft.com/office/drawing/2014/main" id="{6A94541F-D526-223C-2C1F-5DFD5728BB53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3949168" y="2382175"/>
            <a:ext cx="1387148" cy="289367"/>
          </a:xfrm>
          <a:prstGeom prst="wedgeRectCallout">
            <a:avLst>
              <a:gd name="adj1" fmla="val -31713"/>
              <a:gd name="adj2" fmla="val 1164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avg. discount (31%)</a:t>
            </a:r>
          </a:p>
        </p:txBody>
      </p:sp>
    </p:spTree>
    <p:extLst>
      <p:ext uri="{BB962C8B-B14F-4D97-AF65-F5344CB8AC3E}">
        <p14:creationId xmlns:p14="http://schemas.microsoft.com/office/powerpoint/2010/main" val="1603179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1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2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3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4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5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6"/>
  <p:tag name="BTFPLAYOUTENABLED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5"/>
  <p:tag name="BTFPLAYOUTENABLED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3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4"/>
  <p:tag name="BTFPLAYOUTENABLED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7"/>
  <p:tag name="BTFPLAYOUTENABLED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7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8"/>
  <p:tag name="BTFPLAYOUTENABLED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1"/>
  <p:tag name="BTFPLAYOUTENABLED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0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1"/>
  <p:tag name="BTFPLAYOUTENABLED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4"/>
  <p:tag name="BTFPLAYOUTENABLED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2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9"/>
  <p:tag name="MEKKO" val="MekkoChart"/>
  <p:tag name="MEKKOCHARTIMAGE" val="FILL"/>
  <p:tag name="MEKKOEXCEL6" val="False"/>
  <p:tag name="MEKKOEXCEL7" val="False"/>
  <p:tag name="MEKKOEXCEL8" val="False"/>
  <p:tag name="MEKKOSAVED" val="1"/>
  <p:tag name="MEKKOXML1" val="4HooU0THZk28POP9trq+pbTvvzd/gcV8t56cq85kb3NDTsUhojRA0EsgEHHMH7oYP1SYpn09ysXVivguJdhTvfyVMsBLTGvcX7WPTor/CmWiWcfk2RmY+GE6Q6T90sFUdJY2OMwf8mgoXWrd8S3Dpr8K8e5QDX9l/GOurOelpINCJLA3EC4Lci7vMC6fiShJ1UHdlzzodfzXVhfa9I7ytn+DEbLBUezGknU45m3IoS1F/4hbPLupN/oCSs0A5jkTG4n8fVuSekTZwS6NeDsu9tcKPubQtQk55ls6kkh9rhuI/PWJ0irKmxqNwi05ziWqayBaHdGT/f6cJkU3goPrQpeVCdz5sU7Je1A7OkmGxNBDXy4vcHhDdZOmo13jMHQKws8kDMK1O2fm8wp54CFl9PN6n8+lP8LAZyfkD9HDFItyzgyk040BlMTp4HZpSyX52put1SbvMQx4riaCC0IPhbsvy+2sMpKAoyl2IeZ7U3TSmC0d9A8l0CsXof1V4E80tq8d+Dbrq1TYfuGnT1JCydYfK1sWmkbnaAJMyto5QXAjpETW/mlmlFKIIUVoIBtgwp0vsmWKg7Ea6ChiUnerGjNsH7NyfJsGSJ0xNEWiuuH2089lVm+zddbJKKs0ohObkkTxMVKVh6vKE9C0DGulXNLBX/U8ztrtoIHX/Z8sOid2bCskZH6Uvq5ac55bEB3oP1CliIdWUPyIIUGpTPWngOiTxo1NAjpufldhfIjlZ1y9PLPTDyqVzcoiZyCo8pWwB6KStwceqEBfQMbtxdEyxXCrbF1PqEdZVqZf4096d9VaaNFP9SDP3/7NAkZ1dIJegPH4Njp/eGGGdYqa9ORnpFNj8/svJt4Eq+QNmtdHjh0c/6YYo1847ibVNGkADnJVnGcxJt3/zziZGzaVXF0WCmD03SbvlNEDZsR9qhB1KMmcTHPpteAy/oTEJ8TWItWhLHIyCZ6cD+jrVqadgAoJQJ06+xs0nwy0mACMFC93d26OZP9b5KR7Q+d5JXuQibdJpsHVxW6Km39b2tDfhbrY8vF4XCTy+rUI/H/2wqsKngeD2DCxr3TQViXIfiDEc2H9HzbVWwsxxjUTOKUUclnUNAle1xvzwYF0/E+bivhL3NWUA1GeFq+UiJxwbkZCR7M2sD0M9xnnNJwUsPYj3fknLz7RppAfFQT3xkTeNFhCNG1QgP2+09bEhqaTA4f3/n6A2mXy6Y+5h43WW4H58tPpZ7vIwWkVgw4VxzemD4ejxZBWi0Hxvyi9spQg2Qnc6MUQ2iPSkLHQvnZXYeCaWwrBm3ICe8mfdEXCBRDABrFtr38Kex0WcR0HmAO3PlOQVv/dEEcuI7XQTfM2EWo9VFW7Vivh4Z2MMC5jHCP1hzZESXZnq0/Yf3pQKa0Qr8VD3g4nW/1djkBlAi8Y0BZwZXCwGtN3bUdBjl0b31SNa6cSEL7PB670izD7lBA9jc7relOWJBocYDGcc79TnyK8JQSBF2hFJqu3GHuJkCZk15rKTkMET/ZeHWr3yu6t2SQCkoxdO4FuJoW1HGm/cja7sL/qkBfmNV5C+ndR+W5idJL7XxbOzVn+h7sr/ZsXzsVOCAgRO5iaWq1yuMKcLA3Bm0wVCpofn734iabokJYJ2fM0ojoh4M7nQ3PbcZIcqgRJpeX0hM+S3g47jYx/s6/w2EbIINcbkfpGbsUuqFid7d+SeOqPcB+ZIzaN0qlAcqiSn4gUFzfqd47Ja+4HRjOvEumBD4+/l+dnEtPqEN+o8AZ3qeQ6JQtVXjf6SndRg5UcD6i6AlvxUVzdC8u0rNoCTU1rTIk20Ote697SX1mAnyDe+eTSmzyR0ZMV1mQ/L4kRgJg76zqRCSs6BorFmAgsA8jCGXeXIxDc9k33RxXgKmS5nDr80lcM5SeKMW6AkN5aMAsqT4X0t1ZJ78i+aH44bEw798ylFdHhTxjWX5iI4kwoTae+TJTeDY/JEwj5ZBY/W69nBSJ2dOJliTviiEvCO4iqGYXdEKyI835iRxRbdVPmYycxT2xghlFl9paSM9TpasHRQqY9+CkozwCd8o4kTbH7zyFLAAqZy+oHUuRCmEDpYtp31yCdctDw39cTIMJNSOYPl0eDP+EbC3UXRbmbwYctNkG5ArT0q6eZ5soayr4cs5UQpH4VlFNVMeHa4RBFthp7lzJpFjJ5GIWI1LYYowHN/LG2wc4wqeAgDGCLlIHySq4BKorVR8cPf4444a4NfrbQocNa9nXTf0GJd2X3sVwD3jhs7YlLp7dKC4NNuHMeQ0z9UbGySuI/uZSJn7uTgD5pLVDp9aYoJbgEvjYufgvgvfD34uOyRyCuMTxSUatGLJvnObn6veJks/hth3AMSgtWZj1oLiP8BIeGRjp+S2z5Kx2EiGyNh0GuBWDUnC7jgEZS6sFfYOHULkq0Xnhvkiy9ZTABO5lu3QP9YDvU8IkTtcMXnh7/nrNB3UKsmZhiTWSCyHvuFc/PU1oQ85vPC8FRGn9RRS4zOZErx4D9p7qgIj9kYHhc9lbWyDKtM5giexSUhJQ6Om97VW9OQ9H4uC3xQK54kiC1HF9oHS2uHIoOBYwbJAL4b3SfqGUghrp0bP+TQQbikW8KyFvpSfi7fPDDnbKnD2QYNJH602jbNwYoDfFZy/jS61CMpzdria82pk3/v848CVleKDHSvnIO4hX4N5WnMCOL+xsHCxWtv/+twTCGkMZg47g0Es/bUMlbuslcUSj2kyDO+TqYTQuRsrlbHzoUsMk+Y1qLJZsHQLpiv6oucIahVcSjd9NbVSoJ9iwWPxh//guU5wfxBaC0cLrBMJgP6gOvN6ndTJadhpYpHYDjEfN1pqv92KtcAbxvMMl2LJAYcB2uAEQ05NdvK/oTzEiaivGJr7DO3MP5QdIlyBQFiVlft0Q/0y8uy7ro8iUB0u2DpNCN0mqPAyZZwgsqxWwi+V30n/+y3BE+Ahs/PADUscH13rXeBvV6cgQDDd7mfrailToZVtsMdoom/dYKJzrstI0XASwNcfInS58TnSR0f//BmmW0cSzwpdv5CVz0Gxj/WFlljk/DVoFOPGDUy13HyCCfs/oY7n+oppSLktmLm8oCkE3XlmtE5zPWEe9cVFWypdkN3dUaSh1SFgjyo3AkcHpAaE+dwzrpnax8LTmhN2AJ7Otrm5SAKvdG92OLUkt0/4bxJWuJCf4ebJQ3I4DP/EPhOo+Kdn3rPUW7WamIcCIKYlskWteE7m/L7n/ms8F5t5bGtieKUy9Lv/bh5pW5Hy0dL8IvYoqad4CpCYKNgLnLzKVAtK8GoqeIaS+P1uzllzi6lwTjzG9mF76fO7HeleKyFKG+TJzCWTU6+nfNAIeCzjCerMz8dHM3vN9/pxkowWomimJw45rFjrHgx1aESOdefxpmjqN0cL/d+0ucnlubkEsuyRV311L5x9uYWdDitz7W2TPkUZt4srNzIlJ5CKYSz/6yy5mKjEdTuqaGwZo26Pp7r+8j9vIFnbVkz9O8iggGoeM7qfeC9hKDKfpDucY05ZjtBoNd8PgXpfoE7i40nEIoJ6wRiXJOad6WvwOZ9Mv8eUlbgxslpxcu6bNGmkLr5PIFlr5GIkM7E3sByDNJsh8JXfgBSNVQpOomxuuIgzSFWq8Z+rYdo8OZSw2E1yuZsYSEQW/fCmZdSJzFJvkJlsrqLj7njyfRUhKXGhgO927VU4ve1uD0vaZqfLL0VAlEH3UdVSweqCUMwOE1mA5sCF/bHzovOwF1NTudwwxdcKPm+n0HpThAhaNIv26UMun+s0cJ+J8ZC6HOdl9zM/qrECxT1/cpqrreBg0uHqgEhxZNO8qqFun9WuOulKms1kJRQL2BXFre4S/vmZcT0zA/kHQpaPFJs90tfU2n9XIe1CPus5+5UtKTNMVm4fGe7H6X0SetIlbNWLE/m0I6ehlDaQMtGFQxmxyaWGTZkEZdXVafjZqRepY5iKdbt9VOP9txJtKcxjcdRQmYr0lntnYm5fsQYycxIuanC376bPW4xLOY9GWaHaF5aOvZgeYOEGnCQCy+rqTB8eFIgovMOLd5POAQzFahbXOaj/7XvA1QC3oy0nRdVKaI4zQ2qHCK7uqV3JXYWV+ueGxaSUabYvo7q6ru3mjDHlqW/rQeuILMy9WBGgWIR6phkAGyZrYuBXkYeqnKIAdP4zO6ji2uYotYYpjsA6EOxWUIfs09wLPyw/7T4hGWwGHvyaxGmfuC5voxB+tK2cdpR7j3NERZqjkluX2YqKosdPd3sy14FB3zFIbXkUkeW2+ZiBZgHkw13ACoXtxyYFubSV/Tw70ajwos1tjeYQST4S6uVDMh9R09DxDuvCvWZfJfWfzYSQ7pzvfO3OlCsofiGUHnrwUMacyvM+lyzJrBVITJmPeqY7hMhkBBeD2GUzROpAeZ2vFQFp3VfWiN+1N8EgoiInWZDklygYJmp4X8mn8A2iouJBu7SA6Z4DqC4D27RR70ICORJQL3tcM5NWphsM1d1/Fqa+DTR5oG8AsRc6nkEdN7gUjJZixKNbaE851JBpfVpjVNbhUhhwT7sAmbT0kYpmaG8yDYaWEBDGZoWyKItqqvW2hk/mvjsIX84zwV5NfiqKr3oZBfGoLFvBYK2OGFM+oSz1AoJFjkA8vDXEiZ9SDEX3HAMUTRs1psYk1d94/IE51a99O6SpSys6Zd3j8+l44/ScXS3w2lnrztI9m+VVg87IXgadBZmn65KCagh5ZllcS4AwM8gWQyL6holsXr5FY/UG2jfRbHd4Ydpl99mmOAfQHF25VFNEeWcIKZ/WQ03KnNL+Bsj4zgWjGRDvglg7Pp7GMRWJhPQzMEjXU4xEpocNqkLzPQNiKjBlIqxPl6ceRP9CPwZaP+YugBga//hNUOtN4q8JxUSIb0kFVttdfqyZtLpsn6Bbxr//6CwKbJOIk5u+A9um8imnCyJAtp90TTX2vTGobxQLuA+ZvXvhbxoAchF4nVDY4lCAZPvzJGVI2oKNgLl8ibshPM9u+hHrr0Q90zftDjKujNqieK7hZPfPnbcLxQ83Nelliq8sCFvyux+QDYRRACNeVQh+geoiyCAROtTaJ9Vqb3cc9+GDyo4dr00znby6tXyOO5Q87m8ckaQnF/fxjsNFxKq++iiRGoJ0DNDoO6RkmvmB5UCR4LLkoTmovzwJ1gwul8YIUDp3hziKsJ41ZU+AE50S85R6iiJuCDSBhGTmPPRy83wDj7Ti63Bo8LpZEhME7USep4svmivv8YUpjivN51GcCY6eQeJTK1z7jv2NlK8OCwXFKqB+LjFSIVAoRQvKrycitONm0e9g+H721lDAHs5UXVVEewNBtkaSZVgP29X2vAeh8Fi+rixBMppthrmMDp45/6GzdO/Hieu/qqwxgAtjmqGt7VDCZ25zaqb613YXnpNJFd2nJL52nbMiMKktf/NDclK8hFMayUVHYuIxlXa29KlK6msRJPyrm5N0MAoTSLwXfgvqVDU0eVVTd4NFym/Kv+NyVccKBv56AKSCuB8mYrBhkiyaTKaTa30qcmCs05kErf82XWEQl4JXdViwcSnYfA/15jjJStx/4g2NU3MIdBF1kC9Z3QuhouJDXgIfqOWu5O5arpH+tAciaG/yWxUESKX3MmjMbCf5pI/qAy7d7+7J8y2mfyRdHiWCb8N9iTVo9MlsXv5NxNc1BUNguLbtWZEDuT+MT/ZbRN9h/o/t4jKkT7D6uYQkTKvOPuUK/p3VgAKsdyufQELDY9a5z1F40bSo6L3APS3w4WaBg8mmK/BPl/ja8mswKirUiy/zCwwWFpcc9LNtiC5tuY4ML4NigFRcazMMeSXxbwc9pnQRQVMnE2bDTiiM4bpDn1HbDbGIsiGdNe3NLhN9+D5q0PmQxDIjU+Qmnj92//c0L6qGBbimDGVIi0+dFKcUYKl+p3Zr5pZxvYHLD/jKm1qUsNQLrZoQhHmRfkf1gfT23Y+rClZqei94njR7I+P3WD9BOETtu/mbhK3UlaHsLlMmV7eLKTxMNp4MJXt1q0MIBqopC9RDgvhZr0pSCTQ+x5PkwzXSPnDJPvgDDIPT0L37/A4U2s2cf0n614EAZglyqYKdk0wUJP41B1iVsU60+f3jP9lwFeqxqzURc4z4H9Y17+VgdbLaXR1OtqnhI9qomtOwUWw1xI2Qt6mwp4N/mms2BNq6E7T53ZVm2X6yNOfsGANRMqLIfjIASYTS6lZUpbKwxp0g7JFU0cVNJTh8L5pJyPt2wjdeANPYxjwFuNUW1rxQZ4y6s3pNfVnZ1I4y4rYzIiu4OW6xolQdws+KMTc8Adyf0Y6CnLaCJTmu2AJ+mkPRIa+a4LwoffVMuOuBNDiEVeVzhiEOLSx5LNdt+RGwTBkwRC1c0gjhSGAf4b4NTtzjUdYybkgYZ3bNI7NtKL8pTvX0l93HBzj7w+ZwLXOKzXm1vEYjXDqw1ow6pFD8JTCldC79tkSGNg6qLh2uHoeLn45wgXpm7O027Q8XNEmAMS6p3R1WylxFR+f5bOJGOG7oMcQ01ujzA0pzSjpaCoYjj8uwUDj3RLChnaWk5dVp73o2HXM+UtfhSzXG6Bd4g2K3rdh8NawbCRsrQlsdyrsKXIda60u+83nWPzZzT/fZDm0WFtYNUs0jRhyDxpydxTdKKE7EICMNLr+PmjwRF5xqQf27HilfCLiEqcm8qKCdRpT2u516DPyFGMJMuNv5umOYSAFDhVpaHYvhyAucwi4ZTtEFEjObpTcxRopjhKJXh+IASeRyizOS1w8irLsdK3LosFEMpq4VreNJqQc5YWyHDqo0FODrU+39s7hTniRHPANoufBiJNbT5ZqWjtp0/vPwQAPOxRoxcTnU410jy8d2fH1UDAZ2F5P2nWhUPTIGy4C5mMVXpoBSMawtEipyzeIDXHAC+TImj3SZEhD9tMzCUubw3L79axr4Ak6wujBRbwMBUDHPWefzhqfhsB2Dj2anA5QAdPLO5zeg0q3X8liZsoNIrkS18fVp+kt654LN/knOorfcF9i/Dm2DVopaLrH6HpxerAlSx1dT7Ts649vaE7X2uecKD0NRHgedq25wET3bQjbbFuBZmWG6OZrA7kZsB3/SW4b9gLZ2X1L5jo+3TWv7ckHBPIeT/EFWgw99X/IRnXPltjbksqlq3zBupKXjEd+h+fSkXmnok6xs02b3C9GPD0jlWhSYEFMPlQ5Fj08rnDA9FPRhtneWGICdMEhU9C6G6Ldf7u1IlADURVf9nyz+sYZ1tCuCVYYjmQby0O5kTPvqDrepyZNCQr9UX+5iewq7eYZy9uAtY8EGnX518cJwf7qmdfEWKgIV3v9v6vXXiQU0ySiZTcrSudXPfm36lq0+RaTFACZ4rl+0C7wMD+y6PTfHb4AyLt2dk0kltcxstCGoUr7qjFW0aYuTOXqflrMwDnZbaxghwGrnHgPc574l4WXSSB5CzkyPobG+e9yCqC226dlddQ+cLhPdhGuFEWVL5UU2vdsU7VG6GPzr2mBugoNyszVhbCcIxPVAHEKGVMnjmoFX1lc9ZbbHU9cIsbJtUhhTK1MryeABeOhlZU8Ui0z2LtBYvA/VWA4esMmfmd+pt7QHjkS1tD9urWWYI9k7m+yhFtMj6TWIoDqU0X+tyd1najDGviN0T03D76Sdc9t5AsuPURndHxq8F4QscjLp9gDxRztPtR6cOI+Sdi1PgcU8M8LNjjctvpiSF0ea5U2AHOUo2WN5bP2AnGPrn8IOaVVRSumxfeuqQVm9mCUofzggmH2NK3S2pYWLbykYRh4zqEHbiUGR0kaDQRd+WYxLqpySkJ/ywGBT2hdLqLY8hu17nocuur7W+4/2MsHbM+AUabw1dGBJ5NMDeCQ2HeY667g3YAscpifA9zR/BASdmv9apHzgediJKuryGOmPb1DzV2fcVgKkOlZBeu69UrhimzH37MkOOpt9XFM/GWCpO90ifVXs17lfdhn3AOTVV/EQG2YZFWz0RhdIhuxV4k9UiUMfoyZJVf82skIiAQvEng1VcMnV0ogTdjt7TlQ4CvfONvLErM3EyIcGBLpDmLxSWDNzO3jekMMvontYvIxFwbUHiwEpvX7lm+16azTyqm0f+4hMYXUetETMuagsfvCFZeujvL0/w9ySbvb8x7cD9zXTlKqgQPEy0PkpHETsh98YprWT5x+S5veGTNLeMeK04lVjaK7cz/r/VdFco6LEwpOD0HJOjj0QXOpe5YqBJp/Ew/uxCRdARRKu0Ld5oWFcFBqPAQsmVth0w6w5E2XAqAKdeN0q5DVRRibf8DvsIOzkIzkFGhNoJjGw6/zCeiiXrQlErEviof1u6eIGZ0UBQO3Xq3VegajVvY4TDzso4E/CU07O9fsqQaAhUg1HnCZBh+JhUDkJRk4pxqSQ+E+gQaFrHIBGQZ9F+/N8LbFKtsI7zB0AE8asIcPa5eKmzZobx8px0L7mdTtcCETVecJwJd4N/XOaQpr6RxMSlnD8vEcA1wQLkb/abbl4PkqbyJA5egKy8W7quzmpuvhXfL1DSqRWYN5+/qQDwMz9bSk1ex5C2LyvUBfcfuMKfdaOLfksVNnNLgbQSwhvE34l5f6od6HYRt7MuxKhP1+k+8fDgyHT6Mbu1Yxgmc60BFA9Gh2emMg+VmlO0DKulwYiGhwv8hRHB2Fkvq4yeeoEjqQGESXcLmz7Ongzv9KJWV0cBNk1hu/yzG/2PShys0i7EHxL2+bwkwdkQR0EkZ46MCx6dNYy270btJiECReKnwOvrlqTa6b3AAqtJ5f67tvCp58nZ0q+IkdwC3zZVhLWxFSwA+wYz8wa3dpYjdMzWj7OBY/Ytlsc5OIpp9D3zGA28RkklqUQNJwfLbDLVWHAZcHbSMYFAPwkEyqmHnMhFmGTDjp5KskS5+0QBd6pIL7RYjaoSCvnOLGjPfZrSWDMCJ+NwesawlcX4YQpbOPAHMA7whJEVOj1SMv/mq3C3son9+y0Cfa97yDCXCmUXIZdpk4uUBl4ZhKtyORFFEYH0b00j3iapHn/+JeKqkH4lhkHOHJ6SCYV8o6AKa9n+rb9B7IOdFbmg8UsdXz9nJ3JSE+2u7Kf0+c8TM0gTvPWlaIf2LAWnAaEVzk2P0llxu6kVGtGugljbbHhbSKF96BeYqmY1GrFKF//2k+8U0E2hiKdO+cR5JeXR0seM77i6/hqBzKv+TYwrbciZ0c7uQestLcBIVzMnQvso13Zov4yvzlLlYc1z1F2G4wAk0Gt6fME9cmiDUnyX5CNG4vwXXFNt/uBnUUgJnElJ52X8In5mHrxMROcaITkkV6R/JoamZ9JXVEyMgRtkZvES8+PcJhoEvKc0SzGNe1HfEhTRPiuuBY3cwf3MEciXdUXv4/xfcr31l4VaE72h7NXyCIUrF2UIMsn18seF9c1yAw/b9LAJOunQT8FTFk6+hAiibryAOHd3LpXS3/1Iu3llHanG+stpt0iLxiPghcQzKsM+GDWYpzReEqkSXnZfdJfh2h1hlwaU2NeCWBsltX2vobLrklDux2cq1F0NailXDdSpqO+hHjFdpCXTaG02Oe8vRMa1syYAlf94R+xG8VvMJjMTZzeu1hXdi794sYunT4thAVeMUEdQulJfVZGUM4gJxc57aAgBGyzV6e2kQV8+GfINopbGbe9ZLyhgnWUIFzjcfiHW/iHLY0O2UTbHtC1RaM8YV6HXZ/r66zZxCy2IVHUNnzTl13xixbQns8rmcMxugG1VuuFI/uIlcntK48igaomVukkz3N4ABtc4UGZyyBxBOGYeKZHfyCr5QUZz14mfnKqwB5cGJMSJqnRFmG5hAjLxcuIeoDi4JZ7tnYbtoKoK8rUkOx+LCV9ul8lf1yduKDtaLE+1X35O2HWFq2FOSfgazpgJExLQCQLxXAwHviAWjACwL82/J+JsGx21n7H4yfKwUQVDFen3Z8XxLmNqW7z/YWJHn4KE4jXb8Nvs5KUhRbkhaOjLBHUcAICSz0r40hnsXjlLvMnlVT26xT6vgjGu+WcXlFrzACdG8IOKODA4XGGTZIT3drK/t8hei4k/VnwuCvlq2/INkIzgrj/nrlk467KgcAIgiDA10qUW0IbaxGFv5Z3D61W2UBjX01mCnN8dAkLMo5hoqxnWgPKXAGgI1hTZADRbL3DLhKWPKJz+dI7zGPV4h9CiQ8lrU0563ptOnphdQzs8H5zLCHxLpGaAEssOEvwrPhOVFAyl++cMrJIReHtPwndUifslsocDmS/U/jCnsbCJhE10BT38tg5fjGLfEa9zrHvd66DiRKvpxRLZw65/5Y5Fpb/+TqZEnhTsN/PwUdQIqBOX/Ivf9Te/nHnYKX64/BgklF6SmWvcKRUD6yWTlCGs1w/GGaDYJ8of1Y1uJfq33p0Sas00L67BlSWcMY0sRJ0PkV5vVrDb0lTFDK1f/V2+wQAt44VOx3ie0wh99Ep0P4XkEsFrUSMgwORy7lFlwFkE1lWHc+jZPE4Twi5DqJzDUEEhIkbrfJbmwxpUK6yfNAwHPWoLQmsgmlW43b8VK0T+NFnL1rBvsqKRfW4tW3MgXCo0mnvnG+YH4JdIriuZOcDIGatVyUz+YLw9ziENupCqc7zdBpJtcVUVa503HIiizc8B0zdpDlfbq32wVV7geJL47nuELZuLmVZ2R72OldR8ls+sjl+WcucykOKNlG/3wcXLAoX/FEHhl2kqxlwxBQYfXGJv6ep/953YmqgczB3ZdE3K8AaNXDFWh2fjVg4+oYY6U6qv1bSx0MAhWgNzarpFkh1LxtyFVf5IRm1kgTe77HJV38Kjvl8IuooNGisoP5hAdNHL8/G13xR/gn8Wf5/0AnZmuSy3SGD9jY9C9m17FkGtx5VOqJPNyW3xgw/9OI5p+bpXuYZKuPXCIz5bVPN9ud06E0wh4AEpACrKGjvdnof4EAmPa/aci+1c82vJsOOHmd5XpxHVlhoM0S7HIOdFxSD2AC8hCRn2dwvYG/vtU0Dfj9IjGUtb8zNBL5uNIsgjeFAlWYYzOamStE0F6Cg+hq3AR3WcBw1EfpBC3EcFhnHciHHug1djnHUKgbgvF9I0r4njaR1gIjQb+9lgctrL7DhJWrIl8up6RuGaZrLknSahpWWemHd29E93UPqJETN02SHAnrl20FXeFE4b6IOX2IqzxU8Lx9DwuVd8T0uzqq0RK/didIKTtG1FHPLC0g3j9Iu8ezMQs7IBZ0yLPsh3XY7MO+B803B/+gShR8MdeSOPkNhjX202WVh1RuXMKRVP44t+494KZermd2XggmUDyIxmLJb9tchQlFOCHE0XZ8dVD5hibhd2QYxSU7LnfqtQrRoFmeIUwZmbTAxYbuUkYr+86Xzw/gLcsVFdUdTiVFhWv5UlZdPkK2EMbW9jJF19UtfNuXuP6t7aiRFq09NQjTZKXXLZWaZNUhiCOydtUQcDQAtzIdnmBAME3FWY9XyU6ARPSa5xcgweTOfXK+6VqbwNgSBVOWjPDxzd+FBUxF8+oIpAGHIDQjuJBRnQY9vA3U/5YvY4+AblX8/DrE3zHzD+Ic1iMGqIME1s5HIF36oZtr5LM9Ud2kDE2OUkr9ANMfTCsuoBquDzYJjkeUZFqUu70XPW5gCtY9JD34MhxpGDKMzM/e5RvC9oSxSay8BiXPCrIRq0ARd/FdNrhlUo09YQ/+0MDslWmY71s/BGxoWFLZ/1m859tmyQ1/W/u58ITr8xv7gUgquJyd6lOjkO3zb/GyzMIfr28SlqVaH6Uz0mhGiSP0L/ywMxxLN02oa7QfonSz6+Y/ZNif+AoaI/h2hNUO0ZOJ95+BFakFzcUty+CzZl1u+KKdifZ7jf+cTqPtnx4qST/Qgm8VvnJW/BwXKwF5nZHGeangpe+2h42/l1AGIKwgNZfQB5GotrKtZOYT16gxqiN+FXptCKK6lSZvVYghqw7tEsJX1MgXcFxT0C8n+Q5RNgL9FPvCd4dMjdBKu18PNeKPXnBcg1pMnFedp9Ipm6tow+s70qQdBmaT7xsuKQmYMiRpML+PzQUg5Oc8kUGJFUkyS+vLVB0hEHlG6of7lW9wJK3Utxsx3U4ExHAUWepFgAE7bIPguXC8jmVdzJnpXCs6pmIr0tToKSaLq3QI+vXZ7jLLDm5yTwW8l2KK+cuOMs8dkr4H5xYT8kovzTY6vLAnAvgEum345bV/j3jsi/iNTOtmtoA7/v/BfCFwVAPXkXQxX5DXWSXtpI3JshUtvl7yejFNHGFjEBFqqiu2zV1qB4CBEcEAVNljazYOk5/Qy0uug9qOQ4O74ljAhlmc76wEtfs7PmHzemVmLqUlE6aQzTjAFSbPVzr+uuqtGJA4GT55Vx0zOmw/nedEXUAKJLvJFCs4zDAuttFO7A8a0EGqByYwf7LmCvgNNOVVSMookPGVOV0WgMtN/UkwMDEtrljrKuLVNgMZzVMiCuNNodpcNPE9ebS6bhXES3QroFykPXRj/1hL6GjHAmYmcaf+Fy41nrJ6oW1mthWs5ENI8lJK8ezEp2p/hGt2e79nXZXTbEJYAOhnY1MBgtZr5AQFSNG9ZEZbnYx53IWC3tLAkpPlIE0EsLuqxoGK9crKo1dydXdS0HyLWi/9jTVWHFMAHA1iPhcthhOz4JgsyCN0QB0Av1ZdJoYy0XI4zeE5SlQyWjzp6vPbCElyt0UX9DHpbuzmICLKQxseZDkAspHUzPgvaVQUtB9GdRxz5dh+xtcPQX4Bf4kqLC9Lje8NEdefB3SfSQ6NTFFcLUhs17msOykuSjzPrmu2w7g9IOr+Tf/9N3MdZ58RuucLUpGDZ9OgYin4nsUO+KKMQaTGUaJtAgfQ8WNcviB5YNY3iGLtnlAXZJcPezAW6mI9G3pBUNqlEry/DmyzgNbZZaNQiYL4fhFbzwxgkE0oFZNrCVrF4eQ+rmgswGFg6VHnO2A4s6MUii97d8RTI0SBybiEf9uujQqvg3+2swchJGCdNrtVaO00ESYCemXWgnH9x7nbcPl4eBaYsUFFDmC6dx5CFUVRsq8FNLp3L6GDHARo17a2rCmCgOYJ7Wdxr+PGe1QEeKWdFgmL4JZkp1ox7f+DD4rqG+iVB/q04/LmJnn7Q1RwLV5lPhVcjDABzY/aFQFoakcLlI1aUIAG+pboqx2GdqBDfh2wCTtbPzdnfDPxhn6YGX3iP3G9IJzBUGbP3VEaRgG0k4TXbJehq2eKeooZQNMufkLB+COeRbeCUywbm8lx/IEk5Lc72su+z/4MshnrQBwS9gKpNVuHErL9XrYt4DIeVYTBPKgKlX8C1xeMdRBOeniFXw5Se55PY4KINhFtphKd/4Ok+6+PcwlHGuOyPzi5dyWdGEN8IKVF3GkHAVzcxE4qFNxM+it8kvYZ646xSv+dn9QfJsHaOz5hSd3n/JNZtt2cdpYy7ToEifZl+ln77BNRfUPCG5wzBdZaOOZABwlwwYuvOoQKJZaw8ETjLsbioUloKPDmqvC72GPvdPNXZzAZjKT2OI7ehaEm8f+5tYgIwMHPS242doL06AOhGNTUlWLS2Yx3EEUHZZ8M4zwBhSIsaRkjs+Y7p0HJXcjLZ1FMH6kJnqzF6ACQYZodriBldyRk962xAxOsRdGE6li2ryn4jb848IEAH9SgUlnBpCE+/f19h81IPmnN63Hh1NF8b6JRGjO9+vpkG1TRUPeAe/wAJxCZ/iOB86i9HcJ4wtiD4qOJIOmEW4jIjKfZkACkJnGW4C4ZALoBfPBKshFiCKQBiDdHhfQUZkHb5IktSeCbn3oPpELErH1tULSdIYu+5QyxZn9pUQAp3hK0TzAkTsxgxUihMSJWV8M3+hVa/Y3+38ZLgonfinhkaQnjVb4VOlTApEfEqz9GmpdbHV+apBxK1+hYAMWWVV3wR2jvKtQhVEMc5mkP2V1W2+QnbxcS94E2Q9uMeiuH+TdYO2C6R0v1r7gCSZjg4GxodD9K/I2KT+6/bpxhS7ZsiFPXby5CPyDUQh49BzHt4YCzYq4ejJopooXtUtIBsYfL6giDN2BTvIvDjSlZO2+TGy0EI4dUzcQdJLqlwSoSkYe70vwqJ5Sz5uAh4gCoVkQe2RJoze7Q5kPrA/dDCWwWL+9tLohBGVGthtshAovvhfl13rAQkeJyw1DbDgXsIbrbyCMpOkjIhstRqeRbD+BnpABlSJPt6VaEiW+8rfJIxtfFdb3sVJ1tmrKXw0pbBH7XiF+nQL1UdNMt4Q4lDuQRGu9hjISNY1SZCkV2VLMKDl6m+6VkC+hVMFDPptNBA3grocD7DxfZDTONMiE1HHme7wL3lHQ+RXirBQDOelIFPgHvnQPIcnVXxSxUWdufZdgX+AZ37a+LebOXmKBPaRwF14Ybwvd1j2p2vLwesTk8vhDTq3bINjMHTAvcTL1fcpVY9Vj8kHv0iSvqgNMv+h2lJf9nEG+dRyInV5+8lSvwwGaxNnAvRGfGqsxaolLVh8XQCndbmnhr8uaM/8Rwn0KMxrO+Qo2D6Et/GmF94265H/9io5jaKp3ZKxhecdAHFS10yRoLxdSMO0x0mUooMn++slhBuqFgkQLZC+pEOT5q873putY8yj0RGeaUcFU03ryI31gIOnIzfVxZp0kDhRJkdRnMKdoDc8Pxsr4qkwqrXhyhApTF+TnlIhv8pEMPbSmmuJCdT+lfVEZ0ZRYnGiC1rLU+UJa0euL0IQy05f4myoJnIC72uP6bo5rvqoZZZKULBAvZfBbkz8HfE0RTDNbOChP0jwzO3lkw9x8cMrkaii94Br7szFC1FGo4k8rGv/AxHFxDIVJ7UwNIkSHqNQjz20mzjHaEl4gj7t6KWjnpTbRXBiqur/OP75CFtDNRv8B9UUmMCF0I6iaUrGofBo1bjxTd/yZR/gRmZLqkQZThjIrJ7afEG6h0mqVfIGs8oFikdXY4C/jtqg1eBHH9/B06n9ZYuPAYB518kvLnO9dYzncnFFFJEh8aFjFS2JTHMLg42D3q+ZlthSZUqshT0zJ34wnHSuowSBn867yK82fKtYeaMUMJv93CWSMVTN40Tnf2TEany91GacXq1cVfOYaMyOYlDyRzUflqCs15pIWJxZDZFeavmSV0p0f/0JEU9ME8LP8BgCLn+BRpmQHb3FR9hVhKQoRkRTdUvajgNxpGPNwJesUVq/K7sM93TvmGKl2EZEvHr1XzDLEgbVcNh7/qvOVi9ydWhmdBbqJ7Pf488bi0m0AvYhrULvBdJMSrtN+lyhQs/ehBoPvN0ub4kAoTtygfIbM0lMWD6CenysGc2oJbW+V6FtVJx9iSqQOYLhvQBZormRc8QP1YiFgo5tdQqXvyu/aIjwiA6ogBoDSOIE/ufm0x/++o3C67bcbi0SpPOU8g6FnWSUKC67dr300std/PlCiWyd8mEbSyte214dnMhlF4QwlqYFPNMQRfXtPQi4cPctXOIrrTjAlmX4rBTus1qk2YDje3TbOQDl1aaZRTMvk/FLxj56+vV3+kz6X0UGG/kSu7D0FybnO5bSmF3gf6SgW1pytGA5qa18hikoF4CBABW0BZ4Ola8+YT+OAPB3i8aTk9xJNu/yCF9Foi3n/9kRzm1R8D99cZ3ZdCxryXWaQFtWw1b323A+1nm/Dcw1IpeEbCMZNnsHZpziYMlVSYTXZB6qZSum/2tId4nKkWcosuCgQJyGuhcv9DIb27x1mrlXFYB+SkZsL28MQ7KoBraiZ/uA6MNzVYYyJVa/N9L2yucZek8CdTVal5VFjrf9b43/xunpjFbXYffLP14jK+5KITkrPMFpPO7R/QhiEv9zSrk8GolrngvXXE5LY4eNwZMinwQIeU1Y1mhdRIe3iZ92RBIFSyKLRj7bBwLR6uP1rh3yHDi4lmeW2OfjaY4PI1VNvdZ8Pm9cOsmTfvz5AV7eO1K9UW0xCFuOmQjsQ3fY9fniSQqxotqFZ8GAKHcpO5ObYXfenUmBfapy0zMEGYyz7gCXZw6hbAWsHB1O55Y1ly0V2hxNzj0zl2cMhLf4C+Wstu3JzT4ugjfUL01haO77KbA3uKI1Rim4To1im0KN3XkP6JXHbkInlIFbr3IzcFI/BPQJcI2rzgA5H4ZAyTn8ZfiFXWm0kE/RMnTUPF5bR+cxhQYoYDT+V3NdJCcT64bXiFMEpnaGZAAshron1yWy/EGSDAlb7A7lCSgMS6zysvKrRCTZBe9JHuEOtkHUGCFZBLd/hPIX+ZQBmnOX3ALRJ9Rkx7D0M0A9vV+g4SIXZD7PBQ5v3TwUUlIDz1x8PQhEY69ekNI5SLsDzikxWxFIz4cIyJhGHmLY54oGm7fE2tVlIeq+KC3n9BhVLjDx7O55XWqhZUqGouxQOOUMQbcwHDO/Ht5OuBiue/q5ss1XvkcE2ruQpaOP9zUob40UlMwIa5UwsOYTH/pAJ3lq4jTJ8Vml3QlZSNNJsP7/1DRQ6ZgwexO9K8OJDoMego0UjO4QHnaau1MlEyG99orrZekvcmzewz95ZSn52EW/19EWFgYyffs77GJapUsaJUMxLgZAtHmgrThoOwnOc7mZo1hhEdo4D4LSHYJl8C6ZuQ9hHbpMCUlQg6kbUBA3w4Xc2TDnEzPp0GYlkBmdgZqtJTCNflQsQR+cPaHMjvdVSCHXpQp6GmLocnU8HkYOnJ9z2sPD65MqkQdSGOYUevkDMPWjA/zikjxE7ql7yKYYjjP3gO9bf9le89OjYosA0kBcASf8KBHIByeU19gavBaRfI8r/Nd+q97/3o2X/TYVL6nGXp++zpXS7HngckMrxKINr2tBf2z/Rlu38VZ+zC6MP5KbNvTsQmmXXRVrJvK0iucJ5qAKTr/TmnC5Hm46kHZKf05BqCwuhl03AfjjkHLlWgvQknU2axa1RbetlUNOSzFlHFJg88l4GWDURVg6rdDtr5Za0bPPfAJBcTo4MyZVm33CRa90v+QQWJP9GP9MrhqOCB6z6eEeLqgyflYr3P2FxxKkreey4NkZ+buNM7euhTDo7Sicg7TiQ0Vwo2mRPJ+NMQKx7kE9UXJXTXtTV48OLcFYzcAL9QBR07Cn7fFGLFYCUbYqnESh+z2jbBUX9/3eCU9AxDgjigdwBiHiv83FHxWe4g/i/tqDdM14lteH79DgWzKDg2LKxzpp3SINe4IM/XYh33/RPKxYuS7NYdDiKdS92uMnvuEH4n9LUeLGA+EgTtKTN1j8WYSnnIChVFpIIEuZvjd/rvZ0CfUlKYPQm/NnIVTHgN2BxTrLeafeSPEWVLNPJvT2HnxX0G077oR85wCq0gn6n/6NmCWQI+olkcm0hJZlD+sU6diXtU+YE4NKDTN4ooQRjBCcVglFZfYPY2TS8L0gRKyEJNWhEwEnMmoMKapVLCx6NDVw3CDDIdSrMp881O+P2P6UIdlgme8wOuuiRE1dr4cOlWwL+kKsiDa0HfPmwVkdQYtsGcXu7SOC9uL2X7A31CEZ6ZvChbokTG0GmyAdey2bzcO6mppYTxEpEHrcil8XxggH68YoFt0AbM+SM3rPU/M57BCZBICG0F0yDT4guauYNQDG0STzGHxcPzJlRMvMnqKL31Mryy0LtiROntu138wweI0YGwuy3dnkID0C5rArbGepGmsLAGUO1arGjDtpVBYdCLOrLeexlXVBnVIATCL6OR8rLJc0Q4Z5Mp/XjB3KyChtpy8DW5ahQsTT2fwYr90Uu7JxB04/dCFx3AhUtzn2DeBFs8Yh+DCt10c/Ey4/cex2IEp7U3TsKsKi7SxWZ9g8aAx0L/OWWegx2UYvFPPQ3zXOrPQ7E/Myv9IfVIggDdhLL8xQB7BNbec2BIerMkZtGgx1NNRyyLDQI04oCGDQ5f2GuvrtYJym7ZGOy6CUTJH1YNbiaIB+DN+BMofUs3cDzmmW6iy8+fr8h+U7Nv8N2Dm3jyyA+rltvBKL3r5Txl12onek9jWxruFQeOVxOIAHw8B+5WV4yhUnS/akhY2HRx6d3jkgv8LYNFcyW+bb8nnGZp1+O3PBjkMM15S1AjpTb+dJZSRQMdKNExErG92A0SD1xo4LlhaQf+lG/W9Hdw8jYmFcncrqKPw3m1tfvTL5d89E17TczpbpeOE2C+MHQBUN7VrTRWby/XMSAa3Ag82o6nmdkbQwwrchf9YOmricoYXaOQrmIDg6sJRwjCbMNalXph26eDwCxVbFswHn0P3L22EMlcmPq+CxR1Dbi6rUuzNb7Hr6lBvfhGZxx/NoMo5Ho1ZUKqYM8mqDlJI7v3y6z5LYXiVRmQ4+QzYtjPglkK/FbPZF/4lU0jwTKGhuFpwoqcVUYIFE2pabGhlipQ9+0FfALQKF+Qv3yeHFNl619okfnrMOeHxDkmhGGOhx9bhE8fyrcwmTfHKkYqokhwnmf47gjJXgICd9XICSjDh5lBaamV03iWAh/S9OFoqQHjy1Lag/gYhjBPVmBPWsvBoB+IKKr3WZknp37Ec7Ez5ceAK7f7Ev5TBXeCPQzJrC0bsIEHqMZDWkfCifAzToaWa5NsBArc6KOpVRQ3JWDk52TX3aaofXpT3cyCHDCptPbQ0WZVzOktTleiw9hwPCbvPevNd6qpmWwgtHoUuhxIjCr4a/9pga0b4VkN86fBuMza3/45tbSddY9DeoJXQfE9WyREQNimEuDQcaku3wQ4X4cdrnaq377rPGS2An0pn7qXcoRR+c2G0N7PsQuhRcj0XunqvbgKfDhR1Z/dqh5C42Co0A1P+RUDSjBHkQ48iZIUF7cuvSNLEuimkej1RJzqaJh2zDDDXG7VqNNKGgQzRbzrd6gAv/l9TtrCW1j+fJwlIspAmG7k9sw/5U6P7wCDw8nVTa/eKtZxLMCSQmcsri9Z8MCd3KFQm3itK989F9U12+jKvMdlPWGHJo+u2dh5lFV2oNEDzs8cZYKXbWq7FtnDqRF6Cbger7YlR0rUHTTDdT/zb0/kzmExH5J6BnUy+7bMefNi93VgQ8g3rXL/luh8rtdzLLBDcFjhX02bUfQfHXKkNhAz2UlgG+tMmcdEl2SZk1RSF765TjIwMhfFsmLMdeGDJGTAYw1ZirDbNA2aZ1tNU2e8j9MfjzFiHIPH5upDmPWIcV7T9DHJG7taHPj4iBObottvRBO+6QjfhdQy9JY3wZeL5hv8e3vSebpb0n4U7L+owoiN/nyQKJykmaKXKN48lNxwTfDm9jxW5ThBoybjmer3O7d34FDtdlylBIFc1l6h8lw9r1nrYT1TFlhPF8cELbfYHiCsI7v5NVEPw3SzUwOocHquY6HWtL/T20+xDpJR79PjR+4pLIwgkRl/KbkYFOw0bXtNNVrQwgwxQHXqKPmBOrDsGBeHsdB2SjMK93wj4cSVcF5qpzypqeNGDmFvOV/aWacWEDFkcgBwvaFMkbFDVh3fs0FiqGZLlQU7oaENrSBQ6+XiEYFToJtZQLLqJ1J68+492cIIrf3LMMBQUj0t2loK3i2ZjaQMwoljelUEwZ2qas4GVx72vNWn+WYf8gjWOsnSc7wWsr9/GUZUDyG2NcU6XSmsKUrbf9Lz5Nrdx2p+9yY+AasHhpgxlE3xq6ehaZF9IVHRTO43p/ypoKTDlUv2cRPSn+fFJwGlAD/3UeacdF8d9o7n2p725F0sCNDXIEPx4tRZy9aoVHDToh1YRnUgvgUp3oCnlCuPmqGFQntoJNgZBUwI54/BI9sIAl036RadEIBi7HdZwVhXh4fyQuqlC1KSZZNfH+RC9J108p0JJEF4kersfVI8H7ofxs7BCzxHaoR4id1xkTJ8mBiTyz8xzqd2pkSjnTP2SmutYHOROqTh5f3sLKa+r0vP/gaw8dfXQa+hzP7kKsJtYkv3QncL5l5HlT/8s4N00JLGrkeMDYOExDgYDVwmukgijQxmzX/3R2LDlJUeo0f+ksKncUfbpyFTjwZNvj+mkfkq3i6gX5lw5waxPgjv79fBKWZnivjqkW6H+cJlFV4oFG7peao8lcCxGXVraumXJ1k4nz9CUYzlc1RpY2LGwNilNlcTUjdjXWvSKdzSkFCPKbmXILrfxTSqHMnKIKuog3UccWpG2bwlC1XBzAXBK73bdmAPk+odgVCeM6GjhztI3Xeq4awHyIEMEOP/O8PdvrAIssGyVmbog1u2kI43gGrUG2EQUbcd9wc0k/yMYZadm5qKNgHJDg/K1/PowbrnoU/NtLkyQaHZSzXGmElYBnfmYXkj7BtOF86sYsXZ1q8TkTwt4ebflgXnJfAmJJAz5KiyEMSH34HWSrwlDyPiYjCxWUFytkuGbBF7zOeERcuvsGdqZ4lLtUJhxi8Qs2BD12Hc2ZG5/i2ufIUnlVxPBzZiflPYCmv71Kii8OAHe9YxCJQuY4W+oZpaDS7hC9x9sGRJIynxJ7CRewliSEGaaj2aHauDSHeHyyqtJ5QW08ZH80mObvZOsMxHcDZ121V4+jxWF+FYqoS2OPzxnaOrEDTC6jAHYAurBJ44Nr3hI3/YNIhJDaAE3irzkWMJ05IYUjD5TMPd5HzGhDktizrcSmdVkzAe6YUJMhkFtlCw4/RenDamQWjmkYx6N5PdU6T0v2j/vbcaojriBzyppmYpJzg4xZqNel0NS4HMJCcD4xpr9yU++1GSLDrFeGGnzWTRDPHM3V21/42TJgsjYVNbEoZLHxHBuaeuA4wwCzgyDjOZj3H/h/su02C7oCVrWgp4cTX4y1vbo3D4Vp+kGWqxP+Qp700lDnQ8wreuMLdYaCeJA0cFSF6pW+hFwI++9+6p6IjsIQEWlXlh8C1egZoLIdOJCJ03YpYDPp05RGQwuUnfCENaxkzjkBcy0eBQD7/kv8eShSqus8Xmn/gEmCKG3/p7H3qD3ExdMNdhfVyVGR0h0YPGpbQ3+vdo64mtUdOeE/CT8ubAko2ZQR9XA9NaHI1++/YDNGBoCd7LQw9Fc82pWs+GQ+vxbwntFd8UeTkux9ldIxde8b8m7/RCfcOXlNZllVTAuTPMgAHnXDJdF/+LDwaaLFTQTtkjh0LO8Hx9F3qjA3I8s1zE2eAjVVykHr4PZfwrAot2zJcXOwXkrsvwGTqDbkVwxQmchUguokQXrjMjldzTnGW0P+ZZoEaHnhb4Dg9fO0erA39v/mlCyfcVIX04vaokJqcjqcmcCaWCFbpr7Z/qu5T/Ir3bctguIWJ7byBp+Epx2vXm5NnBQHIbUyj9XUyFdH06BZl0zCj2oYdSgu6VFp398YRGjdy24DaqJHRfFDtj8qQryfj4NxzRMgKL+qT9Bvd6usDauwHA8frIY8RTPU1PN4EpzgRVmQAjyNIoWG1zDnkN8R5c2JBTqtNgnfcGon2UfRV7jWulzNcEHtGJVMO+y5O5W9qZVVjlRVUid2ftxJig2MADmlwF2Agfwjz46S4svRH1OC97QW9Us92qQbs5RGqBkbyZCtdZ//Kd6ksm1uhVILJNOFpMrADlY4NXkL4RH/x/M4nnLmUWlUQKy3+GDUu0u2kademCoJzeW5qrXe5W72S+Yx9EFArxb8O3eNVujCCK3lOnwUfbUHQcBPkQj8ZQ5U2GjaGrHEPYWXnBEHiKcTssZ0tti6wATKKT7OxaOzaUD7uPAvMdBBli1aN5z1zTSHAPdlfHBRYRappthX++oojOL3SMwcyTIifyKJaanzMAu41oMjUNjdMFCXu5HlDg5HfLb3Hq62wWPXwB5B6DVOtw8D3RPhx19pe+7JqgoSSFZtl1BI1HJeVki9asgNAavhUyRZxRAfP2ElAjrTGKzxJEKgKH9+ybG2bdpCpl8T+ZA8MHr/8PZsnx/aQ19C/xqqrJ7RFYj02zqbdffIlpbI2FcPCh9G8yiTF8PBFO+0GBuoVZqlQtsRE8vzabm2Y7w8uQLBE1ewE80gAj9L1p3uJTUqJKTFPl7R3ATIT5bFxeQ7728ZBcLbRfcLQebWhDuTXo3VVcdtwh9zVf3+hDHh+VDvbFxoZRt31gNEumi2Yld1nSou8svqS8aGcHjt5k+q68PQMSZMeNNZKMlGgcWaML3GaOWf4Z8Hn9NPV2gtcsSwcKMpzKoqYf849uGZ2i9ag2BB7PYCacSl6hQU/nokTWHx2I3v0C1NaP1EJRr4kpDByQwE881fDImjX02VZu20IOmptfUUkBfj9/MaKmWYPMivhJtUXi8OmvSs6k/s62VttNHkZccAbeiT3h0DBv2+APCOeMsaBRQWwR0KpmXJl70Qt8sN4i3/7dTwzhwo9QzwzneKhfc+2fGYFhBGKEktYgpFTgBk3ww6JVAwrP8HU3fNw1fHel1p6nthGGeOm7GTGienyZaASaVQYdcUdgM/rO1ByrXtyHDsCeRD/Ckb96Cg6A/08RluXR+fasPwcLn/m+EUNVjQluQrFtyr2949pL4WDn7Ksna1n0hQxE8sX0uiJoA/h5xx5HjfQIwY9AjSu6au5+GyEyjJ4y55j5pzZovUQf3X5AQvSbt6037Pd4fiABSNWZnBbpTQvCUGoi22AzuwtR2/vbQdDZjgHD8N68TccbzjQmCR92+A2frEjsGOjaypygPjYFD9hq6YWz+49A1c4Z+1mXLDVt9caoZ7tqQD0lZj9FQptJDzIVah91liynuBXCPemfMiJsikxeleJmleyzvvkrOwr4eMbyMO/CazoCHmL4wn9gEWlxK3/YmKwIsjz0U603Q33wQFG5Hs2tNFNeTCsvq2iZsHmGmgfuuFCHSY4BHJ6B7HPWBFbbqJzSvPV4KWEWrqVAJpIsqnOY2/ICtHfEBGeTqLpl2CelMAUvbK9KFwZqJ465OfAhkf+KtsXmSLyQp84xIVNH8TPOOGYYOScB6EWX6A0lVsHDzo6YD9lORMrNYF9OoRUoRVrtRAP2UCd1MAjWZpOssbctM0hImLjCwCe+lseHoV5QoiXcs7hmAJZPFZGiWcCqTAgW8ZLagA7Xid5ZhWUmgLN1Bkg+BQ7t3oOP+odTkzz+BwdhftFPt7lbxSXl7HZelPRuefkzDvL4L6lLgy6mBbQ2FbRpUtSNnIfPnc7dmwlGrD7cx7/f/VFl1hUb9ptgLFm4Ca2nl0BO9wb35TOYvlycTTAtVQNbVQttRYusa0jnZ2khNdSTHefOzIXBn9rSVthy5U6dCROVqC/uJCo4qlbVBfAbatJoHuxLj3WPoB+pj16wXyXG045/cfjEP66wfuQqFaedyZXJWqminrIXhpW2hpKdH4qfRyIc548vcE3EM+daSlZU84rWwwlf1bbD9lHpr+y+zZKFKRmxN2HSJqMT3gn+1ojdroYKyDPkyfM1qVrEPXMpstlUytmZEvevdmBc5i8Y0t3CHZwoPKpOr08N0T8gDivL9waJTcEPLZO6wvO+OOjUNKqZCD67Scs2b6Us1V7xyJzKLwb87egpYdSXPfCm46XW/GrrfL+HyD4M7uHeP9KcMSP5IKtdbQW7JlxH1A4ekOvhhjXUso+7TSfmrkScFVdjKiOis1cVGWzvTm6XMEp73A5+c+hAj8sDbVwdmhpYTr7gK9HBQoVMnsqlG18dZyG2HvK5Q8VI648KincxgdvqNSEYL+aB3HG4BM+bwk8R3vzhBAq4iTdvX/uUPaZxOSbdioer4vDck7OWeRKD2BujQTQ+zD70Y46ZfEeU/CVifxx/8AYin36MgFHjPCtAXxUyRVQRPaWYF8Rqp0PkXIC02oKtLIWRgkVIO8nzRMG9z/736HmEoI770pCL2fb0fjsuX8kxhINjVexb0Ym845t11MjmnC1axMtbK8QrGfSz4iuanvGPLfEf+gbQ0+tln4TpP/IIiEh6GZXWwxo/lTxwJk+1dfjmtDb7lUqJUcBC/p3omJZ0a7aBjuL5fwsUsUsx+q26xvqkb24M4OEUstK+IVJIr2HAoc6mQxQ6g3JIdbGfAt3Qutxm8AORyzSFlShPtC+LU9Ga7Npz6Yq785jqt7qPEF1tbHQc392BS6Sn4mp4hVYqJEEggkHrfzG/CvitpX8al4fvOMqFRy9A3X/5ruJfQ4ahpNru3sqC+Y+VEp32jfpYyONuQgmbT7bllg1ysIcLZlIuF9Z3belVMOSnB+IWyiCxvIyqVUdB7roKnYFgx718rrFQ+NVYlVuxsjWr4ApfIBXUrYfd3j92Vk1+1UCrb6mEdAyeoxVyi6EKW6KOK5w7RTYJvYfvk0FBfjlvjxmtfQo5coWTdnXLD0kcJDUXTHqCaDswNOCebUSVNNQSlNmjsktSX4PeytmjP/wgq7lKKJHKvvribBDWflaBZruPoMqAfUqiBAJOFPJhzgwu/qw1zPISGkckV/rxS682Xy2TUA9yDKj0rdcOfdAx4lN+vZX4WoZbzD7OeSVcWfQXz5DL7nxlYRd9lklQ/pr/3ft0qK2gYxcshdvC3f8pC0Kx+jGiL61V/phr/ln46ySeUtxvsONE+KRZ2swReQJUaZCw/4mHPajBnE/pAnarqVK9ORj3PSjtpVHH2LnDkIKLA30vJq1GbCN7FIhX8CXmTnkaBbit2/8N0Oehlt2qZZ8jSPwB/lHqjVCM3FM8F2Z5onwZ2OL4v2cswp8thxSWbVWkApTBrc1mRec1dFI1B8WqFltv4icaNd7w6OYhs7jJKRKDVIN/AJTRzOe3kZuxO4lpbBuV8VGFoHGRJe70mJnW78PQKZO2rCbXoLQBJwe4xznfMB0Th8h0PBOfDyoRX+bJXt90EICmYvfLMpd7+CEbGs9ei/vH9ppFr4WuXQgq/m1E5x3m9ZFcr7MhNvtyu+qw/QzaoieHa13woqaCiFLk9Q016djWmHfo93BpivuFPQxn6xLuM865I2qi+7aONKmKg9agGo2hQFR5tMImbKWBpW0zmlTKqnM4EoxfaiSh5t0z7WfYPiagX50f9jKLEEgXU3HwyhKMLogRxfuNt7m4jeb3G4slNqqgaSDYyOjN4TUE5VRxow+ishvMrFp5BLZ/ubW6EMzb0HZTTsbh8czM9naUjgdWxhyO/bUYyD4xwZImoQzSpznCbqaC06V+PntfhobHlV/0gKGcFlyaW9gHxC1iaA0ZjiRAPUdKScBXDs2z/92QkmzWw/8wiafaCuslht+EPEoa/cU+Al9RgR0nreCd8Mns8SgBAsZv04y3mcDugOloK588VLPmde4U8NyXnhY0p9o4+aN0AsCvWIUgkqyEqbb3myTLwQZ1KyEhDftJbjLgl3s1JUrsDXgpPvljR3LFPRndQ3PgloSRYBnPvzgdm+Qse4VEm76vBKHFiWvBXfk/6/kmZh60pjO6FzD7jdQfFq2n1YBbGSRCQeukOSQqiy6xY429RpZBKfu10Fo9kayFkOAQPU0ic8FbX9GZcbnSPvVCwIUmnVpLWYUGLt/D4EKTYHPdB1WDeUv+sZx1eCtiB5RHwHnSuRvVpFBnwtMVAbwh24bvjgvxssJxpHOQFzXwBMLRsTTOTi24AQXe2oBVGSoS3mvXeXPoHG4F1hO43xTGvyszC/a3ZHBRnMJ0/6EycGdQsmcqhpx9Z+sKQmEoWFDSnsSTqcFROVBy9/YTWjQ2WF+AjuJI70jIy3g0qW8Zyx+uPNnxC22FRdxwddUSVFBJ5H7mypDoykT90iFNScurLYTGa/lFpI5ZK0GRQSOhxBSYFlbWWY7vVECEjJsg1bFVzyLXwQospmytm37k90PwtK0vuEhwxYM7q+5Xg/uLD7g1zdId17Z1WsZWKDJtmHX4tY6JDGRUBIcrovjTNjJctj+faMLaBW6HXtaUCOAx3zYOaLwqA0RCdvDSZ/TOWetGc6adAtioZC22p4V+nupOeczCHa04B4CCUxKPWZbGeXtTrTfMzqFwY8Sz+Br1aPGqQJe4nmJ9fTnWac/FPFxylPsocc/ALWKWarK76m64t/3k/5Wxa7TWY/V0zxb/FEIbyOKN/IaNblIdF37Yrh18t/OQsCtW9NS6Daygwyg8qpU6sxfhz2b/8AGTkS80Z2F4ColDCNe8D5Xiudla6CcNZljNdVgGEpL0N+dCdaXzf8JottDtlIhI/4SHp+H2kE1mb3oVkuiILEvQmumtnS/kY/VOEX/XwcLxSZQguU0fmTpPvtXShk2zdNnKEDHAFRZaUZJsM/Xw5ywwAcR18YDrc/DfKKoz/3eZKENhy3xKsfe7B0k/A3JA2aqqLqFr49YGchfVfy01PaQ8OdPLQT8s4Auh1h31L1UUEzZx6H30bis5IyffUy8r4aihxeG8mk5G/F1bxeTvmoHk3nWj40m7fxMhrVs8lrSob+CkX+i0Y+ACASso+Ri2iDL94TL7HDFYnXEalWxvfjnvdM/joTEwu0su2mvyHePY1+KSnmIKhJLzu14isbHyeALLeaR8WtLYmyNu2lywNsxf2W/9iT8Bwe/rvloEd0PlAi1f8h82jGMSXqe+N90pSefVcQ8ynC8/XAI9Y6XL/vwsPhN3Gg53FW6uUafVMWPfs56sCtSpa/Bg/pIQgHGf58H8ZIhroJ+qz4qiVxG6Cm8zbxC65JLsPrG4t1ulBdoqu7ypo04/PE2fMFcegZ43YNN1y8mNVU2A8Bmwluola9Eut6VmFeWbCNtZbc8p/iAZmYirfS/bX6jY39SDpXqwvntnkj0Fj8w3JGg0Wcl+jccXl5MkSCMetG+PxLsxxe0G0+UNeWNcEQqeSaiqIFXfqFjZNFFG6JZe07M57YblUkoTTIPRVQ7t0FUQMHLuwjAgqBl09TXgyDUP/Mc5N3emzpJn5pQXvUyLMQ6TZgu78cOM1J5zFpDuFzmdHCfVGCWT8V46fhVjjzZJnJQApH9eJfORRr/LiQ+E9eTM35wVqc37MdrE297DlE+TD3JlHc3Uq3aTR13bDg5id6/Q7zKBpvzI41K0bQ4gJrRZ180U+qqgihAgfd/d/MSL74a/+BGKOF6YYKUilzndFT70CaKEFe4LZo+KErrDqsGBimVWeg+mg3KyhGKr7suuP4ndNmZ2B5uXYkIdvB90j8SysihCyWVU0SSY7H62k3SvsJQxkCobcmb2Y9TlJ1L5qToH8M4JMeTJMS+CmMhXnlJSYX6Y/0m+RvLKVa/zh5mtEMFzXwRxbR66wzrukNBuefxuEXlOyiGREOcFnlKkkHMumobM+sfCTkmbWzpVf9/KOtEjrjylqwNRqnsLmHtRfD0TTZWKBrkvvXPXNk7vqj/DJddZFrWsaHwNwhMYDuoDNtag8lqafa1iTfTdkPeQyGxQFdYlYPX/ZDgrix8INylaFDlgYkQYVH82FimRAlJtU/i6J2luOWTX6EXDh0jEgtXDJf8JvMZN5uDOaz/qL2n7uK2JT07fL1MecgwzGWwjwtqf1CtLnrAQQszxzAIsQoB9ejhVBNTadq6rDiiARoMXcntyrkVEGnG/84LQwEi9Hkww05Tsus1oh6tSOwE0MY5t4uaHUXmcS/d0OwptC3E17CKBXGsBg5A6dBCsqVE6n1IQ0DdColMKb+23hcukpkJ1EpCdtzyBXb4lBbAhzJbvClq0nDjKagFL5M9cJAJCGVKZEFM6oUPu06kW96svb4uGvh8io7fCFUCyUsrsMQZy33O2eKcO/WAAraruzv0zE3OnP6CxTTsiaUcRv+LCdV1DQEWPGcoJJbpb+xCVsKKhy5NvIloRaSZrk7fablzVDVMbMXSzbUiV8ndi6sZKy/B3kaPPeXLIhwcktGzWCNVtoxIXggQ76tLTEWt8W3BCRf+/Je1ahEjVB2zHNzF3Je/j2lCdtD64knkgpM7JQgSkxtQKFZkbFtQQWQZmnycoPoMO0bpvtPZbA1PaheizPcPjZmyEFEDEgdbtnlueugQ94T7XFmxOLvgFYdMrfRL00Y+iyMHjWattq05oweF0v19Xl4NSNTWaiagD8v3VCJp510SqsrEr8EhIg4CqgYUH0YAgHIzrjIdtexUTJ1VMGD7djQNNsz3W5PHuctGX7ktdlD8Yat+xHbTpOJ1jkbKLozIJI+/amg14LDRKyqUHcuji02vj6akJOfQRU/86hgowrUyhio+lr5Q2w/Rv1jFv+SCZi7b4WhwzGDuK5Bo8iAVhqUHBijejz0WbWIwiM7ZrzGq6d3s6dFtINCyrHrLWxWO3Pbl35kB9T7IC1FyP8LRtO+FSFQvSZ0ffInXhUjvAtyNbqMH0ILsQkMzaqsBApp1pemChDkgJ/ulLEGlHu3ISYmw6tN1/G/p0VphCPOoh5KopFHDqhL1BaToZuXGBIPjw3Yt20a9jOOKCLZwLRRCQ++kIWKKIEP8p8NVMY7AWOdsNHxjUUmZyqFCnzszo59OiY/qbFVOAsOyXhH4IWHbD5bqCl9MyMQQIYDAmlP8+7eWX5QMZ2NIWRj4qeXn/aNWIvC1B7IDbQuyXFrMFsyBj97LGHSAJMKG6uHy440wojhP7BkIcLao9nSUJDpaOr9qgOVLdDDC/UjeXoOpuDehdFxb+y320B8jnm6rLbaENpayrquT74OjDHeSvA2erbcNUkfQmTOHBMSyZfC1EV+g1Ap66sgjvbvDnIITTo9Cb6N9kRkVPRjIP6QT6vfptRJWLE/TdxjepRv4q0N/A3OHNonP9wFjcH3+SDEyYvQA33t8czbjvw+6hAuoUzZs9DXlYX1AsoS7Fsw5Efyqnr3h/4DB/+2vIm1TkXMsPUS+sKPiNPrsaU6wU2GVZPVUGySsXde0JXivAOas5uxlxfy4q1s7kDF8HXfomYfbem7dc7/VBc196ddgvZ2xYkx08eZ3I3AAy1XHCjKcFTiFyVp5hgRnqebFLnzlvWl0BHwLqnJFNYIbCZp6FSUWZbwyCvUPL2QiHqg+qqrhKAuULh0eZ9/Ok/MY0SNwo6CM1B9+b+pYOsPqNa1+s8KJP5jRZLWJ1ODgJhniNTStvu9sZDrgucG2Mg/ld78ihd5LfPEGksOMnAGq62dg1stdc1tacM7Gab10VKZ3C4u0gitR+QWvAQ0LAkdgVBqceKBPa641HNChN0MYFtrVxaSw0RwmvOolCZ3nnrcDwwHS01bQ3qNeas++yEdMcqrNPrs5FXN6oeQimxnna/bTlc8ugcEwKsdtd6YQ9OxcYKTu9412CuLLtgA5VxLW94w2VstSq7Fkb/sjF13H3EcJg120/v1/8fP8UZHLEcWZ0jJPWQnQnOtRflCPvF0sZpiuPHzoXdWXZjMyrbW9RZzfi2VAukHhDKn/VhoqFqLSAzDpHaZNetXAxarGRqWEOekDcCFV/37KMmy5Nv+ReuswbIlnL22WZGGIQXn97RoTE8Vue7k3AFel7I33yV7mocIkA1EAITc5XPw3G9uhdgGlA6BVdOBUodI5Gqlwjyn0YOgdU7W8o9Dfr8zDJHd6DAMTMni6mYMsosYtf5DNBnWuYKp98S687Hh/pAk8CjASxEbwDPh+X374cevwCWsDe2gxObOf0oHCrxRERxeXCGRPAOHypS4H3gI9sejUjzLe7tJsOW65ofmAO72Yge7EjFv6iiGtcQNHZAEsl7b8KJMbRHkTi+K+NyVgZSpoPte/GdjNfKXY0REQyZgshQY7ONuwkPHFhYCBi545ke+X6H0ioWs9wdd448JxEDWISGQH9wRf8DGzVi8ImHKHSf5XInhTV1YCVEq1VDOACx0gTjH7EDkRicwSqAANgcgXFepUBnuxWkkc1cys9J39hT6iXAb8K04DEQeOaG+0lkMp3xOd2lpy8v9rl1sh4jQnyCqyOzG3sZrs83S3IwLiS+dQT5vAWUeLLJwRcHAL8g2HGPx8mtika65um1aRynfGvkQb1erkgqpeDlsbExUtzZ9PCq8F9vJEYIjYAT69NdzKYBE+pRgSjd7HED4sQZxyXmCiAtG47LqCj06mbwY3+SoTx7P7vcOF8x6ogy9BVD7CXgKgbKae+YAIPrT8h04xWPFQf8LiWikxHFf5ijNclGnEfCAnQi2UCKWN3rmb+rcgTKU51q60HXqd5/ihYJVJWr75imwcbA8QK2gMeyPDQ9otj3EtLYdcPOzUB9HvNkMaw8I2Ie26LZ4nHZDTxfBlPFj4Z6vv0BBhbtOp+2vxQlax8c7EsU2y4A8S8LAlAA03JCgmzpPtG5/KbjWzIiuEFe8Rbd+t3pJE1DdvQu9Z8XQrgv0KqH4CdAr9v68NMIz+CYTaSkIJ9XaitBRRaYEUatBqXIEQ0y+qZ6DvHwnI5KgOb5W9+B7o1fD0F3d1B1icMQR/LhYy3/0LfB6wJQ3cOBN6HuH4nS/yidgakoky0a+/gUaVisAhyZdeW9vwHng6/r2GptGe9e0L6dHj5Hkgn+tqLVPNCd0Nsb2Q4eov0DYfdbnsSDdfeVdlIyPIkIvCo6YU88CWzuMbZX/T8YVo5AsU+R3XTho1+/XyTglSRYSFWbuDfG4HRFsuAefqHomvShHKfCYYol2AQv7WoUARgweVBSUlNEBlmlva7lhhvaDZBfavFetbCmUk1gwbBOBI0btOd4ySN69o0E8VCaTg0qeIwGjLHW9UiTlUPY+NyVk5QSN4mVb3QyqNuWbJzrHpBFGqFuiuJzNWIIJqSMXK8C0Pn7hkRooc2d0zmuWsTilusfbOXqAiaYIb6p/1l/FvIJOX/dhneRWGBwazR+ZauWP8GIQdH2rYGf7V8eTDaCPcGLXutDU0XGWAgYkQKe4+IOCngJRMjxCJNpRucNnAGTzbTESg8Bx2dcmWNIax/U/qBSIFrKlYtmw1kgPbx4lxIetTxZtMoD4WJCmrUAaVGaX5TSEG4llz8MHqawBCUKDZJ3dWDVxXDVIq4dIWFq3Lmq4VlE6Xo63LcIVZlDJoCFv1vuKJU1ERbDL/4InWNWqyDfa2TFlV986/iCPTjBYij/MFJHTjDv2LdZyzW6ekwLfcTyEW4zkzlucdROVmOKfrGejt1DNlmxo2cJjAV1KLN9OULdNkfACOTMcphNKzF6PJdxZVmd09LfaNDYP5q0npvDpSkU8+SZeMbJ1t/tOk7r3pMfjF1TqXw2zKnbdmEvhBT6u7EF+Ir+45tHPf7AHdmmKiViYhpsvfGPTTqdZ6aVUda0OtJ09tifFl5ZjL/pyqVgmh4Kzecx5hHmEPDI/VhsvN0vJdME/heupKJ83GhiDx4ZrIjwVsxaFT/YJm+zUOEanqQw3jBtoZWfnsLjX5/f8vgH5/PP8MgCXbO+3QJaiERmKDFyHva6BpRgS6SYEF2CUNOlTDYiHH9wCKrMRqkDyAk+DVwLEsE4n6ydAI92jeg2a3cUNCv1SU7CybUa1016ApBaTvgZEzdbyupa1OlCicp1QGJBY5y/XZCo6SHLIAoxZMYu0Qq+ZLtJyIHecBRQoe9KriGYbqBYEy0MUB/LboKkGL3gREy91wvWb9x3ZEY6vC1rANvA0+IJ8oh4XpnGFkMapv5p4K9z4BVV1UjGAeEl302nLXqavwa9CMp5BK55zwe9NOiLGVrqntSqi95cv2FB0ODolG9CkW0R9RP9SquM6Jtc/IpyQN+WSQCn/u6YFRP+lq98qjHNHETt5vAk8TS7rTepGbGDRaAFqGi5jXUjdmVNC3oPJDpUun7gqfcwQ7ImdWOX9b/RNjofQIBDlOPbzSRmoPeaj/2GwAQsrG3VQgoWGNfp7Q4+7a3APDQxHC+rovZvAuanbPK4W454pMxSg4tSN1nfLM2SO6o2nFoGZ7XtQckzwNqkruNNlmQPDSsPxO5oXrGjmNAYuev5byPzxfb57FW2KR3+/Cmq8En6P8MCdGOP/n+sHHI+aCPGcCcvkWh2+cAtrtPIwC2mBXo8Glu6Fhb9gXveGdGmHe35eEzzrt8NOE5PZUIEOFVO+ujyxTZkLNCavDKPLpZkwoDdmW0H6NeNq5Gw8jvVmMnMG1VK56G0Hz9ihZVtg4PUVT6Qsc1CJfYlJ3mDvpmpeykP2cZwxRctxS7uUMo6gBVurHowdxSRFcQi0hvR/3rVSEwtTYJhLWyG4t4z4wu7ei1ViedrMZ43hy6SZ06BPm8fbSsB8Qy3A5EZEPs9GMxDHBRkGRtsrxLQW0Z45/aHLFwmvRAYJuxxNgpeiEV0/LjXZiGAtLeO9vZFbpn37Y3a300pz2QrahSmcpIItiLiMr9W+cKrLCx+l5R0b5OeFzwmceBSCSMhe+6zuQ1jxvP6bOdyyQOsauoQS0IhWpeAlS6hbMTK4cnCiqsZYh19bSDvbIvBVqT9C36lv+sC93/XfpIL+hq40btWOpsolOC31D7RKEVmRraeAmbkAwX3l0ob/fP5efmyT0Nx5Me+1vIzGfrGf76Jjynty1vPmAjYlZssm4Y1yJ9ivSZdBuKAc3egENu2THPq5wBhQkuRbjc5qqgfD/DPdFKFw8slCA1GvRMnRjk0EG/XyTX6Oaz8S6QDXqTikj8FtNBE2lNWf0O8uU2c3xnhMLJWimunXoPvhutoSgx+oIGWpbjq1QB2hUV1MgobFEMMBMIJU4gbpMyAVk/sC/526+mMSTGho6Cx0SjhAjT0+rhwCvokLnmRslOpKR5OkhTMPotU/gWHKKtBMneDLsgPOYAIan27JK7A0f6kz6azhJwvOInH0pVvMv0SDdhvBPiAlRq4M0ZM98+xKG5PewZLdxae4VdcE6y/MqjoMRipSRXKyLcbX9it9ZswTDLJPEkxav4j9L2qNVCY6xpI5vmwCqkLX5bLQEcld5StMjI6KTNL9bfEZ6ic99eomzN4t7kMVJJiSVqCqZvYMCh4RLgUUROXg0CylBv2OAEaPdBI3T/nSHRaIsccM3+/GgLBOSqauJr0BbPiwTzS+PEndZp4AUQvJWxBQNnjpXHx7vff4Tp17HMQ9VdB9dmQx1r1Uu0JJjveVpQT85tEjNgg0iuXiMZZXduLYA2CdDAChEcOuCddh88NZ+KK1RRiyxzjh26J31DmNiMc8zNiadIkUAzncRf97iKgq5GTV3IprGWWGjvCLvePyPrFPnK827f/JWUbQxzX5j993lYbD1ZR41fL7Arel4cY/IFbagnBNrEftMM1yThEL/h7Z0eG8kNYHe/iTkn+YzJnE6doyV+k4CHGI9Ude284t+wD9yZcNhXyDG5rdzV2EBr4igkyZTjC3XGKXJ+HLZmgRw0Wz3oo6kNUI83IzYl9m7JlwRX4CjXg4tv8JxOomTX2rc/f5ufiMqIFb/JH4sxhyjruDW4eEcIXILCNqEKR96rFKp+0Sb06nyrGf0W2NRkNhsmiFwV/NdEFnoCYYnpZBvmyAOg4CCSyAbYX2XFokIYqkWww3xMRxDqWC3eKxDXlboKyMeu0SqTYAPtAttFbLVqAfOtTp7dXsD9QyzSqf9wx6+jfvHFQmGqvRCnOEC+tQVCcqoeD+sGHxJDRGBzhO75/1tAE06j+RfCBGM9ZGAZbUVryEjBf3ptFnijHzZWqsGL4xVcQcehkMm2EInZ8bQ3BHZ5EpDH9CVfvIbxSdwbzsjPIeRa4PMjpBT0dCOZe2QZ97dD7yUxXko+Jfk6b798i/YQQ0mEHSuQlFxL2LgFjmqhuMnPf5urGPTYgZT4ONAyEgLcY4HQwetBdc5iL/UETfCahxgmeCAPZgZQD8KfwOvDrmv8DragNXRWqJa09MTIo4M9hHdTz/xEuirvPRsL+ZaO2xMuUNYDjsbJKNh/gKriM6AxiKlbCQTmeDvVMqklD2RmpSbUfg7phMUdj0vb8PY53s4AjNUW+uBA41QkHknGHNV4habYd0UjmWuaPlWT7AbSEb4wHWb7cqFSg6p/BzKVLPX9YHs8U7q6ijlZcpE9QfHN6IezOwxADrXvbBRCsNXvpZGrEkS010u10XUorpCFlkNA5dGbehHrnQLknHm6ZgoY6ATVoKPJor3sfVRDM/EJG+6/rrePRA/HNCu4WLnWjh0jntXy8ePM5KVQIlWeL/VYkvMKJ9XtwWCLkbl6HPQQyK0JH/u9HX/3KIJbOnauO+PuDCopL819i8qT1r4zqqIGWqblniy7KtqDgp+LEab7S/Ymw0qLhOcRNng3C4ZU1e1slrwbn2qrP441wFQa2Xbx5AQukZMiOw2afgSdYHdW6E986KA/PuIWdN/tHv1AyS6sLUTdJbZb5A4m3D/HmqnzviP+24RjvOY98GkWravBdzD91+JY1lC29698/XKwaayqTtZscesTfSLigOV7NH+TTR6M0+F1j0pnc3nESC4VtnS04Mxk19OC5Z0GD6ruFfvQ4tlT+r/UKkRP43VVp7ILP3vQwoSzzptju1tnoRBIcwKIWWLCJJ5WIwSaa+DBOCjtV7OuHQLnr87/ZPRbPazg+QeMntOVzbFjlYqKrvNzaSfT6CpfuuWaHTfXC/7FnslIjptSpX27g5vkjF1HdFbr3a6QDMOHkeMdAb8EaBHDKKmBYf6Gfy6SUFnVV3/eZVTmB/h5YMvDvrLWAhmL38ClXO6yIChYwqd3SnuV9TCAYXOAmaaR365rySHCHwW35FADqKkfBEBJROIbj9hHF9aeAKMh+MvEVn0Z02T/J3SSNanxZCzaMVg5s+w6neRKcDNgRsOcyil2qbQOUCssPi870kE8vVMKeMFgiAx9eSG5MXq02QIAxtMXeAR0naNKdgouuHy/hw83j/xOLBeiZgwrf70P0wXWcHp/Qfnk0765KAB62p/QmiiONmtpiNsSXbnHYHQ8vOPrMEuKZJsbKre13nh06Sxt1syqIDMuglDbLaW3VSBMr+91rVr+2vFpfvtvWZQS5mb5tPJFrnLEtwqFPUmQCEqq+GyXyyBwJCJ8l4n4c9LGuogwItR/Ksowro8ayFducwmitfibg7JTTUFrGmhoXoECkVEb/ERNiufFjMsjZ87cWEV7D3OtucNsjHcBU6UpUPUWyuIzJvm1T8WimGN5XCsMaV4LQ8YiL/rKIq/VcA+t7yGRpM5mj4Wb54pIL2tQXaqAyiixA0qBR1j3Lc4/FMG/4pzep10XoyA09/324wSlxDAdusz5fHuJ64yZz7FbEZkySbH6gROnvTgQjfrfBHtY2PDdfZ8z4Au7I46qVVjhl3+BkJj3FZKktX7B3anfpszTfySGsd2ySHbWNTcwJYktCms0QqvKL/vLSUODczAZAwbbT9dvZBX4VpU+gCPyiH9JqtszoAV/+PPB0vQlDhBOr3P1vUL9kYT8UBQ1BMBShELZavGB7wXS3cHrmLfk04HQCvBfBSmwLWA0j+WhGHU+0ioLgqzAjwN25Tm1VmYeF4FyiWEzRNyCQKRGjCBt7rNMu3130Ozk1rwaqMWB42xaPdqe32AibJqubFnY0gHAtmx+/+UNs2NW9adIwbXByX4WiTp+iuMtsNZXg+sGPjFVzo06Hftpo5m7TllU/NmvT3LHqdmJGd+hhY+tclU6TZ7NJIU5A7Or+OQ8O/uTnrNzsfK/EGsvcoT0CBZcYXNUocq8/Gb4mw/17h6ZwZTI/Bs/OT3FH1dHXd+tyGrwa7XugIdQZNLS2QpOPg1uxsPgbC8/6pkj3tjs1jci09xZOIeh2EKxCzt3aROChNZLr3HpKkO9reYhlZDSuB/bc3ilwAiQfHwF+PBP0EREebADfEgoaybcH00mTfcB/7gM0qDa3fhzwhHDcC6vqQvwSmxR2ZEOH2fz9oudkaYkKT2tq0rjaVFS/xNthy/pqrUqqpvzgfqb9v9cdyqT8IYQ6LH+Gzg2lDj/QQoPdrpmpUB7K+oXYqZwNrLHPYA0NnC4rp8b+u0TnZ+IuipiapeAwzfrUf5ZTRLngvb+y4IKSUfqbXzpcxq1gUaMmPDmJnvJ6ohYWMuLJ+aXiYn8lE7+k05NjgkA7kgsBnG8P3qqOvD7cAW3n0UBs3NkGhXBacMYJfafsKFm1qWzafexs0DQYadIFpAi7FFtB7Fb5y3vsR5qJFjhuf5ABj8c9X8rU8+eRU/Kquax9qk41hsRkeFwH+xeaNpKS8aYk6gK4c8SIRZnKnM73J3gKjBGayUkCWJ1+3oC6OsSbOotMXXhZuWaMe91XCfdDvIJP3AsvkFH1qUYncfJ9UbSeorIpe/i21pmGjJQiKpPCCCuh95hGL1lVKWV/ep+SYXLJYVZvu3ijg/N0uweCJLmis+EpJemZOXe4qEtL0xMPUmPFsrKwI7rPWh/ePm5BDubkaklaKdWGtyFiew7/Lo414P1mYK8hH7fiZbB1YSX6xciL9D5MhxQZP6SfF469mpR30nZY9upz9qUYPju9yA4ihTe+f0oAiqBP57qPDrdE/qz72u0Rq32UOPSu3tARyqbHh6K3yyRxEKf+3GPQlEO04kUM3VQyGqTWZyiDVxbO/xKjqYMofJwM9iPiPiHtS2XTlauNFONj8dutd7oZJjOTcm/UWdP7HxVexjcCqc3Y/Hncj6YdxAc2jseTHj0yWUm4ORorNoxqMleZ/pfw9C0k5OyFRFRPDvygd/hUZZbwdhoyP6PTpbADVBljylj5UupJWlLypj6lLsw1sv3SvStIV69mhhzrReGzf1CQvof6jP3JWXPJihTLlrESgWyR4YfT28LSRMG0G+EQ5BPA1numwmPIsmj0BDUqQyZitZEHRFBz5le3WcXid1UCHwRUDUeqZ6vwuztnC7t7zQxmSHznbTE/zODIGqMfmRx657RJRHzscZrcgkz/rduzXRqpWta+2VLrXXIL4MoPofC2HkBrfb8MVOiRYoEPTNYsXcgPb8TLADRFVpOoc30DGFbpFZ++1Lzm+2TqMVAsasu9QZX7ddLtmmzBHao+9qzPw+KETecC2M414VkwjnTjbbLScKJ55j6wKNises94KxU+FB96xFITqNWRekjWhEeVTRiujoc13u/tvmAI9T+lDJZMgWlSJM8li+rpwSJX9w2W93F9qloZGz1NIPSlhKBXIkkJtsj6qAjYJR3WNzFaC4Ykz7O7aXI+dW7/oQDz0Lj2WzRvGAGX9pfngaXh9Uf0Je5dMFD/hegyTJhgiD+yEMfafNN6OZ3V9xCpmrHQH2bSstX6qYjQr48n54bY2AV3pkAvFy7d+KWA3LfnjG4TxMqvrQoDjVhrIbkvg9uJWClAZTFsvO6SaIQ0f/pym+xBu64i5lmBurCYg5b5Le43hwM0wggBa1u333JaYD92FsEsdVUyhg5kJrt5KnRcndGvF5g6xcGDHbbTamXd4Vue+E1FBoO6AUeL9VW2lZz59PlsbJ5pzGGorZ1mvFa+npMclY6ygZI08Gx2NW25FrLuP/8K6Z3l6/WoqwUaY7lcCYUx5ZmMxTDDg723Yjjbnbac8Gr7hdwXXxVFHlorZigZzT+lJjDtx8YlgSldK+Bb3gQHY313Y7FCL9nRJ6SAEinVA2LLrIvxZitEAwCoJZhLa9rlLJyhu83XqxXgguCHOCexCu9xjB5JMjdCOOfONoJr7gLmyDn7ht5qOsYUg6v+kKlHWJy5jm9Mn/trzujsUi7exdWiCD0y32FuBcr61QewOYb6GPoFhYOQDv0IhfnQB/j6YDPTH9he0E18eIzDsZ8h3SwvOoiTI+i1h0nElJbNdt0HLUbSeYJzmEnNR75lfdD6y1aBMExdgzMj5XXhfm8MSo04FC7IJLfkh9xVx7sNWoVyy2s9y6QF4zL8twHEpO45uPOcvnkOf1I0bNbEYiKTZZTU1PWtVguaZbTDsUFoKDVmBDu5/VBBA2uIMQnqXWgg7UuYxFHikMwxskfiZ0NeWWHqd/KaiXEMz1mD+o80YwG/kn90iO/L562E02OvIFMwwAS1QDTbw9ajhOZWQhaETdLFBs/h2XJhyytFEdX0g+hOqMsdxMqf9oVjsQAYDyvGWkXLmMt8OYVoNtI8ctPHzNW1TeghI3OCz4ww4pknGNczmME8yIFChjjiO52J4MKiNxG5pSyJQMo6f01AI+UsfPeYs+VMlvTGKczHTstl9pFD9j6mgyfNovUrAFx0PQmKi4GxsWOGYi1vx9r3cMJXFWCl4NqrxxzK4yZr8/td95y3JK4kkAk+/2QrPZQv9Bm/nFvSAqXdqxcvPBEII9eOkFZHaDH6mZYk63PG9xfxAEmRfPqhjzoIziT4+CmlXwBGBYCnR93Wxl2ADOW2Ygc06B4Eenw34ZLAcH7aGKX9IS2Vn4JNeoOak/4WYKa7POYCaO8UBCnKyUIOdDt9MclfH43nU99RdshvgvuVZ11kNWXaK1yi/d8GQwCBJ8PJUS6QOrt+TW2eorQshoa1RAGIuz1wXSZDqlUCe11YZg7rAtPjczNx8NOhKOk8LoZPG8M0171dkdatjvt6K+IZnpT4QQaLDzH4w3C37/Mt8LW+PdP6Hjh4pdN2FnbxCVhSeH1Cvk9uRfeod97zBUmIpofRULn2I/F74/UVUKo6SJ0U5FMsi8vcbjh6no6pUtcPHtk6zKempYqfmEgdtGNiPYkJVqH8PYgXHg9wiY8k9uc5sskSMgo3bnCZPEHiEORP029IFMSrZ0zjyBgu+64Iu5cZBeowLhavBNVZDJxdTG6wC3Y6/xdxHH8hLq5Sd3D6/mijKhS5duGeTwMMkYb28fX0AK9yDCvga7E2DGDpmdmUC8RCI3rIdnczayBcTjt7ncoiifmNs9F6RIofWcMkk/ESd3UcI9OL/tQ9M/r5F3+Upkx+ciA0YpCgVnVZvZmOcrT+AfZu5dlDSEwkvdre6pmyDi+1AHRnQGiXcF4IuP1kY3UhoSTqlxzulGnB+eF7Tk1jDhVhlR0cPdFlYgzR6ZKqjXSRck+VC0jMl48FebRDuIs5p5IZ6XS3IjasFHkycNHyvyt9ztdKMqKsr8NqlZb6EIP9IQdT+RA8iyswMAkhkb42iqsYRwt3+NEj7oKAQ5vdryQiyKWUI4xiDO4mMDTZ9n3Fom5Bzv87o2qAJ9AQ3ekKIbHWQFrI9U6uGCei0ssru7GFnQEpSMrlZ+RfHX4az5vNImSGgHtaAUPS/tYdwvOIvlrca1BLJGa360UseOzxaJAK9yD7HBJixjokCwxQGJpN6HZVoreqQxY+vTvOx6nzyje45Lv6m2uiWFsQ1XpT+bu+fPwgbljhy2nsvHBds+nexOY7mHusUbB7Jjl1bHtMf6OadBSo7K1nNZ63zWE55BG+kxQWfvDnad2Eb+CLfcz0yWGs+Rz1lCck0Is/qMbdpKET+UvMuff44Oejd37Iw5Q3r/pme2lHJz/sHmK0kBo2wxf9/L1izT4tRK+cXGU7Rbh57A4G3PkxQ+pCLp4B+19GWWg2BaaKv9IY6stocwN3zOW3dU1tUfE5eBhOVUDoS/uLzmSfBzEYioyaNqZBhSdW439hBd4nhB2BUpuneCxQ/Fc1RASOOVhfpYGKXHSRf/lRfzmir1rLSWO/xqMYDoEQVW35e/xut6iuHNGndJiqZlwFpup6YDUuTvBjxmjbPIvPrRxcKaqKW9EMpDQPixJR/fxzeQo01i8vbNMrWDH6YF2OaIpcfQpBJUVQR7kRO7PGaAqjLtZsdFsHv4hrUvGA2hWn19Leruz25RD9X8JZM0bzoHD8Sk9d0oI11NRxCze1I7LF5uo/gHil7bmnTUHHRQZHYMOBeILwhzGh1k0KFj4Msbjk7DdIYFrWfKJo6+1BQk1JQjQ4iTlTweYPoh9jx14zXTHlfkgJAON7Vd7AwQvXD+hx5rnrKz4TifMppisDPHOKxMpkq0zsEpm37wqBCQCoD5NFxEbneu+uuvqgrVZXy5ZqsQ9Paqumanwk73jtdQ+CMeo5c5eik56BZOZfNZjojDrXvVG89t9me5ibVfCizdN5+ia/XzO48xdFnVEclvAYqw19YQJV3t1yPi7nLCeHv+WlUacZUwxXoDqFTgm/2bmc95fkGlZtt7SRYQ2t6M9wJC0K/cCQrcma1gdqG58nqCrtm6XBCzRjDJgCp/lEcgWf3xCkm7ZuYc20AcvMeHb0Igs+E0MSMVHPwXq2J2WtQfDjyno6d4tBVYZA3AAhAvR9CuhUoXEeBMQnKpSp9/Q4Z36OnkUxeCUuz03Eyxr4oF9WcSIl1kiuQx7q2TRxPHGAWPWU2g5zvSu2UcqZS36u77hl2WkPbt/8OYk4IHxrTYtNS8omDB4CYBfAbiLyAL88kwfqhWVDg9rT0fGtIeAx1kfbd60zRt0Y3+ISLJ/bmoUW9AZam3Hf9/CoEWCKHin5VxLuKbgGMrFmRN4Y3v2/7QZNdcOk6UPAR+T9DpaJtK+y+/vAfcRjfDxpPc3JK1B4y6S8YkGLa2q4eL93k1o6Zn26FHp7WVkQ2+n+9z8c0mndLgWEyjtk7MMCQV1tPXv4NmUSAdMMP5NAABh1yOWn1PNo2WxkLdmFtK7bwXthCVslfPUTfiMxOR9xTALAPWAvYjzwMI5SJegLsT8rrgf42/Dcqz+SJbNJ7Vg+UsO7CCiDaOvLkV1CEddjYt/gwK/CkkXREx3zFGM8+GaKVtJ+Qvv9mGw7msIZfIbj4mMOwZtBBbZYOnjjLLl2xLb+AI3WBtxWKkaTw6/zxbWqMoafIqWHlrjn9RJlygSn86J3aVzugSgUqNI3BQhtZ6JluU48TZXERGPbfVh/yjUck8/PgofyLiNXYCchh6wQcd0cPWuYOXIlfE/y7ZllDHBuhynmBRq/f74j0ptznmLpyrRVkIRKE2qVIJE413Ke557vV3/XlFKdqguEWX9q4D7H7+g/z/ayvqU0Pni/02mVicNNKKJPsdJVd0rVItBQ0Aa3Y2/R0zlDuyStWlyZzmOatCM3eHgp4TbXFKIlWzPqBCj/3KhEEFrUL7aPUHo/tAs8BLtZkVEmy9/+wXPMNYC2IYpiTq8dVLAiB2VpzBkW5q+6WwYdFXhF9jLeU9kKmtmcoK1rPTbIXQ9mugDTVnCykT40DrO58gaSXSAH/nny52Ym35QUaELkORcQnshVXBzgPaGP4913AqxtlafWQR/VXqyxhX9GZYoTbSyQ3Kk8U/5WYcWfGVzZDzi41p2GL4jWUHGmL4u0HuCZSDTK7DYnTfgcyX7Gxg2tRu3R7irvdLp4/iE2JNy2ov1Z8eKsB4oXvewlgu2shROkAi02v/Ps6f0FuwgdNGd9ZjdBN1pmju5btHTMSODNCyKJYvcyN2zUFAunAksoMFOyfogzlKOBvYna3IGRezP9nlvBV7kGpiRVal/4GBiRqPFGYc3KlRmRQelrEhTOrbPF/6s3mye5JP3AibOQUJ/+hk5uhvEkmVmjCvUVd0BhQRPqFTW2T1B1nQg4jZR3Oxa8i32I8UgWhsU3Ip1ulHVs812evQsxjtLV33sPuqMRilnT0FrIl1DSYqaEk7vzvs4RQKWX2FFlT+FPkkArba5y9dAeKW8ijSVYcQTtKTDjCiHWslg/O/fwgVHYyIS6E3OChj3oJjJa0XPdFrbATA3IIMMsIsfcP9M7fy0iu9Jr+SUXgSGAQOmQI0MF8gTPhWYsa42yPWzP3v3rg9vrh2ZlrWNIKTj/zKgFY0OF5Y9clxF/FNdNUwzdF7FUq0unBGYfsCHOQySq6mz5fbJ9sjS1wGQbl3Lx0T6oq5HIOaB0KWntKdbnNASJRTeIK5lpPPRM2AmYLpKGb3cwQsfRNI2S6oLn/qBlXFM563TjLKUUgMMuaWC7oV95VRBEfEMG8mYVNNQbI7+wkBpqMJoypSQ64/cUpjUnJf+V69L1d6HKZRNq30cQuFLfTNMWj0Cj/aSFiMOcWCJ8E0WipUbF8rrwHkhjTdszuxRYjUSk8rWVRWTCbEYL1aT+FCEK7PLu4ehjfwufOWVCltypnYjPAA16I/aSZ3q1M3ZLMvRMo4ISHR31p9xXRP5gcibITUktZxe2zorv3A9IF5Os1PP3AEotbzQJ4AXlYjX99h+yiQ8Zz4/cm1fmM5EYKPyVMtijuNM16tHNqnFQBvpkiDZhqrCuoJYlAdGW3WW+spF4CrzwfJ1YLCqsIz5wn5hGNFuw7i+WH4NvvYEFZ2WP4v1cQzmlvo3yBi/zjrzaNi5rLvwiCWd4TSIhVdLv12Q7gkQOOdktD9aJLuAZPg3my0WoLOuBegZSvaNhza/xJ0S47FUjFf00w54u46J18ZFnV4SPkcfYW0FtEjg+lC2sSTS4TANUOjl7FgBVaKGVUwIdhh0mLH26GuljETc0AXLcbei/CrvpeAK95r3wZzrVg3/i67Ayx3txHBI5T/NCgLwvQ3+6yNGChXg3cqz0L6UvcjdZ7rH5wtYlZwMbrfMY8shM7KEb5L/aqIplrOifXskZjUNux3Vdsjfdmp+5M5ripeFtTXuNRDSt0RgjLXNBTcyhIit4JgTwiXVU4/MjR1N5+ObT/btSeyCtpwa89KjX1kk0rc0qYem+wVxdvYeBOozL5ZYzuZ5xJUq/QJ9Yq0jyO/c4U4BAufUKpoEQ9LNM82qbolXtacEflV6cvo3qtZuzJ18w19U7MBf0By+4vH3eVSVKXgn0wHu1dmRIl+YXkcBFu+jiUJkEqbqWpjSbJGd0i7W0sNxI2YMHjUsKxfhvBVqsGdqOj+l1PjVN0Mp5hD2qNe+WbpkM5EIIysGjPdqYByLSDAxk2KGoIsBu/eAL2nM/PC9uqVxTcOTL8kNPEVMGHphOEBId1l9107r5cRJv85d6HE9QYLcCz22MAJ7r0KgCOsg4r6ISES4BdHkTO+dsa/g6ZGSQ5p2wcKX+kNcbeEB3MA8EDT/WkVMNuxh8EEOM4LilCyPIyimjA05nuktPFfYvMvfIv1QzVMmE3E2QupLRRT7x1p1svYOyvDJ++FYw6vhhJ4lKxSJiDn4WKMeQAI91oKRAJS6u06n0Gb+4Op32CdlVujSzpbcBD3uqXJc0gTX8NhjZXiKKuVICpSQbCb6tIFuvtirDwGWHrOUVcOOawLSeNtb6Bv44GW+F4D1b68Urqr4gfddM0XIpZtzVt7uIRkRMygYpDiJp6vsYG4pyQDzJXEWL69S3d5Nsvp22VMeCsBigLONB2qekFiKBVQX5xomweBqF3IPwCmqjeMTBgBycbNCOlgLqGluLNy4QwX88DYq16FfZZg8nPI7/+AYW8Ga1kN/bogJahqlATrGqN8opyXXUgLgRz+/lLRf8bHt7z89FrtxH6MGpSEziDyU6JtF+1ShwflN0K4Uvmij7XPYmXzkfx/aqf21zJm/zRNSAM8TVZIK1ltE4RR7oyTdAsga1lph7nXQUkjXBfIIy3cRxc0+jGqhYrV7VNzalReJVKtPhguT4kJoh8jMEN9ktQpidDz7JsnLuCZ3svydO43E81CCWY4X2WeDwCm+ClaK3IcpeRJToX7u+WpCRW7F3eI+UqylkQKrWeUlL55bROBoasn5IXKaSJKWBdX6JVpNvStG3WuZdTZkcYEH4JhmhziRpRM3/fBrxaZvyPwHsgZGM08KrXZtaKeFG4AMY9v+g+hYK83oENuJ2fi+cSbKsKrgTQ9T/Q4Wmmql0DJ/AHras0Nbkkw7Rry3hGDaewUjycU5g/aoDsb9T4776pT5XaOsPwdF+eF9i8wAIhGe9YM56bQZJWVEBwRhPfpklnP07qBxxPQZT9mVgySdBFzkxgm0St2Voq2JDdDtf7695poghjQfKZ3wsGSqwJu91DADqMS20QO7ciCQHMsmVbN5jcrLR3ceSFRzgHI1UQbBvOBc5aLH8UbkEavq127+rzWNmbxdkpgxJZJjv9Rqei8xcNNBNsCejoRzOdCU1g1+966arvDzyzZI2Kak/i6RiNyOF2ILGK5kNVai06EgIJKH77qeU6OyOvL1F0yrv8L3GPwXSb5lWC6+Ez3GqwYRVdN4oWkGrwvFa/pP+q3Zzd2HGS8ygwxVtjLuziuqEKaPrNOqTLrfeR26TTKPwgYP8qTtXTlNmdineIVSiaAqxyAMAzQq91sMFDQPZhBsD/12+h/blmFZzHF9aFSlXIXq295dCrJd7O4gsBuQmrlKGLN+DHFxtWp9FabTyzmOxdYaWO4dzQdODUpzuZS1xBfpYPubMAPE5FVTSEryfJDJVksyu1D5Wlfl9PPOElRBGEvCIOWnAW5Fz7LfvxX8bmU8mBSl9h70nw7xt+ZykG4XzaVkg5rN47VePQQhYdGMVVRoNwKTwt/PoK4ME2vMsQPFXxRnbk+031fVfyYxjyp1lezuX0M5dQeme8OwnRuA7atrYRmBNGYiKPOdBqpI+8x2a+V5Nmfto1gww8j8HS5bK0nXPuFMEsq0xP0eXn31gvdDW+NeVAdcPVIWgxRQzT6Q6oXMF4eyZLH+dPSKe/MmdLG2JW3outtDxOjhkO3XuPvryQwsaZ+KeZllrTTlBeR6Ro1wZxWsqKhQXhS8osUrZG2LxSJVzpL1Y4APng056T2uvvZImbnUk3ilYMugLkF1gXTW90uphrli3M88blDdItbWx7ufkvBnvPNAbs6VQT88QOLY6K1Y842sSVhjYWV4qPKIfvWPO43K6sgCiaUtljvkaNiqCaPfAd7SjMBoBN/97Q4hR867P9KlaENogQE3SMHCKr2c2pNXclaw9AYlPFNXVonJ3PQeCRm3Oqr5xRUvUoB2CQGu26pn4AB3PR0kB0utgOOuLh6YmFATMWVtuGl2Xm5bm1TRXG5hxSDQXcZK/MpW+M+liB6MP36ULnuVFDDu3S6xoKhzpHMWJooDw3gjaUwReaetoQZI2wXvFR0Yc2rfIUiNb6xLMV+P0bjcL+rxE2auMc4gdIjT4LNU7U/woNtsTqcq6gCrHlwpKyDKI3Oc34Uph+OqTgauI0U/RY0vPS4s0uPmsh7Q/ia0wqlU9oTauJh3aPJjYcrvqnMUXA+VvaVrX7Bk98nJ7mn6mIrjUoEsjDfetiLvelBHu4DC7iFjmgzATqEVYRGe2wUHMGJb3PkS/lUKVzrRNCwMEHq/vBbkrk8HpD9eiz+XHFttyyHNLvXDrumadYFV5hdqbOSRUXYMwcPIUPhn1SkwMC/s5JirepeFt65ySHpHBZyEug3JBEc2ebpNEIILt8b7aDt4iOgDbPRdB4XCJ2iJru9nd0pn+0Aee+ZElbe3Kcpl3HmYgHCqiYt0414aHkGSifSZlX+EvuOLbILtB8B6yKRdIjduMZwj8afOJYZiWsV/q0kUGJearhR/MD6RaXsMztZyB3Z8s6aToVxX/rbJ2l4sVoEZv5J9i4E5q3VC/+7/LhoJaz7Zkk/F96UJptelivp4dfX7qEnLMnU0OpeUcUCg6KrZiQognLuWkJqLb8IYmrpoK3uvb3MRHQ1nEspCQqye462bMs26jTyI4VLXpMlcRltxgiHvf0oX/kVM60DlguPwbscFLnuVgbYs0W1kiwp91Mv03H8r1TFPTHYmbsB9RwdPVAGrnl6dV16dcDY3hw/f3hq1JpGLDvmEDfk0jDOwKPoOqaLiJG/Kuyw4U+3g+Qa1iYiA4ry1wJT50nHOz+OSjXjb81Ma2nNMn9ALxcJqThUDfcRsaESmYzE5r+YBiLoiiVHTPVm8X8UHPwFY5kX3nWUtVHPjVwQK3Uz80K2znLX1KAHjz+sNIpknFkAjkLNQPMSdgY8K0e7o/Vp4nK9ecmLs/+ogX7EMWz1nxQBM03v3IkK4QALsih57j3wEBxG4EqF3mJ1ojRclDffpalSmIpz5UnXKcJMZA3rK2pnUq2KFweRxSEUT+uYtzE5+2v11GZWbVPzKDUcDZuyw1DHyCrAVdu5KBgasha82kkHUiaelEUUNXHznXDKkLw/hyg93O6wfjnR1FRrthXjAnY1byVJnPOPG2ISrIP09XJOgDigvPLRwNDGYytfJ3eC1J4rM4hSphgPBXUTwBywCn0e7CCuthbe8SSukMgVMm3ux86rzN+htPAvtkBnfJFBSCdKzRaRIs3TEMrB2iH5IcsB0UWzfJzN2JMTO/pwMSmMK/K63y8Fjm33QSsuuGnfDV4SKPjrVRXzicM7myDuGJLfmCvXqN9g/Wwc+bb7RAkl0ABEyL6kN+c8+e26WMn77wfjRlU1bR1sVVy7JKGmwRoH7q2q8bsDWVL67jhh3bt5SuGoLvCXo9SU5vgObcrV3dTtVGthP4Mr4Mpth9DcBNMyzPyVsIGv9jSCZrZZL2o2ntI+7C39OcOfnWZc46fEQUFgQsaGhzFW8KO0RzZj4VbZyQUTE9KaCnCOom+c7OgKu6JVXTh5NBoVU11iZNtfcZcWhztY3+fNSFIYbxwxVd8OQ7T4AKUCwATHNmgkL6Bs4ENb9yS5J+AV7vLZCnFFrHUttPWarnksREdT5Gk9M6UD/1nBO0W5Dic4/4kEj7VBy1y9mX+8T2cYFd8kwbvoIOzJTjaPsaRSk49EjYmn4eCHSX9azG7CQYXoTCPXwOUwlexjb8TYC2Rtp0SOAKkUOZ3+E+deGLa7DWcclH/UPbirBzTHDGj0yqNMlGKs6EYogXEfO5ZbQFF9rTPT9je01ooNmm9vWOVxoTWl8cU/gInu3Gf27atSUb/ps1JtWbTs4OzRTl2wBUtoRBB53x7DF2cb+9Psb5XMA3IdSs0DN89BOwznM7hauWLroH+BA1YFWGJtdhGdnJL3XqNPIRbn6tylCkQA7ObHaTlw8V02ucO3ELaCXgSFTxacKaYEFsFn/dKVVmrmGEJ80rBBU+jLDOnglN+7UeFC6+4+ykV1cU7piWkU9mkU+oPTxc7PRSoSCcEtWh/yU46k5sM9QnpFJpz6hz5MapRQGQSuNqLkwHGvOd5cpBlJhvTD+JaDXd1mJTWeYiiKga+8CEgTJ/lby5MGK1t7RJlH1iyzSykyyvMW2LZNHoC33nbbVVeHjwdVZGKOvEyZ7fEdctVTfjCZGMiS51S9Tv7AJ0+FucoLIwHKzS3r9jdJFntI4c4RvoBQySK1clxvEvdEou0G3Is9PjIL1S7UeVOQZes9+FJjX6tQ/PRjxgdqTBl7N6sXbtc2UoM1RLIfk+wgTEe2P/OmeTlm2001N0Lff0iCsa05XuHx9hTCONXQAuM3U5STeN5w3p7TAhDTumiJwQi7oau9AL13Et0eMTsUKVc0R/JQp8ZsGR90ylas6OVIX4aAz0adL86xBCQOdgW+zjWnhsUSUuMKqd2gjt2m6A90WHg1Purui5iq+ujp86LgLYGk5fUkz4gbytCWxgpPoZztiDgMf1eE"/>
  <p:tag name="MEKKOXMLTAGS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8"/>
  <p:tag name="BTFPLAYOUTENABLED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0"/>
  <p:tag name="BTFPLAYOUTENABLED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6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6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6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6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6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2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2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2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4"/>
  <p:tag name="BTFPLAYOUTENAB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5"/>
  <p:tag name="BTFPLAYOUTENABL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6"/>
  <p:tag name="BTFPLAYOUTENAB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7"/>
  <p:tag name="BTFPLAYOUTENABL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8"/>
  <p:tag name="BTFPLAYOUTENABL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9"/>
  <p:tag name="BTFPLAYOUTENAB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3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4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5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6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7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8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9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0"/>
  <p:tag name="BTFPLAYOUTANCHOREBOTTOM" val="False"/>
  <p:tag name="BTFPLAYOUTANCHORELEFT" val="True"/>
  <p:tag name="BTFPLAYOUTANCHORERIGHT" val="False"/>
  <p:tag name="BTFPLAYOUTANCHORETOP" val="True"/>
  <p:tag name="BTFPLAYOUTENAB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790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Promotions &amp; Markdown optimization </vt:lpstr>
      <vt:lpstr>Project approach: Promotion golden rules lie in optimizing Product, Pricing, Timing and Support</vt:lpstr>
      <vt:lpstr>Elasticity: Trade-offs between profit and sales maximization point depending on financial and strategic objectives with brands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</dc:creator>
  <cp:lastModifiedBy>Jitendra</cp:lastModifiedBy>
  <cp:revision>1</cp:revision>
  <dcterms:created xsi:type="dcterms:W3CDTF">2023-03-10T13:18:19Z</dcterms:created>
  <dcterms:modified xsi:type="dcterms:W3CDTF">2023-03-10T13:57:18Z</dcterms:modified>
</cp:coreProperties>
</file>