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B41B-6A0B-4BDF-8F1C-C4C3A163BB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C0DB80-20DD-4C5A-BB5C-6B03774FBE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B98929-24E0-42CE-86E7-FB33D4D483C2}"/>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5" name="Footer Placeholder 4">
            <a:extLst>
              <a:ext uri="{FF2B5EF4-FFF2-40B4-BE49-F238E27FC236}">
                <a16:creationId xmlns:a16="http://schemas.microsoft.com/office/drawing/2014/main" id="{61357F46-BC9F-469F-B51F-F4438EA22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25A08-2BFC-4E04-9848-66EEEBD14EC4}"/>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368565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A900-DAD4-430F-BAAA-BA89FCBA73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EB914D-3FFF-46C1-A036-FEFDA7E1FB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03853-86A4-4909-96E0-93B057057374}"/>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5" name="Footer Placeholder 4">
            <a:extLst>
              <a:ext uri="{FF2B5EF4-FFF2-40B4-BE49-F238E27FC236}">
                <a16:creationId xmlns:a16="http://schemas.microsoft.com/office/drawing/2014/main" id="{0B1ACBFB-559D-430A-BAB5-8C1B81F0D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D67ED-763F-48F2-8EC0-B74C9F651B97}"/>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93478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63468-377F-4EB7-A5BD-CAF7294AA0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64674-9D0C-4665-A7E1-A369FD6FBF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9DE71-6FF3-4089-BB73-C1B8836B180C}"/>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5" name="Footer Placeholder 4">
            <a:extLst>
              <a:ext uri="{FF2B5EF4-FFF2-40B4-BE49-F238E27FC236}">
                <a16:creationId xmlns:a16="http://schemas.microsoft.com/office/drawing/2014/main" id="{9DB8A7B2-4C86-4EFA-BE76-D29675519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2D634-7B90-4748-ABDE-54963CFDB5FB}"/>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385442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E040-44E2-44D3-BCCF-1EC5945C8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B9612B-5E44-41D6-9B65-608BEFB985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E3ECB-40E9-42FE-8049-6E671B8703EC}"/>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5" name="Footer Placeholder 4">
            <a:extLst>
              <a:ext uri="{FF2B5EF4-FFF2-40B4-BE49-F238E27FC236}">
                <a16:creationId xmlns:a16="http://schemas.microsoft.com/office/drawing/2014/main" id="{EE530D27-8B17-4F14-AA84-FDBE6FF60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B3F7A-4313-43B9-82F9-EC459611F68E}"/>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308330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F40A-CE31-4FFB-8F40-48D54AED8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622372-5B64-4EE3-8D78-3796D334F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DCD833-D7F3-4FA3-9651-6C6BCECE8246}"/>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5" name="Footer Placeholder 4">
            <a:extLst>
              <a:ext uri="{FF2B5EF4-FFF2-40B4-BE49-F238E27FC236}">
                <a16:creationId xmlns:a16="http://schemas.microsoft.com/office/drawing/2014/main" id="{C709EA8E-8328-4480-B711-88D5B4714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7BB30-4672-41BE-958E-F212C53B41BD}"/>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90541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DA38A-DAA4-4A9D-84AB-39C879815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89256-D2D1-4618-AC25-CB59BDE568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3B3CF2-8410-45EB-84AA-431DC2F47F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EFC1A5-5479-465E-8E77-9C9AB0D01D8B}"/>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6" name="Footer Placeholder 5">
            <a:extLst>
              <a:ext uri="{FF2B5EF4-FFF2-40B4-BE49-F238E27FC236}">
                <a16:creationId xmlns:a16="http://schemas.microsoft.com/office/drawing/2014/main" id="{4575F400-2D8C-40AD-999C-77F49550C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7FD8A-CE5E-4A7B-ABAD-F580571F69F0}"/>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256410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A9C5-3D25-4288-B141-EB7B97CEA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6FF8CC-0AAC-4FF2-9B3E-B2739B25A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732C6F-802C-4EE7-AD5A-6633DEB5B2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5145AF-8119-4748-AE35-A5CE134DB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110104-3750-4851-8F20-74F4F627C3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95A0CB-81A7-4C4A-9F3D-B95CDE144452}"/>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8" name="Footer Placeholder 7">
            <a:extLst>
              <a:ext uri="{FF2B5EF4-FFF2-40B4-BE49-F238E27FC236}">
                <a16:creationId xmlns:a16="http://schemas.microsoft.com/office/drawing/2014/main" id="{3229A121-3FF8-4AA2-8AFD-6B47D836A9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D60544-1110-45F8-A675-1F2419EE3E23}"/>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338057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7A91-9004-497C-830E-7CF7131B54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A200E2-D0BC-49AD-ACD4-24FB99E134B5}"/>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4" name="Footer Placeholder 3">
            <a:extLst>
              <a:ext uri="{FF2B5EF4-FFF2-40B4-BE49-F238E27FC236}">
                <a16:creationId xmlns:a16="http://schemas.microsoft.com/office/drawing/2014/main" id="{0B7D9811-859D-4A78-B9A0-2A89CAAC06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90D6C-82E2-4B1A-A166-60D3DBD71FEF}"/>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169553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0F724-9BC3-489A-9365-F57EB66430E9}"/>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3" name="Footer Placeholder 2">
            <a:extLst>
              <a:ext uri="{FF2B5EF4-FFF2-40B4-BE49-F238E27FC236}">
                <a16:creationId xmlns:a16="http://schemas.microsoft.com/office/drawing/2014/main" id="{270535E6-4D37-4DD1-BBAC-54851E9263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193FF7-B00F-4E50-9485-68DC9007F5A4}"/>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108861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B573-CE75-4163-8B5F-7DA7B37B7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1555BF-2C31-4132-84A4-E4DC0735E0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BCF3A-0824-4BCD-8ABB-EFF047F19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4CFEAF-CAC4-4908-BCED-47FC3A526DFB}"/>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6" name="Footer Placeholder 5">
            <a:extLst>
              <a:ext uri="{FF2B5EF4-FFF2-40B4-BE49-F238E27FC236}">
                <a16:creationId xmlns:a16="http://schemas.microsoft.com/office/drawing/2014/main" id="{5AF88264-B4D1-4469-B9F1-7E70A6724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965A2-250D-4957-936E-79CDFD5DFA42}"/>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89979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6680-5A13-48A5-A47E-5808EC09C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7BDBE5-3351-4859-8C12-6563D12CC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979AA-A224-4FA1-A253-4851FC3BA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3BB344-F296-44DA-A567-D46EC7816F01}"/>
              </a:ext>
            </a:extLst>
          </p:cNvPr>
          <p:cNvSpPr>
            <a:spLocks noGrp="1"/>
          </p:cNvSpPr>
          <p:nvPr>
            <p:ph type="dt" sz="half" idx="10"/>
          </p:nvPr>
        </p:nvSpPr>
        <p:spPr/>
        <p:txBody>
          <a:bodyPr/>
          <a:lstStyle/>
          <a:p>
            <a:fld id="{12C836B5-09DD-407B-808A-82C337506A05}" type="datetimeFigureOut">
              <a:rPr lang="en-US" smtClean="0"/>
              <a:t>7/26/2018</a:t>
            </a:fld>
            <a:endParaRPr lang="en-US"/>
          </a:p>
        </p:txBody>
      </p:sp>
      <p:sp>
        <p:nvSpPr>
          <p:cNvPr id="6" name="Footer Placeholder 5">
            <a:extLst>
              <a:ext uri="{FF2B5EF4-FFF2-40B4-BE49-F238E27FC236}">
                <a16:creationId xmlns:a16="http://schemas.microsoft.com/office/drawing/2014/main" id="{9F6D6FE2-A07F-43B8-9B35-87A01B544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6D398-EFED-474F-B687-84B5D9F81AC5}"/>
              </a:ext>
            </a:extLst>
          </p:cNvPr>
          <p:cNvSpPr>
            <a:spLocks noGrp="1"/>
          </p:cNvSpPr>
          <p:nvPr>
            <p:ph type="sldNum" sz="quarter" idx="12"/>
          </p:nvPr>
        </p:nvSpPr>
        <p:spPr/>
        <p:txBody>
          <a:bodyPr/>
          <a:lstStyle/>
          <a:p>
            <a:fld id="{E9414214-690A-4B48-B1C6-956FB7AAF9E1}" type="slidenum">
              <a:rPr lang="en-US" smtClean="0"/>
              <a:t>‹#›</a:t>
            </a:fld>
            <a:endParaRPr lang="en-US"/>
          </a:p>
        </p:txBody>
      </p:sp>
    </p:spTree>
    <p:extLst>
      <p:ext uri="{BB962C8B-B14F-4D97-AF65-F5344CB8AC3E}">
        <p14:creationId xmlns:p14="http://schemas.microsoft.com/office/powerpoint/2010/main" val="295043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CC445-8F20-41AE-843F-62EC44E02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AA9811-EC7E-4AAA-A6D5-68315D392B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0FB0F-3C41-4DC2-BA55-D1FF563A2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836B5-09DD-407B-808A-82C337506A05}" type="datetimeFigureOut">
              <a:rPr lang="en-US" smtClean="0"/>
              <a:t>7/26/2018</a:t>
            </a:fld>
            <a:endParaRPr lang="en-US"/>
          </a:p>
        </p:txBody>
      </p:sp>
      <p:sp>
        <p:nvSpPr>
          <p:cNvPr id="5" name="Footer Placeholder 4">
            <a:extLst>
              <a:ext uri="{FF2B5EF4-FFF2-40B4-BE49-F238E27FC236}">
                <a16:creationId xmlns:a16="http://schemas.microsoft.com/office/drawing/2014/main" id="{F39A3786-76C9-407B-BB4A-1644953ED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25E98A-FD9F-4BC2-9660-7AE3C89DC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14214-690A-4B48-B1C6-956FB7AAF9E1}" type="slidenum">
              <a:rPr lang="en-US" smtClean="0"/>
              <a:t>‹#›</a:t>
            </a:fld>
            <a:endParaRPr lang="en-US"/>
          </a:p>
        </p:txBody>
      </p:sp>
    </p:spTree>
    <p:extLst>
      <p:ext uri="{BB962C8B-B14F-4D97-AF65-F5344CB8AC3E}">
        <p14:creationId xmlns:p14="http://schemas.microsoft.com/office/powerpoint/2010/main" val="1046341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Proof-of-work_system#cite_note-JaJue1999-2" TargetMode="External"/><Relationship Id="rId3" Type="http://schemas.openxmlformats.org/officeDocument/2006/relationships/hyperlink" Target="https://en.wikipedia.org/wiki/Spam_(electronic)" TargetMode="External"/><Relationship Id="rId7" Type="http://schemas.openxmlformats.org/officeDocument/2006/relationships/hyperlink" Target="https://en.wikipedia.org/wiki/Markus_Jakobsson" TargetMode="External"/><Relationship Id="rId2" Type="http://schemas.openxmlformats.org/officeDocument/2006/relationships/hyperlink" Target="https://en.wikipedia.org/wiki/Denial_of_service" TargetMode="External"/><Relationship Id="rId1" Type="http://schemas.openxmlformats.org/officeDocument/2006/relationships/slideLayout" Target="../slideLayouts/slideLayout2.xml"/><Relationship Id="rId6" Type="http://schemas.openxmlformats.org/officeDocument/2006/relationships/hyperlink" Target="https://en.wikipedia.org/wiki/Proof-of-work_system#cite_note-DwoNao1992-1" TargetMode="External"/><Relationship Id="rId5" Type="http://schemas.openxmlformats.org/officeDocument/2006/relationships/hyperlink" Target="https://en.wikipedia.org/wiki/Moni_Naor" TargetMode="External"/><Relationship Id="rId10" Type="http://schemas.openxmlformats.org/officeDocument/2006/relationships/hyperlink" Target="https://en.wikipedia.org/wiki/Solomon_Islands" TargetMode="External"/><Relationship Id="rId4" Type="http://schemas.openxmlformats.org/officeDocument/2006/relationships/hyperlink" Target="https://en.wikipedia.org/wiki/Cynthia_Dwork" TargetMode="External"/><Relationship Id="rId9" Type="http://schemas.openxmlformats.org/officeDocument/2006/relationships/hyperlink" Target="https://en.wikipedia.org/wiki/Shell_money#Oceania_and_Australia"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ndex.php?title=Bread_pudding_protocol&amp;action=edit&amp;redlink=1" TargetMode="External"/><Relationship Id="rId13" Type="http://schemas.openxmlformats.org/officeDocument/2006/relationships/hyperlink" Target="https://en.wikipedia.org/wiki/Diffie%E2%80%93Hellman" TargetMode="External"/><Relationship Id="rId18" Type="http://schemas.openxmlformats.org/officeDocument/2006/relationships/hyperlink" Target="https://en.wikipedia.org/wiki/Proof-of-work_system#cite_note-Tro2014-9" TargetMode="External"/><Relationship Id="rId3" Type="http://schemas.openxmlformats.org/officeDocument/2006/relationships/hyperlink" Target="https://en.wikipedia.org/wiki/Proof-of-work_system#cite_note-DwoNao1992-1" TargetMode="External"/><Relationship Id="rId21" Type="http://schemas.openxmlformats.org/officeDocument/2006/relationships/hyperlink" Target="https://en.wikipedia.org/wiki/Guided_tour_puzzle_protocol" TargetMode="External"/><Relationship Id="rId7" Type="http://schemas.openxmlformats.org/officeDocument/2006/relationships/hyperlink" Target="https://en.wikipedia.org/wiki/Proof-of-work_system#cite_note-JaJue1999-2" TargetMode="External"/><Relationship Id="rId12" Type="http://schemas.openxmlformats.org/officeDocument/2006/relationships/hyperlink" Target="https://en.wikipedia.org/wiki/Proof-of-work_system#cite_note-JueBrai1999-15" TargetMode="External"/><Relationship Id="rId17" Type="http://schemas.openxmlformats.org/officeDocument/2006/relationships/hyperlink" Target="https://en.wikipedia.org/wiki/Proof-of-work_system#cite_note-Coe2005-8" TargetMode="External"/><Relationship Id="rId2" Type="http://schemas.openxmlformats.org/officeDocument/2006/relationships/hyperlink" Target="https://en.wikipedia.org/wiki/Quadratic_residue" TargetMode="External"/><Relationship Id="rId16" Type="http://schemas.openxmlformats.org/officeDocument/2006/relationships/hyperlink" Target="https://en.wikipedia.org/wiki/Proof-of-work_system#cite_note-DwoGoNao2003-7" TargetMode="External"/><Relationship Id="rId20" Type="http://schemas.openxmlformats.org/officeDocument/2006/relationships/hyperlink" Target="https://en.wikipedia.org/wiki/Proof-of-work_system#cite_note-Coe2007-17" TargetMode="External"/><Relationship Id="rId1" Type="http://schemas.openxmlformats.org/officeDocument/2006/relationships/slideLayout" Target="../slideLayouts/slideLayout2.xml"/><Relationship Id="rId6" Type="http://schemas.openxmlformats.org/officeDocument/2006/relationships/hyperlink" Target="https://en.wikipedia.org/wiki/Proof-of-work_system#cite_note-GaJaMaMa1998-12" TargetMode="External"/><Relationship Id="rId11" Type="http://schemas.openxmlformats.org/officeDocument/2006/relationships/hyperlink" Target="https://en.wikipedia.org/wiki/Proof-of-work_system#cite_note-FraMa1997-14" TargetMode="External"/><Relationship Id="rId5" Type="http://schemas.openxmlformats.org/officeDocument/2006/relationships/hyperlink" Target="https://en.wikipedia.org/wiki/Proof-of-work_system#cite_note-Ba1997-11" TargetMode="External"/><Relationship Id="rId15" Type="http://schemas.openxmlformats.org/officeDocument/2006/relationships/hyperlink" Target="https://en.wikipedia.org/wiki/Proof-of-work_system#cite_note-ABuMaWo2003-6" TargetMode="External"/><Relationship Id="rId10" Type="http://schemas.openxmlformats.org/officeDocument/2006/relationships/hyperlink" Target="https://en.wikipedia.org/wiki/Hashcash" TargetMode="External"/><Relationship Id="rId19" Type="http://schemas.openxmlformats.org/officeDocument/2006/relationships/hyperlink" Target="https://en.wikipedia.org/wiki/Merkle_tree" TargetMode="External"/><Relationship Id="rId4" Type="http://schemas.openxmlformats.org/officeDocument/2006/relationships/hyperlink" Target="https://en.wikipedia.org/wiki/Fiat%E2%80%93Shamir_heuristic" TargetMode="External"/><Relationship Id="rId9" Type="http://schemas.openxmlformats.org/officeDocument/2006/relationships/hyperlink" Target="https://en.wikipedia.org/wiki/Proof-of-work_system#cite_note-WaRei2003-13" TargetMode="External"/><Relationship Id="rId14" Type="http://schemas.openxmlformats.org/officeDocument/2006/relationships/hyperlink" Target="https://en.wikipedia.org/wiki/Proof-of-work_system#cite_note-WaJueHaFe2004-16" TargetMode="External"/><Relationship Id="rId22" Type="http://schemas.openxmlformats.org/officeDocument/2006/relationships/hyperlink" Target="https://en.wikipedia.org/wiki/Proof-of-work_system#cite_note-Abliz09-1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Logarithm"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Hash_chain" TargetMode="External"/><Relationship Id="rId12" Type="http://schemas.openxmlformats.org/officeDocument/2006/relationships/hyperlink" Target="https://en.wikipedia.org/wiki/Concatenation" TargetMode="External"/><Relationship Id="rId2" Type="http://schemas.openxmlformats.org/officeDocument/2006/relationships/hyperlink" Target="https://en.wikipedia.org/wiki/Cryptography" TargetMode="External"/><Relationship Id="rId1" Type="http://schemas.openxmlformats.org/officeDocument/2006/relationships/slideLayout" Target="../slideLayouts/slideLayout2.xml"/><Relationship Id="rId6" Type="http://schemas.openxmlformats.org/officeDocument/2006/relationships/hyperlink" Target="https://en.wikipedia.org/wiki/Hash_list" TargetMode="External"/><Relationship Id="rId11" Type="http://schemas.openxmlformats.org/officeDocument/2006/relationships/hyperlink" Target="https://en.wikipedia.org/wiki/Hash_function" TargetMode="External"/><Relationship Id="rId5" Type="http://schemas.openxmlformats.org/officeDocument/2006/relationships/hyperlink" Target="https://en.wikipedia.org/wiki/Cryptographic_hash_function" TargetMode="External"/><Relationship Id="rId10" Type="http://schemas.openxmlformats.org/officeDocument/2006/relationships/hyperlink" Target="https://en.wikipedia.org/wiki/Binary_tree" TargetMode="External"/><Relationship Id="rId4" Type="http://schemas.openxmlformats.org/officeDocument/2006/relationships/hyperlink" Target="https://en.wikipedia.org/wiki/Tree_(data_structure)" TargetMode="External"/><Relationship Id="rId9" Type="http://schemas.openxmlformats.org/officeDocument/2006/relationships/hyperlink" Target="https://en.wikipedia.org/wiki/Merkle_tree#cite_note-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itcoin.org/bitcoin.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Elliptic_Curve_Digital_Signature_Algorithm" TargetMode="External"/><Relationship Id="rId2" Type="http://schemas.openxmlformats.org/officeDocument/2006/relationships/hyperlink" Target="https://en.wikipedia.org/wiki/RSA_(cryptosystem)" TargetMode="External"/><Relationship Id="rId1" Type="http://schemas.openxmlformats.org/officeDocument/2006/relationships/slideLayout" Target="../slideLayouts/slideLayout2.xml"/><Relationship Id="rId4" Type="http://schemas.openxmlformats.org/officeDocument/2006/relationships/hyperlink" Target="https://en.bitcoin.it/wiki/Technical_background_of_version_1_Bitcoin_addres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C298-E35F-4CB4-92A5-7275C5DF962C}"/>
              </a:ext>
            </a:extLst>
          </p:cNvPr>
          <p:cNvSpPr>
            <a:spLocks noGrp="1"/>
          </p:cNvSpPr>
          <p:nvPr>
            <p:ph type="ctrTitle"/>
          </p:nvPr>
        </p:nvSpPr>
        <p:spPr>
          <a:xfrm>
            <a:off x="1490869" y="2266122"/>
            <a:ext cx="9210261" cy="3509963"/>
          </a:xfrm>
        </p:spPr>
        <p:txBody>
          <a:bodyPr>
            <a:normAutofit/>
          </a:bodyPr>
          <a:lstStyle/>
          <a:p>
            <a:r>
              <a:rPr lang="en-US" dirty="0"/>
              <a:t>A Practical Introduction to Blockchain with Python</a:t>
            </a:r>
            <a:br>
              <a:rPr lang="en-US" dirty="0"/>
            </a:br>
            <a:br>
              <a:rPr lang="en-US" dirty="0"/>
            </a:br>
            <a:endParaRPr lang="en-US" dirty="0"/>
          </a:p>
        </p:txBody>
      </p:sp>
    </p:spTree>
    <p:extLst>
      <p:ext uri="{BB962C8B-B14F-4D97-AF65-F5344CB8AC3E}">
        <p14:creationId xmlns:p14="http://schemas.microsoft.com/office/powerpoint/2010/main" val="298978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54F9-950C-4BEE-A4F3-C441A5FA8F2A}"/>
              </a:ext>
            </a:extLst>
          </p:cNvPr>
          <p:cNvSpPr>
            <a:spLocks noGrp="1"/>
          </p:cNvSpPr>
          <p:nvPr>
            <p:ph type="title"/>
          </p:nvPr>
        </p:nvSpPr>
        <p:spPr/>
        <p:txBody>
          <a:bodyPr/>
          <a:lstStyle/>
          <a:p>
            <a:r>
              <a:rPr lang="en-US" dirty="0"/>
              <a:t>Hashing Functions and Mining</a:t>
            </a:r>
            <a:br>
              <a:rPr lang="en-US" dirty="0"/>
            </a:br>
            <a:endParaRPr lang="en-US" dirty="0"/>
          </a:p>
        </p:txBody>
      </p:sp>
      <p:sp>
        <p:nvSpPr>
          <p:cNvPr id="3" name="Content Placeholder 2">
            <a:extLst>
              <a:ext uri="{FF2B5EF4-FFF2-40B4-BE49-F238E27FC236}">
                <a16:creationId xmlns:a16="http://schemas.microsoft.com/office/drawing/2014/main" id="{ECA8A34E-F243-492D-8415-13C39408CDD1}"/>
              </a:ext>
            </a:extLst>
          </p:cNvPr>
          <p:cNvSpPr>
            <a:spLocks noGrp="1"/>
          </p:cNvSpPr>
          <p:nvPr>
            <p:ph idx="1"/>
          </p:nvPr>
        </p:nvSpPr>
        <p:spPr/>
        <p:txBody>
          <a:bodyPr>
            <a:normAutofit fontScale="77500" lnSpcReduction="20000"/>
          </a:bodyPr>
          <a:lstStyle/>
          <a:p>
            <a:r>
              <a:rPr lang="en-US" dirty="0"/>
              <a:t>All Bitcoin transactions are grouped in files called blocks. Bitcoin adds a new block of transactions every 10 minutes. Once a new block is added to the blockchain, it becomes immutable and can't be deleted or modified. A special group of participants in the network called miners (computers connected to the blockchain) are responsible for creating new blocks of transactions. A miner has to authenticate each transaction using the sender's public key, confirm that the sender has enough balance for the requested transaction, and add the transaction to the block. Miners are completely free to choose which transactions to include in the blocks, therefore the senders need to include a transaction fee to </a:t>
            </a:r>
            <a:r>
              <a:rPr lang="en-US" dirty="0" err="1"/>
              <a:t>incentivise</a:t>
            </a:r>
            <a:r>
              <a:rPr lang="en-US" dirty="0"/>
              <a:t> the miners to add their transactions to the blocks.</a:t>
            </a:r>
          </a:p>
          <a:p>
            <a:r>
              <a:rPr lang="en-US" dirty="0"/>
              <a:t>For a block to be accepted by the blockchain, it needs to be "mined". To mine a block, miners need to find an extremely rare solution to a cryptographic puzzle. If a mined block is accepted by the blockchain, the miner receive a reward in bitcoins which is an additional incentive to transaction fees. The mining process is also referred to as Proof of Work (</a:t>
            </a:r>
            <a:r>
              <a:rPr lang="en-US" dirty="0" err="1"/>
              <a:t>PoW</a:t>
            </a:r>
            <a:r>
              <a:rPr lang="en-US" dirty="0"/>
              <a:t>), and it's the main mechanism that enables the blockchain to be trustless and secure (more on blockchain security later).</a:t>
            </a:r>
          </a:p>
          <a:p>
            <a:endParaRPr lang="en-US" dirty="0"/>
          </a:p>
        </p:txBody>
      </p:sp>
    </p:spTree>
    <p:extLst>
      <p:ext uri="{BB962C8B-B14F-4D97-AF65-F5344CB8AC3E}">
        <p14:creationId xmlns:p14="http://schemas.microsoft.com/office/powerpoint/2010/main" val="32889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0F83-2F94-4E0A-AA86-0290ACBCE5C1}"/>
              </a:ext>
            </a:extLst>
          </p:cNvPr>
          <p:cNvSpPr>
            <a:spLocks noGrp="1"/>
          </p:cNvSpPr>
          <p:nvPr>
            <p:ph type="title"/>
          </p:nvPr>
        </p:nvSpPr>
        <p:spPr/>
        <p:txBody>
          <a:bodyPr>
            <a:normAutofit fontScale="90000"/>
          </a:bodyPr>
          <a:lstStyle/>
          <a:p>
            <a:r>
              <a:rPr lang="en-US" dirty="0"/>
              <a:t>Hashing and Blockchain's Cryptographic Puzzle</a:t>
            </a:r>
            <a:br>
              <a:rPr lang="en-US" dirty="0"/>
            </a:br>
            <a:endParaRPr lang="en-US" dirty="0"/>
          </a:p>
        </p:txBody>
      </p:sp>
      <p:sp>
        <p:nvSpPr>
          <p:cNvPr id="3" name="Content Placeholder 2">
            <a:extLst>
              <a:ext uri="{FF2B5EF4-FFF2-40B4-BE49-F238E27FC236}">
                <a16:creationId xmlns:a16="http://schemas.microsoft.com/office/drawing/2014/main" id="{98D07D50-C852-4E72-BA2C-C49015E4D180}"/>
              </a:ext>
            </a:extLst>
          </p:cNvPr>
          <p:cNvSpPr>
            <a:spLocks noGrp="1"/>
          </p:cNvSpPr>
          <p:nvPr>
            <p:ph idx="1"/>
          </p:nvPr>
        </p:nvSpPr>
        <p:spPr/>
        <p:txBody>
          <a:bodyPr>
            <a:normAutofit fontScale="77500" lnSpcReduction="20000"/>
          </a:bodyPr>
          <a:lstStyle/>
          <a:p>
            <a:r>
              <a:rPr lang="en-US" dirty="0"/>
              <a:t>Bitcoins uses a cryptographic hash function called SHA-256. SHA-256 is applied to a combination of the block's data (bitcoin transactions) and a number called nonce. By changing the block data or the nonce, we get completely different hashes. For a block to be considered valid or "mined", the hash value of the block and the nonce needs to meet a certain condition. For example, the four leading digits of the hash needs to be equal to "0000". We can increase the mining complexity by making the condition more complex, for example we can increase the number of 0s that the hash value needs to start with.</a:t>
            </a:r>
          </a:p>
          <a:p>
            <a:r>
              <a:rPr lang="en-US" dirty="0"/>
              <a:t>The </a:t>
            </a:r>
            <a:r>
              <a:rPr lang="en-US" dirty="0" err="1"/>
              <a:t>cryptograhic</a:t>
            </a:r>
            <a:r>
              <a:rPr lang="en-US" dirty="0"/>
              <a:t> puzzle that miners need to solve is to find a nonce value that makes the hash value satisfies the mining condition. You can use the app below to simulate block mining. When you type in the "Data" text box or change the nonce value, you can notice the change in the hash value. When you click the "Mine" button, the app starts with a nonce equals to zero, computes the hash value and checks if the leading four digits of the hash value is equal to "0000". If the leading four digits are not equal to "0000", it increments the nonce by one and repeats the whole process until it finds a nonce value that </a:t>
            </a:r>
            <a:r>
              <a:rPr lang="en-US" dirty="0" err="1"/>
              <a:t>satisify</a:t>
            </a:r>
            <a:r>
              <a:rPr lang="en-US" dirty="0"/>
              <a:t> the condition. If the block is considered mined, the background color turns green.</a:t>
            </a:r>
          </a:p>
          <a:p>
            <a:endParaRPr lang="en-US" dirty="0"/>
          </a:p>
        </p:txBody>
      </p:sp>
    </p:spTree>
    <p:extLst>
      <p:ext uri="{BB962C8B-B14F-4D97-AF65-F5344CB8AC3E}">
        <p14:creationId xmlns:p14="http://schemas.microsoft.com/office/powerpoint/2010/main" val="190873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DBCA-3314-4C42-B41F-7EDEFC1CE142}"/>
              </a:ext>
            </a:extLst>
          </p:cNvPr>
          <p:cNvSpPr>
            <a:spLocks noGrp="1"/>
          </p:cNvSpPr>
          <p:nvPr>
            <p:ph type="title"/>
          </p:nvPr>
        </p:nvSpPr>
        <p:spPr/>
        <p:txBody>
          <a:bodyPr/>
          <a:lstStyle/>
          <a:p>
            <a:r>
              <a:rPr lang="en-US" dirty="0"/>
              <a:t>From Blocks to Blockchain</a:t>
            </a:r>
            <a:br>
              <a:rPr lang="en-US" dirty="0"/>
            </a:br>
            <a:endParaRPr lang="en-US" dirty="0"/>
          </a:p>
        </p:txBody>
      </p:sp>
      <p:pic>
        <p:nvPicPr>
          <p:cNvPr id="5122" name="Picture 2" descr="Alt Text">
            <a:extLst>
              <a:ext uri="{FF2B5EF4-FFF2-40B4-BE49-F238E27FC236}">
                <a16:creationId xmlns:a16="http://schemas.microsoft.com/office/drawing/2014/main" id="{A53FDFC7-0B87-4722-9988-6C7303A1A7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804082"/>
            <a:ext cx="10515600" cy="239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94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1949-DF79-41FC-A924-06BAF6418D75}"/>
              </a:ext>
            </a:extLst>
          </p:cNvPr>
          <p:cNvSpPr>
            <a:spLocks noGrp="1"/>
          </p:cNvSpPr>
          <p:nvPr>
            <p:ph type="title"/>
          </p:nvPr>
        </p:nvSpPr>
        <p:spPr/>
        <p:txBody>
          <a:bodyPr/>
          <a:lstStyle/>
          <a:p>
            <a:r>
              <a:rPr lang="en-US" dirty="0"/>
              <a:t>Adding Blocks to the Blockchain</a:t>
            </a:r>
            <a:br>
              <a:rPr lang="en-US" dirty="0"/>
            </a:br>
            <a:endParaRPr lang="en-US" dirty="0"/>
          </a:p>
        </p:txBody>
      </p:sp>
      <p:pic>
        <p:nvPicPr>
          <p:cNvPr id="6146" name="Picture 2" descr="Alt Text">
            <a:extLst>
              <a:ext uri="{FF2B5EF4-FFF2-40B4-BE49-F238E27FC236}">
                <a16:creationId xmlns:a16="http://schemas.microsoft.com/office/drawing/2014/main" id="{9CF7C285-253F-4F0B-84CE-B3C5895B6D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1498" y="3093197"/>
            <a:ext cx="7849003" cy="181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422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6616-AB06-4B6C-9DD4-E57B65D16721}"/>
              </a:ext>
            </a:extLst>
          </p:cNvPr>
          <p:cNvSpPr>
            <a:spLocks noGrp="1"/>
          </p:cNvSpPr>
          <p:nvPr>
            <p:ph type="title"/>
          </p:nvPr>
        </p:nvSpPr>
        <p:spPr/>
        <p:txBody>
          <a:bodyPr/>
          <a:lstStyle/>
          <a:p>
            <a:r>
              <a:rPr lang="en-US" dirty="0"/>
              <a:t>Blockchain and Double-Spending</a:t>
            </a:r>
            <a:br>
              <a:rPr lang="en-US" dirty="0"/>
            </a:br>
            <a:endParaRPr lang="en-US" dirty="0"/>
          </a:p>
        </p:txBody>
      </p:sp>
      <p:sp>
        <p:nvSpPr>
          <p:cNvPr id="3" name="Content Placeholder 2">
            <a:extLst>
              <a:ext uri="{FF2B5EF4-FFF2-40B4-BE49-F238E27FC236}">
                <a16:creationId xmlns:a16="http://schemas.microsoft.com/office/drawing/2014/main" id="{E3004306-F771-42D0-8897-703DCA5FAF8E}"/>
              </a:ext>
            </a:extLst>
          </p:cNvPr>
          <p:cNvSpPr>
            <a:spLocks noGrp="1"/>
          </p:cNvSpPr>
          <p:nvPr>
            <p:ph idx="1"/>
          </p:nvPr>
        </p:nvSpPr>
        <p:spPr/>
        <p:txBody>
          <a:bodyPr>
            <a:normAutofit fontScale="62500" lnSpcReduction="20000"/>
          </a:bodyPr>
          <a:lstStyle/>
          <a:p>
            <a:r>
              <a:rPr lang="en-US" dirty="0"/>
              <a:t>In this section, we will cover the most popular ways for performing double-spending attacks on the blockchain, and the measures that users should take to prevent damages from them.</a:t>
            </a:r>
          </a:p>
          <a:p>
            <a:r>
              <a:rPr lang="en-US" b="1" dirty="0"/>
              <a:t>Race Attack</a:t>
            </a:r>
          </a:p>
          <a:p>
            <a:r>
              <a:rPr lang="en-US" dirty="0"/>
              <a:t>An attacker sends the same coin in rapid succession to two different addresses. To prevent from this attack, it is recommended to wait for at least one block confirmation before accepting the payment.</a:t>
            </a:r>
          </a:p>
          <a:p>
            <a:r>
              <a:rPr lang="en-US" b="1" dirty="0"/>
              <a:t>Finney Attack</a:t>
            </a:r>
          </a:p>
          <a:p>
            <a:r>
              <a:rPr lang="en-US" dirty="0"/>
              <a:t>An attacker pre-mines a block with a transaction, and spends the same coins in a second transaction before releasing the block. In this scenario, the second transaction will not be validated. To prevent from this attack, it is recommended to wait for at least 6 block confirmations before accepting the payment. </a:t>
            </a:r>
          </a:p>
          <a:p>
            <a:r>
              <a:rPr lang="en-US" b="1" dirty="0"/>
              <a:t>Majority Attack (also called 51% attack)</a:t>
            </a:r>
          </a:p>
          <a:p>
            <a:r>
              <a:rPr lang="en-US" dirty="0"/>
              <a:t>In this attack, the attacker owns 51% of the computing power of the network. The attacker starts by making a transaction that is </a:t>
            </a:r>
            <a:r>
              <a:rPr lang="en-US" dirty="0" err="1"/>
              <a:t>brodcasted</a:t>
            </a:r>
            <a:r>
              <a:rPr lang="en-US" dirty="0"/>
              <a:t> to the entire network, and then mines a private blockchain where he double-spends the coins of the previous transaction. Since the attacker owns the majority of the computing power, he is guaranteed that he will have at some point a longer chain than the "honest" network. He can then release his longer blockchain that will replace the "honest" blockchain and cancel the original transaction. This attack is highly unlikely, as it’s very expensive in blockchain networks like Bitcoin. </a:t>
            </a:r>
          </a:p>
          <a:p>
            <a:endParaRPr lang="en-US" dirty="0"/>
          </a:p>
        </p:txBody>
      </p:sp>
    </p:spTree>
    <p:extLst>
      <p:ext uri="{BB962C8B-B14F-4D97-AF65-F5344CB8AC3E}">
        <p14:creationId xmlns:p14="http://schemas.microsoft.com/office/powerpoint/2010/main" val="156670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F8F8-C095-4DEE-9F27-66A7FF40913A}"/>
              </a:ext>
            </a:extLst>
          </p:cNvPr>
          <p:cNvSpPr>
            <a:spLocks noGrp="1"/>
          </p:cNvSpPr>
          <p:nvPr>
            <p:ph type="title"/>
          </p:nvPr>
        </p:nvSpPr>
        <p:spPr/>
        <p:txBody>
          <a:bodyPr/>
          <a:lstStyle/>
          <a:p>
            <a:r>
              <a:rPr lang="en-US" dirty="0"/>
              <a:t>A Blockchain Implementation in Python</a:t>
            </a:r>
            <a:br>
              <a:rPr lang="en-US" dirty="0"/>
            </a:br>
            <a:endParaRPr lang="en-US" dirty="0"/>
          </a:p>
        </p:txBody>
      </p:sp>
      <p:sp>
        <p:nvSpPr>
          <p:cNvPr id="3" name="Content Placeholder 2">
            <a:extLst>
              <a:ext uri="{FF2B5EF4-FFF2-40B4-BE49-F238E27FC236}">
                <a16:creationId xmlns:a16="http://schemas.microsoft.com/office/drawing/2014/main" id="{61511540-E5A0-4E83-A80B-71292F295DE4}"/>
              </a:ext>
            </a:extLst>
          </p:cNvPr>
          <p:cNvSpPr>
            <a:spLocks noGrp="1"/>
          </p:cNvSpPr>
          <p:nvPr>
            <p:ph idx="1"/>
          </p:nvPr>
        </p:nvSpPr>
        <p:spPr/>
        <p:txBody>
          <a:bodyPr>
            <a:normAutofit fontScale="77500" lnSpcReduction="20000"/>
          </a:bodyPr>
          <a:lstStyle/>
          <a:p>
            <a:r>
              <a:rPr lang="en-US" dirty="0"/>
              <a:t>In this section, we will implement a basic blockchain and a blockchain client using Python. Our blockchain will have the following features:</a:t>
            </a:r>
          </a:p>
          <a:p>
            <a:r>
              <a:rPr lang="en-US" dirty="0"/>
              <a:t>Possibility of adding multiple nodes to the blockchain</a:t>
            </a:r>
          </a:p>
          <a:p>
            <a:r>
              <a:rPr lang="en-US" dirty="0"/>
              <a:t>Proof of Work (</a:t>
            </a:r>
            <a:r>
              <a:rPr lang="en-US" dirty="0" err="1"/>
              <a:t>PoW</a:t>
            </a:r>
            <a:r>
              <a:rPr lang="en-US" dirty="0"/>
              <a:t>)</a:t>
            </a:r>
          </a:p>
          <a:p>
            <a:r>
              <a:rPr lang="en-US" dirty="0"/>
              <a:t>Simple conflict resolution between nodes</a:t>
            </a:r>
          </a:p>
          <a:p>
            <a:r>
              <a:rPr lang="en-US" dirty="0"/>
              <a:t>Transactions with RSA encryption</a:t>
            </a:r>
          </a:p>
          <a:p>
            <a:r>
              <a:rPr lang="en-US" dirty="0"/>
              <a:t>Our blockchain client will have the following features:</a:t>
            </a:r>
          </a:p>
          <a:p>
            <a:r>
              <a:rPr lang="en-US" dirty="0"/>
              <a:t>Wallets generation using Public/Private key encryption (based on RSA algorithm)</a:t>
            </a:r>
          </a:p>
          <a:p>
            <a:r>
              <a:rPr lang="en-US" dirty="0"/>
              <a:t>Generation of transactions with RSA encryption</a:t>
            </a:r>
          </a:p>
          <a:p>
            <a:r>
              <a:rPr lang="en-US" dirty="0"/>
              <a:t>We will also implement 2 dashboards:</a:t>
            </a:r>
          </a:p>
          <a:p>
            <a:r>
              <a:rPr lang="en-US" dirty="0"/>
              <a:t>"Blockchain Frontend" for miners</a:t>
            </a:r>
          </a:p>
          <a:p>
            <a:r>
              <a:rPr lang="en-US" dirty="0"/>
              <a:t>"Blockchain Client" for users to generate wallets and send coins</a:t>
            </a:r>
          </a:p>
          <a:p>
            <a:endParaRPr lang="en-US" dirty="0"/>
          </a:p>
        </p:txBody>
      </p:sp>
    </p:spTree>
    <p:extLst>
      <p:ext uri="{BB962C8B-B14F-4D97-AF65-F5344CB8AC3E}">
        <p14:creationId xmlns:p14="http://schemas.microsoft.com/office/powerpoint/2010/main" val="1613857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B9E3-57ED-4C4B-BF09-03AAA9BC22C1}"/>
              </a:ext>
            </a:extLst>
          </p:cNvPr>
          <p:cNvSpPr>
            <a:spLocks noGrp="1"/>
          </p:cNvSpPr>
          <p:nvPr>
            <p:ph type="title"/>
          </p:nvPr>
        </p:nvSpPr>
        <p:spPr/>
        <p:txBody>
          <a:bodyPr/>
          <a:lstStyle/>
          <a:p>
            <a:r>
              <a:rPr lang="en-US" dirty="0"/>
              <a:t>Proof-of-work system</a:t>
            </a:r>
            <a:br>
              <a:rPr lang="en-US" dirty="0"/>
            </a:br>
            <a:endParaRPr lang="en-US" dirty="0"/>
          </a:p>
        </p:txBody>
      </p:sp>
      <p:sp>
        <p:nvSpPr>
          <p:cNvPr id="3" name="Content Placeholder 2">
            <a:extLst>
              <a:ext uri="{FF2B5EF4-FFF2-40B4-BE49-F238E27FC236}">
                <a16:creationId xmlns:a16="http://schemas.microsoft.com/office/drawing/2014/main" id="{F1862B5E-EC26-42FA-8629-AC40796BF511}"/>
              </a:ext>
            </a:extLst>
          </p:cNvPr>
          <p:cNvSpPr>
            <a:spLocks noGrp="1"/>
          </p:cNvSpPr>
          <p:nvPr>
            <p:ph idx="1"/>
          </p:nvPr>
        </p:nvSpPr>
        <p:spPr/>
        <p:txBody>
          <a:bodyPr/>
          <a:lstStyle/>
          <a:p>
            <a:r>
              <a:rPr lang="en-US" dirty="0"/>
              <a:t>A </a:t>
            </a:r>
            <a:r>
              <a:rPr lang="en-US" b="1" dirty="0"/>
              <a:t>proof-of-work</a:t>
            </a:r>
            <a:r>
              <a:rPr lang="en-US" dirty="0"/>
              <a:t> (</a:t>
            </a:r>
            <a:r>
              <a:rPr lang="en-US" b="1" dirty="0" err="1"/>
              <a:t>PoW</a:t>
            </a:r>
            <a:r>
              <a:rPr lang="en-US" dirty="0"/>
              <a:t>) </a:t>
            </a:r>
            <a:r>
              <a:rPr lang="en-US" b="1" dirty="0"/>
              <a:t>system</a:t>
            </a:r>
            <a:r>
              <a:rPr lang="en-US" dirty="0"/>
              <a:t> (or </a:t>
            </a:r>
            <a:r>
              <a:rPr lang="en-US" b="1" dirty="0"/>
              <a:t>protocol</a:t>
            </a:r>
            <a:r>
              <a:rPr lang="en-US" dirty="0"/>
              <a:t>, or </a:t>
            </a:r>
            <a:r>
              <a:rPr lang="en-US" b="1" dirty="0"/>
              <a:t>function</a:t>
            </a:r>
            <a:r>
              <a:rPr lang="en-US" dirty="0"/>
              <a:t>) is an economic measure to deter </a:t>
            </a:r>
            <a:r>
              <a:rPr lang="en-US" dirty="0">
                <a:hlinkClick r:id="rId2" tooltip="Denial of service"/>
              </a:rPr>
              <a:t>denial of service</a:t>
            </a:r>
            <a:r>
              <a:rPr lang="en-US" dirty="0"/>
              <a:t> attacks and other service abuses such as </a:t>
            </a:r>
            <a:r>
              <a:rPr lang="en-US" dirty="0">
                <a:hlinkClick r:id="rId3" tooltip="Spam (electronic)"/>
              </a:rPr>
              <a:t>spam</a:t>
            </a:r>
            <a:r>
              <a:rPr lang="en-US" dirty="0"/>
              <a:t> on a network by requiring some work from the service requester, usually meaning processing time by a computer.</a:t>
            </a:r>
          </a:p>
          <a:p>
            <a:r>
              <a:rPr lang="en-US" dirty="0"/>
              <a:t>The concept was invented by </a:t>
            </a:r>
            <a:r>
              <a:rPr lang="en-US" dirty="0">
                <a:hlinkClick r:id="rId4" tooltip="Cynthia Dwork"/>
              </a:rPr>
              <a:t>Cynthia </a:t>
            </a:r>
            <a:r>
              <a:rPr lang="en-US" dirty="0" err="1">
                <a:hlinkClick r:id="rId4" tooltip="Cynthia Dwork"/>
              </a:rPr>
              <a:t>Dwork</a:t>
            </a:r>
            <a:r>
              <a:rPr lang="en-US" dirty="0"/>
              <a:t> and </a:t>
            </a:r>
            <a:r>
              <a:rPr lang="en-US" dirty="0">
                <a:hlinkClick r:id="rId5" tooltip="Moni Naor"/>
              </a:rPr>
              <a:t>Moni </a:t>
            </a:r>
            <a:r>
              <a:rPr lang="en-US" dirty="0" err="1">
                <a:hlinkClick r:id="rId5" tooltip="Moni Naor"/>
              </a:rPr>
              <a:t>Naor</a:t>
            </a:r>
            <a:r>
              <a:rPr lang="en-US" dirty="0"/>
              <a:t> as presented in a 1993 journal article.</a:t>
            </a:r>
            <a:r>
              <a:rPr lang="en-US" baseline="30000" dirty="0">
                <a:hlinkClick r:id="rId6"/>
              </a:rPr>
              <a:t>[1]</a:t>
            </a:r>
            <a:r>
              <a:rPr lang="en-US" dirty="0"/>
              <a:t> The term "Proof of Work" or POW was first coined and formalized in a 1999 paper by </a:t>
            </a:r>
            <a:r>
              <a:rPr lang="en-US" dirty="0">
                <a:hlinkClick r:id="rId7" tooltip="Markus Jakobsson"/>
              </a:rPr>
              <a:t>Markus Jakobsson</a:t>
            </a:r>
            <a:r>
              <a:rPr lang="en-US" dirty="0"/>
              <a:t> and Ari </a:t>
            </a:r>
            <a:r>
              <a:rPr lang="en-US" dirty="0" err="1"/>
              <a:t>Juels</a:t>
            </a:r>
            <a:r>
              <a:rPr lang="en-US" dirty="0"/>
              <a:t>.</a:t>
            </a:r>
            <a:r>
              <a:rPr lang="en-US" baseline="30000" dirty="0">
                <a:hlinkClick r:id="rId8"/>
              </a:rPr>
              <a:t>[2]</a:t>
            </a:r>
            <a:r>
              <a:rPr lang="en-US" dirty="0"/>
              <a:t> An early example of the proof-of-work system used to give value to a currency is the </a:t>
            </a:r>
            <a:r>
              <a:rPr lang="en-US" dirty="0">
                <a:hlinkClick r:id="rId9" tooltip="Shell money"/>
              </a:rPr>
              <a:t>shell money</a:t>
            </a:r>
            <a:r>
              <a:rPr lang="en-US" dirty="0"/>
              <a:t> of the </a:t>
            </a:r>
            <a:r>
              <a:rPr lang="en-US" u="sng" dirty="0">
                <a:hlinkClick r:id="rId10"/>
              </a:rPr>
              <a:t>Solomon Islands</a:t>
            </a:r>
            <a:endParaRPr lang="en-US" dirty="0"/>
          </a:p>
        </p:txBody>
      </p:sp>
    </p:spTree>
    <p:extLst>
      <p:ext uri="{BB962C8B-B14F-4D97-AF65-F5344CB8AC3E}">
        <p14:creationId xmlns:p14="http://schemas.microsoft.com/office/powerpoint/2010/main" val="249502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78DA-E25B-4234-B6B6-C821ED68380E}"/>
              </a:ext>
            </a:extLst>
          </p:cNvPr>
          <p:cNvSpPr>
            <a:spLocks noGrp="1"/>
          </p:cNvSpPr>
          <p:nvPr>
            <p:ph type="title"/>
          </p:nvPr>
        </p:nvSpPr>
        <p:spPr/>
        <p:txBody>
          <a:bodyPr>
            <a:normAutofit fontScale="90000"/>
          </a:bodyPr>
          <a:lstStyle/>
          <a:p>
            <a:r>
              <a:rPr lang="en-US" dirty="0"/>
              <a:t>List of proof-of-work functions</a:t>
            </a:r>
            <a:br>
              <a:rPr lang="en-US" dirty="0"/>
            </a:br>
            <a:br>
              <a:rPr lang="en-US" dirty="0"/>
            </a:br>
            <a:endParaRPr lang="en-US" dirty="0"/>
          </a:p>
        </p:txBody>
      </p:sp>
      <p:sp>
        <p:nvSpPr>
          <p:cNvPr id="3" name="Content Placeholder 2">
            <a:extLst>
              <a:ext uri="{FF2B5EF4-FFF2-40B4-BE49-F238E27FC236}">
                <a16:creationId xmlns:a16="http://schemas.microsoft.com/office/drawing/2014/main" id="{9E180828-49BC-4854-9555-2A4DF4250CC5}"/>
              </a:ext>
            </a:extLst>
          </p:cNvPr>
          <p:cNvSpPr>
            <a:spLocks noGrp="1"/>
          </p:cNvSpPr>
          <p:nvPr>
            <p:ph idx="1"/>
          </p:nvPr>
        </p:nvSpPr>
        <p:spPr/>
        <p:txBody>
          <a:bodyPr>
            <a:normAutofit fontScale="62500" lnSpcReduction="20000"/>
          </a:bodyPr>
          <a:lstStyle/>
          <a:p>
            <a:r>
              <a:rPr lang="en-US" dirty="0">
                <a:hlinkClick r:id="rId2" tooltip="Quadratic residue"/>
              </a:rPr>
              <a:t>Integer square root modulo</a:t>
            </a:r>
            <a:r>
              <a:rPr lang="en-US" dirty="0"/>
              <a:t> a large prime</a:t>
            </a:r>
            <a:r>
              <a:rPr lang="en-US" baseline="30000" dirty="0">
                <a:hlinkClick r:id="rId3"/>
              </a:rPr>
              <a:t>[1]</a:t>
            </a:r>
            <a:endParaRPr lang="en-US" dirty="0"/>
          </a:p>
          <a:p>
            <a:r>
              <a:rPr lang="en-US" dirty="0"/>
              <a:t>Weaken </a:t>
            </a:r>
            <a:r>
              <a:rPr lang="en-US" dirty="0">
                <a:hlinkClick r:id="rId4" tooltip="Fiat–Shamir heuristic"/>
              </a:rPr>
              <a:t>Fiat–Shamir</a:t>
            </a:r>
            <a:r>
              <a:rPr lang="en-US" dirty="0"/>
              <a:t> signatures</a:t>
            </a:r>
            <a:r>
              <a:rPr lang="en-US" baseline="30000" dirty="0">
                <a:hlinkClick r:id="rId3"/>
              </a:rPr>
              <a:t>[1]</a:t>
            </a:r>
            <a:endParaRPr lang="en-US" dirty="0"/>
          </a:p>
          <a:p>
            <a:r>
              <a:rPr lang="en-US" dirty="0"/>
              <a:t>Ong–</a:t>
            </a:r>
            <a:r>
              <a:rPr lang="en-US" dirty="0" err="1"/>
              <a:t>Schnorr</a:t>
            </a:r>
            <a:r>
              <a:rPr lang="en-US" dirty="0"/>
              <a:t>–Shamir signature broken by Pollard</a:t>
            </a:r>
            <a:r>
              <a:rPr lang="en-US" baseline="30000" dirty="0">
                <a:hlinkClick r:id="rId3"/>
              </a:rPr>
              <a:t>[1]</a:t>
            </a:r>
            <a:endParaRPr lang="en-US" dirty="0"/>
          </a:p>
          <a:p>
            <a:r>
              <a:rPr lang="en-US" dirty="0"/>
              <a:t>Partial hash inversion</a:t>
            </a:r>
            <a:r>
              <a:rPr lang="en-US" baseline="30000" dirty="0">
                <a:hlinkClick r:id="rId5"/>
              </a:rPr>
              <a:t>[11]</a:t>
            </a:r>
            <a:r>
              <a:rPr lang="en-US" baseline="30000" dirty="0">
                <a:hlinkClick r:id="rId6"/>
              </a:rPr>
              <a:t>[12]</a:t>
            </a:r>
            <a:r>
              <a:rPr lang="en-US" baseline="30000" dirty="0">
                <a:hlinkClick r:id="rId7"/>
              </a:rPr>
              <a:t>[2]</a:t>
            </a:r>
            <a:r>
              <a:rPr lang="en-US" dirty="0"/>
              <a:t> This paper formalizes the idea of a proof of work (POW) and introduces "the dependent idea of a </a:t>
            </a:r>
            <a:r>
              <a:rPr lang="en-US" dirty="0">
                <a:hlinkClick r:id="rId8" tooltip="Bread pudding protocol (page does not exist)"/>
              </a:rPr>
              <a:t>bread pudding protocol</a:t>
            </a:r>
            <a:r>
              <a:rPr lang="en-US" dirty="0"/>
              <a:t>", a "re-usable proof of work" (RPOW) system.</a:t>
            </a:r>
            <a:r>
              <a:rPr lang="en-US" baseline="30000" dirty="0">
                <a:hlinkClick r:id="rId9"/>
              </a:rPr>
              <a:t>[13]</a:t>
            </a:r>
            <a:r>
              <a:rPr lang="en-US" i="1" dirty="0"/>
              <a:t> as </a:t>
            </a:r>
            <a:r>
              <a:rPr lang="en-US" i="1" dirty="0" err="1">
                <a:hlinkClick r:id="rId10" tooltip="Hashcash"/>
              </a:rPr>
              <a:t>Hashcash</a:t>
            </a:r>
            <a:endParaRPr lang="en-US" dirty="0"/>
          </a:p>
          <a:p>
            <a:r>
              <a:rPr lang="en-US" dirty="0"/>
              <a:t>Hash sequences</a:t>
            </a:r>
            <a:r>
              <a:rPr lang="en-US" baseline="30000" dirty="0">
                <a:hlinkClick r:id="rId11"/>
              </a:rPr>
              <a:t>[14]</a:t>
            </a:r>
            <a:endParaRPr lang="en-US" dirty="0"/>
          </a:p>
          <a:p>
            <a:r>
              <a:rPr lang="en-US" dirty="0"/>
              <a:t>Puzzles</a:t>
            </a:r>
            <a:r>
              <a:rPr lang="en-US" baseline="30000" dirty="0">
                <a:hlinkClick r:id="rId12"/>
              </a:rPr>
              <a:t>[15]</a:t>
            </a:r>
            <a:endParaRPr lang="en-US" dirty="0"/>
          </a:p>
          <a:p>
            <a:r>
              <a:rPr lang="en-US" dirty="0">
                <a:hlinkClick r:id="rId13" tooltip="Diffie–Hellman"/>
              </a:rPr>
              <a:t>Diffie–Hellman</a:t>
            </a:r>
            <a:r>
              <a:rPr lang="en-US" dirty="0"/>
              <a:t>-based puzzle</a:t>
            </a:r>
            <a:r>
              <a:rPr lang="en-US" baseline="30000" dirty="0">
                <a:hlinkClick r:id="rId14"/>
              </a:rPr>
              <a:t>[16]</a:t>
            </a:r>
            <a:endParaRPr lang="en-US" dirty="0"/>
          </a:p>
          <a:p>
            <a:r>
              <a:rPr lang="en-US" dirty="0"/>
              <a:t>Moderate</a:t>
            </a:r>
            <a:r>
              <a:rPr lang="en-US" baseline="30000" dirty="0">
                <a:hlinkClick r:id="rId15"/>
              </a:rPr>
              <a:t>[6]</a:t>
            </a:r>
            <a:endParaRPr lang="en-US" dirty="0"/>
          </a:p>
          <a:p>
            <a:r>
              <a:rPr lang="en-US" dirty="0" err="1"/>
              <a:t>Mbound</a:t>
            </a:r>
            <a:r>
              <a:rPr lang="en-US" baseline="30000" dirty="0">
                <a:hlinkClick r:id="rId16"/>
              </a:rPr>
              <a:t>[7]</a:t>
            </a:r>
            <a:endParaRPr lang="en-US" dirty="0"/>
          </a:p>
          <a:p>
            <a:r>
              <a:rPr lang="en-US" dirty="0"/>
              <a:t>Hokkaido</a:t>
            </a:r>
            <a:r>
              <a:rPr lang="en-US" baseline="30000" dirty="0">
                <a:hlinkClick r:id="rId17"/>
              </a:rPr>
              <a:t>[8]</a:t>
            </a:r>
            <a:endParaRPr lang="en-US" dirty="0"/>
          </a:p>
          <a:p>
            <a:r>
              <a:rPr lang="en-US" dirty="0"/>
              <a:t>Cuckoo Cycle</a:t>
            </a:r>
            <a:r>
              <a:rPr lang="en-US" baseline="30000" dirty="0">
                <a:hlinkClick r:id="rId18"/>
              </a:rPr>
              <a:t>[9]</a:t>
            </a:r>
            <a:endParaRPr lang="en-US" dirty="0"/>
          </a:p>
          <a:p>
            <a:r>
              <a:rPr lang="en-US" dirty="0">
                <a:hlinkClick r:id="rId19" tooltip="Merkle tree"/>
              </a:rPr>
              <a:t>Merkle tree</a:t>
            </a:r>
            <a:r>
              <a:rPr lang="en-US" dirty="0"/>
              <a:t> based</a:t>
            </a:r>
            <a:r>
              <a:rPr lang="en-US" baseline="30000" dirty="0">
                <a:hlinkClick r:id="rId20"/>
              </a:rPr>
              <a:t>[17]</a:t>
            </a:r>
            <a:endParaRPr lang="en-US" dirty="0"/>
          </a:p>
          <a:p>
            <a:r>
              <a:rPr lang="en-US" dirty="0">
                <a:hlinkClick r:id="rId21" tooltip="Guided tour puzzle protocol"/>
              </a:rPr>
              <a:t>Guided tour puzzle protocol</a:t>
            </a:r>
            <a:r>
              <a:rPr lang="en-US" baseline="30000" dirty="0">
                <a:hlinkClick r:id="rId22"/>
              </a:rPr>
              <a:t>[10]</a:t>
            </a:r>
            <a:endParaRPr lang="en-US" dirty="0"/>
          </a:p>
          <a:p>
            <a:endParaRPr lang="en-US" dirty="0"/>
          </a:p>
        </p:txBody>
      </p:sp>
    </p:spTree>
    <p:extLst>
      <p:ext uri="{BB962C8B-B14F-4D97-AF65-F5344CB8AC3E}">
        <p14:creationId xmlns:p14="http://schemas.microsoft.com/office/powerpoint/2010/main" val="366568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C8E9-1E2E-4E77-B66B-F35FD8B335FD}"/>
              </a:ext>
            </a:extLst>
          </p:cNvPr>
          <p:cNvSpPr>
            <a:spLocks noGrp="1"/>
          </p:cNvSpPr>
          <p:nvPr>
            <p:ph type="title"/>
          </p:nvPr>
        </p:nvSpPr>
        <p:spPr/>
        <p:txBody>
          <a:bodyPr/>
          <a:lstStyle/>
          <a:p>
            <a:r>
              <a:rPr lang="en-US" dirty="0"/>
              <a:t>Merkle tree</a:t>
            </a:r>
            <a:br>
              <a:rPr lang="en-US" dirty="0"/>
            </a:br>
            <a:endParaRPr lang="en-US" dirty="0"/>
          </a:p>
        </p:txBody>
      </p:sp>
      <p:pic>
        <p:nvPicPr>
          <p:cNvPr id="7170" name="Picture 2" descr="https://upload.wikimedia.org/wikipedia/commons/thumb/9/95/Hash_Tree.svg/310px-Hash_Tree.svg.png">
            <a:extLst>
              <a:ext uri="{FF2B5EF4-FFF2-40B4-BE49-F238E27FC236}">
                <a16:creationId xmlns:a16="http://schemas.microsoft.com/office/drawing/2014/main" id="{70669CAE-6E73-4893-BF6D-6B72EE12E5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510253"/>
            <a:ext cx="9192065" cy="584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19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8F8B-D5F4-4020-886D-EB19453E05D0}"/>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56153484-FD51-4778-AB54-16329B8CCA5E}"/>
              </a:ext>
            </a:extLst>
          </p:cNvPr>
          <p:cNvSpPr>
            <a:spLocks noGrp="1"/>
          </p:cNvSpPr>
          <p:nvPr>
            <p:ph idx="1"/>
          </p:nvPr>
        </p:nvSpPr>
        <p:spPr/>
        <p:txBody>
          <a:bodyPr>
            <a:normAutofit fontScale="85000" lnSpcReduction="20000"/>
          </a:bodyPr>
          <a:lstStyle/>
          <a:p>
            <a:r>
              <a:rPr lang="en-US" dirty="0"/>
              <a:t>In </a:t>
            </a:r>
            <a:r>
              <a:rPr lang="en-US" dirty="0">
                <a:hlinkClick r:id="rId2" tooltip="Cryptography"/>
              </a:rPr>
              <a:t>cryptography</a:t>
            </a:r>
            <a:r>
              <a:rPr lang="en-US" dirty="0"/>
              <a:t> and </a:t>
            </a:r>
            <a:r>
              <a:rPr lang="en-US" dirty="0">
                <a:hlinkClick r:id="rId3" tooltip="Computer science"/>
              </a:rPr>
              <a:t>computer science</a:t>
            </a:r>
            <a:r>
              <a:rPr lang="en-US" dirty="0"/>
              <a:t>, a </a:t>
            </a:r>
            <a:r>
              <a:rPr lang="en-US" b="1" dirty="0"/>
              <a:t>hash tree</a:t>
            </a:r>
            <a:r>
              <a:rPr lang="en-US" dirty="0"/>
              <a:t> or </a:t>
            </a:r>
            <a:r>
              <a:rPr lang="en-US" b="1" dirty="0"/>
              <a:t>Merkle tree</a:t>
            </a:r>
            <a:r>
              <a:rPr lang="en-US" dirty="0"/>
              <a:t> is a </a:t>
            </a:r>
            <a:r>
              <a:rPr lang="en-US" dirty="0">
                <a:hlinkClick r:id="rId4" tooltip="Tree (data structure)"/>
              </a:rPr>
              <a:t>tree</a:t>
            </a:r>
            <a:r>
              <a:rPr lang="en-US" dirty="0"/>
              <a:t> in which every leaf node is labelled with the hash of a data block and every non-leaf node is labelled with the </a:t>
            </a:r>
            <a:r>
              <a:rPr lang="en-US" dirty="0">
                <a:hlinkClick r:id="rId5" tooltip="Cryptographic hash function"/>
              </a:rPr>
              <a:t>cryptographic hash</a:t>
            </a:r>
            <a:r>
              <a:rPr lang="en-US" dirty="0"/>
              <a:t> of the labels of its child nodes. Hash trees allow efficient and secure verification of the contents of large data structures. Hash trees are a generalization of </a:t>
            </a:r>
            <a:r>
              <a:rPr lang="en-US" dirty="0">
                <a:hlinkClick r:id="rId6" tooltip="Hash list"/>
              </a:rPr>
              <a:t>hash lists</a:t>
            </a:r>
            <a:r>
              <a:rPr lang="en-US" dirty="0"/>
              <a:t> and </a:t>
            </a:r>
            <a:r>
              <a:rPr lang="en-US" dirty="0">
                <a:hlinkClick r:id="rId7" tooltip="Hash chain"/>
              </a:rPr>
              <a:t>hash chains</a:t>
            </a:r>
            <a:r>
              <a:rPr lang="en-US" dirty="0"/>
              <a:t>.</a:t>
            </a:r>
          </a:p>
          <a:p>
            <a:r>
              <a:rPr lang="en-US" dirty="0"/>
              <a:t>Demonstrating that a leaf node is a part of a given binary hash tree requires computing a number of hashes proportional to the </a:t>
            </a:r>
            <a:r>
              <a:rPr lang="en-US" dirty="0">
                <a:hlinkClick r:id="rId8" tooltip="Logarithm"/>
              </a:rPr>
              <a:t>logarithm</a:t>
            </a:r>
            <a:r>
              <a:rPr lang="en-US" dirty="0"/>
              <a:t> of the number of leaf nodes of the tree;</a:t>
            </a:r>
            <a:r>
              <a:rPr lang="en-US" baseline="30000" dirty="0">
                <a:hlinkClick r:id="rId9"/>
              </a:rPr>
              <a:t>[1]</a:t>
            </a:r>
            <a:r>
              <a:rPr lang="en-US" dirty="0"/>
              <a:t> this contrasts with hash lists, where the number is proportional to the number of leaf nodes itself</a:t>
            </a:r>
          </a:p>
          <a:p>
            <a:r>
              <a:rPr lang="en-US" dirty="0"/>
              <a:t>A hash tree is a </a:t>
            </a:r>
            <a:r>
              <a:rPr lang="en-US" dirty="0">
                <a:hlinkClick r:id="rId10" tooltip="Binary tree"/>
              </a:rPr>
              <a:t>tree</a:t>
            </a:r>
            <a:r>
              <a:rPr lang="en-US" dirty="0"/>
              <a:t> of </a:t>
            </a:r>
            <a:r>
              <a:rPr lang="en-US" dirty="0">
                <a:hlinkClick r:id="rId11" tooltip="Hash function"/>
              </a:rPr>
              <a:t>hashes</a:t>
            </a:r>
            <a:r>
              <a:rPr lang="en-US" dirty="0"/>
              <a:t> in which the leaves are hashes of data blocks in, for instance, a file or set of files. Nodes further up in the tree are the hashes of their respective children. For example, in the picture </a:t>
            </a:r>
            <a:r>
              <a:rPr lang="en-US" i="1" dirty="0"/>
              <a:t>hash 0</a:t>
            </a:r>
            <a:r>
              <a:rPr lang="en-US" dirty="0"/>
              <a:t> is the result of hashing the </a:t>
            </a:r>
            <a:r>
              <a:rPr lang="en-US" dirty="0">
                <a:hlinkClick r:id="rId12" tooltip="Concatenation"/>
              </a:rPr>
              <a:t>concatenation</a:t>
            </a:r>
            <a:r>
              <a:rPr lang="en-US" dirty="0"/>
              <a:t> of </a:t>
            </a:r>
            <a:r>
              <a:rPr lang="en-US" i="1" dirty="0"/>
              <a:t>hash 0-0</a:t>
            </a:r>
            <a:r>
              <a:rPr lang="en-US" dirty="0"/>
              <a:t> and </a:t>
            </a:r>
            <a:r>
              <a:rPr lang="en-US" i="1" dirty="0"/>
              <a:t>hash 0-1</a:t>
            </a:r>
            <a:r>
              <a:rPr lang="en-US" dirty="0"/>
              <a:t>. That is, </a:t>
            </a:r>
            <a:r>
              <a:rPr lang="en-US" i="1" dirty="0"/>
              <a:t>hash 0 = hash( hash 0-0 + hash 0-1 )</a:t>
            </a:r>
            <a:r>
              <a:rPr lang="en-US" dirty="0"/>
              <a:t> where + denotes concatenation</a:t>
            </a:r>
          </a:p>
          <a:p>
            <a:endParaRPr lang="en-US" dirty="0"/>
          </a:p>
        </p:txBody>
      </p:sp>
    </p:spTree>
    <p:extLst>
      <p:ext uri="{BB962C8B-B14F-4D97-AF65-F5344CB8AC3E}">
        <p14:creationId xmlns:p14="http://schemas.microsoft.com/office/powerpoint/2010/main" val="111074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834B-05C4-4231-B4DE-D471B6641BB2}"/>
              </a:ext>
            </a:extLst>
          </p:cNvPr>
          <p:cNvSpPr>
            <a:spLocks noGrp="1"/>
          </p:cNvSpPr>
          <p:nvPr>
            <p:ph type="title"/>
          </p:nvPr>
        </p:nvSpPr>
        <p:spPr>
          <a:xfrm>
            <a:off x="838200" y="365125"/>
            <a:ext cx="10515600" cy="827571"/>
          </a:xfrm>
        </p:spPr>
        <p:txBody>
          <a:bodyPr/>
          <a:lstStyle/>
          <a:p>
            <a:r>
              <a:rPr lang="en-US" dirty="0"/>
              <a:t>Block Chain technology</a:t>
            </a:r>
          </a:p>
        </p:txBody>
      </p:sp>
      <p:sp>
        <p:nvSpPr>
          <p:cNvPr id="3" name="Content Placeholder 2">
            <a:extLst>
              <a:ext uri="{FF2B5EF4-FFF2-40B4-BE49-F238E27FC236}">
                <a16:creationId xmlns:a16="http://schemas.microsoft.com/office/drawing/2014/main" id="{5229E91B-E309-421B-88D8-39CD334068ED}"/>
              </a:ext>
            </a:extLst>
          </p:cNvPr>
          <p:cNvSpPr>
            <a:spLocks noGrp="1"/>
          </p:cNvSpPr>
          <p:nvPr>
            <p:ph idx="1"/>
          </p:nvPr>
        </p:nvSpPr>
        <p:spPr>
          <a:xfrm>
            <a:off x="838200" y="1524000"/>
            <a:ext cx="10515600" cy="4652963"/>
          </a:xfrm>
        </p:spPr>
        <p:txBody>
          <a:bodyPr>
            <a:normAutofit/>
          </a:bodyPr>
          <a:lstStyle/>
          <a:p>
            <a:r>
              <a:rPr lang="en-US" dirty="0"/>
              <a:t>Blockchain is arguably one of the most significant and disruptive technologies that came into existence since the inception of the Internet. It's the core technology behind Bitcoin and other crypto-currencies that drew a lot of attention in the last few years.</a:t>
            </a:r>
          </a:p>
          <a:p>
            <a:r>
              <a:rPr lang="en-US" dirty="0"/>
              <a:t>As its core, a blockchain is a distributed database that allows direct transactions between two parties without the need of a central authority. This simple yet powerful concept has great implications for various institutions such as banks, governments and marketplaces, just to name a few. Any business or organization that relies on a centralized database as a core competitive advantage can potentially be disrupted by blockchain technology.</a:t>
            </a:r>
          </a:p>
          <a:p>
            <a:endParaRPr lang="en-US" dirty="0"/>
          </a:p>
        </p:txBody>
      </p:sp>
    </p:spTree>
    <p:extLst>
      <p:ext uri="{BB962C8B-B14F-4D97-AF65-F5344CB8AC3E}">
        <p14:creationId xmlns:p14="http://schemas.microsoft.com/office/powerpoint/2010/main" val="277637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3F31-DC0E-44B8-9B62-4FD8E2BC22D6}"/>
              </a:ext>
            </a:extLst>
          </p:cNvPr>
          <p:cNvSpPr>
            <a:spLocks noGrp="1"/>
          </p:cNvSpPr>
          <p:nvPr>
            <p:ph type="title"/>
          </p:nvPr>
        </p:nvSpPr>
        <p:spPr/>
        <p:txBody>
          <a:bodyPr/>
          <a:lstStyle/>
          <a:p>
            <a:r>
              <a:rPr lang="en-US" dirty="0"/>
              <a:t>How does it started </a:t>
            </a:r>
          </a:p>
        </p:txBody>
      </p:sp>
      <p:sp>
        <p:nvSpPr>
          <p:cNvPr id="3" name="Content Placeholder 2">
            <a:extLst>
              <a:ext uri="{FF2B5EF4-FFF2-40B4-BE49-F238E27FC236}">
                <a16:creationId xmlns:a16="http://schemas.microsoft.com/office/drawing/2014/main" id="{1432E4F2-7641-4EF6-A252-97C5940D82C3}"/>
              </a:ext>
            </a:extLst>
          </p:cNvPr>
          <p:cNvSpPr>
            <a:spLocks noGrp="1"/>
          </p:cNvSpPr>
          <p:nvPr>
            <p:ph idx="1"/>
          </p:nvPr>
        </p:nvSpPr>
        <p:spPr/>
        <p:txBody>
          <a:bodyPr>
            <a:normAutofit fontScale="85000" lnSpcReduction="10000"/>
          </a:bodyPr>
          <a:lstStyle/>
          <a:p>
            <a:r>
              <a:rPr lang="en-US" sz="3000" dirty="0"/>
              <a:t>It all started with a white paper released in 2008 by an unknown person or entity using the name </a:t>
            </a:r>
            <a:r>
              <a:rPr lang="en-US" sz="3000" dirty="0">
                <a:solidFill>
                  <a:srgbClr val="FF0000"/>
                </a:solidFill>
                <a:highlight>
                  <a:srgbClr val="FFFF00"/>
                </a:highlight>
              </a:rPr>
              <a:t>Satoshi Nakamoto. </a:t>
            </a:r>
            <a:r>
              <a:rPr lang="en-US" sz="3000" dirty="0"/>
              <a:t>The white paper was titled </a:t>
            </a:r>
            <a:r>
              <a:rPr lang="en-US" sz="3000" dirty="0">
                <a:hlinkClick r:id="rId2"/>
              </a:rPr>
              <a:t>“Bitcoin: A Peer-to-Peer Electronic Cash System”</a:t>
            </a:r>
            <a:r>
              <a:rPr lang="en-US" sz="3000" dirty="0"/>
              <a:t> and it laid the foundation of what later became known as Blockchain. In the original Bitcoin white paper, Satoshi described how to build a peer-to-peer electronic cash system that allows online payments to be sent directly from one party to another without going through a centralized institution. </a:t>
            </a:r>
          </a:p>
          <a:p>
            <a:r>
              <a:rPr lang="en-US" sz="3000" dirty="0"/>
              <a:t>This system solves an important problem in digital money called </a:t>
            </a:r>
            <a:r>
              <a:rPr lang="en-US" sz="3000" u="sng" dirty="0"/>
              <a:t>double-spend</a:t>
            </a:r>
          </a:p>
          <a:p>
            <a:pPr marL="0" indent="0">
              <a:buNone/>
            </a:pPr>
            <a:endParaRPr lang="en-US" dirty="0"/>
          </a:p>
          <a:p>
            <a:r>
              <a:rPr lang="en-US" dirty="0"/>
              <a:t>Code Link:</a:t>
            </a:r>
          </a:p>
          <a:p>
            <a:pPr marL="0" indent="0">
              <a:buNone/>
            </a:pPr>
            <a:r>
              <a:rPr lang="en-US" u="sng" dirty="0"/>
              <a:t> https://satoshi.nakamotoinstitute.org/code/</a:t>
            </a:r>
          </a:p>
        </p:txBody>
      </p:sp>
    </p:spTree>
    <p:extLst>
      <p:ext uri="{BB962C8B-B14F-4D97-AF65-F5344CB8AC3E}">
        <p14:creationId xmlns:p14="http://schemas.microsoft.com/office/powerpoint/2010/main" val="289007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A0B9-7DBA-45D7-B991-B620A47D3694}"/>
              </a:ext>
            </a:extLst>
          </p:cNvPr>
          <p:cNvSpPr>
            <a:spLocks noGrp="1"/>
          </p:cNvSpPr>
          <p:nvPr>
            <p:ph type="title"/>
          </p:nvPr>
        </p:nvSpPr>
        <p:spPr/>
        <p:txBody>
          <a:bodyPr/>
          <a:lstStyle/>
          <a:p>
            <a:r>
              <a:rPr lang="en-US" dirty="0"/>
              <a:t>What is Double-Spending?</a:t>
            </a:r>
            <a:br>
              <a:rPr lang="en-US" dirty="0"/>
            </a:br>
            <a:endParaRPr lang="en-US" dirty="0"/>
          </a:p>
        </p:txBody>
      </p:sp>
      <p:pic>
        <p:nvPicPr>
          <p:cNvPr id="4" name="Content Placeholder 3">
            <a:extLst>
              <a:ext uri="{FF2B5EF4-FFF2-40B4-BE49-F238E27FC236}">
                <a16:creationId xmlns:a16="http://schemas.microsoft.com/office/drawing/2014/main" id="{01F572BF-19FD-4AC4-B447-F3C1FC1ED415}"/>
              </a:ext>
            </a:extLst>
          </p:cNvPr>
          <p:cNvPicPr>
            <a:picLocks noGrp="1" noChangeAspect="1"/>
          </p:cNvPicPr>
          <p:nvPr>
            <p:ph idx="1"/>
          </p:nvPr>
        </p:nvPicPr>
        <p:blipFill>
          <a:blip r:embed="rId2"/>
          <a:stretch>
            <a:fillRect/>
          </a:stretch>
        </p:blipFill>
        <p:spPr>
          <a:xfrm>
            <a:off x="838200" y="2360768"/>
            <a:ext cx="10515600" cy="3281052"/>
          </a:xfrm>
          <a:prstGeom prst="rect">
            <a:avLst/>
          </a:prstGeom>
        </p:spPr>
      </p:pic>
    </p:spTree>
    <p:extLst>
      <p:ext uri="{BB962C8B-B14F-4D97-AF65-F5344CB8AC3E}">
        <p14:creationId xmlns:p14="http://schemas.microsoft.com/office/powerpoint/2010/main" val="201375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79F0-BC14-402C-9FEB-8E1BB05274A8}"/>
              </a:ext>
            </a:extLst>
          </p:cNvPr>
          <p:cNvSpPr>
            <a:spLocks noGrp="1"/>
          </p:cNvSpPr>
          <p:nvPr>
            <p:ph type="title"/>
          </p:nvPr>
        </p:nvSpPr>
        <p:spPr>
          <a:xfrm>
            <a:off x="838200" y="92765"/>
            <a:ext cx="10515600" cy="1597923"/>
          </a:xfrm>
        </p:spPr>
        <p:txBody>
          <a:bodyPr>
            <a:normAutofit fontScale="90000"/>
          </a:bodyPr>
          <a:lstStyle/>
          <a:p>
            <a:r>
              <a:rPr lang="en-US" b="0" i="0" dirty="0">
                <a:solidFill>
                  <a:srgbClr val="333332"/>
                </a:solidFill>
                <a:effectLst/>
                <a:latin typeface="Arial" panose="020B0604020202020204" pitchFamily="34" charset="0"/>
              </a:rPr>
              <a:t>Bitcoin: A Decentralized Solution for the Double-Spending Problem</a:t>
            </a:r>
            <a:br>
              <a:rPr lang="en-US" b="0" i="0" dirty="0">
                <a:solidFill>
                  <a:srgbClr val="333332"/>
                </a:solidFill>
                <a:effectLst/>
                <a:latin typeface="Arial" panose="020B0604020202020204" pitchFamily="34" charset="0"/>
              </a:rPr>
            </a:br>
            <a:endParaRPr lang="en-US" dirty="0"/>
          </a:p>
        </p:txBody>
      </p:sp>
      <p:pic>
        <p:nvPicPr>
          <p:cNvPr id="2050" name="Picture 2" descr="Alt Text">
            <a:extLst>
              <a:ext uri="{FF2B5EF4-FFF2-40B4-BE49-F238E27FC236}">
                <a16:creationId xmlns:a16="http://schemas.microsoft.com/office/drawing/2014/main" id="{981C7574-775B-4311-9D9D-E14071D88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5325"/>
            <a:ext cx="12192000" cy="292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86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DD63-A858-4C72-B5D2-88937127B023}"/>
              </a:ext>
            </a:extLst>
          </p:cNvPr>
          <p:cNvSpPr>
            <a:spLocks noGrp="1"/>
          </p:cNvSpPr>
          <p:nvPr>
            <p:ph type="title"/>
          </p:nvPr>
        </p:nvSpPr>
        <p:spPr/>
        <p:txBody>
          <a:bodyPr/>
          <a:lstStyle/>
          <a:p>
            <a:r>
              <a:rPr lang="en-US" b="0" i="0" dirty="0">
                <a:solidFill>
                  <a:srgbClr val="333332"/>
                </a:solidFill>
                <a:effectLst/>
                <a:latin typeface="Arial" panose="020B0604020202020204" pitchFamily="34" charset="0"/>
              </a:rPr>
              <a:t>Bitcoin: A Decentralized Solution for the Double-Spending Problem cont.</a:t>
            </a:r>
            <a:endParaRPr lang="en-US" dirty="0"/>
          </a:p>
        </p:txBody>
      </p:sp>
      <p:sp>
        <p:nvSpPr>
          <p:cNvPr id="3" name="Content Placeholder 2">
            <a:extLst>
              <a:ext uri="{FF2B5EF4-FFF2-40B4-BE49-F238E27FC236}">
                <a16:creationId xmlns:a16="http://schemas.microsoft.com/office/drawing/2014/main" id="{9E486763-8E24-4F36-8FF2-4BC38E327EF6}"/>
              </a:ext>
            </a:extLst>
          </p:cNvPr>
          <p:cNvSpPr>
            <a:spLocks noGrp="1"/>
          </p:cNvSpPr>
          <p:nvPr>
            <p:ph idx="1"/>
          </p:nvPr>
        </p:nvSpPr>
        <p:spPr>
          <a:xfrm>
            <a:off x="838200" y="1842051"/>
            <a:ext cx="9087678" cy="4334911"/>
          </a:xfrm>
        </p:spPr>
        <p:txBody>
          <a:bodyPr>
            <a:normAutofit fontScale="70000" lnSpcReduction="20000"/>
          </a:bodyPr>
          <a:lstStyle/>
          <a:p>
            <a:pPr>
              <a:buFont typeface="Wingdings" panose="05000000000000000000" pitchFamily="2" charset="2"/>
              <a:buChar char="Ø"/>
            </a:pPr>
            <a:r>
              <a:rPr lang="en-US" dirty="0"/>
              <a:t>To solve the double-spending problem, Satoshi proposed a public ledger, i.e., Bitcoin’s blockchain to keep track of all transactions in the network. Bitcoin’s blockchain has the following characteristics:</a:t>
            </a:r>
          </a:p>
          <a:p>
            <a:pPr>
              <a:buFont typeface="Wingdings" panose="05000000000000000000" pitchFamily="2" charset="2"/>
              <a:buChar char="Ø"/>
            </a:pPr>
            <a:r>
              <a:rPr lang="en-US" dirty="0"/>
              <a:t>Distributed: The ledger is replicated across a number of computers, rather than being stored on a central server. Any computer with an internet connection can download a full copy of the blockchain.</a:t>
            </a:r>
          </a:p>
          <a:p>
            <a:pPr>
              <a:buFont typeface="Wingdings" panose="05000000000000000000" pitchFamily="2" charset="2"/>
              <a:buChar char="Ø"/>
            </a:pPr>
            <a:r>
              <a:rPr lang="en-US" dirty="0"/>
              <a:t>Cryptographic: Cryptography is used to make sure that the sender owns the bitcoin that she's trying to send, and to decide how the transactions are added to the blockchain.</a:t>
            </a:r>
          </a:p>
          <a:p>
            <a:pPr>
              <a:buFont typeface="Wingdings" panose="05000000000000000000" pitchFamily="2" charset="2"/>
              <a:buChar char="Ø"/>
            </a:pPr>
            <a:r>
              <a:rPr lang="en-US" dirty="0"/>
              <a:t>Immutable: The blockchain can be changed in append only fashion. In other words, transactions can only be added to the blockchain but cannot be deleted or modified.</a:t>
            </a:r>
          </a:p>
          <a:p>
            <a:pPr>
              <a:buFont typeface="Wingdings" panose="05000000000000000000" pitchFamily="2" charset="2"/>
              <a:buChar char="Ø"/>
            </a:pPr>
            <a:r>
              <a:rPr lang="en-US" dirty="0"/>
              <a:t>Uses Proof of Work (</a:t>
            </a:r>
            <a:r>
              <a:rPr lang="en-US" dirty="0" err="1"/>
              <a:t>PoW</a:t>
            </a:r>
            <a:r>
              <a:rPr lang="en-US" dirty="0"/>
              <a:t>): A special type of participants in the network called miners compete on searching for the solution to a cryptographic puzzle that will allow them to add a block of transactions to Bitcoin’s blockchain. This process is called </a:t>
            </a:r>
            <a:r>
              <a:rPr lang="en-US" dirty="0">
                <a:highlight>
                  <a:srgbClr val="FFFF00"/>
                </a:highlight>
              </a:rPr>
              <a:t>Proof of Work </a:t>
            </a:r>
            <a:r>
              <a:rPr lang="en-US" dirty="0"/>
              <a:t>and it allows the system to be secure</a:t>
            </a:r>
          </a:p>
        </p:txBody>
      </p:sp>
    </p:spTree>
    <p:extLst>
      <p:ext uri="{BB962C8B-B14F-4D97-AF65-F5344CB8AC3E}">
        <p14:creationId xmlns:p14="http://schemas.microsoft.com/office/powerpoint/2010/main" val="32175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4140-20F0-4464-854B-B821FFC86D17}"/>
              </a:ext>
            </a:extLst>
          </p:cNvPr>
          <p:cNvSpPr>
            <a:spLocks noGrp="1"/>
          </p:cNvSpPr>
          <p:nvPr>
            <p:ph type="title"/>
          </p:nvPr>
        </p:nvSpPr>
        <p:spPr/>
        <p:txBody>
          <a:bodyPr/>
          <a:lstStyle/>
          <a:p>
            <a:r>
              <a:rPr lang="en-US" dirty="0"/>
              <a:t>Sending bitcoin money</a:t>
            </a:r>
          </a:p>
        </p:txBody>
      </p:sp>
      <p:sp>
        <p:nvSpPr>
          <p:cNvPr id="3" name="Content Placeholder 2">
            <a:extLst>
              <a:ext uri="{FF2B5EF4-FFF2-40B4-BE49-F238E27FC236}">
                <a16:creationId xmlns:a16="http://schemas.microsoft.com/office/drawing/2014/main" id="{6D66C7EC-7F47-48C0-8297-FE90499C3CC7}"/>
              </a:ext>
            </a:extLst>
          </p:cNvPr>
          <p:cNvSpPr>
            <a:spLocks noGrp="1"/>
          </p:cNvSpPr>
          <p:nvPr>
            <p:ph idx="1"/>
          </p:nvPr>
        </p:nvSpPr>
        <p:spPr/>
        <p:txBody>
          <a:bodyPr>
            <a:normAutofit fontScale="55000" lnSpcReduction="20000"/>
          </a:bodyPr>
          <a:lstStyle/>
          <a:p>
            <a:r>
              <a:rPr lang="en-US" dirty="0"/>
              <a:t>Step 1 (one-time effort): Create a bitcoin wallet. For a person to send or receive bitcoins, she needs to create a bitcoin wallet. A bitcoin wallet stores 2 pieces of information: </a:t>
            </a:r>
            <a:r>
              <a:rPr lang="en-US" b="1" dirty="0"/>
              <a:t>A private key + public key</a:t>
            </a:r>
            <a:r>
              <a:rPr lang="en-US" dirty="0"/>
              <a:t>. The private key is a secret number that allows the owner to send bitcoin to another user, or spend bitcoins on services that accept them as payment method. The public key is a number that is needed to receive bitcoins. The public key is also referred to as bitcoin address (not entirely true, but for simplicity we will assume that the public key and the bitcoin address are the same). Note that the wallet doesn’t store the bitcoins themselves. Information about bitcoins balances are stored on the Bitcoin’s blockchain.</a:t>
            </a:r>
          </a:p>
          <a:p>
            <a:r>
              <a:rPr lang="en-US" dirty="0"/>
              <a:t>Step 2: Create a bitcoin transaction. If Alice wants to send 1 BTC to Bob, Alice needs to connect to her bitcoin wallet using her private key, and create a transaction that contains the amount of bitcoins she wants to send and the address where she wants to send them (in this case Bob’s public address).</a:t>
            </a:r>
          </a:p>
          <a:p>
            <a:r>
              <a:rPr lang="en-US" dirty="0"/>
              <a:t>Step 3: Broadcast the transaction to Bitcoin’s network. Once Alice creates the bitcoin transaction, she needs to broadcast this transaction to the entire Bitcoin’s network.</a:t>
            </a:r>
          </a:p>
          <a:p>
            <a:r>
              <a:rPr lang="en-US" dirty="0"/>
              <a:t>Step 4: Confirm the transaction. A miner listening to Bitcoin’s network authenticates the transaction using Alice's public key, confirms that Alice has enough bitcoins in her wallet (in this case at least 1 BTC), and adds a new record to Bitcoin’s Blockchain containing the details of the transaction.</a:t>
            </a:r>
          </a:p>
          <a:p>
            <a:r>
              <a:rPr lang="en-US" dirty="0"/>
              <a:t>Step 5: Broadcast the blockchain change to all miners. Once the transaction is confirmed, the miner should broadcast the blockchain change to all miners to make sure that their copies of the blockchain are all in sync.</a:t>
            </a:r>
          </a:p>
          <a:p>
            <a:r>
              <a:rPr lang="en-US" dirty="0"/>
              <a:t>2. A Technical Deep Dive on Blockchain</a:t>
            </a:r>
          </a:p>
          <a:p>
            <a:r>
              <a:rPr lang="en-US" dirty="0"/>
              <a:t>The goal of this section is to go deeper into the technical building blocks that power the blockchain. We will cover public key cryptography, hashing functions, mining and security of the blockchain.</a:t>
            </a:r>
          </a:p>
          <a:p>
            <a:endParaRPr lang="en-US" dirty="0"/>
          </a:p>
        </p:txBody>
      </p:sp>
    </p:spTree>
    <p:extLst>
      <p:ext uri="{BB962C8B-B14F-4D97-AF65-F5344CB8AC3E}">
        <p14:creationId xmlns:p14="http://schemas.microsoft.com/office/powerpoint/2010/main" val="416966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828B-A5CC-41F2-8914-CDDE8610BCD8}"/>
              </a:ext>
            </a:extLst>
          </p:cNvPr>
          <p:cNvSpPr>
            <a:spLocks noGrp="1"/>
          </p:cNvSpPr>
          <p:nvPr>
            <p:ph type="title"/>
          </p:nvPr>
        </p:nvSpPr>
        <p:spPr/>
        <p:txBody>
          <a:bodyPr/>
          <a:lstStyle/>
          <a:p>
            <a:r>
              <a:rPr lang="en-US" dirty="0"/>
              <a:t>Public Key Cryptography</a:t>
            </a:r>
            <a:br>
              <a:rPr lang="en-US" dirty="0"/>
            </a:br>
            <a:endParaRPr lang="en-US" dirty="0"/>
          </a:p>
        </p:txBody>
      </p:sp>
      <p:pic>
        <p:nvPicPr>
          <p:cNvPr id="3074" name="Picture 2" descr="Alt Text">
            <a:extLst>
              <a:ext uri="{FF2B5EF4-FFF2-40B4-BE49-F238E27FC236}">
                <a16:creationId xmlns:a16="http://schemas.microsoft.com/office/drawing/2014/main" id="{281948FE-B31D-468D-8FCB-369421F3F5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2962" y="2286706"/>
            <a:ext cx="9246075" cy="34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78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65A4-4BD7-47AE-A09B-22ED2FFE6456}"/>
              </a:ext>
            </a:extLst>
          </p:cNvPr>
          <p:cNvSpPr>
            <a:spLocks noGrp="1"/>
          </p:cNvSpPr>
          <p:nvPr>
            <p:ph type="title"/>
          </p:nvPr>
        </p:nvSpPr>
        <p:spPr/>
        <p:txBody>
          <a:bodyPr/>
          <a:lstStyle/>
          <a:p>
            <a:r>
              <a:rPr lang="en-US" dirty="0"/>
              <a:t>Public Key Cryptography</a:t>
            </a:r>
            <a:br>
              <a:rPr lang="en-US" dirty="0"/>
            </a:br>
            <a:endParaRPr lang="en-US" dirty="0"/>
          </a:p>
        </p:txBody>
      </p:sp>
      <p:sp>
        <p:nvSpPr>
          <p:cNvPr id="3" name="Content Placeholder 2">
            <a:extLst>
              <a:ext uri="{FF2B5EF4-FFF2-40B4-BE49-F238E27FC236}">
                <a16:creationId xmlns:a16="http://schemas.microsoft.com/office/drawing/2014/main" id="{A0D0B710-B121-414D-819A-1B465C7CFF08}"/>
              </a:ext>
            </a:extLst>
          </p:cNvPr>
          <p:cNvSpPr>
            <a:spLocks noGrp="1"/>
          </p:cNvSpPr>
          <p:nvPr>
            <p:ph idx="1"/>
          </p:nvPr>
        </p:nvSpPr>
        <p:spPr/>
        <p:txBody>
          <a:bodyPr>
            <a:normAutofit fontScale="70000" lnSpcReduction="20000"/>
          </a:bodyPr>
          <a:lstStyle/>
          <a:p>
            <a:r>
              <a:rPr lang="en-US" dirty="0"/>
              <a:t>Public-key cryptography, or asymmetrical cryptography, is any cryptographic system that uses pairs of keys: public keys which may be disseminated widely, and private keys which are known only to the owner. This accomplishes two functions: authentication, where the public key verifies a holder of the paired private key sent the message, and encryption, where only the paired private key holder can decrypt the message encrypted with the public key. [1]</a:t>
            </a:r>
          </a:p>
          <a:p>
            <a:r>
              <a:rPr lang="en-US" dirty="0">
                <a:hlinkClick r:id="rId2"/>
              </a:rPr>
              <a:t>RSA</a:t>
            </a:r>
            <a:r>
              <a:rPr lang="en-US" dirty="0"/>
              <a:t> and </a:t>
            </a:r>
            <a:r>
              <a:rPr lang="en-US" dirty="0">
                <a:hlinkClick r:id="rId3"/>
              </a:rPr>
              <a:t>Elliptic Curve Digital Signature (ECDSA)</a:t>
            </a:r>
            <a:r>
              <a:rPr lang="en-US" dirty="0"/>
              <a:t> are the most popular public-key cryptography algorithms.</a:t>
            </a:r>
          </a:p>
          <a:p>
            <a:r>
              <a:rPr lang="en-US" dirty="0"/>
              <a:t>In the case of Bitcoin, ECDSA algorithm is used to generate Bitcoin wallets. Bitcoin uses a variety of keys and addresses, but for the sake of simplicity, we will assume in this blog post that each Bitcoin wallet has one pair of private/public keys and that a Bitcoin address is the wallet's public key. I recommend this </a:t>
            </a:r>
            <a:r>
              <a:rPr lang="en-US" dirty="0">
                <a:hlinkClick r:id="rId4"/>
              </a:rPr>
              <a:t>article</a:t>
            </a:r>
            <a:r>
              <a:rPr lang="en-US" dirty="0"/>
              <a:t>, if you're interested in the complete technical details of Bitcoin wallets.</a:t>
            </a:r>
          </a:p>
          <a:p>
            <a:r>
              <a:rPr lang="en-US" dirty="0"/>
              <a:t>To send or receive BTCs, a user starts by generating a wallet which contains a pair of private and public keys. If Alice wants to send Bob some BTCs, she creates a transaction in which she enters both her and Bob's public keys, and the amount of BTCs she wants to send. She then sign the transaction using her private key. A computer on the blockchain uses Alice's public key to verify that the transaction is authentic and adds the transaction to a block that will be later added to the blockchain.</a:t>
            </a:r>
          </a:p>
          <a:p>
            <a:endParaRPr lang="en-US" dirty="0"/>
          </a:p>
        </p:txBody>
      </p:sp>
    </p:spTree>
    <p:extLst>
      <p:ext uri="{BB962C8B-B14F-4D97-AF65-F5344CB8AC3E}">
        <p14:creationId xmlns:p14="http://schemas.microsoft.com/office/powerpoint/2010/main" val="3319661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1730</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 Practical Introduction to Blockchain with Python  </vt:lpstr>
      <vt:lpstr>Block Chain technology</vt:lpstr>
      <vt:lpstr>How does it started </vt:lpstr>
      <vt:lpstr>What is Double-Spending? </vt:lpstr>
      <vt:lpstr>Bitcoin: A Decentralized Solution for the Double-Spending Problem </vt:lpstr>
      <vt:lpstr>Bitcoin: A Decentralized Solution for the Double-Spending Problem cont.</vt:lpstr>
      <vt:lpstr>Sending bitcoin money</vt:lpstr>
      <vt:lpstr>Public Key Cryptography </vt:lpstr>
      <vt:lpstr>Public Key Cryptography </vt:lpstr>
      <vt:lpstr>Hashing Functions and Mining </vt:lpstr>
      <vt:lpstr>Hashing and Blockchain's Cryptographic Puzzle </vt:lpstr>
      <vt:lpstr>From Blocks to Blockchain </vt:lpstr>
      <vt:lpstr>Adding Blocks to the Blockchain </vt:lpstr>
      <vt:lpstr>Blockchain and Double-Spending </vt:lpstr>
      <vt:lpstr>A Blockchain Implementation in Python </vt:lpstr>
      <vt:lpstr>Proof-of-work system </vt:lpstr>
      <vt:lpstr>List of proof-of-work functions  </vt:lpstr>
      <vt:lpstr>Merkle tree </vt:lpstr>
      <vt:lpstr>Implementation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Practical Introduction to Blockchain with Python</dc:title>
  <dc:creator>Jitendra Upadhyay</dc:creator>
  <cp:lastModifiedBy>Jitendra Upadhyay</cp:lastModifiedBy>
  <cp:revision>4</cp:revision>
  <dcterms:created xsi:type="dcterms:W3CDTF">2018-07-26T06:47:29Z</dcterms:created>
  <dcterms:modified xsi:type="dcterms:W3CDTF">2018-07-26T07:30:20Z</dcterms:modified>
</cp:coreProperties>
</file>