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8000" cy="9144000"/>
  <p:embeddedFontLst>
    <p:embeddedFont>
      <p:font typeface="Miriam Libre" panose="00000500000000000000"/>
      <p:regular r:id="rId25"/>
    </p:embeddedFont>
    <p:embeddedFont>
      <p:font typeface="Barlow Light"/>
      <p:regular r:id="rId26"/>
    </p:embeddedFont>
    <p:embeddedFont>
      <p:font typeface="Barlow" panose="00000500000000000000"/>
      <p:regular r:id="rId27"/>
    </p:embeddedFont>
    <p:embeddedFont>
      <p:font typeface="Work Sans"/>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A8E97E6-90C2-43DF-A86A-AD3F40996F6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42E2EDD-9C94-49C6-B457-409E100869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g19d6e15d9dc_0_8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9d6e15d9dc_0_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g19d6e15d9dc_0_13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9d6e15d9dc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19d6e15d9dc_0_11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9d6e15d9dc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6" name="Shape 336"/>
        <p:cNvGrpSpPr/>
        <p:nvPr/>
      </p:nvGrpSpPr>
      <p:grpSpPr>
        <a:xfrm>
          <a:off x="0" y="0"/>
          <a:ext cx="0" cy="0"/>
          <a:chOff x="0" y="0"/>
          <a:chExt cx="0" cy="0"/>
        </a:xfrm>
      </p:grpSpPr>
      <p:sp>
        <p:nvSpPr>
          <p:cNvPr id="337" name="Google Shape;337;g19d6e15d9dc_0_14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9d6e15d9dc_0_1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19d6e15d9dc_0_15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9d6e15d9dc_0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g19d6e15d9dc_0_16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9d6e15d9dc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19d6e15d9dc_0_1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9d6e15d9dc_0_1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g19d6e15d9dc_0_9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9d6e15d9dc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dcac64e18e_0_2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cac64e18e_0_2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gdcac64e18e_0_10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cac64e18e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19d6e15d9dc_0_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9d6e15d9dc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19d6e15d9dc_0_4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9d6e15d9dc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19d6e15d9dc_0_6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9d6e15d9dc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19d6e15d9dc_0_5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9d6e15d9dc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19d6e15d9dc_0_7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9d6e15d9dc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19d6e15d9dc_0_8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9d6e15d9dc_0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txBox="1"/>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2"/>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txBox="1"/>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4"/>
          <p:cNvSpPr txBox="1"/>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txBox="1"/>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5"/>
          <p:cNvSpPr txBox="1"/>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6"/>
          <p:cNvSpPr txBox="1"/>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116" name="Google Shape;116;p6"/>
          <p:cNvSpPr txBox="1"/>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117" name="Google Shape;117;p6"/>
          <p:cNvSpPr txBox="1"/>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7"/>
          <p:cNvSpPr txBox="1"/>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47" name="Google Shape;147;p7"/>
          <p:cNvSpPr txBox="1"/>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48" name="Google Shape;148;p7"/>
          <p:cNvSpPr txBox="1"/>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149" name="Google Shape;149;p7"/>
          <p:cNvSpPr txBox="1"/>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8"/>
          <p:cNvSpPr txBox="1"/>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9"/>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9"/>
          <p:cNvSpPr txBox="1"/>
          <p:nvPr>
            <p:ph type="body" idx="1"/>
          </p:nvPr>
        </p:nvSpPr>
        <p:spPr>
          <a:xfrm>
            <a:off x="6390750" y="439500"/>
            <a:ext cx="2122500" cy="42642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half">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0"/>
          <p:cNvSpPr txBox="1"/>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1pPr>
            <a:lvl2pPr lvl="1">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2pPr>
            <a:lvl3pPr lvl="2">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3pPr>
            <a:lvl4pPr lvl="3">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4pPr>
            <a:lvl5pPr lvl="4">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5pPr>
            <a:lvl6pPr lvl="5">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6pPr>
            <a:lvl7pPr lvl="6">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7pPr>
            <a:lvl8pPr lvl="7">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8pPr>
            <a:lvl9pPr lvl="8">
              <a:spcBef>
                <a:spcPts val="0"/>
              </a:spcBef>
              <a:spcAft>
                <a:spcPts val="0"/>
              </a:spcAft>
              <a:buClr>
                <a:schemeClr val="accent1"/>
              </a:buClr>
              <a:buSzPts val="3000"/>
              <a:buFont typeface="Miriam Libre" panose="00000500000000000000"/>
              <a:buNone/>
              <a:defRPr sz="3000">
                <a:solidFill>
                  <a:schemeClr val="accent1"/>
                </a:solidFill>
                <a:latin typeface="Miriam Libre" panose="00000500000000000000"/>
                <a:ea typeface="Miriam Libre" panose="00000500000000000000"/>
                <a:cs typeface="Miriam Libre" panose="00000500000000000000"/>
                <a:sym typeface="Miriam Libre" panose="00000500000000000000"/>
              </a:defRPr>
            </a:lvl9pPr>
          </a:lstStyle>
          <a:p/>
        </p:txBody>
      </p:sp>
      <p:sp>
        <p:nvSpPr>
          <p:cNvPr id="7" name="Google Shape;7;p1"/>
          <p:cNvSpPr txBox="1"/>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panose="00000500000000000000"/>
                <a:ea typeface="Barlow" panose="00000500000000000000"/>
                <a:cs typeface="Barlow" panose="00000500000000000000"/>
                <a:sym typeface="Barlow" panose="00000500000000000000"/>
              </a:defRPr>
            </a:lvl1pPr>
            <a:lvl2pPr lvl="1" algn="ctr">
              <a:buNone/>
              <a:defRPr sz="1000">
                <a:solidFill>
                  <a:schemeClr val="lt1"/>
                </a:solidFill>
                <a:latin typeface="Barlow" panose="00000500000000000000"/>
                <a:ea typeface="Barlow" panose="00000500000000000000"/>
                <a:cs typeface="Barlow" panose="00000500000000000000"/>
                <a:sym typeface="Barlow" panose="00000500000000000000"/>
              </a:defRPr>
            </a:lvl2pPr>
            <a:lvl3pPr lvl="2" algn="ctr">
              <a:buNone/>
              <a:defRPr sz="1000">
                <a:solidFill>
                  <a:schemeClr val="lt1"/>
                </a:solidFill>
                <a:latin typeface="Barlow" panose="00000500000000000000"/>
                <a:ea typeface="Barlow" panose="00000500000000000000"/>
                <a:cs typeface="Barlow" panose="00000500000000000000"/>
                <a:sym typeface="Barlow" panose="00000500000000000000"/>
              </a:defRPr>
            </a:lvl3pPr>
            <a:lvl4pPr lvl="3" algn="ctr">
              <a:buNone/>
              <a:defRPr sz="1000">
                <a:solidFill>
                  <a:schemeClr val="lt1"/>
                </a:solidFill>
                <a:latin typeface="Barlow" panose="00000500000000000000"/>
                <a:ea typeface="Barlow" panose="00000500000000000000"/>
                <a:cs typeface="Barlow" panose="00000500000000000000"/>
                <a:sym typeface="Barlow" panose="00000500000000000000"/>
              </a:defRPr>
            </a:lvl4pPr>
            <a:lvl5pPr lvl="4" algn="ctr">
              <a:buNone/>
              <a:defRPr sz="1000">
                <a:solidFill>
                  <a:schemeClr val="lt1"/>
                </a:solidFill>
                <a:latin typeface="Barlow" panose="00000500000000000000"/>
                <a:ea typeface="Barlow" panose="00000500000000000000"/>
                <a:cs typeface="Barlow" panose="00000500000000000000"/>
                <a:sym typeface="Barlow" panose="00000500000000000000"/>
              </a:defRPr>
            </a:lvl5pPr>
            <a:lvl6pPr lvl="5" algn="ctr">
              <a:buNone/>
              <a:defRPr sz="1000">
                <a:solidFill>
                  <a:schemeClr val="lt1"/>
                </a:solidFill>
                <a:latin typeface="Barlow" panose="00000500000000000000"/>
                <a:ea typeface="Barlow" panose="00000500000000000000"/>
                <a:cs typeface="Barlow" panose="00000500000000000000"/>
                <a:sym typeface="Barlow" panose="00000500000000000000"/>
              </a:defRPr>
            </a:lvl6pPr>
            <a:lvl7pPr lvl="6" algn="ctr">
              <a:buNone/>
              <a:defRPr sz="1000">
                <a:solidFill>
                  <a:schemeClr val="lt1"/>
                </a:solidFill>
                <a:latin typeface="Barlow" panose="00000500000000000000"/>
                <a:ea typeface="Barlow" panose="00000500000000000000"/>
                <a:cs typeface="Barlow" panose="00000500000000000000"/>
                <a:sym typeface="Barlow" panose="00000500000000000000"/>
              </a:defRPr>
            </a:lvl7pPr>
            <a:lvl8pPr lvl="7" algn="ctr">
              <a:buNone/>
              <a:defRPr sz="1000">
                <a:solidFill>
                  <a:schemeClr val="lt1"/>
                </a:solidFill>
                <a:latin typeface="Barlow" panose="00000500000000000000"/>
                <a:ea typeface="Barlow" panose="00000500000000000000"/>
                <a:cs typeface="Barlow" panose="00000500000000000000"/>
                <a:sym typeface="Barlow" panose="00000500000000000000"/>
              </a:defRPr>
            </a:lvl8pPr>
            <a:lvl9pPr lvl="8" algn="ctr">
              <a:buNone/>
              <a:defRPr sz="1000">
                <a:solidFill>
                  <a:schemeClr val="lt1"/>
                </a:solidFill>
                <a:latin typeface="Barlow" panose="00000500000000000000"/>
                <a:ea typeface="Barlow" panose="00000500000000000000"/>
                <a:cs typeface="Barlow" panose="00000500000000000000"/>
                <a:sym typeface="Barlow" panose="00000500000000000000"/>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1.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39" name="Shape 239"/>
        <p:cNvGrpSpPr/>
        <p:nvPr/>
      </p:nvGrpSpPr>
      <p:grpSpPr>
        <a:xfrm>
          <a:off x="0" y="0"/>
          <a:ext cx="0" cy="0"/>
          <a:chOff x="0" y="0"/>
          <a:chExt cx="0" cy="0"/>
        </a:xfrm>
      </p:grpSpPr>
      <p:sp>
        <p:nvSpPr>
          <p:cNvPr id="240" name="Google Shape;240;p13"/>
          <p:cNvSpPr txBox="1"/>
          <p:nvPr>
            <p:ph type="ctrTitle" idx="4294967295"/>
          </p:nvPr>
        </p:nvSpPr>
        <p:spPr>
          <a:xfrm>
            <a:off x="128750" y="440350"/>
            <a:ext cx="4079700" cy="379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a:p>
          <a:p>
            <a:pPr marL="0" lvl="0" indent="0" algn="l" rtl="0">
              <a:spcBef>
                <a:spcPts val="0"/>
              </a:spcBef>
              <a:spcAft>
                <a:spcPts val="0"/>
              </a:spcAft>
              <a:buNone/>
            </a:pPr>
            <a:endParaRPr sz="6000"/>
          </a:p>
          <a:p>
            <a:pPr marL="0" lvl="0" indent="0" algn="l" rtl="0">
              <a:spcBef>
                <a:spcPts val="0"/>
              </a:spcBef>
              <a:spcAft>
                <a:spcPts val="0"/>
              </a:spcAft>
              <a:buNone/>
            </a:pPr>
            <a:endParaRPr sz="6000"/>
          </a:p>
          <a:p>
            <a:pPr marL="0" lvl="0" indent="0" algn="l" rtl="0">
              <a:spcBef>
                <a:spcPts val="0"/>
              </a:spcBef>
              <a:spcAft>
                <a:spcPts val="0"/>
              </a:spcAft>
              <a:buNone/>
            </a:pPr>
            <a:endParaRPr sz="6000"/>
          </a:p>
          <a:p>
            <a:pPr marL="0" lvl="0" indent="0" algn="l" rtl="0">
              <a:spcBef>
                <a:spcPts val="0"/>
              </a:spcBef>
              <a:spcAft>
                <a:spcPts val="0"/>
              </a:spcAft>
              <a:buNone/>
            </a:pPr>
            <a:endParaRPr sz="6000"/>
          </a:p>
          <a:p>
            <a:pPr marL="0" lvl="0" indent="0" algn="l" rtl="0">
              <a:spcBef>
                <a:spcPts val="0"/>
              </a:spcBef>
              <a:spcAft>
                <a:spcPts val="0"/>
              </a:spcAft>
              <a:buNone/>
            </a:pPr>
            <a:r>
              <a:rPr lang="en-GB" sz="6000"/>
              <a:t>Breast cancer prediction</a:t>
            </a:r>
            <a:endParaRPr sz="6000"/>
          </a:p>
        </p:txBody>
      </p:sp>
      <p:pic>
        <p:nvPicPr>
          <p:cNvPr id="241" name="Google Shape;241;p13"/>
          <p:cNvPicPr preferRelativeResize="0"/>
          <p:nvPr/>
        </p:nvPicPr>
        <p:blipFill>
          <a:blip r:embed="rId2"/>
          <a:stretch>
            <a:fillRect/>
          </a:stretch>
        </p:blipFill>
        <p:spPr>
          <a:xfrm>
            <a:off x="4287900" y="0"/>
            <a:ext cx="4856100" cy="5143500"/>
          </a:xfrm>
          <a:prstGeom prst="rect">
            <a:avLst/>
          </a:prstGeom>
          <a:noFill/>
          <a:ln>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10" name="Shape 310"/>
        <p:cNvGrpSpPr/>
        <p:nvPr/>
      </p:nvGrpSpPr>
      <p:grpSpPr>
        <a:xfrm>
          <a:off x="0" y="0"/>
          <a:ext cx="0" cy="0"/>
          <a:chOff x="0" y="0"/>
          <a:chExt cx="0" cy="0"/>
        </a:xfrm>
      </p:grpSpPr>
      <p:sp>
        <p:nvSpPr>
          <p:cNvPr id="311" name="Google Shape;311;p22"/>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12" name="Google Shape;312;p22"/>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Results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313" name="Google Shape;313;p22"/>
          <p:cNvSpPr txBox="1"/>
          <p:nvPr/>
        </p:nvSpPr>
        <p:spPr>
          <a:xfrm>
            <a:off x="528575" y="1456975"/>
            <a:ext cx="7576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pic>
        <p:nvPicPr>
          <p:cNvPr id="314" name="Google Shape;314;p22"/>
          <p:cNvPicPr preferRelativeResize="0"/>
          <p:nvPr/>
        </p:nvPicPr>
        <p:blipFill rotWithShape="1">
          <a:blip r:embed="rId1"/>
          <a:srcRect r="5123" b="4076"/>
          <a:stretch>
            <a:fillRect/>
          </a:stretch>
        </p:blipFill>
        <p:spPr>
          <a:xfrm>
            <a:off x="5590200" y="1231725"/>
            <a:ext cx="3260725" cy="2446400"/>
          </a:xfrm>
          <a:prstGeom prst="rect">
            <a:avLst/>
          </a:prstGeom>
          <a:noFill/>
          <a:ln>
            <a:noFill/>
          </a:ln>
        </p:spPr>
      </p:pic>
      <p:pic>
        <p:nvPicPr>
          <p:cNvPr id="315" name="Google Shape;315;p22"/>
          <p:cNvPicPr preferRelativeResize="0"/>
          <p:nvPr/>
        </p:nvPicPr>
        <p:blipFill rotWithShape="1">
          <a:blip r:embed="rId2"/>
          <a:srcRect l="7655" r="7655"/>
          <a:stretch>
            <a:fillRect/>
          </a:stretch>
        </p:blipFill>
        <p:spPr>
          <a:xfrm>
            <a:off x="593475" y="1277825"/>
            <a:ext cx="4396150" cy="1752600"/>
          </a:xfrm>
          <a:prstGeom prst="rect">
            <a:avLst/>
          </a:prstGeom>
          <a:noFill/>
          <a:ln>
            <a:noFill/>
          </a:ln>
        </p:spPr>
      </p:pic>
      <p:sp>
        <p:nvSpPr>
          <p:cNvPr id="316" name="Google Shape;316;p22"/>
          <p:cNvSpPr txBox="1"/>
          <p:nvPr/>
        </p:nvSpPr>
        <p:spPr>
          <a:xfrm>
            <a:off x="417625" y="3590200"/>
            <a:ext cx="8550600" cy="923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The above figures show classification report and </a:t>
            </a:r>
            <a:r>
              <a:rPr lang="en-GB" sz="1200">
                <a:latin typeface="Barlow Light"/>
                <a:ea typeface="Barlow Light"/>
                <a:cs typeface="Barlow Light"/>
                <a:sym typeface="Barlow Light"/>
              </a:rPr>
              <a:t>confusion</a:t>
            </a:r>
            <a:r>
              <a:rPr lang="en-GB" sz="1200">
                <a:latin typeface="Barlow Light"/>
                <a:ea typeface="Barlow Light"/>
                <a:cs typeface="Barlow Light"/>
                <a:sym typeface="Barlow Light"/>
              </a:rPr>
              <a:t> matrix for logistic regression(PCA)</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Logistic regression achieved 95% accuracy on test data </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Malignant  class has the highest precision and benign class has highest recall and F1 score</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There 6 incorrect classifications out of 114 samples</a:t>
            </a:r>
            <a:endParaRPr sz="1200">
              <a:latin typeface="Barlow Light"/>
              <a:ea typeface="Barlow Light"/>
              <a:cs typeface="Barlow Light"/>
              <a:sym typeface="Barlow Light"/>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20" name="Shape 320"/>
        <p:cNvGrpSpPr/>
        <p:nvPr/>
      </p:nvGrpSpPr>
      <p:grpSpPr>
        <a:xfrm>
          <a:off x="0" y="0"/>
          <a:ext cx="0" cy="0"/>
          <a:chOff x="0" y="0"/>
          <a:chExt cx="0" cy="0"/>
        </a:xfrm>
      </p:grpSpPr>
      <p:sp>
        <p:nvSpPr>
          <p:cNvPr id="321" name="Google Shape;321;p23"/>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22" name="Google Shape;322;p23"/>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Results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323" name="Google Shape;323;p23"/>
          <p:cNvSpPr txBox="1"/>
          <p:nvPr/>
        </p:nvSpPr>
        <p:spPr>
          <a:xfrm>
            <a:off x="528575" y="1456975"/>
            <a:ext cx="7576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pic>
        <p:nvPicPr>
          <p:cNvPr id="324" name="Google Shape;324;p23"/>
          <p:cNvPicPr preferRelativeResize="0"/>
          <p:nvPr/>
        </p:nvPicPr>
        <p:blipFill>
          <a:blip r:embed="rId1"/>
          <a:stretch>
            <a:fillRect/>
          </a:stretch>
        </p:blipFill>
        <p:spPr>
          <a:xfrm>
            <a:off x="4762250" y="1269150"/>
            <a:ext cx="3811700" cy="2466394"/>
          </a:xfrm>
          <a:prstGeom prst="rect">
            <a:avLst/>
          </a:prstGeom>
          <a:noFill/>
          <a:ln>
            <a:noFill/>
          </a:ln>
        </p:spPr>
      </p:pic>
      <p:pic>
        <p:nvPicPr>
          <p:cNvPr id="325" name="Google Shape;325;p23"/>
          <p:cNvPicPr preferRelativeResize="0"/>
          <p:nvPr/>
        </p:nvPicPr>
        <p:blipFill>
          <a:blip r:embed="rId2"/>
          <a:stretch>
            <a:fillRect/>
          </a:stretch>
        </p:blipFill>
        <p:spPr>
          <a:xfrm>
            <a:off x="482125" y="1308450"/>
            <a:ext cx="3811600" cy="2526596"/>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29" name="Shape 329"/>
        <p:cNvGrpSpPr/>
        <p:nvPr/>
      </p:nvGrpSpPr>
      <p:grpSpPr>
        <a:xfrm>
          <a:off x="0" y="0"/>
          <a:ext cx="0" cy="0"/>
          <a:chOff x="0" y="0"/>
          <a:chExt cx="0" cy="0"/>
        </a:xfrm>
      </p:grpSpPr>
      <p:sp>
        <p:nvSpPr>
          <p:cNvPr id="330" name="Google Shape;330;p24"/>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31" name="Google Shape;331;p24"/>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Results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332" name="Google Shape;332;p24"/>
          <p:cNvSpPr txBox="1"/>
          <p:nvPr/>
        </p:nvSpPr>
        <p:spPr>
          <a:xfrm>
            <a:off x="528575" y="1456975"/>
            <a:ext cx="7576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sp>
        <p:nvSpPr>
          <p:cNvPr id="333" name="Google Shape;333;p24"/>
          <p:cNvSpPr txBox="1"/>
          <p:nvPr/>
        </p:nvSpPr>
        <p:spPr>
          <a:xfrm>
            <a:off x="417625" y="3590200"/>
            <a:ext cx="8550600" cy="923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The above figures show classification report and confusion matrix for SVM(Support Vector machine) with (PCA)</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SVM achieved 94% accuracy on test data </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Malignant  class has the highest precision and benign class has highest recall and F1 score</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There 7  incorrect classifications out of 114 samples</a:t>
            </a:r>
            <a:endParaRPr sz="1200">
              <a:latin typeface="Barlow Light"/>
              <a:ea typeface="Barlow Light"/>
              <a:cs typeface="Barlow Light"/>
              <a:sym typeface="Barlow Light"/>
            </a:endParaRPr>
          </a:p>
        </p:txBody>
      </p:sp>
      <p:pic>
        <p:nvPicPr>
          <p:cNvPr id="334" name="Google Shape;334;p24"/>
          <p:cNvPicPr preferRelativeResize="0"/>
          <p:nvPr/>
        </p:nvPicPr>
        <p:blipFill>
          <a:blip r:embed="rId1"/>
          <a:stretch>
            <a:fillRect/>
          </a:stretch>
        </p:blipFill>
        <p:spPr>
          <a:xfrm>
            <a:off x="5559675" y="878138"/>
            <a:ext cx="3505200" cy="2581275"/>
          </a:xfrm>
          <a:prstGeom prst="rect">
            <a:avLst/>
          </a:prstGeom>
          <a:noFill/>
          <a:ln>
            <a:noFill/>
          </a:ln>
        </p:spPr>
      </p:pic>
      <p:pic>
        <p:nvPicPr>
          <p:cNvPr id="335" name="Google Shape;335;p24"/>
          <p:cNvPicPr preferRelativeResize="0"/>
          <p:nvPr/>
        </p:nvPicPr>
        <p:blipFill>
          <a:blip r:embed="rId2"/>
          <a:stretch>
            <a:fillRect/>
          </a:stretch>
        </p:blipFill>
        <p:spPr>
          <a:xfrm>
            <a:off x="417625" y="1315538"/>
            <a:ext cx="4933950" cy="1838325"/>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9" name="Shape 339"/>
        <p:cNvGrpSpPr/>
        <p:nvPr/>
      </p:nvGrpSpPr>
      <p:grpSpPr>
        <a:xfrm>
          <a:off x="0" y="0"/>
          <a:ext cx="0" cy="0"/>
          <a:chOff x="0" y="0"/>
          <a:chExt cx="0" cy="0"/>
        </a:xfrm>
      </p:grpSpPr>
      <p:sp>
        <p:nvSpPr>
          <p:cNvPr id="340" name="Google Shape;340;p25"/>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41" name="Google Shape;341;p25"/>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Results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342" name="Google Shape;342;p25"/>
          <p:cNvSpPr txBox="1"/>
          <p:nvPr/>
        </p:nvSpPr>
        <p:spPr>
          <a:xfrm>
            <a:off x="528575" y="1456975"/>
            <a:ext cx="7576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pic>
        <p:nvPicPr>
          <p:cNvPr id="343" name="Google Shape;343;p25"/>
          <p:cNvPicPr preferRelativeResize="0"/>
          <p:nvPr/>
        </p:nvPicPr>
        <p:blipFill>
          <a:blip r:embed="rId1"/>
          <a:stretch>
            <a:fillRect/>
          </a:stretch>
        </p:blipFill>
        <p:spPr>
          <a:xfrm>
            <a:off x="4908800" y="1265975"/>
            <a:ext cx="3799788" cy="2550425"/>
          </a:xfrm>
          <a:prstGeom prst="rect">
            <a:avLst/>
          </a:prstGeom>
          <a:noFill/>
          <a:ln>
            <a:noFill/>
          </a:ln>
        </p:spPr>
      </p:pic>
      <p:pic>
        <p:nvPicPr>
          <p:cNvPr id="344" name="Google Shape;344;p25"/>
          <p:cNvPicPr preferRelativeResize="0"/>
          <p:nvPr/>
        </p:nvPicPr>
        <p:blipFill>
          <a:blip r:embed="rId2"/>
          <a:stretch>
            <a:fillRect/>
          </a:stretch>
        </p:blipFill>
        <p:spPr>
          <a:xfrm>
            <a:off x="613975" y="1356275"/>
            <a:ext cx="3811600" cy="2369821"/>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8" name="Shape 348"/>
        <p:cNvGrpSpPr/>
        <p:nvPr/>
      </p:nvGrpSpPr>
      <p:grpSpPr>
        <a:xfrm>
          <a:off x="0" y="0"/>
          <a:ext cx="0" cy="0"/>
          <a:chOff x="0" y="0"/>
          <a:chExt cx="0" cy="0"/>
        </a:xfrm>
      </p:grpSpPr>
      <p:sp>
        <p:nvSpPr>
          <p:cNvPr id="349" name="Google Shape;349;p26"/>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50" name="Google Shape;350;p26"/>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Results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351" name="Google Shape;351;p26"/>
          <p:cNvSpPr txBox="1"/>
          <p:nvPr/>
        </p:nvSpPr>
        <p:spPr>
          <a:xfrm>
            <a:off x="528575" y="1456975"/>
            <a:ext cx="7576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sp>
        <p:nvSpPr>
          <p:cNvPr id="352" name="Google Shape;352;p26"/>
          <p:cNvSpPr txBox="1"/>
          <p:nvPr/>
        </p:nvSpPr>
        <p:spPr>
          <a:xfrm>
            <a:off x="417625" y="3590200"/>
            <a:ext cx="8550600" cy="923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The above figures show classification report and confusion matrix for Logistic Regression with (LDA)</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SVM achieved 95% accuracy on test data </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Malignant  class and benign  has the same precision and benign class has highest recall and F1 score</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There 6  incorrect classifications out of 114 samples</a:t>
            </a:r>
            <a:endParaRPr sz="1200">
              <a:latin typeface="Barlow Light"/>
              <a:ea typeface="Barlow Light"/>
              <a:cs typeface="Barlow Light"/>
              <a:sym typeface="Barlow Light"/>
            </a:endParaRPr>
          </a:p>
        </p:txBody>
      </p:sp>
      <p:pic>
        <p:nvPicPr>
          <p:cNvPr id="353" name="Google Shape;353;p26"/>
          <p:cNvPicPr preferRelativeResize="0"/>
          <p:nvPr/>
        </p:nvPicPr>
        <p:blipFill>
          <a:blip r:embed="rId1"/>
          <a:stretch>
            <a:fillRect/>
          </a:stretch>
        </p:blipFill>
        <p:spPr>
          <a:xfrm>
            <a:off x="5482738" y="830838"/>
            <a:ext cx="3552825" cy="2514600"/>
          </a:xfrm>
          <a:prstGeom prst="rect">
            <a:avLst/>
          </a:prstGeom>
          <a:noFill/>
          <a:ln>
            <a:noFill/>
          </a:ln>
        </p:spPr>
      </p:pic>
      <p:pic>
        <p:nvPicPr>
          <p:cNvPr id="354" name="Google Shape;354;p26"/>
          <p:cNvPicPr preferRelativeResize="0"/>
          <p:nvPr/>
        </p:nvPicPr>
        <p:blipFill>
          <a:blip r:embed="rId2"/>
          <a:stretch>
            <a:fillRect/>
          </a:stretch>
        </p:blipFill>
        <p:spPr>
          <a:xfrm>
            <a:off x="781750" y="1283275"/>
            <a:ext cx="4781550" cy="1609725"/>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58" name="Shape 358"/>
        <p:cNvGrpSpPr/>
        <p:nvPr/>
      </p:nvGrpSpPr>
      <p:grpSpPr>
        <a:xfrm>
          <a:off x="0" y="0"/>
          <a:ext cx="0" cy="0"/>
          <a:chOff x="0" y="0"/>
          <a:chExt cx="0" cy="0"/>
        </a:xfrm>
      </p:grpSpPr>
      <p:sp>
        <p:nvSpPr>
          <p:cNvPr id="359" name="Google Shape;359;p27"/>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60" name="Google Shape;360;p27"/>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Results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361" name="Google Shape;361;p27"/>
          <p:cNvSpPr txBox="1"/>
          <p:nvPr/>
        </p:nvSpPr>
        <p:spPr>
          <a:xfrm>
            <a:off x="528575" y="1456975"/>
            <a:ext cx="7576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sp>
        <p:nvSpPr>
          <p:cNvPr id="362" name="Google Shape;362;p27"/>
          <p:cNvSpPr txBox="1"/>
          <p:nvPr/>
        </p:nvSpPr>
        <p:spPr>
          <a:xfrm>
            <a:off x="417625" y="3590200"/>
            <a:ext cx="8550600" cy="923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The above figures show classification report and confusion matrix for SVM(Support Vector machine) with (LDA)</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SVM achieved 95% accuracy on test data </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Malignant  class has the highest precision and benign class has highest recall and F1 score</a:t>
            </a:r>
            <a:endParaRPr sz="1200">
              <a:latin typeface="Barlow Light"/>
              <a:ea typeface="Barlow Light"/>
              <a:cs typeface="Barlow Light"/>
              <a:sym typeface="Barlow Light"/>
            </a:endParaRPr>
          </a:p>
          <a:p>
            <a:pPr marL="457200" lvl="0" indent="-304800" algn="l" rtl="0">
              <a:spcBef>
                <a:spcPts val="0"/>
              </a:spcBef>
              <a:spcAft>
                <a:spcPts val="0"/>
              </a:spcAft>
              <a:buSzPts val="1200"/>
              <a:buFont typeface="Barlow Light"/>
              <a:buChar char="●"/>
            </a:pPr>
            <a:r>
              <a:rPr lang="en-GB" sz="1200">
                <a:latin typeface="Barlow Light"/>
                <a:ea typeface="Barlow Light"/>
                <a:cs typeface="Barlow Light"/>
                <a:sym typeface="Barlow Light"/>
              </a:rPr>
              <a:t>There 6  incorrect classifications out of 114 samples</a:t>
            </a:r>
            <a:endParaRPr sz="1200">
              <a:latin typeface="Barlow Light"/>
              <a:ea typeface="Barlow Light"/>
              <a:cs typeface="Barlow Light"/>
              <a:sym typeface="Barlow Light"/>
            </a:endParaRPr>
          </a:p>
        </p:txBody>
      </p:sp>
      <p:pic>
        <p:nvPicPr>
          <p:cNvPr id="363" name="Google Shape;363;p27"/>
          <p:cNvPicPr preferRelativeResize="0"/>
          <p:nvPr/>
        </p:nvPicPr>
        <p:blipFill>
          <a:blip r:embed="rId1"/>
          <a:stretch>
            <a:fillRect/>
          </a:stretch>
        </p:blipFill>
        <p:spPr>
          <a:xfrm>
            <a:off x="4952250" y="801938"/>
            <a:ext cx="4133850" cy="2733675"/>
          </a:xfrm>
          <a:prstGeom prst="rect">
            <a:avLst/>
          </a:prstGeom>
          <a:noFill/>
          <a:ln>
            <a:noFill/>
          </a:ln>
        </p:spPr>
      </p:pic>
      <p:pic>
        <p:nvPicPr>
          <p:cNvPr id="364" name="Google Shape;364;p27"/>
          <p:cNvPicPr preferRelativeResize="0"/>
          <p:nvPr/>
        </p:nvPicPr>
        <p:blipFill>
          <a:blip r:embed="rId2"/>
          <a:stretch>
            <a:fillRect/>
          </a:stretch>
        </p:blipFill>
        <p:spPr>
          <a:xfrm>
            <a:off x="122113" y="1456975"/>
            <a:ext cx="4905375" cy="1743075"/>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68" name="Shape 368"/>
        <p:cNvGrpSpPr/>
        <p:nvPr/>
      </p:nvGrpSpPr>
      <p:grpSpPr>
        <a:xfrm>
          <a:off x="0" y="0"/>
          <a:ext cx="0" cy="0"/>
          <a:chOff x="0" y="0"/>
          <a:chExt cx="0" cy="0"/>
        </a:xfrm>
      </p:grpSpPr>
      <p:sp>
        <p:nvSpPr>
          <p:cNvPr id="369" name="Google Shape;369;p28"/>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70" name="Google Shape;370;p28"/>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Results-summary</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371" name="Google Shape;371;p28"/>
          <p:cNvSpPr txBox="1"/>
          <p:nvPr/>
        </p:nvSpPr>
        <p:spPr>
          <a:xfrm>
            <a:off x="528575" y="1456975"/>
            <a:ext cx="75762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r>
              <a:rPr lang="en-GB">
                <a:latin typeface="Barlow Light"/>
                <a:ea typeface="Barlow Light"/>
                <a:cs typeface="Barlow Light"/>
                <a:sym typeface="Barlow Light"/>
              </a:rPr>
              <a:t>In essence, Logistic regression and SVM algorithms </a:t>
            </a:r>
            <a:r>
              <a:rPr lang="en-GB">
                <a:latin typeface="Barlow Light"/>
                <a:ea typeface="Barlow Light"/>
                <a:cs typeface="Barlow Light"/>
                <a:sym typeface="Barlow Light"/>
              </a:rPr>
              <a:t>performed</a:t>
            </a:r>
            <a:r>
              <a:rPr lang="en-GB">
                <a:latin typeface="Barlow Light"/>
                <a:ea typeface="Barlow Light"/>
                <a:cs typeface="Barlow Light"/>
                <a:sym typeface="Barlow Light"/>
              </a:rPr>
              <a:t> </a:t>
            </a:r>
            <a:r>
              <a:rPr lang="en-GB">
                <a:latin typeface="Barlow Light"/>
                <a:ea typeface="Barlow Light"/>
                <a:cs typeface="Barlow Light"/>
                <a:sym typeface="Barlow Light"/>
              </a:rPr>
              <a:t>similarly</a:t>
            </a:r>
            <a:r>
              <a:rPr lang="en-GB">
                <a:latin typeface="Barlow Light"/>
                <a:ea typeface="Barlow Light"/>
                <a:cs typeface="Barlow Light"/>
                <a:sym typeface="Barlow Light"/>
              </a:rPr>
              <a:t> in terms of accuracy and other metrics like precision, recall and F1 score</a:t>
            </a: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graphicFrame>
        <p:nvGraphicFramePr>
          <p:cNvPr id="372" name="Google Shape;372;p28"/>
          <p:cNvGraphicFramePr/>
          <p:nvPr/>
        </p:nvGraphicFramePr>
        <p:xfrm>
          <a:off x="528575" y="2432525"/>
          <a:ext cx="5429250" cy="3000000"/>
        </p:xfrm>
        <a:graphic>
          <a:graphicData uri="http://schemas.openxmlformats.org/drawingml/2006/table">
            <a:tbl>
              <a:tblPr>
                <a:noFill/>
                <a:tableStyleId>{542E2EDD-9C94-49C6-B457-409E100869E7}</a:tableStyleId>
              </a:tblPr>
              <a:tblGrid>
                <a:gridCol w="1809750"/>
                <a:gridCol w="1809750"/>
                <a:gridCol w="1809750"/>
              </a:tblGrid>
              <a:tr h="381000">
                <a:tc>
                  <a:txBody>
                    <a:bodyPr/>
                    <a:lstStyle/>
                    <a:p>
                      <a:pPr marL="0" marR="0" lvl="0" indent="0" algn="l" rtl="0">
                        <a:lnSpc>
                          <a:spcPct val="100000"/>
                        </a:lnSpc>
                        <a:spcBef>
                          <a:spcPts val="0"/>
                        </a:spcBef>
                        <a:spcAft>
                          <a:spcPts val="0"/>
                        </a:spcAft>
                        <a:buNone/>
                      </a:pPr>
                      <a:endParaRPr>
                        <a:latin typeface="Barlow Light"/>
                        <a:ea typeface="Barlow Light"/>
                        <a:cs typeface="Barlow Light"/>
                        <a:sym typeface="Barlow Light"/>
                      </a:endParaRPr>
                    </a:p>
                  </a:txBody>
                  <a:tcPr marL="91425" marR="91425" marT="91425" marB="91425"/>
                </a:tc>
                <a:tc>
                  <a:txBody>
                    <a:bodyPr/>
                    <a:lstStyle/>
                    <a:p>
                      <a:pPr marL="0" marR="0" lvl="0" indent="0" algn="l" rtl="0">
                        <a:lnSpc>
                          <a:spcPct val="100000"/>
                        </a:lnSpc>
                        <a:spcBef>
                          <a:spcPts val="0"/>
                        </a:spcBef>
                        <a:spcAft>
                          <a:spcPts val="0"/>
                        </a:spcAft>
                        <a:buNone/>
                      </a:pPr>
                      <a:r>
                        <a:rPr lang="en-GB">
                          <a:latin typeface="Barlow Light"/>
                          <a:ea typeface="Barlow Light"/>
                          <a:cs typeface="Barlow Light"/>
                          <a:sym typeface="Barlow Light"/>
                        </a:rPr>
                        <a:t>Logistic regression</a:t>
                      </a:r>
                      <a:endParaRPr>
                        <a:latin typeface="Barlow Light"/>
                        <a:ea typeface="Barlow Light"/>
                        <a:cs typeface="Barlow Light"/>
                        <a:sym typeface="Barlow Light"/>
                      </a:endParaRPr>
                    </a:p>
                  </a:txBody>
                  <a:tcPr marL="91425" marR="91425" marT="91425" marB="91425"/>
                </a:tc>
                <a:tc>
                  <a:txBody>
                    <a:bodyPr/>
                    <a:lstStyle/>
                    <a:p>
                      <a:pPr marL="0" marR="0" lvl="0" indent="0" algn="l" rtl="0">
                        <a:lnSpc>
                          <a:spcPct val="100000"/>
                        </a:lnSpc>
                        <a:spcBef>
                          <a:spcPts val="0"/>
                        </a:spcBef>
                        <a:spcAft>
                          <a:spcPts val="0"/>
                        </a:spcAft>
                        <a:buNone/>
                      </a:pPr>
                      <a:r>
                        <a:rPr lang="en-GB">
                          <a:latin typeface="Barlow Light"/>
                          <a:ea typeface="Barlow Light"/>
                          <a:cs typeface="Barlow Light"/>
                          <a:sym typeface="Barlow Light"/>
                        </a:rPr>
                        <a:t>SVM(Support Vector Machine)</a:t>
                      </a:r>
                      <a:endParaRPr>
                        <a:latin typeface="Barlow Light"/>
                        <a:ea typeface="Barlow Light"/>
                        <a:cs typeface="Barlow Light"/>
                        <a:sym typeface="Barlow Light"/>
                      </a:endParaRPr>
                    </a:p>
                  </a:txBody>
                  <a:tcPr marL="91425" marR="91425" marT="91425" marB="91425"/>
                </a:tc>
              </a:tr>
              <a:tr h="381000">
                <a:tc>
                  <a:txBody>
                    <a:bodyPr/>
                    <a:lstStyle/>
                    <a:p>
                      <a:pPr marL="0" marR="0" lvl="0" indent="0" algn="l" rtl="0">
                        <a:lnSpc>
                          <a:spcPct val="100000"/>
                        </a:lnSpc>
                        <a:spcBef>
                          <a:spcPts val="0"/>
                        </a:spcBef>
                        <a:spcAft>
                          <a:spcPts val="0"/>
                        </a:spcAft>
                        <a:buNone/>
                      </a:pPr>
                      <a:r>
                        <a:rPr lang="en-GB">
                          <a:latin typeface="Barlow Light"/>
                          <a:ea typeface="Barlow Light"/>
                          <a:cs typeface="Barlow Light"/>
                          <a:sym typeface="Barlow Light"/>
                        </a:rPr>
                        <a:t>PCA</a:t>
                      </a:r>
                      <a:endParaRPr>
                        <a:latin typeface="Barlow Light"/>
                        <a:ea typeface="Barlow Light"/>
                        <a:cs typeface="Barlow Light"/>
                        <a:sym typeface="Barlow Light"/>
                      </a:endParaRPr>
                    </a:p>
                  </a:txBody>
                  <a:tcPr marL="91425" marR="91425" marT="91425" marB="91425"/>
                </a:tc>
                <a:tc>
                  <a:txBody>
                    <a:bodyPr/>
                    <a:lstStyle/>
                    <a:p>
                      <a:pPr marL="0" marR="0" lvl="0" indent="0" algn="l" rtl="0">
                        <a:lnSpc>
                          <a:spcPct val="100000"/>
                        </a:lnSpc>
                        <a:spcBef>
                          <a:spcPts val="0"/>
                        </a:spcBef>
                        <a:spcAft>
                          <a:spcPts val="0"/>
                        </a:spcAft>
                        <a:buNone/>
                      </a:pPr>
                      <a:r>
                        <a:rPr lang="en-GB">
                          <a:latin typeface="Barlow Light"/>
                          <a:ea typeface="Barlow Light"/>
                          <a:cs typeface="Barlow Light"/>
                          <a:sym typeface="Barlow Light"/>
                        </a:rPr>
                        <a:t>95 % accuracy</a:t>
                      </a:r>
                      <a:endParaRPr>
                        <a:latin typeface="Barlow Light"/>
                        <a:ea typeface="Barlow Light"/>
                        <a:cs typeface="Barlow Light"/>
                        <a:sym typeface="Barlow Light"/>
                      </a:endParaRPr>
                    </a:p>
                  </a:txBody>
                  <a:tcPr marL="91425" marR="91425" marT="91425" marB="91425"/>
                </a:tc>
                <a:tc>
                  <a:txBody>
                    <a:bodyPr/>
                    <a:lstStyle/>
                    <a:p>
                      <a:pPr marL="0" marR="0" lvl="0" indent="0" algn="l" rtl="0">
                        <a:lnSpc>
                          <a:spcPct val="100000"/>
                        </a:lnSpc>
                        <a:spcBef>
                          <a:spcPts val="0"/>
                        </a:spcBef>
                        <a:spcAft>
                          <a:spcPts val="0"/>
                        </a:spcAft>
                        <a:buNone/>
                      </a:pPr>
                      <a:r>
                        <a:rPr lang="en-GB">
                          <a:latin typeface="Barlow Light"/>
                          <a:ea typeface="Barlow Light"/>
                          <a:cs typeface="Barlow Light"/>
                          <a:sym typeface="Barlow Light"/>
                        </a:rPr>
                        <a:t>94 % accuracy</a:t>
                      </a:r>
                      <a:endParaRPr>
                        <a:latin typeface="Barlow Light"/>
                        <a:ea typeface="Barlow Light"/>
                        <a:cs typeface="Barlow Light"/>
                        <a:sym typeface="Barlow Light"/>
                      </a:endParaRPr>
                    </a:p>
                  </a:txBody>
                  <a:tcPr marL="91425" marR="91425" marT="91425" marB="91425"/>
                </a:tc>
              </a:tr>
              <a:tr h="381000">
                <a:tc>
                  <a:txBody>
                    <a:bodyPr/>
                    <a:lstStyle/>
                    <a:p>
                      <a:pPr marL="0" marR="0" lvl="0" indent="0" algn="l" rtl="0">
                        <a:lnSpc>
                          <a:spcPct val="100000"/>
                        </a:lnSpc>
                        <a:spcBef>
                          <a:spcPts val="0"/>
                        </a:spcBef>
                        <a:spcAft>
                          <a:spcPts val="0"/>
                        </a:spcAft>
                        <a:buNone/>
                      </a:pPr>
                      <a:r>
                        <a:rPr lang="en-GB">
                          <a:latin typeface="Barlow Light"/>
                          <a:ea typeface="Barlow Light"/>
                          <a:cs typeface="Barlow Light"/>
                          <a:sym typeface="Barlow Light"/>
                        </a:rPr>
                        <a:t>LDA</a:t>
                      </a:r>
                      <a:endParaRPr>
                        <a:latin typeface="Barlow Light"/>
                        <a:ea typeface="Barlow Light"/>
                        <a:cs typeface="Barlow Light"/>
                        <a:sym typeface="Barlow Light"/>
                      </a:endParaRPr>
                    </a:p>
                  </a:txBody>
                  <a:tcPr marL="91425" marR="91425" marT="91425" marB="91425"/>
                </a:tc>
                <a:tc>
                  <a:txBody>
                    <a:bodyPr/>
                    <a:lstStyle/>
                    <a:p>
                      <a:pPr marL="0" marR="0" lvl="0" indent="0" algn="l" rtl="0">
                        <a:lnSpc>
                          <a:spcPct val="100000"/>
                        </a:lnSpc>
                        <a:spcBef>
                          <a:spcPts val="0"/>
                        </a:spcBef>
                        <a:spcAft>
                          <a:spcPts val="0"/>
                        </a:spcAft>
                        <a:buNone/>
                      </a:pPr>
                      <a:r>
                        <a:rPr lang="en-GB">
                          <a:latin typeface="Barlow Light"/>
                          <a:ea typeface="Barlow Light"/>
                          <a:cs typeface="Barlow Light"/>
                          <a:sym typeface="Barlow Light"/>
                        </a:rPr>
                        <a:t>95 </a:t>
                      </a:r>
                      <a:r>
                        <a:rPr lang="en-GB">
                          <a:solidFill>
                            <a:schemeClr val="dk1"/>
                          </a:solidFill>
                          <a:latin typeface="Barlow Light"/>
                          <a:ea typeface="Barlow Light"/>
                          <a:cs typeface="Barlow Light"/>
                          <a:sym typeface="Barlow Light"/>
                        </a:rPr>
                        <a:t>% accuracy</a:t>
                      </a:r>
                      <a:endParaRPr>
                        <a:latin typeface="Barlow Light"/>
                        <a:ea typeface="Barlow Light"/>
                        <a:cs typeface="Barlow Light"/>
                        <a:sym typeface="Barlow Light"/>
                      </a:endParaRPr>
                    </a:p>
                  </a:txBody>
                  <a:tcPr marL="91425" marR="91425" marT="91425" marB="91425"/>
                </a:tc>
                <a:tc>
                  <a:txBody>
                    <a:bodyPr/>
                    <a:lstStyle/>
                    <a:p>
                      <a:pPr marL="0" marR="0" lvl="0" indent="0" algn="l" rtl="0">
                        <a:lnSpc>
                          <a:spcPct val="100000"/>
                        </a:lnSpc>
                        <a:spcBef>
                          <a:spcPts val="0"/>
                        </a:spcBef>
                        <a:spcAft>
                          <a:spcPts val="0"/>
                        </a:spcAft>
                        <a:buNone/>
                      </a:pPr>
                      <a:r>
                        <a:rPr lang="en-GB">
                          <a:latin typeface="Barlow Light"/>
                          <a:ea typeface="Barlow Light"/>
                          <a:cs typeface="Barlow Light"/>
                          <a:sym typeface="Barlow Light"/>
                        </a:rPr>
                        <a:t>95 </a:t>
                      </a:r>
                      <a:r>
                        <a:rPr lang="en-GB">
                          <a:solidFill>
                            <a:schemeClr val="dk1"/>
                          </a:solidFill>
                          <a:latin typeface="Barlow Light"/>
                          <a:ea typeface="Barlow Light"/>
                          <a:cs typeface="Barlow Light"/>
                          <a:sym typeface="Barlow Light"/>
                        </a:rPr>
                        <a:t>% accuracy</a:t>
                      </a:r>
                      <a:endParaRPr>
                        <a:latin typeface="Barlow Light"/>
                        <a:ea typeface="Barlow Light"/>
                        <a:cs typeface="Barlow Light"/>
                        <a:sym typeface="Barlow Light"/>
                      </a:endParaRPr>
                    </a:p>
                  </a:txBody>
                  <a:tcPr marL="91425" marR="91425" marT="91425" marB="91425"/>
                </a:tc>
              </a:tr>
            </a:tbl>
          </a:graphicData>
        </a:graphic>
      </p:graphicFrame>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76" name="Shape 376"/>
        <p:cNvGrpSpPr/>
        <p:nvPr/>
      </p:nvGrpSpPr>
      <p:grpSpPr>
        <a:xfrm>
          <a:off x="0" y="0"/>
          <a:ext cx="0" cy="0"/>
          <a:chOff x="0" y="0"/>
          <a:chExt cx="0" cy="0"/>
        </a:xfrm>
      </p:grpSpPr>
      <p:sp>
        <p:nvSpPr>
          <p:cNvPr id="377" name="Google Shape;377;p29"/>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78" name="Google Shape;378;p29"/>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References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379" name="Google Shape;379;p29"/>
          <p:cNvSpPr txBox="1"/>
          <p:nvPr/>
        </p:nvSpPr>
        <p:spPr>
          <a:xfrm>
            <a:off x="582800" y="1267225"/>
            <a:ext cx="7576200" cy="3848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panose="020B0604020202020204"/>
              <a:buNone/>
            </a:pPr>
            <a:r>
              <a:rPr lang="en-GB"/>
              <a:t>[1].H. -J. Chiu, T. -H. S. Li and P. -H. Kuo, "Breast Cancer–Detection System Using PCA, Multilayer Perceptron, Transfer Learning, and Support Vector Machine," in IEEE Access, vol. 8, pp. 204309-204324, 2020, doi: 10.1109/ACCESS.2020.3036912.</a:t>
            </a:r>
            <a:endParaRPr lang="en-GB"/>
          </a:p>
          <a:p>
            <a:pPr marL="0" lvl="0" indent="0" algn="just" rtl="0">
              <a:spcBef>
                <a:spcPts val="0"/>
              </a:spcBef>
              <a:spcAft>
                <a:spcPts val="0"/>
              </a:spcAft>
              <a:buClr>
                <a:schemeClr val="dk1"/>
              </a:buClr>
              <a:buSzPts val="1100"/>
              <a:buFont typeface="Arial" panose="020B0604020202020204"/>
              <a:buNone/>
            </a:pPr>
            <a:r>
              <a:rPr lang="en-GB"/>
              <a:t>[2].B. Hariharan, P. N. S. Prakash, C. G. Anupama, R. Siva, S. Kaliraj and W. B. N.R, "Dimensionality Reduction based Medical Data Classification using Hybrid Linear Discriminant Analysis," 2022 3rd International Conference on Electronics and Sustainable Communication Systems (ICESC), 2022, pp. 43-48, doi: 10.1109/ICESC54411.2022.9885728.</a:t>
            </a:r>
            <a:endParaRPr lang="en-GB"/>
          </a:p>
          <a:p>
            <a:pPr marL="0" lvl="0" indent="0" algn="just" rtl="0">
              <a:spcBef>
                <a:spcPts val="0"/>
              </a:spcBef>
              <a:spcAft>
                <a:spcPts val="0"/>
              </a:spcAft>
              <a:buClr>
                <a:schemeClr val="dk1"/>
              </a:buClr>
              <a:buSzPts val="1100"/>
              <a:buFont typeface="Arial" panose="020B0604020202020204"/>
              <a:buNone/>
            </a:pPr>
            <a:r>
              <a:rPr lang="en-GB"/>
              <a:t>[3].E. O. Jessica, M. Hamada, S. I. Yusuf and M. Hassan, "The Role of Linear Discriminant Analysis for Accurate Prediction of Breast Cancer," 2021 IEEE 14th International Symposium on Embedded Multicore/Many-core Systems-on-Chip (MCSoC), 2021, pp. 340-344, doi: 10.1109/MCSoC51149.2021.00057.</a:t>
            </a:r>
            <a:endParaRPr lang="en-GB"/>
          </a:p>
          <a:p>
            <a:pPr marL="0" lvl="0" indent="0" algn="just" rtl="0">
              <a:spcBef>
                <a:spcPts val="0"/>
              </a:spcBef>
              <a:spcAft>
                <a:spcPts val="0"/>
              </a:spcAft>
              <a:buNone/>
            </a:pPr>
            <a:r>
              <a:rPr lang="en-GB"/>
              <a:t>[4].E. O. Jessica, M. Hamada, S. I. Yusuf and M. Hassan, "The Role of Linear Discriminant Analysis for Accurate Prediction of Breast Cancer," 2021 IEEE 14th International Symposium on Embedded Multicore/Many-core Systems-on-Chip (MCSoC), 2021, pp. 340-344, doi: 10.1109/MCSoC51149.2021.00057.</a:t>
            </a:r>
            <a:endParaRPr lang="en-GB"/>
          </a:p>
          <a:p>
            <a:pPr marL="0" lvl="0" indent="0" algn="l" rtl="0">
              <a:spcBef>
                <a:spcPts val="0"/>
              </a:spcBef>
              <a:spcAft>
                <a:spcPts val="0"/>
              </a:spcAft>
              <a:buClr>
                <a:schemeClr val="dk1"/>
              </a:buClr>
              <a:buSzPts val="1100"/>
              <a:buFont typeface="Arial" panose="020B0604020202020204"/>
              <a:buNone/>
            </a:p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83" name="Shape 383"/>
        <p:cNvGrpSpPr/>
        <p:nvPr/>
      </p:nvGrpSpPr>
      <p:grpSpPr>
        <a:xfrm>
          <a:off x="0" y="0"/>
          <a:ext cx="0" cy="0"/>
          <a:chOff x="0" y="0"/>
          <a:chExt cx="0" cy="0"/>
        </a:xfrm>
      </p:grpSpPr>
      <p:sp>
        <p:nvSpPr>
          <p:cNvPr id="384" name="Google Shape;384;p30"/>
          <p:cNvSpPr txBox="1"/>
          <p:nvPr>
            <p:ph type="ctrTitle" idx="4294967295"/>
          </p:nvPr>
        </p:nvSpPr>
        <p:spPr>
          <a:xfrm>
            <a:off x="685800" y="4403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a:t>THANKS!</a:t>
            </a:r>
            <a:endParaRPr sz="6000"/>
          </a:p>
        </p:txBody>
      </p:sp>
      <p:sp>
        <p:nvSpPr>
          <p:cNvPr id="385" name="Google Shape;385;p30"/>
          <p:cNvSpPr txBox="1"/>
          <p:nvPr>
            <p:ph type="subTitle" idx="4294967295"/>
          </p:nvPr>
        </p:nvSpPr>
        <p:spPr>
          <a:xfrm>
            <a:off x="685800" y="16399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sz="3600" b="1"/>
              <a:t>Any questions?</a:t>
            </a:r>
            <a:endParaRPr sz="3600" b="1"/>
          </a:p>
        </p:txBody>
      </p:sp>
      <p:sp>
        <p:nvSpPr>
          <p:cNvPr id="386" name="Google Shape;386;p30"/>
          <p:cNvSpPr txBox="1"/>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EBF4"/>
        </a:solidFill>
        <a:effectLst/>
      </p:bgPr>
    </p:bg>
    <p:spTree>
      <p:nvGrpSpPr>
        <p:cNvPr id="245" name="Shape 245"/>
        <p:cNvGrpSpPr/>
        <p:nvPr/>
      </p:nvGrpSpPr>
      <p:grpSpPr>
        <a:xfrm>
          <a:off x="0" y="0"/>
          <a:ext cx="0" cy="0"/>
          <a:chOff x="0" y="0"/>
          <a:chExt cx="0" cy="0"/>
        </a:xfrm>
      </p:grpSpPr>
      <p:sp>
        <p:nvSpPr>
          <p:cNvPr id="246" name="Google Shape;246;p14"/>
          <p:cNvSpPr txBox="1"/>
          <p:nvPr>
            <p:ph type="title" idx="4294967295"/>
          </p:nvPr>
        </p:nvSpPr>
        <p:spPr>
          <a:xfrm>
            <a:off x="1692275" y="627380"/>
            <a:ext cx="5138420" cy="13652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TEAM </a:t>
            </a:r>
            <a:endParaRPr lang="en-GB"/>
          </a:p>
        </p:txBody>
      </p:sp>
      <p:sp>
        <p:nvSpPr>
          <p:cNvPr id="247" name="Google Shape;247;p14"/>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49" name="Google Shape;249;p14"/>
          <p:cNvSpPr txBox="1"/>
          <p:nvPr/>
        </p:nvSpPr>
        <p:spPr>
          <a:xfrm>
            <a:off x="612140" y="2482215"/>
            <a:ext cx="1588770" cy="1034415"/>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lang="en-GB" sz="1200" b="1">
              <a:solidFill>
                <a:schemeClr val="dk1"/>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r>
              <a:rPr lang="en-US" altLang="en-GB" sz="1200" b="1">
                <a:solidFill>
                  <a:schemeClr val="dk1"/>
                </a:solidFill>
                <a:latin typeface="Barlow" panose="00000500000000000000"/>
                <a:ea typeface="Barlow" panose="00000500000000000000"/>
                <a:cs typeface="Barlow" panose="00000500000000000000"/>
                <a:sym typeface="Barlow" panose="00000500000000000000"/>
              </a:rPr>
              <a:t>Bala Sujith Reddy Basani</a:t>
            </a:r>
            <a:endParaRPr lang="en-US" altLang="en-GB" sz="1200" b="1">
              <a:solidFill>
                <a:schemeClr val="dk1"/>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r>
              <a:rPr lang="en-US" altLang="en-GB" sz="1200" b="1">
                <a:solidFill>
                  <a:schemeClr val="dk1"/>
                </a:solidFill>
                <a:latin typeface="Barlow" panose="00000500000000000000"/>
                <a:ea typeface="Barlow" panose="00000500000000000000"/>
                <a:cs typeface="Barlow" panose="00000500000000000000"/>
                <a:sym typeface="Barlow" panose="00000500000000000000"/>
              </a:rPr>
              <a:t>700742601</a:t>
            </a:r>
            <a:endParaRPr lang="en-US" altLang="en-GB" sz="1200" b="1">
              <a:solidFill>
                <a:schemeClr val="dk1"/>
              </a:solidFill>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endParaRPr lang="en-US" altLang="en-GB" sz="1200" b="1">
              <a:solidFill>
                <a:schemeClr val="dk1"/>
              </a:solidFill>
              <a:latin typeface="Barlow" panose="00000500000000000000"/>
              <a:ea typeface="Barlow" panose="00000500000000000000"/>
              <a:cs typeface="Barlow" panose="00000500000000000000"/>
              <a:sym typeface="Barlow" panose="00000500000000000000"/>
            </a:endParaRPr>
          </a:p>
        </p:txBody>
      </p:sp>
      <p:sp>
        <p:nvSpPr>
          <p:cNvPr id="251" name="Google Shape;251;p14"/>
          <p:cNvSpPr txBox="1"/>
          <p:nvPr/>
        </p:nvSpPr>
        <p:spPr>
          <a:xfrm>
            <a:off x="2839415" y="2787815"/>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a:latin typeface="Barlow" panose="00000500000000000000"/>
                <a:ea typeface="Barlow" panose="00000500000000000000"/>
                <a:cs typeface="Barlow" panose="00000500000000000000"/>
                <a:sym typeface="Barlow" panose="00000500000000000000"/>
              </a:rPr>
              <a:t>Sharmila Spoorthy Pothireddy</a:t>
            </a:r>
            <a:endParaRPr lang="en-US">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r>
              <a:rPr lang="en-US">
                <a:latin typeface="Barlow" panose="00000500000000000000"/>
                <a:ea typeface="Barlow" panose="00000500000000000000"/>
                <a:cs typeface="Barlow" panose="00000500000000000000"/>
                <a:sym typeface="Barlow" panose="00000500000000000000"/>
              </a:rPr>
              <a:t>700741830</a:t>
            </a:r>
            <a:endParaRPr lang="en-US">
              <a:latin typeface="Barlow" panose="00000500000000000000"/>
              <a:ea typeface="Barlow" panose="00000500000000000000"/>
              <a:cs typeface="Barlow" panose="00000500000000000000"/>
              <a:sym typeface="Barlow" panose="00000500000000000000"/>
            </a:endParaRPr>
          </a:p>
        </p:txBody>
      </p:sp>
      <p:sp>
        <p:nvSpPr>
          <p:cNvPr id="253" name="Google Shape;253;p14"/>
          <p:cNvSpPr txBox="1"/>
          <p:nvPr/>
        </p:nvSpPr>
        <p:spPr>
          <a:xfrm>
            <a:off x="4824220" y="2787815"/>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a:latin typeface="Barlow" panose="00000500000000000000"/>
                <a:ea typeface="Barlow" panose="00000500000000000000"/>
                <a:cs typeface="Barlow" panose="00000500000000000000"/>
                <a:sym typeface="Barlow" panose="00000500000000000000"/>
              </a:rPr>
              <a:t>Ruchitha Ekkaladevi Srinivas</a:t>
            </a:r>
            <a:endParaRPr lang="en-US">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r>
              <a:rPr lang="en-US">
                <a:latin typeface="Barlow" panose="00000500000000000000"/>
                <a:ea typeface="Barlow" panose="00000500000000000000"/>
                <a:cs typeface="Barlow" panose="00000500000000000000"/>
                <a:sym typeface="Barlow" panose="00000500000000000000"/>
              </a:rPr>
              <a:t>700742174</a:t>
            </a:r>
            <a:endParaRPr lang="en-US">
              <a:latin typeface="Barlow" panose="00000500000000000000"/>
              <a:ea typeface="Barlow" panose="00000500000000000000"/>
              <a:cs typeface="Barlow" panose="00000500000000000000"/>
              <a:sym typeface="Barlow" panose="00000500000000000000"/>
            </a:endParaRPr>
          </a:p>
        </p:txBody>
      </p:sp>
      <p:sp>
        <p:nvSpPr>
          <p:cNvPr id="255" name="Google Shape;255;p14"/>
          <p:cNvSpPr txBox="1"/>
          <p:nvPr/>
        </p:nvSpPr>
        <p:spPr>
          <a:xfrm>
            <a:off x="6732190" y="2787815"/>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a:latin typeface="Barlow" panose="00000500000000000000"/>
                <a:ea typeface="Barlow" panose="00000500000000000000"/>
                <a:cs typeface="Barlow" panose="00000500000000000000"/>
                <a:sym typeface="Barlow" panose="00000500000000000000"/>
              </a:rPr>
              <a:t>Ranjith Rao Jupalli</a:t>
            </a:r>
            <a:endParaRPr lang="en-US">
              <a:latin typeface="Barlow" panose="00000500000000000000"/>
              <a:ea typeface="Barlow" panose="00000500000000000000"/>
              <a:cs typeface="Barlow" panose="00000500000000000000"/>
              <a:sym typeface="Barlow" panose="00000500000000000000"/>
            </a:endParaRPr>
          </a:p>
          <a:p>
            <a:pPr marL="0" lvl="0" indent="0" algn="ctr" rtl="0">
              <a:spcBef>
                <a:spcPts val="400"/>
              </a:spcBef>
              <a:spcAft>
                <a:spcPts val="400"/>
              </a:spcAft>
              <a:buNone/>
            </a:pPr>
            <a:r>
              <a:rPr lang="en-US">
                <a:latin typeface="Barlow" panose="00000500000000000000"/>
                <a:ea typeface="Barlow" panose="00000500000000000000"/>
                <a:cs typeface="Barlow" panose="00000500000000000000"/>
                <a:sym typeface="Barlow" panose="00000500000000000000"/>
              </a:rPr>
              <a:t>700733541</a:t>
            </a:r>
            <a:endParaRPr lang="en-US">
              <a:latin typeface="Barlow" panose="00000500000000000000"/>
              <a:ea typeface="Barlow" panose="00000500000000000000"/>
              <a:cs typeface="Barlow" panose="00000500000000000000"/>
              <a:sym typeface="Barlow" panose="0000050000000000000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259" name="Shape 259"/>
        <p:cNvGrpSpPr/>
        <p:nvPr/>
      </p:nvGrpSpPr>
      <p:grpSpPr>
        <a:xfrm>
          <a:off x="0" y="0"/>
          <a:ext cx="0" cy="0"/>
          <a:chOff x="0" y="0"/>
          <a:chExt cx="0" cy="0"/>
        </a:xfrm>
      </p:grpSpPr>
      <p:sp>
        <p:nvSpPr>
          <p:cNvPr id="260" name="Google Shape;260;p15"/>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graphicFrame>
        <p:nvGraphicFramePr>
          <p:cNvPr id="261" name="Google Shape;261;p15"/>
          <p:cNvGraphicFramePr/>
          <p:nvPr/>
        </p:nvGraphicFramePr>
        <p:xfrm>
          <a:off x="570230" y="965200"/>
          <a:ext cx="6396990" cy="3902710"/>
        </p:xfrm>
        <a:graphic>
          <a:graphicData uri="http://schemas.openxmlformats.org/drawingml/2006/table">
            <a:tbl>
              <a:tblPr>
                <a:noFill/>
                <a:tableStyleId>{BA8E97E6-90C2-43DF-A86A-AD3F40996F6B}</a:tableStyleId>
              </a:tblPr>
              <a:tblGrid>
                <a:gridCol w="2132330"/>
                <a:gridCol w="2132330"/>
                <a:gridCol w="2132330"/>
              </a:tblGrid>
              <a:tr h="640715">
                <a:tc>
                  <a:txBody>
                    <a:bodyPr/>
                    <a:lstStyle/>
                    <a:p>
                      <a:pPr marL="0" lvl="0" indent="0" algn="l" rtl="0">
                        <a:spcBef>
                          <a:spcPts val="0"/>
                        </a:spcBef>
                        <a:spcAft>
                          <a:spcPts val="0"/>
                        </a:spcAft>
                        <a:buNone/>
                      </a:pPr>
                      <a:r>
                        <a:rPr lang="en-GB">
                          <a:latin typeface="Barlow Light"/>
                          <a:ea typeface="Barlow Light"/>
                          <a:cs typeface="Barlow Light"/>
                          <a:sym typeface="Barlow Light"/>
                        </a:rPr>
                        <a:t>Team member</a:t>
                      </a:r>
                      <a:endParaRPr>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a:ea typeface="Barlow Light"/>
                          <a:cs typeface="Barlow Light"/>
                          <a:sym typeface="Barlow Light"/>
                        </a:rPr>
                        <a:t>Task 1</a:t>
                      </a:r>
                      <a:endParaRPr sz="11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a:ea typeface="Barlow Light"/>
                          <a:cs typeface="Barlow Light"/>
                          <a:sym typeface="Barlow Light"/>
                        </a:rPr>
                        <a:t>Task 2</a:t>
                      </a:r>
                      <a:endParaRPr sz="11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r>
              <a:tr h="676910">
                <a:tc>
                  <a:txBody>
                    <a:bodyPr/>
                    <a:lstStyle/>
                    <a:p>
                      <a:pPr marL="0" lvl="0" indent="0" algn="r" rtl="0">
                        <a:spcBef>
                          <a:spcPts val="0"/>
                        </a:spcBef>
                        <a:spcAft>
                          <a:spcPts val="0"/>
                        </a:spcAft>
                        <a:buNone/>
                      </a:pPr>
                      <a:r>
                        <a:rPr lang="en-US" altLang="en-GB" sz="1100">
                          <a:latin typeface="Barlow Light"/>
                          <a:ea typeface="Barlow Light"/>
                          <a:cs typeface="Barlow Light"/>
                          <a:sym typeface="Barlow Light"/>
                        </a:rPr>
                        <a:t>Bala Sujith</a:t>
                      </a:r>
                      <a:endParaRPr lang="en-US" altLang="en-GB" sz="110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a:latin typeface="Barlow Light"/>
                          <a:ea typeface="Barlow Light"/>
                          <a:cs typeface="Barlow Light"/>
                          <a:sym typeface="Barlow Light"/>
                        </a:rPr>
                        <a:t>Data Cleaning</a:t>
                      </a:r>
                      <a:endParaRPr lang="en-US" sz="18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r>
              <a:tr h="685800">
                <a:tc>
                  <a:txBody>
                    <a:bodyPr/>
                    <a:lstStyle/>
                    <a:p>
                      <a:pPr marL="0" lvl="0" indent="0" algn="r" rtl="0">
                        <a:spcBef>
                          <a:spcPts val="0"/>
                        </a:spcBef>
                        <a:spcAft>
                          <a:spcPts val="0"/>
                        </a:spcAft>
                        <a:buNone/>
                      </a:pPr>
                      <a:r>
                        <a:rPr lang="en-US" altLang="en-GB" sz="1100">
                          <a:latin typeface="Barlow Light"/>
                          <a:ea typeface="Barlow Light"/>
                          <a:cs typeface="Barlow Light"/>
                          <a:sym typeface="Barlow Light"/>
                        </a:rPr>
                        <a:t>Spoorthy</a:t>
                      </a:r>
                      <a:endParaRPr lang="en-US" altLang="en-GB" sz="110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a:latin typeface="Barlow Light"/>
                          <a:ea typeface="Barlow Light"/>
                          <a:cs typeface="Barlow Light"/>
                          <a:sym typeface="Barlow Light"/>
                        </a:rPr>
                        <a:t>Data Analysis</a:t>
                      </a:r>
                      <a:endParaRPr lang="en-US" sz="18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a:latin typeface="Barlow Light"/>
                          <a:ea typeface="Barlow Light"/>
                          <a:cs typeface="Barlow Light"/>
                          <a:sym typeface="Barlow Light"/>
                        </a:rPr>
                        <a:t>Review of the project</a:t>
                      </a:r>
                      <a:endParaRPr lang="en-US" sz="18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r>
              <a:tr h="939165">
                <a:tc>
                  <a:txBody>
                    <a:bodyPr/>
                    <a:lstStyle/>
                    <a:p>
                      <a:pPr marL="0" lvl="0" indent="0" algn="r" rtl="0">
                        <a:spcBef>
                          <a:spcPts val="0"/>
                        </a:spcBef>
                        <a:spcAft>
                          <a:spcPts val="0"/>
                        </a:spcAft>
                        <a:buNone/>
                      </a:pPr>
                      <a:r>
                        <a:rPr lang="en-US" sz="1100">
                          <a:latin typeface="Barlow Light"/>
                          <a:ea typeface="Barlow Light"/>
                          <a:cs typeface="Barlow Light"/>
                          <a:sym typeface="Barlow Light"/>
                        </a:rPr>
                        <a:t>Ruchitha</a:t>
                      </a:r>
                      <a:endParaRPr lang="en-US" sz="110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a:latin typeface="Barlow Light"/>
                          <a:ea typeface="Barlow Light"/>
                          <a:cs typeface="Barlow Light"/>
                          <a:sym typeface="Barlow Light"/>
                        </a:rPr>
                        <a:t>Tools and technology</a:t>
                      </a:r>
                      <a:endParaRPr lang="en-US" sz="18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a:latin typeface="Barlow Light"/>
                          <a:ea typeface="Barlow Light"/>
                          <a:cs typeface="Barlow Light"/>
                          <a:sym typeface="Barlow Light"/>
                        </a:rPr>
                        <a:t>Applyung Dymensionality</a:t>
                      </a:r>
                      <a:endParaRPr lang="en-US" sz="18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r>
              <a:tr h="960120">
                <a:tc>
                  <a:txBody>
                    <a:bodyPr/>
                    <a:lstStyle/>
                    <a:p>
                      <a:pPr marL="0" lvl="0" indent="0" algn="r" rtl="0">
                        <a:spcBef>
                          <a:spcPts val="0"/>
                        </a:spcBef>
                        <a:spcAft>
                          <a:spcPts val="0"/>
                        </a:spcAft>
                        <a:buNone/>
                      </a:pPr>
                      <a:r>
                        <a:rPr lang="en-US" altLang="en-GB" sz="1100">
                          <a:latin typeface="Barlow Light"/>
                          <a:ea typeface="Barlow Light"/>
                          <a:cs typeface="Barlow Light"/>
                          <a:sym typeface="Barlow Light"/>
                        </a:rPr>
                        <a:t>Ranjith</a:t>
                      </a:r>
                      <a:endParaRPr lang="en-US" altLang="en-GB" sz="1100">
                        <a:latin typeface="Barlow Light"/>
                        <a:ea typeface="Barlow Light"/>
                        <a:cs typeface="Barlow Light"/>
                        <a:sym typeface="Barlow Light"/>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a:latin typeface="Barlow Light"/>
                          <a:ea typeface="Barlow Light"/>
                          <a:cs typeface="Barlow Light"/>
                          <a:sym typeface="Barlow Light"/>
                        </a:rPr>
                        <a:t>Communicating Responsibilities</a:t>
                      </a:r>
                      <a:endParaRPr lang="en-US" sz="18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a:latin typeface="Barlow Light"/>
                          <a:ea typeface="Barlow Light"/>
                          <a:cs typeface="Barlow Light"/>
                          <a:sym typeface="Barlow Light"/>
                        </a:rPr>
                        <a:t>Documenting the results</a:t>
                      </a:r>
                      <a:endParaRPr lang="en-US" sz="1800">
                        <a:latin typeface="Barlow Light"/>
                        <a:ea typeface="Barlow Light"/>
                        <a:cs typeface="Barlow Light"/>
                        <a:sym typeface="Barlow Light"/>
                      </a:endParaRPr>
                    </a:p>
                    <a:p>
                      <a:pPr marL="0" lvl="0" indent="0" algn="ctr" rtl="0">
                        <a:spcBef>
                          <a:spcPts val="0"/>
                        </a:spcBef>
                        <a:spcAft>
                          <a:spcPts val="0"/>
                        </a:spcAft>
                        <a:buNone/>
                      </a:pPr>
                      <a:endParaRPr lang="en-US" sz="1800">
                        <a:latin typeface="Barlow Light"/>
                        <a:ea typeface="Barlow Light"/>
                        <a:cs typeface="Barlow Light"/>
                        <a:sym typeface="Barlow Light"/>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r>
            </a:tbl>
          </a:graphicData>
        </a:graphic>
      </p:graphicFrame>
      <p:sp>
        <p:nvSpPr>
          <p:cNvPr id="262" name="Google Shape;262;p15"/>
          <p:cNvSpPr txBox="1"/>
          <p:nvPr/>
        </p:nvSpPr>
        <p:spPr>
          <a:xfrm>
            <a:off x="1050375" y="318500"/>
            <a:ext cx="63972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Roles and responsibilities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66" name="Shape 266"/>
        <p:cNvGrpSpPr/>
        <p:nvPr/>
      </p:nvGrpSpPr>
      <p:grpSpPr>
        <a:xfrm>
          <a:off x="0" y="0"/>
          <a:ext cx="0" cy="0"/>
          <a:chOff x="0" y="0"/>
          <a:chExt cx="0" cy="0"/>
        </a:xfrm>
      </p:grpSpPr>
      <p:sp>
        <p:nvSpPr>
          <p:cNvPr id="267" name="Google Shape;267;p16"/>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68" name="Google Shape;268;p16"/>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Problem statement</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269" name="Google Shape;269;p16"/>
          <p:cNvSpPr txBox="1"/>
          <p:nvPr/>
        </p:nvSpPr>
        <p:spPr>
          <a:xfrm>
            <a:off x="528575" y="1456975"/>
            <a:ext cx="75762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panose="020B0604020202020204"/>
              <a:buNone/>
            </a:pPr>
            <a:r>
              <a:rPr lang="en-GB">
                <a:latin typeface="Barlow Light"/>
                <a:ea typeface="Barlow Light"/>
                <a:cs typeface="Barlow Light"/>
                <a:sym typeface="Barlow Light"/>
              </a:rPr>
              <a:t>Breast cancer is a condition where the growth of the cell is abnormal. There are multiple screening methods available to find breast cancer like mammogram, breast ultrasound, breast examination and Fine Needle Aspiration(FNA). Out of all the methods FNA is considered to be the definitive method to rule out the cancerous cells in the breast. The process of FNA includes collecting breast tissue from the suspected area with the help of the needle and this is studied under the microscope. Data to predict the cancer comes in multiple </a:t>
            </a:r>
            <a:r>
              <a:rPr lang="en-GB">
                <a:latin typeface="Barlow Light"/>
                <a:ea typeface="Barlow Light"/>
                <a:cs typeface="Barlow Light"/>
                <a:sym typeface="Barlow Light"/>
              </a:rPr>
              <a:t>dimensions</a:t>
            </a:r>
            <a:r>
              <a:rPr lang="en-GB">
                <a:latin typeface="Barlow Light"/>
                <a:ea typeface="Barlow Light"/>
                <a:cs typeface="Barlow Light"/>
                <a:sym typeface="Barlow Light"/>
              </a:rPr>
              <a:t>. In our dataset we have 32  real-valued features computed for each cell nucleus.These features include radius, texture and concavity parameters.To analyze the huge number of parameters and looking for patterns is difficult for traditional methods.</a:t>
            </a: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73" name="Shape 273"/>
        <p:cNvGrpSpPr/>
        <p:nvPr/>
      </p:nvGrpSpPr>
      <p:grpSpPr>
        <a:xfrm>
          <a:off x="0" y="0"/>
          <a:ext cx="0" cy="0"/>
          <a:chOff x="0" y="0"/>
          <a:chExt cx="0" cy="0"/>
        </a:xfrm>
      </p:grpSpPr>
      <p:sp>
        <p:nvSpPr>
          <p:cNvPr id="274" name="Google Shape;274;p17"/>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75" name="Google Shape;275;p17"/>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Proposed solution</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276" name="Google Shape;276;p17"/>
          <p:cNvSpPr txBox="1"/>
          <p:nvPr/>
        </p:nvSpPr>
        <p:spPr>
          <a:xfrm>
            <a:off x="528575" y="1456975"/>
            <a:ext cx="7576200" cy="2986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Barlow Light"/>
                <a:ea typeface="Barlow Light"/>
                <a:cs typeface="Barlow Light"/>
                <a:sym typeface="Barlow Light"/>
              </a:rPr>
              <a:t>Data to predict the cancer comes in multiple dimentions.In our dataset we have 32  real-valued features computed for each cell nucleus.These features include radius, texture and concavity parameters.To analyze the huge number of parameters and looking for patterns is difficult for traditional methods. Machine learning methods solve the problems of multi dimensional data easily with pattern recognition as the core responsibility.Recent studies have shown that we can gain 95% accurate results on the Wisconsin Breast Cancer dataset with machine learning methods. Since the manual methods consume more time, automating the task makes the process easy.Methods to arrive at the solution to this problem are PCA and LDA. Principal Component Analysis and Linear Discriminant Analysis methods are used to reduce the dimensions of data</a:t>
            </a: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80" name="Shape 280"/>
        <p:cNvGrpSpPr/>
        <p:nvPr/>
      </p:nvGrpSpPr>
      <p:grpSpPr>
        <a:xfrm>
          <a:off x="0" y="0"/>
          <a:ext cx="0" cy="0"/>
          <a:chOff x="0" y="0"/>
          <a:chExt cx="0" cy="0"/>
        </a:xfrm>
      </p:grpSpPr>
      <p:sp>
        <p:nvSpPr>
          <p:cNvPr id="281" name="Google Shape;281;p18"/>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82" name="Google Shape;282;p18"/>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Objectives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283" name="Google Shape;283;p18"/>
          <p:cNvSpPr txBox="1"/>
          <p:nvPr/>
        </p:nvSpPr>
        <p:spPr>
          <a:xfrm>
            <a:off x="528575" y="1456975"/>
            <a:ext cx="75762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r>
              <a:rPr lang="en-GB">
                <a:latin typeface="Barlow Light"/>
                <a:ea typeface="Barlow Light"/>
                <a:cs typeface="Barlow Light"/>
                <a:sym typeface="Barlow Light"/>
              </a:rPr>
              <a:t>The main objectives of our project are:</a:t>
            </a:r>
            <a:endParaRPr>
              <a:latin typeface="Barlow Light"/>
              <a:ea typeface="Barlow Light"/>
              <a:cs typeface="Barlow Light"/>
              <a:sym typeface="Barlow Light"/>
            </a:endParaRPr>
          </a:p>
          <a:p>
            <a:pPr marL="457200" lvl="0" indent="-317500" algn="just" rtl="0">
              <a:spcBef>
                <a:spcPts val="0"/>
              </a:spcBef>
              <a:spcAft>
                <a:spcPts val="0"/>
              </a:spcAft>
              <a:buSzPts val="1400"/>
              <a:buFont typeface="Barlow Light"/>
              <a:buChar char="●"/>
            </a:pPr>
            <a:r>
              <a:rPr lang="en-GB">
                <a:latin typeface="Barlow Light"/>
                <a:ea typeface="Barlow Light"/>
                <a:cs typeface="Barlow Light"/>
                <a:sym typeface="Barlow Light"/>
              </a:rPr>
              <a:t>Reduce the dimensionality using PCA and LDA</a:t>
            </a:r>
            <a:endParaRPr>
              <a:latin typeface="Barlow Light"/>
              <a:ea typeface="Barlow Light"/>
              <a:cs typeface="Barlow Light"/>
              <a:sym typeface="Barlow Light"/>
            </a:endParaRPr>
          </a:p>
          <a:p>
            <a:pPr marL="457200" lvl="0" indent="-317500" algn="just" rtl="0">
              <a:spcBef>
                <a:spcPts val="0"/>
              </a:spcBef>
              <a:spcAft>
                <a:spcPts val="0"/>
              </a:spcAft>
              <a:buSzPts val="1400"/>
              <a:buFont typeface="Barlow Light"/>
              <a:buChar char="●"/>
            </a:pPr>
            <a:r>
              <a:rPr lang="en-GB">
                <a:latin typeface="Barlow Light"/>
                <a:ea typeface="Barlow Light"/>
                <a:cs typeface="Barlow Light"/>
                <a:sym typeface="Barlow Light"/>
              </a:rPr>
              <a:t>predict or classify  the type of the cancer  benign or malignant using machine learning classifiers.</a:t>
            </a:r>
            <a:endParaRPr>
              <a:latin typeface="Barlow Light"/>
              <a:ea typeface="Barlow Light"/>
              <a:cs typeface="Barlow Light"/>
              <a:sym typeface="Barlow Light"/>
            </a:endParaRPr>
          </a:p>
          <a:p>
            <a:pPr marL="457200" lvl="0" indent="-317500" algn="just" rtl="0">
              <a:spcBef>
                <a:spcPts val="0"/>
              </a:spcBef>
              <a:spcAft>
                <a:spcPts val="0"/>
              </a:spcAft>
              <a:buSzPts val="1400"/>
              <a:buFont typeface="Barlow Light"/>
              <a:buChar char="●"/>
            </a:pPr>
            <a:r>
              <a:rPr lang="en-GB">
                <a:latin typeface="Barlow Light"/>
                <a:ea typeface="Barlow Light"/>
                <a:cs typeface="Barlow Light"/>
                <a:sym typeface="Barlow Light"/>
              </a:rPr>
              <a:t>If the predicted class is benign that means the lump is non cancerous this could be due to hormonal changes.Medical examination is suggested for further changes.If the disease is malignant it says the presence cancerous cell in the breast and the further steps are finding the stage of the cancer for appropriate treatment.</a:t>
            </a: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87" name="Shape 287"/>
        <p:cNvGrpSpPr/>
        <p:nvPr/>
      </p:nvGrpSpPr>
      <p:grpSpPr>
        <a:xfrm>
          <a:off x="0" y="0"/>
          <a:ext cx="0" cy="0"/>
          <a:chOff x="0" y="0"/>
          <a:chExt cx="0" cy="0"/>
        </a:xfrm>
      </p:grpSpPr>
      <p:sp>
        <p:nvSpPr>
          <p:cNvPr id="288" name="Google Shape;288;p19"/>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89" name="Google Shape;289;p19"/>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Motivation</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290" name="Google Shape;290;p19"/>
          <p:cNvSpPr txBox="1"/>
          <p:nvPr/>
        </p:nvSpPr>
        <p:spPr>
          <a:xfrm>
            <a:off x="528575" y="1456975"/>
            <a:ext cx="7576200" cy="2986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r>
              <a:rPr lang="en-GB">
                <a:latin typeface="Barlow Light"/>
                <a:ea typeface="Barlow Light"/>
                <a:cs typeface="Barlow Light"/>
                <a:sym typeface="Barlow Light"/>
              </a:rPr>
              <a:t>Breast cancer is a condition  of abnormal growth of the cells in the breasts. The anatomy of the breast focuses on 3 main parts: lobules, connecting tissues and ducts.Lobules produce the milk, ducts carry the milk to the nipples and connecting tissues bind it together.There are different kinds of breast cancers in nature.The type of the cancer depend on where in which it started.Most breast cancers are seen in the lobules. Breast cancer can spread to the outer parts of the breast.Once the patient starts to see the symptoms like a lump in the breast and blood discharge from the breasts the next step is to screen the breasts.There are multiple screening methods available to find breast cancer like mammogram, breast ultrasound, breast examination and Fine Needle Aspiration(FNA).Out of all the methods FNA is considered to be the definitive method to rule out the cancerous cells in the breast. The process of FNA includes collecting breast tissue from the suspected area with the help of the needle and this is studied under the microscope.</a:t>
            </a: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94" name="Shape 294"/>
        <p:cNvGrpSpPr/>
        <p:nvPr/>
      </p:nvGrpSpPr>
      <p:grpSpPr>
        <a:xfrm>
          <a:off x="0" y="0"/>
          <a:ext cx="0" cy="0"/>
          <a:chOff x="0" y="0"/>
          <a:chExt cx="0" cy="0"/>
        </a:xfrm>
      </p:grpSpPr>
      <p:sp>
        <p:nvSpPr>
          <p:cNvPr id="295" name="Google Shape;295;p20"/>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96" name="Google Shape;296;p20"/>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Related Work</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297" name="Google Shape;297;p20"/>
          <p:cNvSpPr txBox="1"/>
          <p:nvPr/>
        </p:nvSpPr>
        <p:spPr>
          <a:xfrm>
            <a:off x="528575" y="1456975"/>
            <a:ext cx="7576200" cy="4063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Barlow Light"/>
                <a:ea typeface="Barlow Light"/>
                <a:cs typeface="Barlow Light"/>
                <a:sym typeface="Barlow Light"/>
              </a:rPr>
              <a:t>Usually medical data contains a vast number of features after the clinical processes.Since we can not diagnose the disease with the limited number of features.However, training the model with high dimensional data leads to overfitting of the model[2]. Early prediction of breast cancer in women is the major challenge in the medical industry.Prediction of disease through FNA screening features is a cumbersome process due to high dimensionality.Integrating the traditional machine learning algorithms with the PCA technique reduces the dimensions.Cumulative proportion of 92% of the information is gained from major components [1]. PCA finds the direction of samples with maximum variance irrespective of class.PCA is unsupervised learning technique.For reducing the dimension of the features class separability i.e.taking consideration of classes is also important.So to perform this task we are implementing LDA(Linear Discriminant Analysis) which is supervised machine learning technique[3]. With the implementation of the SVM(Support Vector Machine) classifier we can achieve 99.8 % of accuracy.To measure the performance of the test data crossfold validation is implemented and the performance is recorded for the 10 folds.</a:t>
            </a: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1" name="Shape 301"/>
        <p:cNvGrpSpPr/>
        <p:nvPr/>
      </p:nvGrpSpPr>
      <p:grpSpPr>
        <a:xfrm>
          <a:off x="0" y="0"/>
          <a:ext cx="0" cy="0"/>
          <a:chOff x="0" y="0"/>
          <a:chExt cx="0" cy="0"/>
        </a:xfrm>
      </p:grpSpPr>
      <p:sp>
        <p:nvSpPr>
          <p:cNvPr id="302" name="Google Shape;302;p21"/>
          <p:cNvSpPr txBox="1"/>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03" name="Google Shape;303;p21"/>
          <p:cNvSpPr txBox="1"/>
          <p:nvPr/>
        </p:nvSpPr>
        <p:spPr>
          <a:xfrm>
            <a:off x="1958450" y="508250"/>
            <a:ext cx="4824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3000">
                <a:solidFill>
                  <a:schemeClr val="accent1"/>
                </a:solidFill>
                <a:latin typeface="Miriam Libre" panose="00000500000000000000"/>
                <a:ea typeface="Miriam Libre" panose="00000500000000000000"/>
                <a:cs typeface="Miriam Libre" panose="00000500000000000000"/>
                <a:sym typeface="Miriam Libre" panose="00000500000000000000"/>
              </a:rPr>
              <a:t>Results</a:t>
            </a:r>
            <a:endParaRPr sz="3000">
              <a:solidFill>
                <a:schemeClr val="accent1"/>
              </a:solidFill>
              <a:latin typeface="Miriam Libre" panose="00000500000000000000"/>
              <a:ea typeface="Miriam Libre" panose="00000500000000000000"/>
              <a:cs typeface="Miriam Libre" panose="00000500000000000000"/>
              <a:sym typeface="Miriam Libre" panose="00000500000000000000"/>
            </a:endParaRPr>
          </a:p>
        </p:txBody>
      </p:sp>
      <p:sp>
        <p:nvSpPr>
          <p:cNvPr id="304" name="Google Shape;304;p21"/>
          <p:cNvSpPr txBox="1"/>
          <p:nvPr/>
        </p:nvSpPr>
        <p:spPr>
          <a:xfrm>
            <a:off x="528575" y="1456975"/>
            <a:ext cx="3493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Barlow Light"/>
              <a:ea typeface="Barlow Light"/>
              <a:cs typeface="Barlow Light"/>
              <a:sym typeface="Barlow Light"/>
            </a:endParaRPr>
          </a:p>
          <a:p>
            <a:pPr marL="0" lvl="0" indent="0" algn="just" rtl="0">
              <a:spcBef>
                <a:spcPts val="0"/>
              </a:spcBef>
              <a:spcAft>
                <a:spcPts val="0"/>
              </a:spcAft>
              <a:buNone/>
            </a:pPr>
            <a:endParaRPr>
              <a:latin typeface="Barlow Light"/>
              <a:ea typeface="Barlow Light"/>
              <a:cs typeface="Barlow Light"/>
              <a:sym typeface="Barlow Light"/>
            </a:endParaRPr>
          </a:p>
          <a:p>
            <a:pPr marL="0" lvl="0" indent="0" algn="l" rtl="0">
              <a:spcBef>
                <a:spcPts val="0"/>
              </a:spcBef>
              <a:spcAft>
                <a:spcPts val="0"/>
              </a:spcAft>
              <a:buNone/>
            </a:pPr>
            <a:endParaRPr>
              <a:latin typeface="Barlow Light"/>
              <a:ea typeface="Barlow Light"/>
              <a:cs typeface="Barlow Light"/>
              <a:sym typeface="Barlow Light"/>
            </a:endParaRPr>
          </a:p>
        </p:txBody>
      </p:sp>
      <p:pic>
        <p:nvPicPr>
          <p:cNvPr id="305" name="Google Shape;305;p21"/>
          <p:cNvPicPr preferRelativeResize="0"/>
          <p:nvPr/>
        </p:nvPicPr>
        <p:blipFill rotWithShape="1">
          <a:blip r:embed="rId1"/>
          <a:srcRect l="18897" t="48834" b="7087"/>
          <a:stretch>
            <a:fillRect/>
          </a:stretch>
        </p:blipFill>
        <p:spPr>
          <a:xfrm>
            <a:off x="760425" y="1384800"/>
            <a:ext cx="7789574" cy="2381249"/>
          </a:xfrm>
          <a:prstGeom prst="rect">
            <a:avLst/>
          </a:prstGeom>
          <a:noFill/>
          <a:ln>
            <a:noFill/>
          </a:ln>
        </p:spPr>
      </p:pic>
      <p:sp>
        <p:nvSpPr>
          <p:cNvPr id="306" name="Google Shape;306;p21"/>
          <p:cNvSpPr txBox="1"/>
          <p:nvPr/>
        </p:nvSpPr>
        <p:spPr>
          <a:xfrm>
            <a:off x="593475" y="4073775"/>
            <a:ext cx="7971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Barlow Light"/>
                <a:ea typeface="Barlow Light"/>
                <a:cs typeface="Barlow Light"/>
                <a:sym typeface="Barlow Light"/>
              </a:rPr>
              <a:t>With 3 principal components we have achieved explained variance of 72%</a:t>
            </a:r>
            <a:endParaRPr sz="1200">
              <a:latin typeface="Barlow Light"/>
              <a:ea typeface="Barlow Light"/>
              <a:cs typeface="Barlow Light"/>
              <a:sym typeface="Barlow Light"/>
            </a:endParaRPr>
          </a:p>
        </p:txBody>
      </p:sp>
    </p:spTree>
  </p:cSld>
  <p:clrMapOvr>
    <a:masterClrMapping/>
  </p:clrMapOvr>
  <p:transition>
    <p:fade thruBlk="1"/>
  </p:transition>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7637</Words>
  <Application>WPS Presentation</Application>
  <PresentationFormat/>
  <Paragraphs>209</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SimSun</vt:lpstr>
      <vt:lpstr>Wingdings</vt:lpstr>
      <vt:lpstr>Arial</vt:lpstr>
      <vt:lpstr>Miriam Libre</vt:lpstr>
      <vt:lpstr>Barlow Light</vt:lpstr>
      <vt:lpstr>Barlow</vt:lpstr>
      <vt:lpstr>Calibri</vt:lpstr>
      <vt:lpstr>Helvetica Neue</vt:lpstr>
      <vt:lpstr>Work Sans</vt:lpstr>
      <vt:lpstr>Microsoft YaHei</vt:lpstr>
      <vt:lpstr>汉仪旗黑</vt:lpstr>
      <vt:lpstr>Arial Unicode MS</vt:lpstr>
      <vt:lpstr>宋体-简</vt:lpstr>
      <vt:lpstr>Roderigo template</vt:lpstr>
      <vt:lpstr>Breast cancer prediction</vt:lpstr>
      <vt:lpstr>TEAM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Breast cancer prediction</dc:title>
  <dc:creator/>
  <cp:lastModifiedBy>sujithbasani</cp:lastModifiedBy>
  <cp:revision>1</cp:revision>
  <dcterms:created xsi:type="dcterms:W3CDTF">2022-12-06T02:24:53Z</dcterms:created>
  <dcterms:modified xsi:type="dcterms:W3CDTF">2022-12-06T02:24:53Z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1033-4.7.1.7786</vt:lpwstr>
  </property>
</Properties>
</file>