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0" r:id="rId20"/>
  </p:sldIdLst>
  <p:sldSz cx="16200438" cy="7920038"/>
  <p:notesSz cx="6858000" cy="9144000"/>
  <p:defaultTextStyle>
    <a:defPPr>
      <a:defRPr lang="en-US"/>
    </a:defPPr>
    <a:lvl1pPr marL="0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1pPr>
    <a:lvl2pPr marL="578861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2pPr>
    <a:lvl3pPr marL="1157722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3pPr>
    <a:lvl4pPr marL="1736583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4pPr>
    <a:lvl5pPr marL="2315444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5pPr>
    <a:lvl6pPr marL="2894305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6pPr>
    <a:lvl7pPr marL="3473166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7pPr>
    <a:lvl8pPr marL="4052026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8pPr>
    <a:lvl9pPr marL="4630887" algn="l" defTabSz="57886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FF4B4B"/>
    <a:srgbClr val="FCF600"/>
    <a:srgbClr val="00D25F"/>
    <a:srgbClr val="E8F1FB"/>
    <a:srgbClr val="CDE3F8"/>
    <a:srgbClr val="98B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25645" y="-5500"/>
            <a:ext cx="6663695" cy="7925539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1189" y="1593787"/>
            <a:ext cx="11393753" cy="3021347"/>
          </a:xfrm>
        </p:spPr>
        <p:txBody>
          <a:bodyPr anchor="b">
            <a:normAutofit/>
          </a:bodyPr>
          <a:lstStyle>
            <a:lvl1pPr algn="r">
              <a:defRPr sz="6929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25" y="4615134"/>
            <a:ext cx="9285016" cy="1603564"/>
          </a:xfrm>
        </p:spPr>
        <p:txBody>
          <a:bodyPr anchor="t">
            <a:normAutofit/>
          </a:bodyPr>
          <a:lstStyle>
            <a:lvl1pPr marL="0" indent="0" algn="r">
              <a:buNone/>
              <a:defRPr sz="2425">
                <a:solidFill>
                  <a:schemeClr val="tx1"/>
                </a:solidFill>
              </a:defRPr>
            </a:lvl1pPr>
            <a:lvl2pPr marL="528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6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4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5582" y="6794366"/>
            <a:ext cx="5745686" cy="4216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1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17" y="5465802"/>
            <a:ext cx="13312624" cy="654504"/>
          </a:xfrm>
        </p:spPr>
        <p:txBody>
          <a:bodyPr anchor="b">
            <a:normAutofit/>
          </a:bodyPr>
          <a:lstStyle>
            <a:lvl1pPr algn="ctr">
              <a:defRPr sz="2772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70476" y="1076460"/>
            <a:ext cx="10930438" cy="365510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48"/>
            </a:lvl1pPr>
            <a:lvl2pPr marL="528020" indent="0">
              <a:buNone/>
              <a:defRPr sz="1848"/>
            </a:lvl2pPr>
            <a:lvl3pPr marL="1056041" indent="0">
              <a:buNone/>
              <a:defRPr sz="1848"/>
            </a:lvl3pPr>
            <a:lvl4pPr marL="1584061" indent="0">
              <a:buNone/>
              <a:defRPr sz="1848"/>
            </a:lvl4pPr>
            <a:lvl5pPr marL="2112081" indent="0">
              <a:buNone/>
              <a:defRPr sz="1848"/>
            </a:lvl5pPr>
            <a:lvl6pPr marL="2640101" indent="0">
              <a:buNone/>
              <a:defRPr sz="1848"/>
            </a:lvl6pPr>
            <a:lvl7pPr marL="3168122" indent="0">
              <a:buNone/>
              <a:defRPr sz="1848"/>
            </a:lvl7pPr>
            <a:lvl8pPr marL="3696142" indent="0">
              <a:buNone/>
              <a:defRPr sz="1848"/>
            </a:lvl8pPr>
            <a:lvl9pPr marL="4224162" indent="0">
              <a:buNone/>
              <a:defRPr sz="184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317" y="6120306"/>
            <a:ext cx="13312624" cy="570169"/>
          </a:xfrm>
        </p:spPr>
        <p:txBody>
          <a:bodyPr>
            <a:normAutofit/>
          </a:bodyPr>
          <a:lstStyle>
            <a:lvl1pPr marL="0" indent="0" algn="ctr">
              <a:buNone/>
              <a:defRPr sz="1617"/>
            </a:lvl1pPr>
            <a:lvl2pPr marL="528020" indent="0">
              <a:buNone/>
              <a:defRPr sz="1386"/>
            </a:lvl2pPr>
            <a:lvl3pPr marL="1056041" indent="0">
              <a:buNone/>
              <a:defRPr sz="1155"/>
            </a:lvl3pPr>
            <a:lvl4pPr marL="1584061" indent="0">
              <a:buNone/>
              <a:defRPr sz="1039"/>
            </a:lvl4pPr>
            <a:lvl5pPr marL="2112081" indent="0">
              <a:buNone/>
              <a:defRPr sz="1039"/>
            </a:lvl5pPr>
            <a:lvl6pPr marL="2640101" indent="0">
              <a:buNone/>
              <a:defRPr sz="1039"/>
            </a:lvl6pPr>
            <a:lvl7pPr marL="3168122" indent="0">
              <a:buNone/>
              <a:defRPr sz="1039"/>
            </a:lvl7pPr>
            <a:lvl8pPr marL="3696142" indent="0">
              <a:buNone/>
              <a:defRPr sz="1039"/>
            </a:lvl8pPr>
            <a:lvl9pPr marL="4224162" indent="0">
              <a:buNone/>
              <a:defRPr sz="103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19" y="792004"/>
            <a:ext cx="13312624" cy="3520017"/>
          </a:xfrm>
        </p:spPr>
        <p:txBody>
          <a:bodyPr anchor="ctr">
            <a:normAutofit/>
          </a:bodyPr>
          <a:lstStyle>
            <a:lvl1pPr algn="ctr">
              <a:defRPr sz="3696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19" y="5016024"/>
            <a:ext cx="13312626" cy="16720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10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6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24197" y="996672"/>
            <a:ext cx="810022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23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4923" y="3256015"/>
            <a:ext cx="810022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23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219" y="792004"/>
            <a:ext cx="11945713" cy="3168014"/>
          </a:xfrm>
        </p:spPr>
        <p:txBody>
          <a:bodyPr anchor="ctr">
            <a:normAutofit/>
          </a:bodyPr>
          <a:lstStyle>
            <a:lvl1pPr algn="ctr">
              <a:defRPr sz="3696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37977" y="3960018"/>
            <a:ext cx="11338200" cy="44000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79"/>
            </a:lvl1pPr>
            <a:lvl2pPr marL="528020" indent="0">
              <a:buFontTx/>
              <a:buNone/>
              <a:defRPr/>
            </a:lvl2pPr>
            <a:lvl3pPr marL="1056041" indent="0">
              <a:buFontTx/>
              <a:buNone/>
              <a:defRPr/>
            </a:lvl3pPr>
            <a:lvl4pPr marL="1584061" indent="0">
              <a:buFontTx/>
              <a:buNone/>
              <a:defRPr/>
            </a:lvl4pPr>
            <a:lvl5pPr marL="2112081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17" y="5016024"/>
            <a:ext cx="13312624" cy="16720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10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20" y="3820952"/>
            <a:ext cx="13312621" cy="1696260"/>
          </a:xfrm>
        </p:spPr>
        <p:txBody>
          <a:bodyPr anchor="b">
            <a:normAutofit/>
          </a:bodyPr>
          <a:lstStyle>
            <a:lvl1pPr algn="r">
              <a:defRPr sz="3696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18" y="5517212"/>
            <a:ext cx="13312622" cy="993643"/>
          </a:xfrm>
        </p:spPr>
        <p:txBody>
          <a:bodyPr anchor="t">
            <a:normAutofit/>
          </a:bodyPr>
          <a:lstStyle>
            <a:lvl1pPr marL="0" indent="0" algn="r">
              <a:buNone/>
              <a:defRPr sz="2310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5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24197" y="996672"/>
            <a:ext cx="810022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23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4923" y="3256015"/>
            <a:ext cx="810022" cy="675335"/>
          </a:xfrm>
          <a:prstGeom prst="rect">
            <a:avLst/>
          </a:prstGeom>
        </p:spPr>
        <p:txBody>
          <a:bodyPr vert="horz" lIns="105601" tIns="52800" rIns="105601" bIns="528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23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219" y="792004"/>
            <a:ext cx="11945713" cy="3168014"/>
          </a:xfrm>
        </p:spPr>
        <p:txBody>
          <a:bodyPr anchor="ctr">
            <a:normAutofit/>
          </a:bodyPr>
          <a:lstStyle>
            <a:lvl1pPr algn="ctr">
              <a:defRPr sz="3696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72320" y="4488021"/>
            <a:ext cx="13312622" cy="1026672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77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18" y="5514693"/>
            <a:ext cx="13312622" cy="1173339"/>
          </a:xfrm>
        </p:spPr>
        <p:txBody>
          <a:bodyPr anchor="t">
            <a:normAutofit/>
          </a:bodyPr>
          <a:lstStyle>
            <a:lvl1pPr marL="0" indent="0" algn="r">
              <a:buNone/>
              <a:defRPr sz="2079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13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20" y="792004"/>
            <a:ext cx="13312625" cy="314968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72319" y="4048019"/>
            <a:ext cx="13312626" cy="96800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3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18" y="5016024"/>
            <a:ext cx="13312626" cy="1672008"/>
          </a:xfrm>
        </p:spPr>
        <p:txBody>
          <a:bodyPr anchor="t">
            <a:normAutofit/>
          </a:bodyPr>
          <a:lstStyle>
            <a:lvl1pPr marL="0" indent="0" algn="l">
              <a:buNone/>
              <a:defRPr sz="2079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9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49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32520" y="792004"/>
            <a:ext cx="2352424" cy="58960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2318" y="792004"/>
            <a:ext cx="10656441" cy="5896028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552565" y="6775722"/>
            <a:ext cx="732378" cy="42166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983" y="3080014"/>
            <a:ext cx="11866963" cy="2437198"/>
          </a:xfrm>
        </p:spPr>
        <p:txBody>
          <a:bodyPr anchor="b"/>
          <a:lstStyle>
            <a:lvl1pPr algn="r">
              <a:defRPr sz="462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7982" y="5517212"/>
            <a:ext cx="11866964" cy="993643"/>
          </a:xfrm>
        </p:spPr>
        <p:txBody>
          <a:bodyPr anchor="t">
            <a:normAutofit/>
          </a:bodyPr>
          <a:lstStyle>
            <a:lvl1pPr marL="0" indent="0" algn="r">
              <a:buNone/>
              <a:defRPr sz="2310">
                <a:solidFill>
                  <a:schemeClr val="tx1"/>
                </a:solidFill>
              </a:defRPr>
            </a:lvl1pPr>
            <a:lvl2pPr marL="52802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18" y="792004"/>
            <a:ext cx="13312626" cy="202400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2319" y="3080014"/>
            <a:ext cx="6504432" cy="3608018"/>
          </a:xfrm>
        </p:spPr>
        <p:txBody>
          <a:bodyPr>
            <a:normAutofit/>
          </a:bodyPr>
          <a:lstStyle>
            <a:lvl1pPr>
              <a:defRPr sz="2079"/>
            </a:lvl1pPr>
            <a:lvl2pPr>
              <a:defRPr sz="1848"/>
            </a:lvl2pPr>
            <a:lvl3pPr>
              <a:defRPr sz="1617"/>
            </a:lvl3pPr>
            <a:lvl4pPr>
              <a:defRPr sz="1386"/>
            </a:lvl4pPr>
            <a:lvl5pPr>
              <a:defRPr sz="1386"/>
            </a:lvl5pPr>
            <a:lvl6pPr>
              <a:defRPr sz="1386"/>
            </a:lvl6pPr>
            <a:lvl7pPr>
              <a:defRPr sz="1386"/>
            </a:lvl7pPr>
            <a:lvl8pPr>
              <a:defRPr sz="1386"/>
            </a:lvl8pPr>
            <a:lvl9pPr>
              <a:defRPr sz="13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0509" y="3080015"/>
            <a:ext cx="6504433" cy="3608017"/>
          </a:xfrm>
        </p:spPr>
        <p:txBody>
          <a:bodyPr>
            <a:normAutofit/>
          </a:bodyPr>
          <a:lstStyle>
            <a:lvl1pPr>
              <a:defRPr sz="2079"/>
            </a:lvl1pPr>
            <a:lvl2pPr>
              <a:defRPr sz="1848"/>
            </a:lvl2pPr>
            <a:lvl3pPr>
              <a:defRPr sz="1617"/>
            </a:lvl3pPr>
            <a:lvl4pPr>
              <a:defRPr sz="1386"/>
            </a:lvl4pPr>
            <a:lvl5pPr>
              <a:defRPr sz="1386"/>
            </a:lvl5pPr>
            <a:lvl6pPr>
              <a:defRPr sz="1386"/>
            </a:lvl6pPr>
            <a:lvl7pPr>
              <a:defRPr sz="1386"/>
            </a:lvl7pPr>
            <a:lvl8pPr>
              <a:defRPr sz="1386"/>
            </a:lvl8pPr>
            <a:lvl9pPr>
              <a:defRPr sz="13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4829" y="3070236"/>
            <a:ext cx="6121921" cy="665503"/>
          </a:xfrm>
        </p:spPr>
        <p:txBody>
          <a:bodyPr anchor="b">
            <a:noAutofit/>
          </a:bodyPr>
          <a:lstStyle>
            <a:lvl1pPr marL="0" indent="0">
              <a:buNone/>
              <a:defRPr sz="3234" b="0">
                <a:solidFill>
                  <a:schemeClr val="accent1">
                    <a:lumMod val="75000"/>
                  </a:schemeClr>
                </a:solidFill>
              </a:defRPr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2317" y="3851851"/>
            <a:ext cx="6504433" cy="2836180"/>
          </a:xfrm>
        </p:spPr>
        <p:txBody>
          <a:bodyPr anchor="t">
            <a:normAutofit/>
          </a:bodyPr>
          <a:lstStyle>
            <a:lvl1pPr>
              <a:defRPr sz="2079"/>
            </a:lvl1pPr>
            <a:lvl2pPr>
              <a:defRPr sz="1848"/>
            </a:lvl2pPr>
            <a:lvl3pPr>
              <a:defRPr sz="1617"/>
            </a:lvl3pPr>
            <a:lvl4pPr>
              <a:defRPr sz="1386"/>
            </a:lvl4pPr>
            <a:lvl5pPr>
              <a:defRPr sz="1386"/>
            </a:lvl5pPr>
            <a:lvl6pPr>
              <a:defRPr sz="1386"/>
            </a:lvl6pPr>
            <a:lvl7pPr>
              <a:defRPr sz="1386"/>
            </a:lvl7pPr>
            <a:lvl8pPr>
              <a:defRPr sz="1386"/>
            </a:lvl8pPr>
            <a:lvl9pPr>
              <a:defRPr sz="13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2627" y="3080015"/>
            <a:ext cx="6142317" cy="665503"/>
          </a:xfrm>
        </p:spPr>
        <p:txBody>
          <a:bodyPr anchor="b">
            <a:noAutofit/>
          </a:bodyPr>
          <a:lstStyle>
            <a:lvl1pPr marL="0" indent="0">
              <a:buNone/>
              <a:defRPr sz="3234" b="0">
                <a:solidFill>
                  <a:schemeClr val="accent1">
                    <a:lumMod val="75000"/>
                  </a:schemeClr>
                </a:solidFill>
              </a:defRPr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0509" y="3851851"/>
            <a:ext cx="6504433" cy="2836180"/>
          </a:xfrm>
        </p:spPr>
        <p:txBody>
          <a:bodyPr anchor="t">
            <a:normAutofit/>
          </a:bodyPr>
          <a:lstStyle>
            <a:lvl1pPr>
              <a:defRPr sz="2079"/>
            </a:lvl1pPr>
            <a:lvl2pPr>
              <a:defRPr sz="1848"/>
            </a:lvl2pPr>
            <a:lvl3pPr>
              <a:defRPr sz="1617"/>
            </a:lvl3pPr>
            <a:lvl4pPr>
              <a:defRPr sz="1386"/>
            </a:lvl4pPr>
            <a:lvl5pPr>
              <a:defRPr sz="1386"/>
            </a:lvl5pPr>
            <a:lvl6pPr>
              <a:defRPr sz="1386"/>
            </a:lvl6pPr>
            <a:lvl7pPr>
              <a:defRPr sz="1386"/>
            </a:lvl7pPr>
            <a:lvl8pPr>
              <a:defRPr sz="1386"/>
            </a:lvl8pPr>
            <a:lvl9pPr>
              <a:defRPr sz="13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19" y="1848009"/>
            <a:ext cx="4715987" cy="1584008"/>
          </a:xfrm>
        </p:spPr>
        <p:txBody>
          <a:bodyPr anchor="b">
            <a:normAutofit/>
          </a:bodyPr>
          <a:lstStyle>
            <a:lvl1pPr algn="ctr">
              <a:defRPr sz="2772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064" y="792003"/>
            <a:ext cx="8292878" cy="5896029"/>
          </a:xfrm>
        </p:spPr>
        <p:txBody>
          <a:bodyPr anchor="ctr">
            <a:normAutofit/>
          </a:bodyPr>
          <a:lstStyle>
            <a:lvl1pPr>
              <a:defRPr sz="2310"/>
            </a:lvl1pPr>
            <a:lvl2pPr>
              <a:defRPr sz="2079"/>
            </a:lvl2pPr>
            <a:lvl3pPr>
              <a:defRPr sz="1848"/>
            </a:lvl3pPr>
            <a:lvl4pPr>
              <a:defRPr sz="1617"/>
            </a:lvl4pPr>
            <a:lvl5pPr>
              <a:defRPr sz="1617"/>
            </a:lvl5pPr>
            <a:lvl6pPr>
              <a:defRPr sz="1617"/>
            </a:lvl6pPr>
            <a:lvl7pPr>
              <a:defRPr sz="1617"/>
            </a:lvl7pPr>
            <a:lvl8pPr>
              <a:defRPr sz="1617"/>
            </a:lvl8pPr>
            <a:lvl9pPr>
              <a:defRPr sz="161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319" y="3432017"/>
            <a:ext cx="4715987" cy="2112010"/>
          </a:xfrm>
        </p:spPr>
        <p:txBody>
          <a:bodyPr>
            <a:normAutofit/>
          </a:bodyPr>
          <a:lstStyle>
            <a:lvl1pPr marL="0" indent="0" algn="ctr">
              <a:buNone/>
              <a:defRPr sz="1848"/>
            </a:lvl1pPr>
            <a:lvl2pPr marL="528020" indent="0">
              <a:buNone/>
              <a:defRPr sz="1386"/>
            </a:lvl2pPr>
            <a:lvl3pPr marL="1056041" indent="0">
              <a:buNone/>
              <a:defRPr sz="1155"/>
            </a:lvl3pPr>
            <a:lvl4pPr marL="1584061" indent="0">
              <a:buNone/>
              <a:defRPr sz="1039"/>
            </a:lvl4pPr>
            <a:lvl5pPr marL="2112081" indent="0">
              <a:buNone/>
              <a:defRPr sz="1039"/>
            </a:lvl5pPr>
            <a:lvl6pPr marL="2640101" indent="0">
              <a:buNone/>
              <a:defRPr sz="1039"/>
            </a:lvl6pPr>
            <a:lvl7pPr marL="3168122" indent="0">
              <a:buNone/>
              <a:defRPr sz="1039"/>
            </a:lvl7pPr>
            <a:lvl8pPr marL="3696142" indent="0">
              <a:buNone/>
              <a:defRPr sz="1039"/>
            </a:lvl8pPr>
            <a:lvl9pPr marL="4224162" indent="0">
              <a:buNone/>
              <a:defRPr sz="103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208" y="2024008"/>
            <a:ext cx="7210149" cy="1584008"/>
          </a:xfrm>
        </p:spPr>
        <p:txBody>
          <a:bodyPr anchor="b">
            <a:normAutofit/>
          </a:bodyPr>
          <a:lstStyle>
            <a:lvl1pPr algn="ctr">
              <a:defRPr sz="3234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91632" y="1056005"/>
            <a:ext cx="4359680" cy="5280025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48"/>
            </a:lvl1pPr>
            <a:lvl2pPr marL="528020" indent="0">
              <a:buNone/>
              <a:defRPr sz="1848"/>
            </a:lvl2pPr>
            <a:lvl3pPr marL="1056041" indent="0">
              <a:buNone/>
              <a:defRPr sz="1848"/>
            </a:lvl3pPr>
            <a:lvl4pPr marL="1584061" indent="0">
              <a:buNone/>
              <a:defRPr sz="1848"/>
            </a:lvl4pPr>
            <a:lvl5pPr marL="2112081" indent="0">
              <a:buNone/>
              <a:defRPr sz="1848"/>
            </a:lvl5pPr>
            <a:lvl6pPr marL="2640101" indent="0">
              <a:buNone/>
              <a:defRPr sz="1848"/>
            </a:lvl6pPr>
            <a:lvl7pPr marL="3168122" indent="0">
              <a:buNone/>
              <a:defRPr sz="1848"/>
            </a:lvl7pPr>
            <a:lvl8pPr marL="3696142" indent="0">
              <a:buNone/>
              <a:defRPr sz="1848"/>
            </a:lvl8pPr>
            <a:lvl9pPr marL="4224162" indent="0">
              <a:buNone/>
              <a:defRPr sz="184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208" y="3608016"/>
            <a:ext cx="7210149" cy="2112010"/>
          </a:xfrm>
        </p:spPr>
        <p:txBody>
          <a:bodyPr>
            <a:normAutofit/>
          </a:bodyPr>
          <a:lstStyle>
            <a:lvl1pPr marL="0" indent="0" algn="ctr">
              <a:buNone/>
              <a:defRPr sz="2079"/>
            </a:lvl1pPr>
            <a:lvl2pPr marL="528020" indent="0">
              <a:buNone/>
              <a:defRPr sz="1386"/>
            </a:lvl2pPr>
            <a:lvl3pPr marL="1056041" indent="0">
              <a:buNone/>
              <a:defRPr sz="1155"/>
            </a:lvl3pPr>
            <a:lvl4pPr marL="1584061" indent="0">
              <a:buNone/>
              <a:defRPr sz="1039"/>
            </a:lvl4pPr>
            <a:lvl5pPr marL="2112081" indent="0">
              <a:buNone/>
              <a:defRPr sz="1039"/>
            </a:lvl5pPr>
            <a:lvl6pPr marL="2640101" indent="0">
              <a:buNone/>
              <a:defRPr sz="1039"/>
            </a:lvl6pPr>
            <a:lvl7pPr marL="3168122" indent="0">
              <a:buNone/>
              <a:defRPr sz="1039"/>
            </a:lvl7pPr>
            <a:lvl8pPr marL="3696142" indent="0">
              <a:buNone/>
              <a:defRPr sz="1039"/>
            </a:lvl8pPr>
            <a:lvl9pPr marL="4224162" indent="0">
              <a:buNone/>
              <a:defRPr sz="103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0396" y="1"/>
            <a:ext cx="3237979" cy="7920039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2318" y="792004"/>
            <a:ext cx="13312626" cy="20240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16" y="3080014"/>
            <a:ext cx="13312626" cy="360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32521" y="6794366"/>
            <a:ext cx="151879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7983" y="6794366"/>
            <a:ext cx="941328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52565" y="6794366"/>
            <a:ext cx="73237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528020" rtl="0" eaLnBrk="1" latinLnBrk="0" hangingPunct="1">
        <a:spcBef>
          <a:spcPct val="0"/>
        </a:spcBef>
        <a:buNone/>
        <a:defRPr sz="462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0013" indent="-330013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7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58033" indent="-330013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1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86053" indent="-330013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7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82068" indent="-198008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4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310089" indent="-198008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1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904112" indent="-264010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1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32132" indent="-264010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1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60152" indent="-264010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1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88172" indent="-264010" algn="l" defTabSz="528020" rtl="0" eaLnBrk="1" latinLnBrk="0" hangingPunct="1">
        <a:spcBef>
          <a:spcPct val="20000"/>
        </a:spcBef>
        <a:spcAft>
          <a:spcPts val="69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1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528020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Pasarela Antonella</a:t>
            </a:r>
            <a:endParaRPr lang="es-V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VE" sz="4400" dirty="0">
                <a:solidFill>
                  <a:srgbClr val="30ACEC"/>
                </a:solidFill>
              </a:rPr>
              <a:t>Descripción de Tablas</a:t>
            </a:r>
          </a:p>
        </p:txBody>
      </p:sp>
    </p:spTree>
    <p:extLst>
      <p:ext uri="{BB962C8B-B14F-4D97-AF65-F5344CB8AC3E}">
        <p14:creationId xmlns:p14="http://schemas.microsoft.com/office/powerpoint/2010/main" val="247881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52662" y="286554"/>
            <a:ext cx="3649315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pas_vnt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Varchar(9)</a:t>
            </a:r>
            <a:endParaRPr lang="es-VE" sz="18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cod_vnt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Varchar(8)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ced_ven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>
                <a:solidFill>
                  <a:srgbClr val="30ACEC"/>
                </a:solidFill>
              </a:rPr>
              <a:t>Varchar(8)</a:t>
            </a:r>
            <a:endParaRPr lang="es-VE" sz="20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ced_cli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Float</a:t>
            </a:r>
            <a:endParaRPr lang="es-VE" sz="2000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mon_vnt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rgbClr val="30ACEC"/>
                </a:solidFill>
              </a:rPr>
              <a:t>Date</a:t>
            </a:r>
            <a:endParaRPr lang="es-VE" sz="2400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fec_vnt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3229607" y="1745233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pas_vnt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16971" y="5231536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/>
          <p:cNvSpPr/>
          <p:nvPr/>
        </p:nvSpPr>
        <p:spPr>
          <a:xfrm>
            <a:off x="5212764" y="5231536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Varchar(8)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617709" y="5231535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cod_pre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2224584" y="425048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2252662" y="4821927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2" name="Decisión 31"/>
          <p:cNvSpPr/>
          <p:nvPr/>
        </p:nvSpPr>
        <p:spPr>
          <a:xfrm>
            <a:off x="2252662" y="5390256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6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33" y="3007611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3" y="3567796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60883"/>
              </p:ext>
            </p:extLst>
          </p:nvPr>
        </p:nvGraphicFramePr>
        <p:xfrm>
          <a:off x="6868664" y="1759747"/>
          <a:ext cx="8804266" cy="5761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258"/>
                <a:gridCol w="1760258"/>
                <a:gridCol w="1761250"/>
                <a:gridCol w="1761250"/>
                <a:gridCol w="1761250"/>
              </a:tblGrid>
              <a:tr h="60608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Campo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Descripción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Tipo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Longitud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Rango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918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Cod_vnt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Código </a:t>
                      </a:r>
                      <a:r>
                        <a:rPr lang="es-VE" sz="2000" dirty="0">
                          <a:effectLst/>
                        </a:rPr>
                        <a:t>de venta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A-Z_0-9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918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Ced_ved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Cédula</a:t>
                      </a:r>
                      <a:r>
                        <a:rPr lang="es-VE" sz="2000" baseline="0" dirty="0" smtClean="0">
                          <a:effectLst/>
                        </a:rPr>
                        <a:t> Vendedor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Constantia" panose="02030602050306030303" pitchFamily="18" charset="0"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918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Ced_cli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Cédula</a:t>
                      </a:r>
                      <a:r>
                        <a:rPr lang="es-VE" sz="2000" baseline="0" dirty="0" smtClean="0">
                          <a:effectLst/>
                        </a:rPr>
                        <a:t> Cliente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Constantia" panose="02030602050306030303" pitchFamily="18" charset="0"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918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Mon_vnt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Monto de venta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Float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10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918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Fec_vnt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Fecha de venta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Date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err="1" smtClean="0">
                          <a:effectLst/>
                        </a:rPr>
                        <a:t>dd</a:t>
                      </a:r>
                      <a:r>
                        <a:rPr lang="es-VE" sz="2000" dirty="0" smtClean="0">
                          <a:effectLst/>
                        </a:rPr>
                        <a:t>/mm/</a:t>
                      </a:r>
                      <a:r>
                        <a:rPr lang="es-VE" sz="2000" dirty="0" err="1" smtClean="0">
                          <a:effectLst/>
                        </a:rPr>
                        <a:t>aa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918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Cod_pre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A-Z_0-9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 flipH="1">
            <a:off x="7701120" y="453020"/>
            <a:ext cx="7139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Ventas de la Tienda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71600" y="178284"/>
            <a:ext cx="3479709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pas_pro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Varchar(8)</a:t>
            </a:r>
            <a:endParaRPr lang="es-VE" sz="18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rif_pro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nom_pro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Varchar(50)</a:t>
            </a:r>
            <a:endParaRPr lang="es-VE" sz="18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d</a:t>
            </a:r>
            <a:r>
              <a:rPr lang="es-VE" b="1" dirty="0" smtClean="0">
                <a:solidFill>
                  <a:srgbClr val="30ACEC"/>
                </a:solidFill>
              </a:rPr>
              <a:t>ir_pro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Varchar(15)</a:t>
            </a:r>
            <a:endParaRPr lang="es-VE" sz="1800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tel_pro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cor_pro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229607" y="1745233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pas_pro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016971" y="5231536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/>
          <p:cNvSpPr/>
          <p:nvPr/>
        </p:nvSpPr>
        <p:spPr>
          <a:xfrm>
            <a:off x="5212764" y="5231536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Varchar(20)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617709" y="5231535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p</a:t>
            </a:r>
            <a:r>
              <a:rPr lang="es-VE" b="1" dirty="0" smtClean="0">
                <a:solidFill>
                  <a:srgbClr val="30ACEC"/>
                </a:solidFill>
              </a:rPr>
              <a:t>ro_pro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2224584" y="425048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2252662" y="4821927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2252662" y="5390256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5" name="Decisión 34"/>
          <p:cNvSpPr/>
          <p:nvPr/>
        </p:nvSpPr>
        <p:spPr>
          <a:xfrm>
            <a:off x="2190558" y="3065442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6" name="Decisión 35"/>
          <p:cNvSpPr/>
          <p:nvPr/>
        </p:nvSpPr>
        <p:spPr>
          <a:xfrm>
            <a:off x="2218636" y="363688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57927"/>
              </p:ext>
            </p:extLst>
          </p:nvPr>
        </p:nvGraphicFramePr>
        <p:xfrm>
          <a:off x="7059847" y="1842932"/>
          <a:ext cx="7991468" cy="4844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753"/>
                <a:gridCol w="2445829"/>
                <a:gridCol w="1393371"/>
                <a:gridCol w="955861"/>
                <a:gridCol w="1598654"/>
              </a:tblGrid>
              <a:tr h="53741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Campo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Descripción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Tipo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L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Rango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78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Rif_pro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Rif del proveedor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8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A-Z_0-9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78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Nom_pro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Nombre del proveedor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30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A-Z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78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Dir_pro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Dirección del proveedor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50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A-Z,-,/,#,0-9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78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Tel_pro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Teléfono del proveedor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15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0-9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78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Pro_pro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Producto del proveedor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20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A-Z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78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Cor_pro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Correo del proveedor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30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A-Z,-,/,#,0-9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 flipH="1">
            <a:off x="8140160" y="344750"/>
            <a:ext cx="583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Proveedores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8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7497"/>
              </p:ext>
            </p:extLst>
          </p:nvPr>
        </p:nvGraphicFramePr>
        <p:xfrm>
          <a:off x="7048683" y="1745233"/>
          <a:ext cx="8368839" cy="4547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202"/>
                <a:gridCol w="2979981"/>
                <a:gridCol w="1161142"/>
                <a:gridCol w="725715"/>
                <a:gridCol w="1828799"/>
              </a:tblGrid>
              <a:tr h="5189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Campo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Descripción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Tipo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L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Rango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25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Id_insu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Identificador del insumo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Int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25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cod_ins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codigo de insumo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5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A-Z_0-9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6395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Fec_ins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Fecha de compra de insumo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Date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err="1" smtClean="0">
                          <a:effectLst/>
                        </a:rPr>
                        <a:t>dd</a:t>
                      </a:r>
                      <a:r>
                        <a:rPr lang="es-VE" sz="2000" dirty="0" smtClean="0">
                          <a:effectLst/>
                        </a:rPr>
                        <a:t>/mm/</a:t>
                      </a:r>
                      <a:r>
                        <a:rPr lang="es-VE" sz="2000" dirty="0" err="1" smtClean="0">
                          <a:effectLst/>
                        </a:rPr>
                        <a:t>aa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25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Pre_ins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Precio de insumo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Float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25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Can_ins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Cantidad de insumo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Int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4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632298" y="321920"/>
            <a:ext cx="3262453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pas_ins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8" name="Grupo 7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9" name="Rectángulo 8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Rectángulo 9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Int(11)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i</a:t>
            </a:r>
            <a:r>
              <a:rPr lang="es-VE" b="1" dirty="0" smtClean="0">
                <a:solidFill>
                  <a:srgbClr val="30ACEC"/>
                </a:solidFill>
              </a:rPr>
              <a:t>d_insu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Varchar(5)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Int(4)</a:t>
            </a:r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can_ins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20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Date</a:t>
            </a:r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fec_ins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23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Float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pre_ins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6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229607" y="1745233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pas_ins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016971" y="5231536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28"/>
          <p:cNvSpPr/>
          <p:nvPr/>
        </p:nvSpPr>
        <p:spPr>
          <a:xfrm>
            <a:off x="5212764" y="5231536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617709" y="5231535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2224584" y="425048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2" name="Decisión 31"/>
          <p:cNvSpPr/>
          <p:nvPr/>
        </p:nvSpPr>
        <p:spPr>
          <a:xfrm>
            <a:off x="2252662" y="4821927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5" name="Decisión 34"/>
          <p:cNvSpPr/>
          <p:nvPr/>
        </p:nvSpPr>
        <p:spPr>
          <a:xfrm>
            <a:off x="2218636" y="363688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6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5" y="3040256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/>
          <p:cNvSpPr txBox="1"/>
          <p:nvPr/>
        </p:nvSpPr>
        <p:spPr>
          <a:xfrm flipH="1">
            <a:off x="8317681" y="488386"/>
            <a:ext cx="583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Insumos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3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6891"/>
              </p:ext>
            </p:extLst>
          </p:nvPr>
        </p:nvGraphicFramePr>
        <p:xfrm>
          <a:off x="7304265" y="1745908"/>
          <a:ext cx="8095391" cy="2844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531"/>
                <a:gridCol w="1618531"/>
                <a:gridCol w="1619443"/>
                <a:gridCol w="1619443"/>
                <a:gridCol w="1619443"/>
              </a:tblGrid>
              <a:tr h="4956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Tipo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Longitud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Rango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008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cod_ins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codigo de insumo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Varchar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5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A-Z_0-9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008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Des_ins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Descripción del insumo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Varchar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30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A-Z_0-9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67901" y="290812"/>
            <a:ext cx="3262453" cy="935907"/>
          </a:xfrm>
        </p:spPr>
        <p:txBody>
          <a:bodyPr>
            <a:noAutofit/>
          </a:bodyPr>
          <a:lstStyle/>
          <a:p>
            <a:r>
              <a:rPr lang="es-VE" sz="6600" dirty="0">
                <a:solidFill>
                  <a:srgbClr val="30ACEC"/>
                </a:solidFill>
              </a:rPr>
              <a:t>t</a:t>
            </a:r>
            <a:r>
              <a:rPr lang="es-VE" sz="6600" dirty="0" smtClean="0">
                <a:solidFill>
                  <a:srgbClr val="30ACEC"/>
                </a:solidFill>
              </a:rPr>
              <a:t>ip_ins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7" name="Grupo 6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8" name="Rectángulo 7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" name="Rectángulo 8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>
                <a:solidFill>
                  <a:srgbClr val="30ACEC"/>
                </a:solidFill>
              </a:rPr>
              <a:t>Varchar(5</a:t>
            </a:r>
            <a:r>
              <a:rPr lang="es-VE" sz="2400" b="1" dirty="0">
                <a:solidFill>
                  <a:srgbClr val="30ACEC"/>
                </a:solidFill>
              </a:rPr>
              <a:t>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des_ins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19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22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5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3229607" y="1745233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tip_ins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16971" y="5231536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/>
          <p:cNvSpPr/>
          <p:nvPr/>
        </p:nvSpPr>
        <p:spPr>
          <a:xfrm>
            <a:off x="5212764" y="5231536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617709" y="5231535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2" name="Decisión 31"/>
          <p:cNvSpPr/>
          <p:nvPr/>
        </p:nvSpPr>
        <p:spPr>
          <a:xfrm>
            <a:off x="2200823" y="312729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 flipH="1">
            <a:off x="7475520" y="457278"/>
            <a:ext cx="6943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tipo de Insumo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51014"/>
              </p:ext>
            </p:extLst>
          </p:nvPr>
        </p:nvGraphicFramePr>
        <p:xfrm>
          <a:off x="7820238" y="2006937"/>
          <a:ext cx="7216561" cy="3726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825"/>
                <a:gridCol w="2566080"/>
                <a:gridCol w="1045028"/>
                <a:gridCol w="718991"/>
                <a:gridCol w="1443637"/>
              </a:tblGrid>
              <a:tr h="104106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Tipo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Rango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5726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cod_ins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Identificador de la suma de insumo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5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431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ide_ins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solidFill>
                            <a:srgbClr val="595959"/>
                          </a:solidFill>
                          <a:effectLst/>
                          <a:latin typeface="Times New Roman" panose="02020603050405020304" pitchFamily="18" charset="0"/>
                          <a:ea typeface="Constantia" panose="02030602050306030303" pitchFamily="18" charset="0"/>
                        </a:rPr>
                        <a:t>--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431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Sum_ins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Suma de insumos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50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0-5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2550649" y="1779935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7" name="Grupo 6"/>
          <p:cNvGrpSpPr/>
          <p:nvPr/>
        </p:nvGrpSpPr>
        <p:grpSpPr>
          <a:xfrm>
            <a:off x="2960206" y="1936813"/>
            <a:ext cx="382360" cy="375165"/>
            <a:chOff x="7047140" y="1396360"/>
            <a:chExt cx="435428" cy="428424"/>
          </a:xfrm>
        </p:grpSpPr>
        <p:sp>
          <p:nvSpPr>
            <p:cNvPr id="8" name="Rectángulo 7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9" name="Rectángulo 8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2550649" y="2463950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746442" y="2463950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Varchar(5)</a:t>
            </a:r>
            <a:endParaRPr lang="es-VE" sz="1800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151387" y="2463949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550649" y="3041335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746442" y="3041335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Int(5)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151387" y="3041334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550649" y="3620125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746442" y="3620125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Int(50)</a:t>
            </a:r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3151387" y="3620124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sum_ins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50649" y="4190242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19"/>
          <p:cNvSpPr/>
          <p:nvPr/>
        </p:nvSpPr>
        <p:spPr>
          <a:xfrm>
            <a:off x="5746442" y="4190242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151387" y="4190241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550649" y="4761690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22"/>
          <p:cNvSpPr/>
          <p:nvPr/>
        </p:nvSpPr>
        <p:spPr>
          <a:xfrm>
            <a:off x="5746442" y="4761690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151387" y="4761689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752121" y="1846834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>
                <a:solidFill>
                  <a:schemeClr val="bg1"/>
                </a:solidFill>
              </a:rPr>
              <a:t>inv_ins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539485" y="5333137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/>
          <p:cNvSpPr/>
          <p:nvPr/>
        </p:nvSpPr>
        <p:spPr>
          <a:xfrm>
            <a:off x="5735278" y="5333137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140223" y="5333136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2761435" y="3813913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2" name="Decisión 31"/>
          <p:cNvSpPr/>
          <p:nvPr/>
        </p:nvSpPr>
        <p:spPr>
          <a:xfrm>
            <a:off x="2747098" y="3225125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3" name="Picture 6" descr="Resultado de imagen para icon gear 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9" y="2547745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3091917" y="340144"/>
            <a:ext cx="3297623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inv_ins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 flipH="1">
            <a:off x="7467569" y="423376"/>
            <a:ext cx="8305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Inventario de Insumos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3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85686"/>
              </p:ext>
            </p:extLst>
          </p:nvPr>
        </p:nvGraphicFramePr>
        <p:xfrm>
          <a:off x="7205590" y="1745230"/>
          <a:ext cx="8455324" cy="501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493"/>
                <a:gridCol w="1888031"/>
                <a:gridCol w="1493908"/>
                <a:gridCol w="1691446"/>
                <a:gridCol w="1691446"/>
              </a:tblGrid>
              <a:tr h="60608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Tipo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Longitud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Rango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28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solidFill>
                            <a:srgbClr val="30ACEC"/>
                          </a:solidFill>
                          <a:effectLst/>
                        </a:rPr>
                        <a:t>Ide_tel</a:t>
                      </a:r>
                      <a:endParaRPr lang="es-VE" sz="24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Identificador de tela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Int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5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0-5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961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Fec_tel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Fecha</a:t>
                      </a:r>
                      <a:r>
                        <a:rPr lang="es-VE" sz="2400" baseline="0" dirty="0" smtClean="0">
                          <a:effectLst/>
                        </a:rPr>
                        <a:t> </a:t>
                      </a:r>
                      <a:r>
                        <a:rPr lang="es-VE" sz="2400" dirty="0" smtClean="0">
                          <a:effectLst/>
                        </a:rPr>
                        <a:t>de compra</a:t>
                      </a:r>
                      <a:r>
                        <a:rPr lang="es-VE" sz="2400" baseline="0" dirty="0" smtClean="0">
                          <a:effectLst/>
                        </a:rPr>
                        <a:t> de la </a:t>
                      </a:r>
                      <a:r>
                        <a:rPr lang="es-VE" sz="2400" dirty="0" smtClean="0">
                          <a:effectLst/>
                        </a:rPr>
                        <a:t>tela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Date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10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 err="1" smtClean="0">
                          <a:effectLst/>
                        </a:rPr>
                        <a:t>dd</a:t>
                      </a:r>
                      <a:r>
                        <a:rPr lang="es-VE" sz="2400" dirty="0" smtClean="0">
                          <a:effectLst/>
                        </a:rPr>
                        <a:t>/mm/</a:t>
                      </a:r>
                      <a:r>
                        <a:rPr lang="es-VE" sz="2400" dirty="0" err="1" smtClean="0">
                          <a:effectLst/>
                        </a:rPr>
                        <a:t>aa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28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Can_tel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Cantidad (metros)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4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0-9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28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Cod_tel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Código de tela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Varchar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5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A-Z_0-9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228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Pre_tel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u="sng">
                          <a:effectLst/>
                        </a:rPr>
                        <a:t>Precio</a:t>
                      </a:r>
                      <a:r>
                        <a:rPr lang="es-VE" sz="2400">
                          <a:effectLst/>
                        </a:rPr>
                        <a:t> de tela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Float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8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5490" y="199276"/>
            <a:ext cx="6816264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pas_tel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8" name="Grupo 7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9" name="Rectángulo 8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Rectángulo 9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Int(5)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ide_insu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Varchar(5)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>
                <a:solidFill>
                  <a:srgbClr val="30ACEC"/>
                </a:solidFill>
              </a:rPr>
              <a:t>Date</a:t>
            </a:r>
            <a:endParaRPr lang="es-VE" sz="2400" dirty="0">
              <a:solidFill>
                <a:srgbClr val="30ACEC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fec_tel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20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>
                <a:solidFill>
                  <a:srgbClr val="30ACEC"/>
                </a:solidFill>
              </a:rPr>
              <a:t>Int(11)</a:t>
            </a:r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can_tel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23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Float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pre_tel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6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229607" y="1745233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pas_tel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016971" y="5231536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28"/>
          <p:cNvSpPr/>
          <p:nvPr/>
        </p:nvSpPr>
        <p:spPr>
          <a:xfrm>
            <a:off x="5212764" y="5231536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617709" y="5231535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2224584" y="425048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2" name="Decisión 31"/>
          <p:cNvSpPr/>
          <p:nvPr/>
        </p:nvSpPr>
        <p:spPr>
          <a:xfrm>
            <a:off x="2252662" y="4821927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2218636" y="363688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4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5" y="3040256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 flipH="1">
            <a:off x="7847486" y="365742"/>
            <a:ext cx="583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Telas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8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9403"/>
              </p:ext>
            </p:extLst>
          </p:nvPr>
        </p:nvGraphicFramePr>
        <p:xfrm>
          <a:off x="7462274" y="2049791"/>
          <a:ext cx="7705154" cy="271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510"/>
                <a:gridCol w="2724759"/>
                <a:gridCol w="1175657"/>
                <a:gridCol w="722850"/>
                <a:gridCol w="1541378"/>
              </a:tblGrid>
              <a:tr h="7514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Descripción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Tipo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Rango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797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solidFill>
                            <a:srgbClr val="30ACEC"/>
                          </a:solidFill>
                          <a:effectLst/>
                        </a:rPr>
                        <a:t>cod_tel</a:t>
                      </a:r>
                      <a:endParaRPr lang="es-VE" sz="24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codigo de la tela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Varchar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5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A-Z_0-9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7976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Des_tel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>
                          <a:effectLst/>
                        </a:rPr>
                        <a:t>Descripción de la tela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Varchar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30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400" dirty="0">
                          <a:effectLst/>
                        </a:rPr>
                        <a:t>A-Z_0-9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808885" y="252487"/>
            <a:ext cx="3895500" cy="93590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28020" rtl="0" eaLnBrk="1" latinLnBrk="0" hangingPunct="1">
              <a:spcBef>
                <a:spcPct val="0"/>
              </a:spcBef>
              <a:buNone/>
              <a:defRPr sz="462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VE" sz="6600" dirty="0" smtClean="0">
                <a:solidFill>
                  <a:srgbClr val="30ACEC"/>
                </a:solidFill>
              </a:rPr>
              <a:t>tip_tel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>
                <a:solidFill>
                  <a:srgbClr val="30ACEC"/>
                </a:solidFill>
              </a:rPr>
              <a:t>Varchar(5</a:t>
            </a:r>
            <a:r>
              <a:rPr lang="es-VE" sz="2400" b="1" dirty="0">
                <a:solidFill>
                  <a:srgbClr val="30ACEC"/>
                </a:solidFill>
              </a:rPr>
              <a:t>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des_tel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229607" y="1745233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tip_tel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2200823" y="312729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028135" y="5220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/>
          <p:cNvSpPr/>
          <p:nvPr/>
        </p:nvSpPr>
        <p:spPr>
          <a:xfrm>
            <a:off x="5223928" y="5220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628873" y="5220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 flipH="1">
            <a:off x="9952049" y="745324"/>
            <a:ext cx="5830841" cy="4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rgbClr val="30ACEC"/>
                </a:solidFill>
              </a:rPr>
              <a:t>Tabla de tipos de Tela</a:t>
            </a:r>
            <a:endParaRPr lang="es-VE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7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07302"/>
              </p:ext>
            </p:extLst>
          </p:nvPr>
        </p:nvGraphicFramePr>
        <p:xfrm>
          <a:off x="7434897" y="1814285"/>
          <a:ext cx="8153447" cy="4051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138"/>
                <a:gridCol w="2633479"/>
                <a:gridCol w="1509486"/>
                <a:gridCol w="749287"/>
                <a:gridCol w="1631057"/>
              </a:tblGrid>
              <a:tr h="75474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Tipo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Rango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330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solidFill>
                            <a:srgbClr val="30ACEC"/>
                          </a:solidFill>
                          <a:effectLst/>
                        </a:rPr>
                        <a:t>Id_tla</a:t>
                      </a:r>
                      <a:endParaRPr lang="es-VE" sz="24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Identificador de la suma de telas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int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5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0-9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5680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Cod_tel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´Código</a:t>
                      </a:r>
                      <a:r>
                        <a:rPr lang="es-VE" sz="2400" baseline="0" dirty="0" smtClean="0">
                          <a:effectLst/>
                        </a:rPr>
                        <a:t> de Tela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Varchar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5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5680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Sum_tla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Suma de insumos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50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835490" y="442778"/>
            <a:ext cx="6816264" cy="93590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28020" rtl="0" eaLnBrk="1" latinLnBrk="0" hangingPunct="1">
              <a:spcBef>
                <a:spcPct val="0"/>
              </a:spcBef>
              <a:buNone/>
              <a:defRPr sz="462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VE" sz="6600" dirty="0" smtClean="0">
                <a:solidFill>
                  <a:srgbClr val="30ACEC"/>
                </a:solidFill>
              </a:rPr>
              <a:t>inv_tel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Int(5)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i</a:t>
            </a:r>
            <a:r>
              <a:rPr lang="es-VE" b="1" dirty="0" smtClean="0">
                <a:solidFill>
                  <a:srgbClr val="30ACEC"/>
                </a:solidFill>
              </a:rPr>
              <a:t>d_tla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b="1" dirty="0" smtClean="0">
                <a:solidFill>
                  <a:srgbClr val="30ACEC"/>
                </a:solidFill>
              </a:rPr>
              <a:t>Varchar(5)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Int(50)</a:t>
            </a:r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sum_tla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27205" y="4088640"/>
            <a:ext cx="2596721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/>
          <p:cNvSpPr txBox="1"/>
          <p:nvPr/>
        </p:nvSpPr>
        <p:spPr>
          <a:xfrm>
            <a:off x="3229607" y="1745233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600" dirty="0" smtClean="0">
                <a:solidFill>
                  <a:schemeClr val="bg1"/>
                </a:solidFill>
              </a:rPr>
              <a:t>inv_tel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2218636" y="363688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2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5" y="3040256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ángulo 64"/>
          <p:cNvSpPr/>
          <p:nvPr/>
        </p:nvSpPr>
        <p:spPr>
          <a:xfrm>
            <a:off x="2016971" y="5216927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Rectángulo 65"/>
          <p:cNvSpPr/>
          <p:nvPr/>
        </p:nvSpPr>
        <p:spPr>
          <a:xfrm>
            <a:off x="5212764" y="5216927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2800" dirty="0">
              <a:solidFill>
                <a:srgbClr val="30ACEC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616041" y="5216926"/>
            <a:ext cx="2596721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 flipH="1">
            <a:off x="7914529" y="480656"/>
            <a:ext cx="7507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Inventario de Tela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44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09613" y="319685"/>
            <a:ext cx="6816264" cy="93590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28020" rtl="0" eaLnBrk="1" latinLnBrk="0" hangingPunct="1">
              <a:spcBef>
                <a:spcPct val="0"/>
              </a:spcBef>
              <a:buNone/>
              <a:defRPr sz="462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VE" sz="6600" dirty="0" smtClean="0">
                <a:solidFill>
                  <a:srgbClr val="30ACEC"/>
                </a:solidFill>
              </a:rPr>
              <a:t>Flujo de Procesos</a:t>
            </a:r>
            <a:endParaRPr lang="es-VE" sz="6600" dirty="0">
              <a:solidFill>
                <a:srgbClr val="30ACEC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07560"/>
              </p:ext>
            </p:extLst>
          </p:nvPr>
        </p:nvGraphicFramePr>
        <p:xfrm>
          <a:off x="3046199" y="2461846"/>
          <a:ext cx="10800292" cy="459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93"/>
                <a:gridCol w="921799"/>
              </a:tblGrid>
              <a:tr h="885264">
                <a:tc>
                  <a:txBody>
                    <a:bodyPr/>
                    <a:lstStyle/>
                    <a:p>
                      <a:pPr algn="ctr"/>
                      <a:r>
                        <a:rPr lang="es-VE" sz="3200" dirty="0" smtClean="0"/>
                        <a:t>Procesos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R.</a:t>
                      </a:r>
                      <a:endParaRPr lang="es-VE" dirty="0"/>
                    </a:p>
                  </a:txBody>
                  <a:tcPr anchor="ctr"/>
                </a:tc>
              </a:tr>
              <a:tr h="618349">
                <a:tc>
                  <a:txBody>
                    <a:bodyPr/>
                    <a:lstStyle/>
                    <a:p>
                      <a:pPr algn="l"/>
                      <a:r>
                        <a:rPr lang="es-VE" sz="2800" b="1" dirty="0" smtClean="0"/>
                        <a:t>Creación</a:t>
                      </a:r>
                      <a:r>
                        <a:rPr lang="es-VE" sz="2800" b="1" baseline="0" dirty="0" smtClean="0"/>
                        <a:t> y Gestión de Usuarios y Sesiones</a:t>
                      </a:r>
                      <a:endParaRPr lang="es-V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s-V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618349">
                <a:tc gridSpan="2">
                  <a:txBody>
                    <a:bodyPr/>
                    <a:lstStyle/>
                    <a:p>
                      <a:pPr algn="ctr"/>
                      <a:r>
                        <a:rPr lang="es-VE" sz="2800" b="1" dirty="0" smtClean="0">
                          <a:solidFill>
                            <a:schemeClr val="bg1"/>
                          </a:solidFill>
                        </a:rPr>
                        <a:t>Modulo</a:t>
                      </a:r>
                      <a:r>
                        <a:rPr lang="es-VE" sz="2800" b="1" baseline="0" dirty="0" smtClean="0">
                          <a:solidFill>
                            <a:schemeClr val="bg1"/>
                          </a:solidFill>
                        </a:rPr>
                        <a:t> del Administrador</a:t>
                      </a:r>
                      <a:endParaRPr lang="es-VE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ACE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V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ACEC"/>
                    </a:solidFill>
                  </a:tcPr>
                </a:tc>
              </a:tr>
              <a:tr h="618349">
                <a:tc>
                  <a:txBody>
                    <a:bodyPr/>
                    <a:lstStyle/>
                    <a:p>
                      <a:pPr algn="l"/>
                      <a:r>
                        <a:rPr lang="es-VE" sz="2800" b="1" dirty="0" smtClean="0"/>
                        <a:t>Compra</a:t>
                      </a:r>
                      <a:r>
                        <a:rPr lang="es-VE" sz="2800" b="1" baseline="0" dirty="0" smtClean="0"/>
                        <a:t> de Insumos y productos a proveedores</a:t>
                      </a:r>
                      <a:endParaRPr lang="es-V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V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618349">
                <a:tc>
                  <a:txBody>
                    <a:bodyPr/>
                    <a:lstStyle/>
                    <a:p>
                      <a:pPr marL="0" marR="0" lvl="0" indent="0" algn="l" defTabSz="528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2800" b="1" dirty="0" smtClean="0"/>
                        <a:t>Control</a:t>
                      </a:r>
                      <a:r>
                        <a:rPr lang="es-VE" sz="2800" b="1" baseline="0" dirty="0" smtClean="0"/>
                        <a:t> de Nomina de los Empleados</a:t>
                      </a:r>
                      <a:endParaRPr lang="es-VE" sz="2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V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618349">
                <a:tc>
                  <a:txBody>
                    <a:bodyPr/>
                    <a:lstStyle/>
                    <a:p>
                      <a:pPr algn="l"/>
                      <a:r>
                        <a:rPr lang="es-VE" sz="2800" b="1" dirty="0" smtClean="0"/>
                        <a:t>Gestión</a:t>
                      </a:r>
                      <a:r>
                        <a:rPr lang="es-VE" sz="2800" b="1" baseline="0" dirty="0" smtClean="0"/>
                        <a:t> de Pedidos de los Clientes</a:t>
                      </a:r>
                      <a:endParaRPr lang="es-V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V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618349">
                <a:tc>
                  <a:txBody>
                    <a:bodyPr/>
                    <a:lstStyle/>
                    <a:p>
                      <a:pPr algn="l"/>
                      <a:r>
                        <a:rPr lang="es-VE" sz="2800" b="1" dirty="0" smtClean="0"/>
                        <a:t>Gestión</a:t>
                      </a:r>
                      <a:r>
                        <a:rPr lang="es-VE" sz="2800" b="1" baseline="0" dirty="0" smtClean="0"/>
                        <a:t> de las Compras de los Clientes</a:t>
                      </a:r>
                      <a:endParaRPr lang="es-VE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s-V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5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413828" y="275770"/>
            <a:ext cx="5544457" cy="613610"/>
          </a:xfrm>
        </p:spPr>
        <p:txBody>
          <a:bodyPr>
            <a:normAutofit fontScale="90000"/>
          </a:bodyPr>
          <a:lstStyle/>
          <a:p>
            <a:r>
              <a:rPr lang="es-VE" dirty="0" smtClean="0">
                <a:solidFill>
                  <a:srgbClr val="30ACEC"/>
                </a:solidFill>
              </a:rPr>
              <a:t>Tablas</a:t>
            </a:r>
            <a:endParaRPr lang="es-VE" dirty="0">
              <a:solidFill>
                <a:srgbClr val="30ACEC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303309" y="1525760"/>
            <a:ext cx="4430974" cy="4160936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29" name="Grupo 28"/>
          <p:cNvGrpSpPr/>
          <p:nvPr/>
        </p:nvGrpSpPr>
        <p:grpSpPr>
          <a:xfrm>
            <a:off x="2712864" y="1693697"/>
            <a:ext cx="382360" cy="375165"/>
            <a:chOff x="7047140" y="1396360"/>
            <a:chExt cx="435428" cy="428424"/>
          </a:xfrm>
        </p:grpSpPr>
        <p:sp>
          <p:nvSpPr>
            <p:cNvPr id="30" name="Rectángulo 29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1" name="Rectángulo 30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32" name="Rectángulo 31"/>
          <p:cNvSpPr/>
          <p:nvPr/>
        </p:nvSpPr>
        <p:spPr>
          <a:xfrm>
            <a:off x="2303307" y="2220834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/>
          <p:cNvSpPr/>
          <p:nvPr/>
        </p:nvSpPr>
        <p:spPr>
          <a:xfrm>
            <a:off x="5499100" y="222083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rgbClr val="30ACEC"/>
                </a:solidFill>
              </a:rPr>
              <a:t>Int(11)</a:t>
            </a:r>
            <a:endParaRPr lang="es-VE" sz="2000" b="1" dirty="0">
              <a:solidFill>
                <a:srgbClr val="30ACEC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904045" y="222083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rgbClr val="30ACEC"/>
                </a:solidFill>
              </a:rPr>
              <a:t>ide_adm</a:t>
            </a:r>
            <a:endParaRPr lang="es-VE" dirty="0">
              <a:solidFill>
                <a:srgbClr val="30ACEC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303307" y="2798219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6" name="Rectángulo 35"/>
          <p:cNvSpPr/>
          <p:nvPr/>
        </p:nvSpPr>
        <p:spPr>
          <a:xfrm>
            <a:off x="5499100" y="2798219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904045" y="2798218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rgbClr val="30ACEC"/>
                </a:solidFill>
              </a:rPr>
              <a:t>adm_adm</a:t>
            </a:r>
            <a:endParaRPr lang="es-VE" dirty="0">
              <a:solidFill>
                <a:srgbClr val="30ACEC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303307" y="337700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Rectángulo 38"/>
          <p:cNvSpPr/>
          <p:nvPr/>
        </p:nvSpPr>
        <p:spPr>
          <a:xfrm>
            <a:off x="5499100" y="337700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>
                <a:solidFill>
                  <a:srgbClr val="30ACEC"/>
                </a:solidFill>
              </a:rPr>
              <a:t>Varchar(30)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904045" y="337700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rgbClr val="30ACEC"/>
                </a:solidFill>
              </a:rPr>
              <a:t>con_adm</a:t>
            </a:r>
            <a:endParaRPr lang="es-VE" dirty="0">
              <a:solidFill>
                <a:srgbClr val="30ACEC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303307" y="3947126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Rectángulo 41"/>
          <p:cNvSpPr/>
          <p:nvPr/>
        </p:nvSpPr>
        <p:spPr>
          <a:xfrm>
            <a:off x="5499100" y="3947126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904045" y="3947125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303307" y="451857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/>
          <p:cNvSpPr/>
          <p:nvPr/>
        </p:nvSpPr>
        <p:spPr>
          <a:xfrm>
            <a:off x="5499100" y="451857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904045" y="451857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47" name="Decisión 46"/>
          <p:cNvSpPr/>
          <p:nvPr/>
        </p:nvSpPr>
        <p:spPr>
          <a:xfrm>
            <a:off x="2493064" y="295397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8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492278" y="2356616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ecisión 48"/>
          <p:cNvSpPr/>
          <p:nvPr/>
        </p:nvSpPr>
        <p:spPr>
          <a:xfrm>
            <a:off x="2499756" y="3535885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CuadroTexto 49"/>
          <p:cNvSpPr txBox="1"/>
          <p:nvPr/>
        </p:nvSpPr>
        <p:spPr>
          <a:xfrm>
            <a:off x="3504779" y="160371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pas_adm</a:t>
            </a:r>
            <a:endParaRPr lang="es-VE" sz="3600" dirty="0">
              <a:solidFill>
                <a:schemeClr val="bg1"/>
              </a:solidFill>
            </a:endParaRPr>
          </a:p>
        </p:txBody>
      </p:sp>
      <p:pic>
        <p:nvPicPr>
          <p:cNvPr id="3078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73" y="4021604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0"/>
            <a:ext cx="10377714" cy="7920038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063868" y="6957709"/>
            <a:ext cx="4136570" cy="9623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528020" rtl="0" eaLnBrk="1" latinLnBrk="0" hangingPunct="1">
              <a:spcBef>
                <a:spcPct val="0"/>
              </a:spcBef>
              <a:buNone/>
              <a:defRPr sz="462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VE" sz="7200" dirty="0" smtClean="0">
                <a:solidFill>
                  <a:srgbClr val="30ACEC"/>
                </a:solidFill>
              </a:rPr>
              <a:t>Diagrama</a:t>
            </a:r>
            <a:endParaRPr lang="es-VE" sz="7200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413828" y="319313"/>
            <a:ext cx="5544457" cy="613610"/>
          </a:xfrm>
        </p:spPr>
        <p:txBody>
          <a:bodyPr>
            <a:normAutofit fontScale="90000"/>
          </a:bodyPr>
          <a:lstStyle/>
          <a:p>
            <a:r>
              <a:rPr lang="es-VE" dirty="0" smtClean="0">
                <a:solidFill>
                  <a:srgbClr val="30ACEC"/>
                </a:solidFill>
              </a:rPr>
              <a:t>Descripción General</a:t>
            </a:r>
            <a:endParaRPr lang="es-VE" dirty="0">
              <a:solidFill>
                <a:srgbClr val="30ACEC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35162"/>
              </p:ext>
            </p:extLst>
          </p:nvPr>
        </p:nvGraphicFramePr>
        <p:xfrm>
          <a:off x="3439886" y="1059548"/>
          <a:ext cx="10072915" cy="6459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971"/>
                <a:gridCol w="8069944"/>
              </a:tblGrid>
              <a:tr h="58056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Pas_adm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administrador del sistema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Pas_cli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clientes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Pas_pro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proveedores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Pas_tel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telas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Pas_ins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insumos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Pas_fab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fabricación de prendas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Pas_ven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ventas de la tienda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Pas_img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imágenes de las prendas 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Pas_vnt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ventas de la tienda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Pas_pre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las prendas compradas a los proveedores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Inv_tel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inventario de la tela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Inv_ins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inventario de los insumos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Tip_tel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tipos de telas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9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Tip_ins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Tabla de tipos de insumo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21943" y="424187"/>
            <a:ext cx="4154973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pas_adm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032980" y="2276875"/>
            <a:ext cx="4430974" cy="4160936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12" name="Grupo 11"/>
          <p:cNvGrpSpPr/>
          <p:nvPr/>
        </p:nvGrpSpPr>
        <p:grpSpPr>
          <a:xfrm>
            <a:off x="2442535" y="2444812"/>
            <a:ext cx="382360" cy="375165"/>
            <a:chOff x="7047140" y="1396360"/>
            <a:chExt cx="435428" cy="428424"/>
          </a:xfrm>
        </p:grpSpPr>
        <p:sp>
          <p:nvSpPr>
            <p:cNvPr id="10" name="Rectángulo 9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" name="Rectángulo 10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2032978" y="29719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228771" y="29719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b="1" dirty="0" smtClean="0">
                <a:solidFill>
                  <a:srgbClr val="30ACEC"/>
                </a:solidFill>
              </a:rPr>
              <a:t>Int(11)</a:t>
            </a:r>
            <a:endParaRPr lang="es-VE" sz="2000" b="1" dirty="0">
              <a:solidFill>
                <a:srgbClr val="30ACEC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33716" y="29719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ide_adm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2032978" y="35493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228771" y="35493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633716" y="35493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adm_adm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032978" y="41281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228771" y="41281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>
                <a:solidFill>
                  <a:srgbClr val="30ACEC"/>
                </a:solidFill>
              </a:rPr>
              <a:t>Varchar(30)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633716" y="41281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con_adm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032978" y="46982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/>
          <p:cNvSpPr/>
          <p:nvPr/>
        </p:nvSpPr>
        <p:spPr>
          <a:xfrm>
            <a:off x="5228771" y="46982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>
              <a:solidFill>
                <a:srgbClr val="30ACEC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633716" y="46982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>
              <a:solidFill>
                <a:srgbClr val="30ACEC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032978" y="52696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/>
          <p:cNvSpPr/>
          <p:nvPr/>
        </p:nvSpPr>
        <p:spPr>
          <a:xfrm>
            <a:off x="5228771" y="52696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>
              <a:solidFill>
                <a:srgbClr val="30ACEC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633716" y="52696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>
              <a:solidFill>
                <a:srgbClr val="30ACEC"/>
              </a:solidFill>
            </a:endParaRPr>
          </a:p>
        </p:txBody>
      </p:sp>
      <p:sp>
        <p:nvSpPr>
          <p:cNvPr id="32" name="Decisión 31"/>
          <p:cNvSpPr/>
          <p:nvPr/>
        </p:nvSpPr>
        <p:spPr>
          <a:xfrm>
            <a:off x="2222735" y="3705085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2050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21949" y="31077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Decisión 52"/>
          <p:cNvSpPr/>
          <p:nvPr/>
        </p:nvSpPr>
        <p:spPr>
          <a:xfrm>
            <a:off x="2229427" y="428700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3234450" y="2354833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pas_adm</a:t>
            </a:r>
            <a:endParaRPr lang="es-VE" sz="3600" dirty="0">
              <a:solidFill>
                <a:schemeClr val="bg1"/>
              </a:solidFill>
            </a:endParaRPr>
          </a:p>
        </p:txBody>
      </p:sp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70461"/>
              </p:ext>
            </p:extLst>
          </p:nvPr>
        </p:nvGraphicFramePr>
        <p:xfrm>
          <a:off x="7559466" y="2331193"/>
          <a:ext cx="7703502" cy="4115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902"/>
                <a:gridCol w="1696336"/>
                <a:gridCol w="1602021"/>
                <a:gridCol w="664043"/>
                <a:gridCol w="2235200"/>
              </a:tblGrid>
              <a:tr h="59252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Campo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Descripción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Tipo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L.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Rango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504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Ide_adm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 dirty="0">
                          <a:effectLst/>
                        </a:rPr>
                        <a:t>Identificador de administrador</a:t>
                      </a:r>
                      <a:endParaRPr lang="es-VE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Int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11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504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adm_adm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 dirty="0">
                          <a:effectLst/>
                        </a:rPr>
                        <a:t>Usuario de administrador</a:t>
                      </a:r>
                      <a:endParaRPr lang="es-VE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30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A-Z,-,/,#,0-9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5250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con_adm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 dirty="0">
                          <a:effectLst/>
                        </a:rPr>
                        <a:t>Contraseña de administrador</a:t>
                      </a:r>
                      <a:endParaRPr lang="es-VE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30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A-Z,-,/,#,0-9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7" name="CuadroTexto 26"/>
          <p:cNvSpPr txBox="1"/>
          <p:nvPr/>
        </p:nvSpPr>
        <p:spPr>
          <a:xfrm flipH="1">
            <a:off x="6463952" y="590653"/>
            <a:ext cx="9028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Administrador del Sistema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663752" y="484461"/>
            <a:ext cx="3077070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pas_cli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32980" y="2276875"/>
            <a:ext cx="4430974" cy="4160936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42535" y="2444812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32978" y="29719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8771" y="29719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Varchar(8)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33716" y="29719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ced_cli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32978" y="35493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8771" y="35493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Varchar(20)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33716" y="35493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n</a:t>
            </a:r>
            <a:r>
              <a:rPr lang="es-VE" b="1" dirty="0" smtClean="0">
                <a:solidFill>
                  <a:srgbClr val="30ACEC"/>
                </a:solidFill>
              </a:rPr>
              <a:t>om_cli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32978" y="41281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8771" y="41281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>
                <a:solidFill>
                  <a:srgbClr val="30ACEC"/>
                </a:solidFill>
              </a:rPr>
              <a:t>Varchar(30)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33716" y="41281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dir_cli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32978" y="46982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8771" y="46982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>
                <a:solidFill>
                  <a:srgbClr val="30ACEC"/>
                </a:solidFill>
              </a:rPr>
              <a:t>Varchar(30</a:t>
            </a:r>
            <a:endParaRPr lang="es-VE" sz="160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33716" y="46982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c</a:t>
            </a:r>
            <a:r>
              <a:rPr lang="es-VE" b="1" dirty="0" smtClean="0">
                <a:solidFill>
                  <a:srgbClr val="30ACEC"/>
                </a:solidFill>
              </a:rPr>
              <a:t>or_cli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32978" y="52696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8771" y="52696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>
                <a:solidFill>
                  <a:srgbClr val="30ACEC"/>
                </a:solidFill>
              </a:rPr>
              <a:t>Varchar(30</a:t>
            </a:r>
            <a:endParaRPr lang="es-VE" sz="160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33716" y="52696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t</a:t>
            </a:r>
            <a:r>
              <a:rPr lang="es-VE" b="1" dirty="0" smtClean="0">
                <a:solidFill>
                  <a:srgbClr val="30ACEC"/>
                </a:solidFill>
              </a:rPr>
              <a:t>el_cli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2222735" y="3705085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25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21949" y="31077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ecisión 25"/>
          <p:cNvSpPr/>
          <p:nvPr/>
        </p:nvSpPr>
        <p:spPr>
          <a:xfrm>
            <a:off x="2229427" y="428700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34450" y="2354833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pas_cli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2254792" y="4857626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2262715" y="5441524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7211"/>
              </p:ext>
            </p:extLst>
          </p:nvPr>
        </p:nvGraphicFramePr>
        <p:xfrm>
          <a:off x="7064690" y="2276875"/>
          <a:ext cx="8581711" cy="4327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5762"/>
                <a:gridCol w="2018177"/>
                <a:gridCol w="1414314"/>
                <a:gridCol w="1140200"/>
                <a:gridCol w="2293258"/>
              </a:tblGrid>
              <a:tr h="5383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Tipo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L.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Rango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7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solidFill>
                            <a:srgbClr val="30ACEC"/>
                          </a:solidFill>
                          <a:effectLst/>
                        </a:rPr>
                        <a:t>Ced_cli</a:t>
                      </a:r>
                      <a:endParaRPr lang="es-VE" sz="24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 dirty="0">
                          <a:effectLst/>
                        </a:rPr>
                        <a:t>Cedula del cliente</a:t>
                      </a:r>
                      <a:endParaRPr lang="es-VE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8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7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Nom_cli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 dirty="0">
                          <a:effectLst/>
                        </a:rPr>
                        <a:t>Nombre del cliente</a:t>
                      </a:r>
                      <a:endParaRPr lang="es-VE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20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A-z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7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Dir_cli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>
                          <a:effectLst/>
                        </a:rPr>
                        <a:t>Dirección del cliente</a:t>
                      </a:r>
                      <a:endParaRPr lang="es-VE" sz="16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30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A-Z,-,/,#,0-9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7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Cor_cli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>
                          <a:effectLst/>
                        </a:rPr>
                        <a:t>Correo del cliente</a:t>
                      </a:r>
                      <a:endParaRPr lang="es-VE" sz="16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30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>
                          <a:effectLst/>
                        </a:rPr>
                        <a:t>A-Z,-,/,#,0-9</a:t>
                      </a:r>
                      <a:endParaRPr lang="es-VE" sz="24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775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Tel_cli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600">
                          <a:effectLst/>
                        </a:rPr>
                        <a:t>Teléfono del cliente</a:t>
                      </a:r>
                      <a:endParaRPr lang="es-VE" sz="16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15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 flipH="1">
            <a:off x="8997109" y="567693"/>
            <a:ext cx="583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Clientes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40332" y="201029"/>
            <a:ext cx="6816264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pas_pre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32977" y="1910563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42534" y="2067441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32977" y="2594578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8770" y="2594578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Varchar(8)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33715" y="2594577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cod_pre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32977" y="3171963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8770" y="3171963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Varchar(8)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33715" y="3171962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r</a:t>
            </a:r>
            <a:r>
              <a:rPr lang="es-VE" b="1" dirty="0" smtClean="0">
                <a:solidFill>
                  <a:srgbClr val="30ACEC"/>
                </a:solidFill>
              </a:rPr>
              <a:t>if_pro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32977" y="3750753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8770" y="3750753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Varchar(80)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33715" y="3750752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des_pre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32977" y="4320870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8770" y="4320870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Float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33715" y="4320869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cos_pre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32977" y="4892318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8770" y="4892318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Varchar(20)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33715" y="4892317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tip_pre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5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21948" y="2730360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ecisión 25"/>
          <p:cNvSpPr/>
          <p:nvPr/>
        </p:nvSpPr>
        <p:spPr>
          <a:xfrm>
            <a:off x="2229426" y="390962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34449" y="1977462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pas_pre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2262714" y="5064153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2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35" y="3256363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ángulo 32"/>
          <p:cNvSpPr/>
          <p:nvPr/>
        </p:nvSpPr>
        <p:spPr>
          <a:xfrm>
            <a:off x="2021813" y="5463765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ángulo 33"/>
          <p:cNvSpPr/>
          <p:nvPr/>
        </p:nvSpPr>
        <p:spPr>
          <a:xfrm>
            <a:off x="5217606" y="5463765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Date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22551" y="5463764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fec_pre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6" name="Decisión 35"/>
          <p:cNvSpPr/>
          <p:nvPr/>
        </p:nvSpPr>
        <p:spPr>
          <a:xfrm>
            <a:off x="2251550" y="563560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7" name="Decisión 36"/>
          <p:cNvSpPr/>
          <p:nvPr/>
        </p:nvSpPr>
        <p:spPr>
          <a:xfrm>
            <a:off x="2233560" y="446695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3872"/>
              </p:ext>
            </p:extLst>
          </p:nvPr>
        </p:nvGraphicFramePr>
        <p:xfrm>
          <a:off x="7199086" y="1516212"/>
          <a:ext cx="8273141" cy="5901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8169"/>
                <a:gridCol w="2083637"/>
                <a:gridCol w="1559449"/>
                <a:gridCol w="783771"/>
                <a:gridCol w="2148115"/>
              </a:tblGrid>
              <a:tr h="64221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Tipo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Rango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7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Cod_pre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Código de prenda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8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7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solidFill>
                            <a:schemeClr val="bg1"/>
                          </a:solidFill>
                          <a:effectLst/>
                        </a:rPr>
                        <a:t>Rif_pro</a:t>
                      </a:r>
                      <a:endParaRPr lang="es-VE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 smtClean="0">
                          <a:effectLst/>
                        </a:rPr>
                        <a:t>Rif del Producto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8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7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Des_pre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Descripción de prenda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80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A-Z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7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Cos_pre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Costo de prenda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Float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10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7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Tip_pre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Tipo de prenda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20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A-Z_0-9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224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Fec_pre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Fecha de elaboración de prenda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Date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8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err="1" smtClean="0">
                          <a:effectLst/>
                        </a:rPr>
                        <a:t>dd</a:t>
                      </a:r>
                      <a:r>
                        <a:rPr lang="es-VE" sz="2400" dirty="0" smtClean="0">
                          <a:effectLst/>
                        </a:rPr>
                        <a:t>/mm/</a:t>
                      </a:r>
                      <a:r>
                        <a:rPr lang="es-VE" sz="2400" dirty="0" err="1" smtClean="0">
                          <a:effectLst/>
                        </a:rPr>
                        <a:t>aa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 flipH="1">
            <a:off x="5928102" y="445859"/>
            <a:ext cx="954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600" b="1" dirty="0" smtClean="0">
                <a:solidFill>
                  <a:srgbClr val="30ACEC"/>
                </a:solidFill>
              </a:rPr>
              <a:t>Tabla de prendas Compradas a los proveedores</a:t>
            </a:r>
            <a:endParaRPr lang="es-VE" sz="36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75854" y="445014"/>
            <a:ext cx="3408132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pas_fab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18464" y="1910563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28021" y="2067441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18464" y="2594578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14257" y="2594578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Int(11)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19202" y="2594577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ide_fab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18464" y="3171963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14257" y="3171963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Int(11)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19202" y="3171962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ide_insu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18464" y="3750753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14257" y="3750753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Int(5)</a:t>
            </a:r>
            <a:endParaRPr lang="es-VE" sz="24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19202" y="3750752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ide_tel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464" y="4320870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14257" y="4320870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Int(11)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619202" y="4320869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ide_img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18464" y="4892318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14257" y="4892318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Date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19202" y="4892317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fec_fab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07435" y="2730360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3219936" y="1977462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pas_fab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2248201" y="5064153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28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22" y="3256363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2007300" y="5463765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Rectángulo 29"/>
          <p:cNvSpPr/>
          <p:nvPr/>
        </p:nvSpPr>
        <p:spPr>
          <a:xfrm>
            <a:off x="5203093" y="5463765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608038" y="5463764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36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3" y="3829534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esultado de imagen para icon gear 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9" y="4381403"/>
            <a:ext cx="463658" cy="4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06695"/>
              </p:ext>
            </p:extLst>
          </p:nvPr>
        </p:nvGraphicFramePr>
        <p:xfrm>
          <a:off x="7114623" y="1948322"/>
          <a:ext cx="8645269" cy="4747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470"/>
                <a:gridCol w="2301257"/>
                <a:gridCol w="1192793"/>
                <a:gridCol w="1161143"/>
                <a:gridCol w="2261606"/>
              </a:tblGrid>
              <a:tr h="72541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Campo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Descripción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Tipo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smtClean="0">
                          <a:effectLst/>
                        </a:rPr>
                        <a:t>L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Rango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6777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solidFill>
                            <a:srgbClr val="30ACEC"/>
                          </a:solidFill>
                          <a:effectLst/>
                        </a:rPr>
                        <a:t>Ide_fab</a:t>
                      </a:r>
                      <a:endParaRPr lang="es-VE" sz="18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effectLst/>
                        </a:rPr>
                        <a:t>Identificador de prenda fabricada</a:t>
                      </a:r>
                      <a:endParaRPr lang="es-VE" sz="2000" b="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11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637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Ide_fab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effectLst/>
                        </a:rPr>
                        <a:t>Identificador de prenda fabricada</a:t>
                      </a:r>
                      <a:endParaRPr lang="es-VE" sz="2000" b="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11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13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Ide_fab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effectLst/>
                        </a:rPr>
                        <a:t>Identificador de prenda fabricada</a:t>
                      </a:r>
                      <a:endParaRPr lang="es-VE" sz="2000" b="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11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381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Ide_fab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effectLst/>
                        </a:rPr>
                        <a:t>Identificador de prenda fabricada</a:t>
                      </a:r>
                      <a:endParaRPr lang="es-VE" sz="2000" b="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Int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11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0-9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6556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1800" dirty="0">
                          <a:effectLst/>
                        </a:rPr>
                        <a:t>Fec_fab</a:t>
                      </a:r>
                      <a:endParaRPr lang="es-VE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0" dirty="0">
                          <a:effectLst/>
                        </a:rPr>
                        <a:t>Fecha de fabricación de prenda</a:t>
                      </a:r>
                      <a:endParaRPr lang="es-VE" sz="2000" b="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Date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>
                          <a:effectLst/>
                        </a:rPr>
                        <a:t>10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400" dirty="0" err="1" smtClean="0">
                          <a:effectLst/>
                        </a:rPr>
                        <a:t>dd</a:t>
                      </a:r>
                      <a:r>
                        <a:rPr lang="es-VE" sz="2400" dirty="0" smtClean="0">
                          <a:effectLst/>
                        </a:rPr>
                        <a:t>/mm/</a:t>
                      </a:r>
                      <a:r>
                        <a:rPr lang="es-VE" sz="2400" dirty="0" err="1" smtClean="0">
                          <a:effectLst/>
                        </a:rPr>
                        <a:t>aa</a:t>
                      </a:r>
                      <a:endParaRPr lang="es-VE" sz="24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 flipH="1">
            <a:off x="6449438" y="614700"/>
            <a:ext cx="8334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Fabricación de Prendas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6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223263" y="483542"/>
            <a:ext cx="3569530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pas_img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303906" y="1808963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713463" y="1965841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303906" y="2492978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99699" y="2492978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Int(11)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04644" y="2492977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i</a:t>
            </a:r>
            <a:r>
              <a:rPr lang="es-VE" b="1" dirty="0" smtClean="0">
                <a:solidFill>
                  <a:srgbClr val="30ACEC"/>
                </a:solidFill>
              </a:rPr>
              <a:t>de_img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03906" y="3070363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499699" y="3070363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904644" y="3070362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n</a:t>
            </a:r>
            <a:r>
              <a:rPr lang="es-VE" b="1" dirty="0" smtClean="0">
                <a:solidFill>
                  <a:srgbClr val="30ACEC"/>
                </a:solidFill>
              </a:rPr>
              <a:t>om_img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03906" y="3649153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499699" y="3649153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rgbClr val="30ACEC"/>
                </a:solidFill>
              </a:rPr>
              <a:t>Varchar(200)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904644" y="3649152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30ACEC"/>
                </a:solidFill>
              </a:rPr>
              <a:t>i</a:t>
            </a:r>
            <a:r>
              <a:rPr lang="es-VE" b="1" dirty="0" smtClean="0">
                <a:solidFill>
                  <a:srgbClr val="30ACEC"/>
                </a:solidFill>
              </a:rPr>
              <a:t>mg_img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03906" y="4219270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499699" y="4219270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904644" y="4219269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303906" y="4790718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499699" y="4790718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904644" y="4790717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492877" y="2628760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ecisión 24"/>
          <p:cNvSpPr/>
          <p:nvPr/>
        </p:nvSpPr>
        <p:spPr>
          <a:xfrm>
            <a:off x="2500355" y="3808029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505378" y="1875862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pas_img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292742" y="5362165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Rectángulo 29"/>
          <p:cNvSpPr/>
          <p:nvPr/>
        </p:nvSpPr>
        <p:spPr>
          <a:xfrm>
            <a:off x="5488535" y="5362165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893480" y="5362164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6" name="Decisión 35"/>
          <p:cNvSpPr/>
          <p:nvPr/>
        </p:nvSpPr>
        <p:spPr>
          <a:xfrm>
            <a:off x="2492877" y="3222443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54647"/>
              </p:ext>
            </p:extLst>
          </p:nvPr>
        </p:nvGraphicFramePr>
        <p:xfrm>
          <a:off x="7452064" y="2176210"/>
          <a:ext cx="8022817" cy="4027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132"/>
                <a:gridCol w="2438400"/>
                <a:gridCol w="1262743"/>
                <a:gridCol w="725714"/>
                <a:gridCol w="1857828"/>
              </a:tblGrid>
              <a:tr h="57743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Campo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Descripción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Tipo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L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Rango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7367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Ide_img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Identificador de prenda imagen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Int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11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1" dirty="0">
                          <a:effectLst/>
                        </a:rPr>
                        <a:t>0-9</a:t>
                      </a:r>
                      <a:endParaRPr lang="es-VE" sz="20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842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Nom_img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Nombre de la imagen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30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1" dirty="0">
                          <a:effectLst/>
                        </a:rPr>
                        <a:t>A-Z_0-9</a:t>
                      </a:r>
                      <a:endParaRPr lang="es-VE" sz="20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8842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Img_img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Dirección de la imagen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200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b="1" dirty="0">
                          <a:effectLst/>
                        </a:rPr>
                        <a:t>A-Z_0-9</a:t>
                      </a:r>
                      <a:endParaRPr lang="es-VE" sz="20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 flipH="1">
            <a:off x="7066792" y="650008"/>
            <a:ext cx="879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imágenes de las prendas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0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427223" y="372652"/>
            <a:ext cx="3403131" cy="935907"/>
          </a:xfrm>
        </p:spPr>
        <p:txBody>
          <a:bodyPr>
            <a:noAutofit/>
          </a:bodyPr>
          <a:lstStyle/>
          <a:p>
            <a:r>
              <a:rPr lang="es-VE" sz="6600" dirty="0" smtClean="0">
                <a:solidFill>
                  <a:srgbClr val="30ACEC"/>
                </a:solidFill>
              </a:rPr>
              <a:t>pas_ven</a:t>
            </a:r>
            <a:endParaRPr lang="es-VE" sz="6600" dirty="0">
              <a:solidFill>
                <a:srgbClr val="30ACEC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028135" y="1678334"/>
            <a:ext cx="4430974" cy="4820612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6" name="Grupo 5"/>
          <p:cNvGrpSpPr/>
          <p:nvPr/>
        </p:nvGrpSpPr>
        <p:grpSpPr>
          <a:xfrm>
            <a:off x="2437692" y="1835212"/>
            <a:ext cx="382360" cy="375165"/>
            <a:chOff x="7047140" y="1396360"/>
            <a:chExt cx="435428" cy="428424"/>
          </a:xfrm>
        </p:grpSpPr>
        <p:sp>
          <p:nvSpPr>
            <p:cNvPr id="7" name="Rectángulo 6"/>
            <p:cNvSpPr/>
            <p:nvPr/>
          </p:nvSpPr>
          <p:spPr>
            <a:xfrm>
              <a:off x="7047140" y="1476441"/>
              <a:ext cx="435428" cy="348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/>
            <p:cNvSpPr/>
            <p:nvPr/>
          </p:nvSpPr>
          <p:spPr>
            <a:xfrm flipV="1">
              <a:off x="7047140" y="1396360"/>
              <a:ext cx="435428" cy="80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028135" y="2362349"/>
            <a:ext cx="630774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223928" y="236234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Int(11)</a:t>
            </a:r>
            <a:endParaRPr lang="es-VE" sz="2400" b="1" dirty="0">
              <a:solidFill>
                <a:srgbClr val="30ACE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28873" y="236234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ced_ven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028135" y="2939734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223928" y="2939734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b="1" dirty="0" smtClean="0">
                <a:solidFill>
                  <a:srgbClr val="30ACEC"/>
                </a:solidFill>
              </a:rPr>
              <a:t>Int(3)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628873" y="2939733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cod_ven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28135" y="3518524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223928" y="3518524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Varchar(30)</a:t>
            </a:r>
            <a:endParaRPr lang="es-VE" sz="1800" dirty="0">
              <a:solidFill>
                <a:srgbClr val="30ACEC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28873" y="3518523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nom_ven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28135" y="4088641"/>
            <a:ext cx="600737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5223928" y="4088641"/>
            <a:ext cx="1235181" cy="584726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 smtClean="0">
                <a:solidFill>
                  <a:srgbClr val="30ACEC"/>
                </a:solidFill>
              </a:rPr>
              <a:t>Varchar(100</a:t>
            </a:r>
            <a:r>
              <a:rPr lang="es-VE" sz="1400" b="1" dirty="0">
                <a:solidFill>
                  <a:srgbClr val="30ACEC"/>
                </a:solidFill>
              </a:rPr>
              <a:t>)</a:t>
            </a:r>
            <a:endParaRPr lang="es-VE" sz="1600" dirty="0">
              <a:solidFill>
                <a:srgbClr val="30ACEC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28873" y="4088640"/>
            <a:ext cx="2595055" cy="584727"/>
          </a:xfrm>
          <a:prstGeom prst="rect">
            <a:avLst/>
          </a:prstGeom>
          <a:solidFill>
            <a:srgbClr val="E8F1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dir_ven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028135" y="4660089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2" name="Rectángulo 21"/>
          <p:cNvSpPr/>
          <p:nvPr/>
        </p:nvSpPr>
        <p:spPr>
          <a:xfrm>
            <a:off x="5223928" y="4660089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Varchar(15)</a:t>
            </a:r>
            <a:endParaRPr lang="es-VE" sz="1800" dirty="0">
              <a:solidFill>
                <a:srgbClr val="30ACEC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28873" y="4660088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tel_ven</a:t>
            </a:r>
            <a:endParaRPr lang="es-VE" b="1" dirty="0">
              <a:solidFill>
                <a:srgbClr val="30ACEC"/>
              </a:solidFill>
            </a:endParaRPr>
          </a:p>
        </p:txBody>
      </p:sp>
      <p:pic>
        <p:nvPicPr>
          <p:cNvPr id="24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17106" y="249813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ecisión 24"/>
          <p:cNvSpPr/>
          <p:nvPr/>
        </p:nvSpPr>
        <p:spPr>
          <a:xfrm>
            <a:off x="2224584" y="367740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229607" y="1745233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dirty="0" smtClean="0">
                <a:solidFill>
                  <a:schemeClr val="bg1"/>
                </a:solidFill>
              </a:rPr>
              <a:t>pas_ven</a:t>
            </a:r>
            <a:endParaRPr lang="es-VE" sz="36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016971" y="5231536"/>
            <a:ext cx="600737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/>
          <p:cNvSpPr/>
          <p:nvPr/>
        </p:nvSpPr>
        <p:spPr>
          <a:xfrm>
            <a:off x="5212764" y="5231536"/>
            <a:ext cx="1235181" cy="584726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 smtClean="0">
                <a:solidFill>
                  <a:srgbClr val="30ACEC"/>
                </a:solidFill>
              </a:rPr>
              <a:t>Float</a:t>
            </a:r>
            <a:endParaRPr lang="es-VE" sz="1600" b="1" dirty="0">
              <a:solidFill>
                <a:srgbClr val="30ACEC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617709" y="5231535"/>
            <a:ext cx="2595055" cy="584727"/>
          </a:xfrm>
          <a:prstGeom prst="rect">
            <a:avLst/>
          </a:prstGeom>
          <a:solidFill>
            <a:srgbClr val="CDE3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 smtClean="0">
                <a:solidFill>
                  <a:srgbClr val="30ACEC"/>
                </a:solidFill>
              </a:rPr>
              <a:t>sal_ven</a:t>
            </a:r>
            <a:endParaRPr lang="es-VE" b="1" dirty="0">
              <a:solidFill>
                <a:srgbClr val="30ACEC"/>
              </a:solidFill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2224584" y="4250480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2252662" y="4821927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sp>
        <p:nvSpPr>
          <p:cNvPr id="34" name="Decisión 33"/>
          <p:cNvSpPr/>
          <p:nvPr/>
        </p:nvSpPr>
        <p:spPr>
          <a:xfrm>
            <a:off x="2252662" y="5390256"/>
            <a:ext cx="237876" cy="28056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rgbClr val="30ACEC"/>
              </a:solidFill>
            </a:endParaRPr>
          </a:p>
        </p:txBody>
      </p:sp>
      <p:pic>
        <p:nvPicPr>
          <p:cNvPr id="35" name="Picture 2" descr="Resultado de imagen para icon bulb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26292" r="30290" b="7443"/>
          <a:stretch/>
        </p:blipFill>
        <p:spPr bwMode="auto">
          <a:xfrm flipH="1">
            <a:off x="2205942" y="3039351"/>
            <a:ext cx="222793" cy="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96132"/>
              </p:ext>
            </p:extLst>
          </p:nvPr>
        </p:nvGraphicFramePr>
        <p:xfrm>
          <a:off x="7131364" y="1678334"/>
          <a:ext cx="8226016" cy="5619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4647"/>
                <a:gridCol w="2633485"/>
                <a:gridCol w="1480457"/>
                <a:gridCol w="821853"/>
                <a:gridCol w="1645574"/>
              </a:tblGrid>
              <a:tr h="42095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Campo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Descripción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>
                          <a:effectLst/>
                        </a:rPr>
                        <a:t>Tipo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L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VE" sz="2000">
                          <a:effectLst/>
                        </a:rPr>
                        <a:t>Rango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6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solidFill>
                            <a:srgbClr val="30ACEC"/>
                          </a:solidFill>
                          <a:effectLst/>
                        </a:rPr>
                        <a:t>Ced_ven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Cedula de vendedor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8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6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rgbClr val="30ACEC"/>
                          </a:solidFill>
                          <a:effectLst/>
                          <a:latin typeface="+mn-lt"/>
                          <a:ea typeface="+mn-ea"/>
                        </a:rPr>
                        <a:t>cod_ven</a:t>
                      </a:r>
                      <a:endParaRPr lang="es-VE" sz="2000" dirty="0">
                        <a:solidFill>
                          <a:srgbClr val="30ACEC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CF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Código</a:t>
                      </a:r>
                      <a:r>
                        <a:rPr lang="es-VE" sz="2000" baseline="0" dirty="0" smtClean="0">
                          <a:effectLst/>
                        </a:rPr>
                        <a:t> </a:t>
                      </a:r>
                      <a:r>
                        <a:rPr lang="es-VE" sz="2000" dirty="0" smtClean="0">
                          <a:effectLst/>
                        </a:rPr>
                        <a:t>de </a:t>
                      </a:r>
                      <a:r>
                        <a:rPr lang="es-VE" sz="2000" dirty="0">
                          <a:effectLst/>
                        </a:rPr>
                        <a:t>vendedor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6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Nom_ven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Nombre de vendedor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30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A-Z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6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Dir_ven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Dirección de vendedor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Varchar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100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A-Z,-,/,#,0-9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6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Sal_ven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Salario del vendedor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Int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4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0-9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636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Tel_ven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>
                          <a:effectLst/>
                        </a:rPr>
                        <a:t>Teléfono de vendedor</a:t>
                      </a:r>
                      <a:endParaRPr lang="es-VE" sz="20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Varchar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 smtClean="0">
                          <a:effectLst/>
                        </a:rPr>
                        <a:t>15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0-9</a:t>
                      </a:r>
                      <a:endParaRPr lang="es-VE" sz="2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7" name="CuadroTexto 36"/>
          <p:cNvSpPr txBox="1"/>
          <p:nvPr/>
        </p:nvSpPr>
        <p:spPr>
          <a:xfrm flipH="1">
            <a:off x="6994883" y="524908"/>
            <a:ext cx="849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b="1" dirty="0" smtClean="0">
                <a:solidFill>
                  <a:srgbClr val="30ACEC"/>
                </a:solidFill>
              </a:rPr>
              <a:t>Tabla de ventas de la tienda</a:t>
            </a:r>
            <a:endParaRPr lang="es-VE" sz="4400" b="1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9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401</TotalTime>
  <Words>941</Words>
  <Application>Microsoft Office PowerPoint</Application>
  <PresentationFormat>Personalizado</PresentationFormat>
  <Paragraphs>588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Constantia</vt:lpstr>
      <vt:lpstr>Corbel</vt:lpstr>
      <vt:lpstr>Times New Roman</vt:lpstr>
      <vt:lpstr>Parallax</vt:lpstr>
      <vt:lpstr>Pasarela Antonella</vt:lpstr>
      <vt:lpstr>Presentación de PowerPoint</vt:lpstr>
      <vt:lpstr>Descripción General</vt:lpstr>
      <vt:lpstr>pas_adm</vt:lpstr>
      <vt:lpstr>pas_cli</vt:lpstr>
      <vt:lpstr>pas_pre</vt:lpstr>
      <vt:lpstr>pas_fab</vt:lpstr>
      <vt:lpstr>pas_img</vt:lpstr>
      <vt:lpstr>pas_ven</vt:lpstr>
      <vt:lpstr>pas_vnt</vt:lpstr>
      <vt:lpstr>pas_pro</vt:lpstr>
      <vt:lpstr>pas_ins</vt:lpstr>
      <vt:lpstr>tip_ins</vt:lpstr>
      <vt:lpstr>inv_ins</vt:lpstr>
      <vt:lpstr>pas_tel</vt:lpstr>
      <vt:lpstr>Presentación de PowerPoint</vt:lpstr>
      <vt:lpstr>Presentación de PowerPoint</vt:lpstr>
      <vt:lpstr>Presentación de PowerPoint</vt:lpstr>
      <vt:lpstr>Tablas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Pasarela Antonella</dc:title>
  <dc:creator>paredes</dc:creator>
  <cp:lastModifiedBy>paredes</cp:lastModifiedBy>
  <cp:revision>43</cp:revision>
  <dcterms:created xsi:type="dcterms:W3CDTF">2019-02-18T20:16:23Z</dcterms:created>
  <dcterms:modified xsi:type="dcterms:W3CDTF">2019-02-22T01:52:58Z</dcterms:modified>
</cp:coreProperties>
</file>