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55"/>
  </p:notesMasterIdLst>
  <p:sldIdLst>
    <p:sldId id="256" r:id="rId4"/>
    <p:sldId id="288" r:id="rId5"/>
    <p:sldId id="289" r:id="rId6"/>
    <p:sldId id="290" r:id="rId7"/>
    <p:sldId id="258" r:id="rId8"/>
    <p:sldId id="257" r:id="rId9"/>
    <p:sldId id="259" r:id="rId10"/>
    <p:sldId id="260" r:id="rId11"/>
    <p:sldId id="268" r:id="rId12"/>
    <p:sldId id="267" r:id="rId13"/>
    <p:sldId id="261" r:id="rId14"/>
    <p:sldId id="262" r:id="rId15"/>
    <p:sldId id="266" r:id="rId16"/>
    <p:sldId id="265" r:id="rId17"/>
    <p:sldId id="263" r:id="rId18"/>
    <p:sldId id="264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303" r:id="rId37"/>
    <p:sldId id="304" r:id="rId38"/>
    <p:sldId id="305" r:id="rId39"/>
    <p:sldId id="306" r:id="rId40"/>
    <p:sldId id="298" r:id="rId41"/>
    <p:sldId id="299" r:id="rId42"/>
    <p:sldId id="300" r:id="rId43"/>
    <p:sldId id="301" r:id="rId44"/>
    <p:sldId id="302" r:id="rId45"/>
    <p:sldId id="279" r:id="rId46"/>
    <p:sldId id="281" r:id="rId47"/>
    <p:sldId id="282" r:id="rId48"/>
    <p:sldId id="283" r:id="rId49"/>
    <p:sldId id="284" r:id="rId50"/>
    <p:sldId id="285" r:id="rId51"/>
    <p:sldId id="287" r:id="rId52"/>
    <p:sldId id="28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044B4B-EB92-104D-8B5F-59B3155A16DC}">
          <p14:sldIdLst>
            <p14:sldId id="256"/>
            <p14:sldId id="288"/>
            <p14:sldId id="289"/>
            <p14:sldId id="290"/>
            <p14:sldId id="258"/>
            <p14:sldId id="257"/>
            <p14:sldId id="259"/>
            <p14:sldId id="260"/>
            <p14:sldId id="268"/>
            <p14:sldId id="267"/>
            <p14:sldId id="261"/>
            <p14:sldId id="262"/>
            <p14:sldId id="266"/>
            <p14:sldId id="265"/>
            <p14:sldId id="263"/>
            <p14:sldId id="264"/>
            <p14:sldId id="291"/>
            <p14:sldId id="292"/>
            <p14:sldId id="293"/>
            <p14:sldId id="294"/>
            <p14:sldId id="295"/>
            <p14:sldId id="296"/>
            <p14:sldId id="29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303"/>
            <p14:sldId id="304"/>
            <p14:sldId id="305"/>
            <p14:sldId id="306"/>
            <p14:sldId id="298"/>
            <p14:sldId id="299"/>
            <p14:sldId id="300"/>
            <p14:sldId id="301"/>
            <p14:sldId id="302"/>
            <p14:sldId id="279"/>
            <p14:sldId id="281"/>
            <p14:sldId id="282"/>
            <p14:sldId id="283"/>
            <p14:sldId id="284"/>
            <p14:sldId id="285"/>
            <p14:sldId id="287"/>
            <p14:sldId id="28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13EBE-F492-A24D-A556-2B064CA2094D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63AFD-3AEA-F840-9336-63ACC901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yo</a:t>
            </a:r>
            <a:r>
              <a:rPr lang="en-US" dirty="0" smtClean="0"/>
              <a:t> gulp bower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npm</a:t>
            </a:r>
            <a:r>
              <a:rPr lang="en-US" dirty="0" smtClean="0"/>
              <a:t> install -g generator-gulp-angular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yo</a:t>
            </a:r>
            <a:r>
              <a:rPr lang="en-US" dirty="0" smtClean="0"/>
              <a:t> gulp bower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npm</a:t>
            </a:r>
            <a:r>
              <a:rPr lang="en-US" dirty="0" smtClean="0"/>
              <a:t> install -g generator-gulp-angular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3AFD-3AEA-F840-9336-63ACC901AA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4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1141-29C2-BE47-BFE9-7E6ADB802B4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765F-55BB-8F4A-B33A-F08B3B54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yeoman.io/generators/)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a" TargetMode="External"/><Relationship Id="rId4" Type="http://schemas.openxmlformats.org/officeDocument/2006/relationships/hyperlink" Target="https://docs.angularjs.org/api/ng/directive/ngHref" TargetMode="External"/><Relationship Id="rId5" Type="http://schemas.openxmlformats.org/officeDocument/2006/relationships/hyperlink" Target="https://docs.angularjs.org/api/ng/directive/ngSr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directive/ngAp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form" TargetMode="External"/><Relationship Id="rId4" Type="http://schemas.openxmlformats.org/officeDocument/2006/relationships/hyperlink" Target="https://docs.angularjs.org/api/ng/type/form.FormController" TargetMode="External"/><Relationship Id="rId5" Type="http://schemas.openxmlformats.org/officeDocument/2006/relationships/hyperlink" Target="https://docs.angularjs.org/api/ng/directive/textarea" TargetMode="External"/><Relationship Id="rId6" Type="http://schemas.openxmlformats.org/officeDocument/2006/relationships/hyperlink" Target="https://docs.angularjs.org/api/ng/directive/input" TargetMode="External"/><Relationship Id="rId7" Type="http://schemas.openxmlformats.org/officeDocument/2006/relationships/hyperlink" Target="https://docs.angularjs.org/api/ng/directive/ngModel" TargetMode="External"/><Relationship Id="rId8" Type="http://schemas.openxmlformats.org/officeDocument/2006/relationships/hyperlink" Target="https://docs.angularjs.org/api/ng/directive/ngValue" TargetMode="External"/><Relationship Id="rId9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directive/ngFor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ngInit" TargetMode="External"/><Relationship Id="rId4" Type="http://schemas.openxmlformats.org/officeDocument/2006/relationships/hyperlink" Target="https://docs.angularjs.org/api/ng/directive/ngModel" TargetMode="External"/><Relationship Id="rId5" Type="http://schemas.openxmlformats.org/officeDocument/2006/relationships/hyperlink" Target="https://docs.angularjs.org/api/ng/type/ngModel.NgModelController" TargetMode="External"/><Relationship Id="rId6" Type="http://schemas.openxmlformats.org/officeDocument/2006/relationships/hyperlink" Target="https://docs.angularjs.org/api/ng/directive/ngClick" TargetMode="External"/><Relationship Id="rId7" Type="http://schemas.openxmlformats.org/officeDocument/2006/relationships/hyperlink" Target="https://docs.angularjs.org/api/ng/directive/ngController" TargetMode="External"/><Relationship Id="rId8" Type="http://schemas.openxmlformats.org/officeDocument/2006/relationships/hyperlink" Target="https://docs.angularjs.org/api/ng/directive/ngClas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directive/n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ngShow" TargetMode="External"/><Relationship Id="rId4" Type="http://schemas.openxmlformats.org/officeDocument/2006/relationships/hyperlink" Target="https://docs.angularjs.org/api/ng/directive/ngCsp" TargetMode="External"/><Relationship Id="rId5" Type="http://schemas.openxmlformats.org/officeDocument/2006/relationships/hyperlink" Target="https://docs.angularjs.org/api/ng/directive/ngHide" TargetMode="External"/><Relationship Id="rId6" Type="http://schemas.openxmlformats.org/officeDocument/2006/relationships/hyperlink" Target="https://docs.angularjs.org/api/ng/directive/ngSty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directive/ngRepea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customXml" Target="../../customXml/item1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jquery.com/category/selector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customXml" Target="../../customXml/item2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location#hash" TargetMode="External"/><Relationship Id="rId4" Type="http://schemas.openxmlformats.org/officeDocument/2006/relationships/hyperlink" Target="http://www.w3.org/html/wg/drafts/html/master/browsers.html#an-indicated-part-of-the-document" TargetMode="External"/><Relationship Id="rId5" Type="http://schemas.openxmlformats.org/officeDocument/2006/relationships/hyperlink" Target="https://docs.angularjs.org/api/ng/service/$animate" TargetMode="External"/><Relationship Id="rId6" Type="http://schemas.openxmlformats.org/officeDocument/2006/relationships/hyperlink" Target="https://docs.angularjs.org/api/ng/service/$animateCss" TargetMode="External"/><Relationship Id="rId7" Type="http://schemas.openxmlformats.org/officeDocument/2006/relationships/hyperlink" Target="https://docs.angularjs.org/api/ng/service/$templateCach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anchorScrol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compile" TargetMode="External"/><Relationship Id="rId4" Type="http://schemas.openxmlformats.org/officeDocument/2006/relationships/hyperlink" Target="https://docs.angularjs.org/api/ng/type/$rootScope.Scope" TargetMode="External"/><Relationship Id="rId5" Type="http://schemas.openxmlformats.org/officeDocument/2006/relationships/hyperlink" Target="https://docs.angularjs.org/api/ng/service/$controller" TargetMode="External"/><Relationship Id="rId6" Type="http://schemas.openxmlformats.org/officeDocument/2006/relationships/hyperlink" Target="https://docs.angularjs.org/api/ng/service/$document" TargetMode="External"/><Relationship Id="rId7" Type="http://schemas.openxmlformats.org/officeDocument/2006/relationships/hyperlink" Target="https://docs.angularjs.org/api/ng/function/angular.element" TargetMode="External"/><Relationship Id="rId8" Type="http://schemas.openxmlformats.org/officeDocument/2006/relationships/hyperlink" Target="https://docs.angularjs.org/api/ng/service/$interv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templateCach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http" TargetMode="External"/><Relationship Id="rId4" Type="http://schemas.openxmlformats.org/officeDocument/2006/relationships/hyperlink" Target="https://developer.mozilla.org/en/xmlhttprequest" TargetMode="External"/><Relationship Id="rId5" Type="http://schemas.openxmlformats.org/officeDocument/2006/relationships/hyperlink" Target="http://en.wikipedia.org/wiki/JSONP" TargetMode="External"/><Relationship Id="rId6" Type="http://schemas.openxmlformats.org/officeDocument/2006/relationships/hyperlink" Target="https://docs.angularjs.org/api/ng/service/$httpBackend" TargetMode="External"/><Relationship Id="rId7" Type="http://schemas.openxmlformats.org/officeDocument/2006/relationships/hyperlink" Target="https://docs.angularjs.org/api/ng/service/$interpolate" TargetMode="External"/><Relationship Id="rId8" Type="http://schemas.openxmlformats.org/officeDocument/2006/relationships/hyperlink" Target="https://docs.angularjs.org/api/ng/service/$compile" TargetMode="External"/><Relationship Id="rId9" Type="http://schemas.openxmlformats.org/officeDocument/2006/relationships/hyperlink" Target="https://docs.angularjs.org/api/ng/provider/$interpolateProvid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filter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window.location" TargetMode="External"/><Relationship Id="rId4" Type="http://schemas.openxmlformats.org/officeDocument/2006/relationships/hyperlink" Target="https://docs.angularjs.org/api/ng/service/$rootElement" TargetMode="External"/><Relationship Id="rId5" Type="http://schemas.openxmlformats.org/officeDocument/2006/relationships/hyperlink" Target="https://docs.angularjs.org/api/ng/directive/ngApp" TargetMode="External"/><Relationship Id="rId6" Type="http://schemas.openxmlformats.org/officeDocument/2006/relationships/hyperlink" Target="https://docs.angularjs.org/api/ng/function/angular.bootstrap" TargetMode="External"/><Relationship Id="rId7" Type="http://schemas.openxmlformats.org/officeDocument/2006/relationships/hyperlink" Target="https://docs.angularjs.org/api/auto/service/$injector" TargetMode="External"/><Relationship Id="rId8" Type="http://schemas.openxmlformats.org/officeDocument/2006/relationships/hyperlink" Target="https://docs.angularjs.org/api/ng/service/$rootScope" TargetMode="External"/><Relationship Id="rId9" Type="http://schemas.openxmlformats.org/officeDocument/2006/relationships/hyperlink" Target="https://docs.angularjs.org/api/ng/type/$rootScope.Scope" TargetMode="External"/><Relationship Id="rId10" Type="http://schemas.openxmlformats.org/officeDocument/2006/relationships/hyperlink" Target="https://docs.angularjs.org/guide/scope" TargetMode="External"/><Relationship Id="rId11" Type="http://schemas.openxmlformats.org/officeDocument/2006/relationships/hyperlink" Target="https://docs.angularjs.org/api/ng/service/$sc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location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exceptionHandler" TargetMode="External"/><Relationship Id="rId4" Type="http://schemas.openxmlformats.org/officeDocument/2006/relationships/hyperlink" Target="https://docs.angularjs.org/api/ng/service/$windo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/ng/service/$timeou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tify/You-Dont-Know-J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83" y="1925216"/>
            <a:ext cx="6874811" cy="1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 : Data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44" y="2032000"/>
            <a:ext cx="5080000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71" y="1690688"/>
            <a:ext cx="5080000" cy="368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7812" y="5427146"/>
            <a:ext cx="41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Binding in Classical Template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0049" y="5427146"/>
            <a:ext cx="339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 in </a:t>
            </a:r>
            <a:r>
              <a:rPr lang="en-US"/>
              <a:t>Angular </a:t>
            </a:r>
            <a:r>
              <a:rPr lang="en-US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5329" y="3870707"/>
            <a:ext cx="2725271" cy="18156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925" y="4155049"/>
            <a:ext cx="3307624" cy="1128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740" y="1668550"/>
            <a:ext cx="2852272" cy="174726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741" y="1609258"/>
            <a:ext cx="2151529" cy="1865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1519" y="3736237"/>
            <a:ext cx="1839487" cy="2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socket.io</a:t>
            </a:r>
            <a:r>
              <a:rPr lang="en-US" dirty="0"/>
              <a:t> --</a:t>
            </a:r>
            <a:r>
              <a:rPr lang="en-US" dirty="0" err="1"/>
              <a:t>msvs_version</a:t>
            </a:r>
            <a:r>
              <a:rPr lang="en-US" dirty="0"/>
              <a:t>=2010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</a:t>
            </a:r>
            <a:r>
              <a:rPr lang="en-US" dirty="0" err="1"/>
              <a:t>msvs_version</a:t>
            </a:r>
            <a:r>
              <a:rPr lang="en-US" dirty="0"/>
              <a:t> 2010 </a:t>
            </a:r>
            <a:r>
              <a:rPr lang="en-US" dirty="0" smtClean="0"/>
              <a:t>–global</a:t>
            </a:r>
          </a:p>
          <a:p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/questions/28621953/msbuild-error-msb3428-could-not-load-the-visual-c-component-vcbuild-exe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549" y="1282535"/>
            <a:ext cx="6825245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gulp using 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err="1" smtClean="0"/>
              <a:t>npm</a:t>
            </a:r>
            <a:r>
              <a:rPr lang="en-US" sz="2400" dirty="0" smtClean="0"/>
              <a:t> install --g </a:t>
            </a:r>
            <a:r>
              <a:rPr lang="en-US" sz="2400" dirty="0" smtClean="0"/>
              <a:t>gulp-cli</a:t>
            </a:r>
            <a:endParaRPr lang="en-US" sz="2400" dirty="0" smtClean="0"/>
          </a:p>
          <a:p>
            <a:pPr marL="685800" lvl="2">
              <a:spcBef>
                <a:spcPts val="1000"/>
              </a:spcBef>
            </a:pPr>
            <a:endParaRPr lang="en-US" sz="2400" dirty="0" smtClean="0"/>
          </a:p>
          <a:p>
            <a:r>
              <a:rPr lang="en-US" dirty="0" smtClean="0"/>
              <a:t>More info : </a:t>
            </a:r>
            <a:r>
              <a:rPr lang="en-US" sz="2300" dirty="0" smtClean="0"/>
              <a:t>https://</a:t>
            </a:r>
            <a:r>
              <a:rPr lang="en-US" sz="2300" dirty="0" err="1" smtClean="0"/>
              <a:t>github.com</a:t>
            </a:r>
            <a:r>
              <a:rPr lang="en-US" sz="2300" dirty="0" smtClean="0"/>
              <a:t>/</a:t>
            </a:r>
            <a:r>
              <a:rPr lang="en-US" sz="2300" dirty="0" err="1" smtClean="0"/>
              <a:t>gulpjs</a:t>
            </a:r>
            <a:r>
              <a:rPr lang="en-US" sz="2300" dirty="0" smtClean="0"/>
              <a:t>/gulp/blob/master/docs/getting-</a:t>
            </a:r>
            <a:r>
              <a:rPr lang="en-US" sz="2300" dirty="0" err="1" smtClean="0"/>
              <a:t>started.md</a:t>
            </a:r>
            <a:endParaRPr lang="en-US" sz="2300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Install Bower using </a:t>
            </a:r>
            <a:r>
              <a:rPr lang="en-US" dirty="0" err="1" smtClean="0"/>
              <a:t>npm</a:t>
            </a:r>
            <a:endParaRPr lang="en-US" dirty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bower</a:t>
            </a:r>
            <a:endParaRPr lang="en-US" dirty="0"/>
          </a:p>
          <a:p>
            <a:r>
              <a:rPr lang="en-US" dirty="0" smtClean="0"/>
              <a:t>Install packages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bower install &lt;package&gt;  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bower install &lt;package&gt; --save</a:t>
            </a:r>
          </a:p>
          <a:p>
            <a:r>
              <a:rPr lang="en-US" dirty="0" smtClean="0"/>
              <a:t>Save packages (</a:t>
            </a:r>
            <a:r>
              <a:rPr lang="en-US" dirty="0" err="1" smtClean="0"/>
              <a:t>bower.json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bower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Update or uninstall packages</a:t>
            </a:r>
          </a:p>
          <a:p>
            <a:pPr lvl="1"/>
            <a:r>
              <a:rPr lang="en-US" dirty="0" smtClean="0"/>
              <a:t>bower update &lt;package&gt;   </a:t>
            </a:r>
          </a:p>
          <a:p>
            <a:pPr lvl="1"/>
            <a:r>
              <a:rPr lang="en-US" dirty="0" smtClean="0"/>
              <a:t>bower uninstall package</a:t>
            </a:r>
          </a:p>
          <a:p>
            <a:r>
              <a:rPr lang="en-US" dirty="0" smtClean="0"/>
              <a:t>More info : http://</a:t>
            </a:r>
            <a:r>
              <a:rPr lang="en-US" dirty="0" err="1" smtClean="0"/>
              <a:t>bower.io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8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yeoman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Install</a:t>
            </a:r>
            <a:r>
              <a:rPr lang="en-US" dirty="0"/>
              <a:t> </a:t>
            </a:r>
            <a:r>
              <a:rPr lang="en-US" dirty="0" err="1"/>
              <a:t>yo</a:t>
            </a:r>
            <a:r>
              <a:rPr lang="en-US" dirty="0"/>
              <a:t> using 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yo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Install </a:t>
            </a:r>
            <a:r>
              <a:rPr lang="en-US" dirty="0"/>
              <a:t>the needed generator(s</a:t>
            </a:r>
            <a:r>
              <a:rPr lang="en-US" dirty="0" smtClean="0"/>
              <a:t>):  (</a:t>
            </a:r>
            <a:r>
              <a:rPr lang="en-US" dirty="0" smtClean="0">
                <a:hlinkClick r:id="rId3"/>
              </a:rPr>
              <a:t>http://yeoman.io/generators/)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generator-gulp-angular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116" y="3677156"/>
            <a:ext cx="5714999" cy="27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: yeoman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gulp-angular project</a:t>
            </a:r>
          </a:p>
          <a:p>
            <a:pPr lvl="1"/>
            <a:r>
              <a:rPr lang="en-US" dirty="0" err="1" smtClean="0"/>
              <a:t>yo</a:t>
            </a:r>
            <a:r>
              <a:rPr lang="en-US" dirty="0" smtClean="0"/>
              <a:t> gulp-angular</a:t>
            </a:r>
          </a:p>
          <a:p>
            <a:r>
              <a:rPr lang="en-US" dirty="0" smtClean="0"/>
              <a:t>After create the new project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gulp serve</a:t>
            </a:r>
          </a:p>
          <a:p>
            <a:pPr marL="685800" lvl="2">
              <a:spcBef>
                <a:spcPts val="1000"/>
              </a:spcBef>
            </a:pPr>
            <a:endParaRPr lang="en-US" sz="2400" dirty="0" smtClean="0"/>
          </a:p>
          <a:p>
            <a:r>
              <a:rPr lang="en-US" dirty="0" smtClean="0"/>
              <a:t>More info : http://</a:t>
            </a:r>
            <a:r>
              <a:rPr lang="en-US" dirty="0" err="1" smtClean="0"/>
              <a:t>yeoman.io</a:t>
            </a:r>
            <a:r>
              <a:rPr lang="en-US" dirty="0" smtClean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7945" y="2380129"/>
            <a:ext cx="6624055" cy="39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037"/>
                <a:gridCol w="8742363"/>
              </a:tblGrid>
              <a:tr h="33813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</a:tr>
              <a:tr h="842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ngApp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this directive to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auto-bootstrap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application. The 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ngApp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directive designates 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element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application and is typically placed near the root element of the page - e.g. on the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tags.</a:t>
                      </a:r>
                      <a:endParaRPr lang="en-US" dirty="0"/>
                    </a:p>
                  </a:txBody>
                  <a:tcPr/>
                </a:tc>
              </a:tr>
              <a:tr h="693002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Modifies the default behavior of the html A tag so that the default action is prevented when the </a:t>
                      </a:r>
                      <a:r>
                        <a:rPr lang="en-US" dirty="0" err="1">
                          <a:effectLst/>
                        </a:rPr>
                        <a:t>href</a:t>
                      </a:r>
                      <a:r>
                        <a:rPr lang="en-US" dirty="0">
                          <a:effectLst/>
                        </a:rPr>
                        <a:t> attribute is empty.</a:t>
                      </a:r>
                    </a:p>
                  </a:txBody>
                  <a:tcPr marL="101600" marR="101600" marT="101600" marB="101600"/>
                </a:tc>
              </a:tr>
              <a:tr h="1198705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ngHref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Using Angular markup like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>
                          <a:effectLst/>
                        </a:rPr>
                        <a:t> in an href attribute will make the link go to the wrong URL if the user clicks it before Angular has a chance to replace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>
                          <a:effectLst/>
                        </a:rPr>
                        <a:t> markup with its value. Until Angular replaces the markup the link will be broken and will most likely return a 404 error.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ngHref</a:t>
                      </a:r>
                      <a:r>
                        <a:rPr lang="en-US">
                          <a:effectLst/>
                        </a:rPr>
                        <a:t> directive solves this problem.</a:t>
                      </a:r>
                    </a:p>
                  </a:txBody>
                  <a:tcPr marL="101600" marR="101600" marT="101600" marB="101600"/>
                </a:tc>
              </a:tr>
              <a:tr h="94585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ngSrc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Using Angular markup like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 dirty="0">
                          <a:effectLst/>
                        </a:rPr>
                        <a:t> in a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src</a:t>
                      </a:r>
                      <a:r>
                        <a:rPr lang="en-US" dirty="0">
                          <a:effectLst/>
                        </a:rPr>
                        <a:t> attribute doesn't work right: The browser will fetch from the URL with the literal text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 dirty="0">
                          <a:effectLst/>
                        </a:rPr>
                        <a:t> until Angular replaces the expression inside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{{hash}}</a:t>
                      </a:r>
                      <a:r>
                        <a:rPr lang="en-US" dirty="0">
                          <a:effectLst/>
                        </a:rPr>
                        <a:t>. 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ngSrc</a:t>
                      </a:r>
                      <a:r>
                        <a:rPr lang="en-US" dirty="0">
                          <a:effectLst/>
                        </a:rPr>
                        <a:t> directive solves this problem.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37"/>
                <a:gridCol w="8780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ngForm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Nestable alias of </a:t>
                      </a:r>
                      <a:r>
                        <a:rPr lang="en-US" u="none" strike="noStrike">
                          <a:solidFill>
                            <a:srgbClr val="333333"/>
                          </a:solidFill>
                          <a:effectLst/>
                          <a:hlinkClick r:id="rId3"/>
                        </a:rPr>
                        <a:t>form</a:t>
                      </a:r>
                      <a:r>
                        <a:rPr lang="en-US">
                          <a:effectLst/>
                        </a:rPr>
                        <a:t> directive. HTML does not allow nesting of form elements. It is useful to nest forms, for example if the validity of a sub-group of controls needs to be determined.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form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Directive that instantiates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FormController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textarea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 textarea element control with angular data-binding. The data-binding and validation properties of this element are exactly the same as those of the </a:t>
                      </a:r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input element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input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HTML input element control. When used together with </a:t>
                      </a:r>
                      <a:r>
                        <a:rPr lang="en-US" u="none" strike="noStrike">
                          <a:solidFill>
                            <a:srgbClr val="333333"/>
                          </a:solidFill>
                          <a:effectLst/>
                          <a:hlinkClick r:id="rId7"/>
                        </a:rPr>
                        <a:t>ngModel</a:t>
                      </a:r>
                      <a:r>
                        <a:rPr lang="en-US">
                          <a:effectLst/>
                        </a:rPr>
                        <a:t>, it provides data-binding, input state control, and validation. Input control follows HTML5 input types and polyfills the HTML5 validation behavior for older browsers.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ngValue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Binds the given expression to the value of </a:t>
                      </a:r>
                      <a:r>
                        <a:rPr lang="en-US" dirty="0">
                          <a:solidFill>
                            <a:srgbClr val="000080"/>
                          </a:solidFill>
                          <a:effectLst/>
                        </a:rPr>
                        <a:t>&lt;option&gt;</a:t>
                      </a:r>
                      <a:r>
                        <a:rPr lang="en-US" dirty="0">
                          <a:effectLst/>
                        </a:rPr>
                        <a:t> or </a:t>
                      </a:r>
                      <a:r>
                        <a:rPr lang="en-US" u="none" strike="noStrike" dirty="0">
                          <a:solidFill>
                            <a:srgbClr val="333333"/>
                          </a:solidFill>
                          <a:effectLst/>
                          <a:hlinkClick r:id="rId9" invalidUrl="https://docs.angularjs.org/api/ng/input/input[radio]"/>
                        </a:rPr>
                        <a:t>input[radio]</a:t>
                      </a:r>
                      <a:r>
                        <a:rPr lang="en-US" dirty="0">
                          <a:effectLst/>
                        </a:rPr>
                        <a:t>, so that when the element is selected, </a:t>
                      </a:r>
                      <a:r>
                        <a:rPr lang="en-US" dirty="0" err="1">
                          <a:effectLst/>
                        </a:rPr>
                        <a:t>the</a:t>
                      </a:r>
                      <a:r>
                        <a:rPr lang="en-US" u="none" strike="noStrike" dirty="0" err="1">
                          <a:solidFill>
                            <a:srgbClr val="333333"/>
                          </a:solidFill>
                          <a:effectLst/>
                          <a:hlinkClick r:id="rId7"/>
                        </a:rPr>
                        <a:t>ngModel</a:t>
                      </a:r>
                      <a:r>
                        <a:rPr lang="en-US" dirty="0">
                          <a:effectLst/>
                        </a:rPr>
                        <a:t> of that element is set to the bound value.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28729" y="1905000"/>
          <a:ext cx="1099550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97"/>
                <a:gridCol w="9598505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59901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ngIf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ngIf</a:t>
                      </a:r>
                      <a:r>
                        <a:rPr lang="en-US">
                          <a:effectLst/>
                        </a:rPr>
                        <a:t> directive removes or recreates a portion of the DOM tree based on an {expression}. If the expression assigned to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ngIf</a:t>
                      </a:r>
                      <a:r>
                        <a:rPr lang="en-US">
                          <a:effectLst/>
                        </a:rPr>
                        <a:t> evaluates to a false value then the element is removed from the DOM, otherwise a clone of the element is reinserted into the DOM.</a:t>
                      </a:r>
                    </a:p>
                  </a:txBody>
                  <a:tcPr marL="101600" marR="101600" marT="101600" marB="101600"/>
                </a:tc>
              </a:tr>
              <a:tr h="446687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ngInit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ngInit</a:t>
                      </a:r>
                      <a:r>
                        <a:rPr lang="en-US" dirty="0">
                          <a:effectLst/>
                        </a:rPr>
                        <a:t> directive allows you to evaluate an expression in the current scope.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2A6496"/>
                          </a:solidFill>
                          <a:effectLst/>
                          <a:hlinkClick r:id="rId4"/>
                        </a:rPr>
                        <a:t>ngModel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ngModel</a:t>
                      </a:r>
                      <a:r>
                        <a:rPr lang="en-US" dirty="0">
                          <a:effectLst/>
                        </a:rPr>
                        <a:t> directive binds an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input</a:t>
                      </a:r>
                      <a:r>
                        <a:rPr lang="en-US" dirty="0" err="1">
                          <a:effectLst/>
                        </a:rPr>
                        <a:t>,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select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textarea</a:t>
                      </a:r>
                      <a:r>
                        <a:rPr lang="en-US" dirty="0">
                          <a:effectLst/>
                        </a:rPr>
                        <a:t> (or custom form control) to a property on the scope using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NgModelController</a:t>
                      </a:r>
                      <a:r>
                        <a:rPr lang="en-US" dirty="0">
                          <a:effectLst/>
                        </a:rPr>
                        <a:t>, which is created and exposed by this directive.</a:t>
                      </a:r>
                    </a:p>
                  </a:txBody>
                  <a:tcPr marL="101600" marR="101600" marT="101600" marB="101600"/>
                </a:tc>
              </a:tr>
              <a:tr h="446687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ngClick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</a:t>
                      </a:r>
                      <a:r>
                        <a:rPr lang="en-US" dirty="0" err="1">
                          <a:effectLst/>
                        </a:rPr>
                        <a:t>ngClick</a:t>
                      </a:r>
                      <a:r>
                        <a:rPr lang="en-US" dirty="0">
                          <a:effectLst/>
                        </a:rPr>
                        <a:t> directive allows you to specify custom behavior when an element is clicked.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ngController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ngController</a:t>
                      </a:r>
                      <a:r>
                        <a:rPr lang="en-US" dirty="0">
                          <a:effectLst/>
                        </a:rPr>
                        <a:t> directive attaches a controller class to the view. This is a key aspect of how angular supports the principles behind the Model-View-Controller design pattern.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ngClass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ngClass</a:t>
                      </a:r>
                      <a:r>
                        <a:rPr lang="en-US" dirty="0">
                          <a:effectLst/>
                        </a:rPr>
                        <a:t> directive allows you to dynamically set CSS classes on an HTML element by </a:t>
                      </a:r>
                      <a:r>
                        <a:rPr lang="en-US" dirty="0" err="1">
                          <a:effectLst/>
                        </a:rPr>
                        <a:t>databinding</a:t>
                      </a:r>
                      <a:r>
                        <a:rPr lang="en-US" dirty="0">
                          <a:effectLst/>
                        </a:rPr>
                        <a:t> an expression that represents all classes to be added.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4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JS, jQuery</a:t>
            </a:r>
          </a:p>
          <a:p>
            <a:r>
              <a:rPr lang="en-US" dirty="0" smtClean="0"/>
              <a:t>Overview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First App</a:t>
            </a:r>
          </a:p>
          <a:p>
            <a:r>
              <a:rPr lang="en-US" dirty="0" smtClean="0"/>
              <a:t>Setup environment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Expressions</a:t>
            </a:r>
          </a:p>
          <a:p>
            <a:r>
              <a:rPr lang="en-US" dirty="0" smtClean="0"/>
              <a:t>MVC include router</a:t>
            </a:r>
          </a:p>
          <a:p>
            <a:r>
              <a:rPr lang="en-US" dirty="0" smtClean="0"/>
              <a:t>Filters, Custom filters</a:t>
            </a:r>
          </a:p>
          <a:p>
            <a:r>
              <a:rPr lang="en-US" smtClean="0"/>
              <a:t>Form Validation</a:t>
            </a:r>
            <a:endParaRPr lang="en-US" dirty="0" smtClean="0"/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Custom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28729" y="1905000"/>
          <a:ext cx="10995502" cy="469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97"/>
                <a:gridCol w="9598505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2A6496"/>
                          </a:solidFill>
                          <a:effectLst/>
                          <a:hlinkClick r:id="rId2"/>
                        </a:rPr>
                        <a:t>ngRepeat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ngRepeat</a:t>
                      </a:r>
                      <a:r>
                        <a:rPr lang="en-US">
                          <a:effectLst/>
                        </a:rPr>
                        <a:t> directive instantiates a template once per item from a collection. Each template instance gets its own scope, where the given loop variable is set to the current collection item, and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$index</a:t>
                      </a:r>
                      <a:r>
                        <a:rPr lang="en-US">
                          <a:effectLst/>
                        </a:rPr>
                        <a:t> is set to the item index or key.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ngShow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ngShow</a:t>
                      </a:r>
                      <a:r>
                        <a:rPr lang="en-US">
                          <a:effectLst/>
                        </a:rPr>
                        <a:t> directive shows or hides the given HTML element based on the expression provided to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ngShow</a:t>
                      </a:r>
                      <a:r>
                        <a:rPr lang="en-US">
                          <a:effectLst/>
                        </a:rPr>
                        <a:t>attribute. The element is shown or hidden by removing or adding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.ng-hide</a:t>
                      </a:r>
                      <a:r>
                        <a:rPr lang="en-US">
                          <a:effectLst/>
                        </a:rPr>
                        <a:t> CSS class onto the element. The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.ng-hide</a:t>
                      </a:r>
                      <a:r>
                        <a:rPr lang="en-US">
                          <a:effectLst/>
                        </a:rPr>
                        <a:t> CSS class is predefined in AngularJS and sets the display style to none (using an !important flag). For CSP mode please add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angular-csp.css</a:t>
                      </a:r>
                      <a:r>
                        <a:rPr lang="en-US">
                          <a:effectLst/>
                        </a:rPr>
                        <a:t> to your html file (see </a:t>
                      </a:r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ngCsp</a:t>
                      </a:r>
                      <a:r>
                        <a:rPr lang="en-US">
                          <a:effectLst/>
                        </a:rPr>
                        <a:t>).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ngHide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ngHide</a:t>
                      </a:r>
                      <a:r>
                        <a:rPr lang="en-US">
                          <a:effectLst/>
                        </a:rPr>
                        <a:t> directive shows or hides the given HTML element based on the expression provided to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ngHide</a:t>
                      </a:r>
                      <a:r>
                        <a:rPr lang="en-US">
                          <a:effectLst/>
                        </a:rPr>
                        <a:t>attribute. The element is shown or hidden by removing or adding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ng-hide</a:t>
                      </a:r>
                      <a:r>
                        <a:rPr lang="en-US">
                          <a:effectLst/>
                        </a:rPr>
                        <a:t> CSS class onto the element.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.ng-hide</a:t>
                      </a:r>
                      <a:r>
                        <a:rPr lang="en-US">
                          <a:effectLst/>
                        </a:rPr>
                        <a:t> CSS class is predefined in AngularJS and sets the display style to none (using an !important flag). For CSP mode please add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angular-csp.css</a:t>
                      </a:r>
                      <a:r>
                        <a:rPr lang="en-US">
                          <a:effectLst/>
                        </a:rPr>
                        <a:t> to your html file (see </a:t>
                      </a:r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ngCsp</a:t>
                      </a:r>
                      <a:r>
                        <a:rPr lang="en-US">
                          <a:effectLst/>
                        </a:rPr>
                        <a:t>).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ngStyle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ngStyle</a:t>
                      </a:r>
                      <a:r>
                        <a:rPr lang="en-US" dirty="0">
                          <a:effectLst/>
                        </a:rPr>
                        <a:t> directive allows you to set CSS style on an HTML element conditionally.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docs.angularjs.org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/ng/directive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expressions are JavaScript-like code snippets that are mainly placed in interpolation bindings such </a:t>
            </a:r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span title="{{ </a:t>
            </a:r>
            <a:r>
              <a:rPr lang="en-US" dirty="0" err="1"/>
              <a:t>attrBinding</a:t>
            </a:r>
            <a:r>
              <a:rPr lang="en-US" dirty="0"/>
              <a:t> }}"&gt;{{ </a:t>
            </a:r>
            <a:r>
              <a:rPr lang="en-US" dirty="0" err="1"/>
              <a:t>textBinding</a:t>
            </a:r>
            <a:r>
              <a:rPr lang="en-US" dirty="0"/>
              <a:t> }}&lt;/span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, </a:t>
            </a:r>
            <a:r>
              <a:rPr lang="en-US" dirty="0"/>
              <a:t>but also used directly in directive attributes such </a:t>
            </a:r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ng-click</a:t>
            </a:r>
            <a:r>
              <a:rPr lang="en-US" dirty="0"/>
              <a:t>="</a:t>
            </a:r>
            <a:r>
              <a:rPr lang="en-US" dirty="0" err="1"/>
              <a:t>functionExpression</a:t>
            </a:r>
            <a:r>
              <a:rPr lang="en-US" dirty="0" smtClean="0"/>
              <a:t>()".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Expressions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403" y="1846263"/>
            <a:ext cx="8259519" cy="4022725"/>
          </a:xfrm>
        </p:spPr>
      </p:pic>
    </p:spTree>
    <p:extLst>
      <p:ext uri="{BB962C8B-B14F-4D97-AF65-F5344CB8AC3E}">
        <p14:creationId xmlns:p14="http://schemas.microsoft.com/office/powerpoint/2010/main" val="16850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04094" cy="4351338"/>
          </a:xfrm>
        </p:spPr>
        <p:txBody>
          <a:bodyPr/>
          <a:lstStyle/>
          <a:p>
            <a:r>
              <a:rPr lang="en-US" b="1" u="sng" dirty="0"/>
              <a:t>M</a:t>
            </a:r>
            <a:r>
              <a:rPr lang="en-US" dirty="0"/>
              <a:t>odel </a:t>
            </a:r>
            <a:r>
              <a:rPr lang="en-US" b="1" u="sng" dirty="0"/>
              <a:t>V</a:t>
            </a:r>
            <a:r>
              <a:rPr lang="en-US" dirty="0"/>
              <a:t>iew </a:t>
            </a:r>
            <a:r>
              <a:rPr lang="en-US" b="1" u="sng" dirty="0"/>
              <a:t>C</a:t>
            </a:r>
            <a:r>
              <a:rPr lang="en-US" dirty="0"/>
              <a:t>ontroller or MVC as it is popularly called, is a software design pattern for developing web applications. A Model View Controller pattern is made up of the following three </a:t>
            </a:r>
            <a:r>
              <a:rPr lang="en-US" dirty="0" smtClean="0"/>
              <a:t>parts</a:t>
            </a:r>
            <a:endParaRPr lang="en-US" dirty="0"/>
          </a:p>
          <a:p>
            <a:r>
              <a:rPr lang="en-US" b="1" dirty="0"/>
              <a:t>Model</a:t>
            </a:r>
            <a:r>
              <a:rPr lang="en-US" dirty="0"/>
              <a:t> − It is the lowest level of the pattern responsible for maintaining data.</a:t>
            </a:r>
          </a:p>
          <a:p>
            <a:r>
              <a:rPr lang="en-US" b="1" dirty="0"/>
              <a:t>View</a:t>
            </a:r>
            <a:r>
              <a:rPr lang="en-US" dirty="0"/>
              <a:t> − It is responsible for displaying all or a portion of the data to the user.</a:t>
            </a:r>
          </a:p>
          <a:p>
            <a:r>
              <a:rPr lang="en-US" b="1" dirty="0"/>
              <a:t>Controller</a:t>
            </a:r>
            <a:r>
              <a:rPr lang="en-US" dirty="0"/>
              <a:t> − It is a software Code that controls the interactions between the Model and View.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0385" y="1998406"/>
            <a:ext cx="3641615" cy="40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68831" y="2207762"/>
            <a:ext cx="1673766" cy="6600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100046" y="2205434"/>
            <a:ext cx="2352711" cy="6860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</a:p>
        </p:txBody>
      </p:sp>
      <p:cxnSp>
        <p:nvCxnSpPr>
          <p:cNvPr id="6" name="Straight Arrow Connector 5"/>
          <p:cNvCxnSpPr>
            <a:endCxn id="11" idx="3"/>
          </p:cNvCxnSpPr>
          <p:nvPr/>
        </p:nvCxnSpPr>
        <p:spPr bwMode="auto">
          <a:xfrm flipH="1">
            <a:off x="4642597" y="2556037"/>
            <a:ext cx="245745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5235753" y="2148168"/>
            <a:ext cx="1300163" cy="8001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$scope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526971" y="3356137"/>
            <a:ext cx="5189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$scope is the "glue" (</a:t>
            </a:r>
            <a:r>
              <a:rPr lang="en-US" sz="2400" b="1" dirty="0" err="1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ViewModel</a:t>
            </a:r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between a controller and a 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180" y="4257523"/>
            <a:ext cx="996283" cy="19811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9776" y="2124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</a:t>
            </a:r>
            <a:r>
              <a:rPr lang="en-US" dirty="0" err="1" smtClean="0"/>
              <a:t>SimpleController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9891" y="1690688"/>
            <a:ext cx="80597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Adding a Simple Controller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data-ng-repeat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="cust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customers"&gt;</a:t>
            </a:r>
            <a:b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it-IT" sz="16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cust.name </a:t>
            </a:r>
            <a: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 - 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it-IT" sz="16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cust.city </a:t>
            </a:r>
            <a: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b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it-IT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scope.customers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'Dave Jones'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'Phoenix'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'Jamie Riley'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'Atlanta'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'Heedy Wahlin'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'Chandler'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'Thomas Winter'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'Seattle'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5" name="Rectangular Callout 4"/>
          <p:cNvSpPr/>
          <p:nvPr/>
        </p:nvSpPr>
        <p:spPr>
          <a:xfrm>
            <a:off x="8208446" y="1776104"/>
            <a:ext cx="1657350" cy="514350"/>
          </a:xfrm>
          <a:prstGeom prst="wedgeRectCallout">
            <a:avLst>
              <a:gd name="adj1" fmla="val -74453"/>
              <a:gd name="adj2" fmla="val -32535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the controller to use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685685" y="4635320"/>
            <a:ext cx="1657350" cy="514350"/>
          </a:xfrm>
          <a:prstGeom prst="wedgeRectCallout">
            <a:avLst>
              <a:gd name="adj1" fmla="val -74535"/>
              <a:gd name="adj2" fmla="val 59996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controller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302406" y="3372057"/>
            <a:ext cx="1657350" cy="514350"/>
          </a:xfrm>
          <a:prstGeom prst="wedgeRectCallout">
            <a:avLst>
              <a:gd name="adj1" fmla="val 37407"/>
              <a:gd name="adj2" fmla="val 9508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$scope injected dynamically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434523" y="2745455"/>
            <a:ext cx="1657350" cy="514350"/>
          </a:xfrm>
          <a:prstGeom prst="wedgeRectCallout">
            <a:avLst>
              <a:gd name="adj1" fmla="val -57983"/>
              <a:gd name="adj2" fmla="val -7614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$scope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70707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[]);</a:t>
            </a:r>
            <a:b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demoApp.controller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scope)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scope.customers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'Dave Jones'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'Phoenix'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'Jamie Riley'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'Atlanta'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'Heedy Wahlin'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'Chandler'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'Thomas Winter'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'Seattle'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];</a:t>
            </a: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7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267325" y="2145677"/>
            <a:ext cx="1657350" cy="457201"/>
          </a:xfrm>
          <a:prstGeom prst="wedgeRectCallout">
            <a:avLst>
              <a:gd name="adj1" fmla="val -73228"/>
              <a:gd name="adj2" fmla="val -67723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 Module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86022" y="2602878"/>
            <a:ext cx="1657350" cy="457201"/>
          </a:xfrm>
          <a:prstGeom prst="wedgeRectCallout">
            <a:avLst>
              <a:gd name="adj1" fmla="val 36972"/>
              <a:gd name="adj2" fmla="val 76838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 Controller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routes</a:t>
            </a:r>
            <a:endParaRPr lang="en-US" dirty="0"/>
          </a:p>
        </p:txBody>
      </p:sp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2578059" y="2497089"/>
            <a:ext cx="6457950" cy="3382988"/>
            <a:chOff x="0" y="-10635"/>
            <a:chExt cx="9144000" cy="6868635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-10635"/>
              <a:ext cx="958737" cy="296784"/>
            </a:xfrm>
            <a:prstGeom prst="rect">
              <a:avLst/>
            </a:prstGeom>
            <a:noFill/>
          </p:spPr>
          <p:txBody>
            <a:bodyPr wrap="none" lIns="68580" tIns="13716" rIns="68580" bIns="20574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SPA Demo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http://www.myspa.com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2" name="Rectangle 61"/>
          <p:cNvSpPr/>
          <p:nvPr/>
        </p:nvSpPr>
        <p:spPr bwMode="auto">
          <a:xfrm>
            <a:off x="3096230" y="2946112"/>
            <a:ext cx="1500606" cy="90278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View1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875954" y="2946112"/>
            <a:ext cx="1500606" cy="90278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View2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96230" y="4784585"/>
            <a:ext cx="1500606" cy="90278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880350" y="4784585"/>
            <a:ext cx="1500606" cy="90278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View3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235534" y="3397505"/>
            <a:ext cx="97155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7705681" y="3962981"/>
            <a:ext cx="5957" cy="74295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5237976" y="5235978"/>
            <a:ext cx="97155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20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3843554" y="3960801"/>
            <a:ext cx="5957" cy="74295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20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0" name="TextBox 69"/>
          <p:cNvSpPr txBox="1"/>
          <p:nvPr/>
        </p:nvSpPr>
        <p:spPr bwMode="auto">
          <a:xfrm>
            <a:off x="5127320" y="2900652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/view2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7728732" y="4084896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/view3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5167093" y="4699827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/view4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2691875" y="4204915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/view1</a:t>
            </a:r>
          </a:p>
        </p:txBody>
      </p:sp>
    </p:spTree>
    <p:extLst>
      <p:ext uri="{BB962C8B-B14F-4D97-AF65-F5344CB8AC3E}">
        <p14:creationId xmlns:p14="http://schemas.microsoft.com/office/powerpoint/2010/main" val="4882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routes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8934" y="2351783"/>
            <a:ext cx="6400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ngRoute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demoApp.config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.when(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templateUrl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'View1.html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'/view2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templateUrl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'View2.html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.otherwise({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redirectTo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7736455" y="3641916"/>
            <a:ext cx="1657350" cy="514350"/>
          </a:xfrm>
          <a:prstGeom prst="wedgeRectCallout">
            <a:avLst>
              <a:gd name="adj1" fmla="val -92393"/>
              <a:gd name="adj2" fmla="val 6280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Module Routes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: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jQuery </a:t>
            </a:r>
            <a:r>
              <a:rPr lang="en-US" dirty="0" smtClean="0"/>
              <a:t>is framework of JavaScript language for accessing HTML Dom and manipulate it.</a:t>
            </a:r>
          </a:p>
          <a:p>
            <a:pPr lvl="1"/>
            <a:r>
              <a:rPr lang="en-US" dirty="0" smtClean="0"/>
              <a:t>How to access each HTML Dom on </a:t>
            </a:r>
            <a:r>
              <a:rPr lang="en-US" dirty="0" err="1" smtClean="0"/>
              <a:t>WebSite</a:t>
            </a:r>
            <a:r>
              <a:rPr lang="en-US" dirty="0" smtClean="0"/>
              <a:t> ? </a:t>
            </a:r>
          </a:p>
          <a:p>
            <a:pPr lvl="3"/>
            <a:r>
              <a:rPr lang="en-US" dirty="0" smtClean="0"/>
              <a:t>We using </a:t>
            </a:r>
            <a:r>
              <a:rPr lang="en-US" dirty="0"/>
              <a:t>jQuery </a:t>
            </a:r>
            <a:r>
              <a:rPr lang="en-US" dirty="0" smtClean="0"/>
              <a:t>selector    </a:t>
            </a:r>
            <a:r>
              <a:rPr lang="en-US" dirty="0"/>
              <a:t>reference Document  =&gt;  </a:t>
            </a:r>
            <a:r>
              <a:rPr lang="en-US" dirty="0">
                <a:hlinkClick r:id="rId2"/>
              </a:rPr>
              <a:t>https://api.jquery.com/category/selectors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84048" lvl="2" indent="0">
              <a:buNone/>
            </a:pPr>
            <a:endParaRPr lang="en-US" dirty="0" smtClean="0"/>
          </a:p>
          <a:p>
            <a:pPr marL="384048" lvl="2" indent="0">
              <a:buNone/>
            </a:pPr>
            <a:r>
              <a:rPr lang="en-US" dirty="0" smtClean="0"/>
              <a:t>Example  </a:t>
            </a:r>
          </a:p>
          <a:p>
            <a:pPr marL="384048" lvl="2" indent="0">
              <a:buNone/>
            </a:pPr>
            <a:r>
              <a:rPr lang="en-US" dirty="0" smtClean="0"/>
              <a:t>&lt;html &gt;</a:t>
            </a:r>
          </a:p>
          <a:p>
            <a:pPr marL="704088" lvl="4" indent="0">
              <a:buNone/>
            </a:pPr>
            <a:r>
              <a:rPr lang="en-US" dirty="0" smtClean="0"/>
              <a:t>&lt;body&gt;</a:t>
            </a:r>
          </a:p>
          <a:p>
            <a:pPr marL="1071400" lvl="6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&lt;div id=“a” class=“y”&gt;&lt;/div&gt;</a:t>
            </a:r>
          </a:p>
          <a:p>
            <a:pPr marL="1071400" lvl="6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&lt;div id=“b” class=“x”&gt;&lt;/div&gt;</a:t>
            </a:r>
          </a:p>
          <a:p>
            <a:pPr marL="704088" lvl="4" indent="0">
              <a:buNone/>
            </a:pPr>
            <a:r>
              <a:rPr lang="en-US" dirty="0" smtClean="0"/>
              <a:t>&lt;/body&gt;</a:t>
            </a:r>
            <a:endParaRPr lang="en-US" dirty="0"/>
          </a:p>
          <a:p>
            <a:pPr marL="384048" lvl="2" indent="0">
              <a:buNone/>
            </a:pPr>
            <a:r>
              <a:rPr lang="en-US" dirty="0" smtClean="0"/>
              <a:t>&lt;/html&gt;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 smtClean="0"/>
              <a:t>	$(“</a:t>
            </a:r>
            <a:r>
              <a:rPr lang="en-US" dirty="0" err="1" smtClean="0"/>
              <a:t>div#a</a:t>
            </a:r>
            <a:r>
              <a:rPr lang="en-US" dirty="0" smtClean="0"/>
              <a:t>”) 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  Green DIV</a:t>
            </a:r>
          </a:p>
          <a:p>
            <a:pPr marL="566928" lvl="3" indent="0">
              <a:buNone/>
            </a:pPr>
            <a:r>
              <a:rPr lang="en-US" dirty="0" smtClean="0"/>
              <a:t>	$(“</a:t>
            </a:r>
            <a:r>
              <a:rPr lang="en-US" dirty="0" err="1" smtClean="0"/>
              <a:t>div.x</a:t>
            </a:r>
            <a:r>
              <a:rPr lang="en-US" dirty="0" smtClean="0"/>
              <a:t>”)    </a:t>
            </a:r>
            <a:r>
              <a:rPr lang="en-US" dirty="0" smtClean="0">
                <a:sym typeface="Wingdings"/>
              </a:rPr>
              <a:t>  Blue DIV</a:t>
            </a:r>
            <a:r>
              <a:rPr lang="en-US" dirty="0" smtClean="0"/>
              <a:t> </a:t>
            </a:r>
            <a:endParaRPr lang="en-US" dirty="0"/>
          </a:p>
          <a:p>
            <a:pPr lvl="3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pass Parameters in Route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8934" y="2351783"/>
            <a:ext cx="64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demoApp.config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.when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paramRoute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/: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pageId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controller: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ParamRouteController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paramRoute.html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sp>
        <p:nvSpPr>
          <p:cNvPr id="5" name="Rectangular Callout 4"/>
          <p:cNvSpPr/>
          <p:nvPr/>
        </p:nvSpPr>
        <p:spPr>
          <a:xfrm>
            <a:off x="6452384" y="2702859"/>
            <a:ext cx="1657350" cy="537882"/>
          </a:xfrm>
          <a:prstGeom prst="wedgeRectCallout">
            <a:avLst>
              <a:gd name="adj1" fmla="val -96450"/>
              <a:gd name="adj2" fmla="val 280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</a:t>
            </a:r>
            <a:r>
              <a:rPr lang="en-US" sz="1400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 err="1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</a:t>
            </a:r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route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8934" y="4465936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demoApp.controller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ParamRouteController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($scope, $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routeParams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scope.pageId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routeParams.pageId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075431" y="4940044"/>
            <a:ext cx="1657350" cy="537882"/>
          </a:xfrm>
          <a:prstGeom prst="wedgeRectCallout">
            <a:avLst>
              <a:gd name="adj1" fmla="val -96450"/>
              <a:gd name="adj2" fmla="val 280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 </a:t>
            </a:r>
            <a:r>
              <a:rPr lang="en-US" sz="1400" b="1" dirty="0" err="1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</a:t>
            </a:r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Controller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AngularJS</a:t>
            </a:r>
            <a:r>
              <a:rPr lang="en-US" dirty="0" smtClean="0"/>
              <a:t> : Controller with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ws Gothic Com Thin" panose="020B0204030503020204" pitchFamily="34" charset="0"/>
              </a:rPr>
              <a:t>Where do Views Go in a Page?</a:t>
            </a:r>
          </a:p>
          <a:p>
            <a:pPr marL="457200" lvl="1" indent="0">
              <a:buNone/>
            </a:pPr>
            <a:r>
              <a:rPr lang="en-US" dirty="0">
                <a:latin typeface="News Gothic Com Thin" panose="020B0204030503020204" pitchFamily="34" charset="0"/>
              </a:rPr>
              <a:t>Dynamically loaded views are injected into the shell page as a module loads:</a:t>
            </a:r>
          </a:p>
          <a:p>
            <a:pPr lvl="1"/>
            <a:endParaRPr lang="en-US" dirty="0" smtClean="0">
              <a:latin typeface="News Gothic Com Thin" panose="020B0204030503020204" pitchFamily="34" charset="0"/>
            </a:endParaRPr>
          </a:p>
          <a:p>
            <a:endParaRPr lang="en-US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2737515" y="3227828"/>
            <a:ext cx="4329338" cy="2714581"/>
            <a:chOff x="0" y="-83593"/>
            <a:chExt cx="9144000" cy="6941593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-83593"/>
              <a:ext cx="1430121" cy="442704"/>
            </a:xfrm>
            <a:prstGeom prst="rect">
              <a:avLst/>
            </a:prstGeom>
            <a:noFill/>
          </p:spPr>
          <p:txBody>
            <a:bodyPr wrap="none" lIns="68580" tIns="13716" rIns="68580" bIns="20574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SPA Demo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http://www.myspa.com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Title 1"/>
          <p:cNvSpPr txBox="1">
            <a:spLocks/>
          </p:cNvSpPr>
          <p:nvPr/>
        </p:nvSpPr>
        <p:spPr>
          <a:xfrm>
            <a:off x="1546411" y="16906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News Gothic Com Thin" panose="020B0204030503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8103" y="3845604"/>
            <a:ext cx="29867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-view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/>
          </a:p>
        </p:txBody>
      </p:sp>
      <p:sp>
        <p:nvSpPr>
          <p:cNvPr id="36" name="Rectangle 35"/>
          <p:cNvSpPr/>
          <p:nvPr/>
        </p:nvSpPr>
        <p:spPr>
          <a:xfrm>
            <a:off x="3428103" y="5241961"/>
            <a:ext cx="29867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-view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-view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4216384" y="4509046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endParaRPr lang="en-US" sz="13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43964" y="4238019"/>
            <a:ext cx="1005990" cy="605218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View1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are used to change modify the </a:t>
            </a:r>
            <a:r>
              <a:rPr lang="en-US" dirty="0" smtClean="0"/>
              <a:t>data. Following is the list of commonly used filters.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9579" y="2817953"/>
            <a:ext cx="85377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'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| uppercase }} // TESTFILTER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'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| lowercase }} //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testfilter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50 | number }} // 50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50 | number:4 }} // 50.0000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50 | number:2 }} // 50.00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59.99 | currency }} // $59.99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59.99 | currency:'$COTCHES' }} // $COTCHES59.99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59.99 | currency:'£':0 }} // $60 - decimal point control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'2014-10-19' | date }} // Oct 19, 2014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'2014-10-19' | date:'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}} // 2014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{ name : 'name', surname : 'surname'} |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2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: Custom Filter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5173" y="1473484"/>
            <a:ext cx="4839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'ordinal'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function() {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 </a:t>
            </a:r>
            <a:r>
              <a:rPr lang="en-US" sz="1600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 {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 || number &lt; 1)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 number;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else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 % 10;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1)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number +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else if(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2)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number +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else if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3)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number +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else if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lastDigit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number +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911931" y="1473484"/>
            <a:ext cx="4839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1 | ordinal }} // 1st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2 | ordinal }} // 2nd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3 | ordinal }} // 3rd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4 | ordinal }} // 4th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21 | ordinal }} // 21st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93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offers client-side form validation.</a:t>
            </a:r>
          </a:p>
          <a:p>
            <a:r>
              <a:rPr lang="en-US" dirty="0" err="1"/>
              <a:t>AngularJS</a:t>
            </a:r>
            <a:r>
              <a:rPr lang="en-US" dirty="0"/>
              <a:t> monitors the state of the form and input fields (input, </a:t>
            </a:r>
            <a:r>
              <a:rPr lang="en-US" dirty="0" err="1"/>
              <a:t>textarea</a:t>
            </a:r>
            <a:r>
              <a:rPr lang="en-US" dirty="0"/>
              <a:t>, select), and lets you notify the user about the current state.</a:t>
            </a:r>
          </a:p>
          <a:p>
            <a:r>
              <a:rPr lang="en-US" dirty="0" err="1"/>
              <a:t>AngularJS</a:t>
            </a:r>
            <a:r>
              <a:rPr lang="en-US" dirty="0"/>
              <a:t> also holds information about whether they have been touched, or modified, or not.</a:t>
            </a:r>
          </a:p>
          <a:p>
            <a:r>
              <a:rPr lang="en-US" dirty="0"/>
              <a:t>You can use standard HTML5 attributes to validate input, or you can make your own validation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7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3911" y="1900995"/>
            <a:ext cx="48397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&lt;form name="</a:t>
            </a:r>
            <a:r>
              <a:rPr lang="en-US" sz="1600" dirty="0" err="1"/>
              <a:t>myForm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&lt;input name="</a:t>
            </a:r>
            <a:r>
              <a:rPr lang="en-US" sz="1600" dirty="0" err="1"/>
              <a:t>myInput</a:t>
            </a:r>
            <a:r>
              <a:rPr lang="en-US" sz="1600" dirty="0"/>
              <a:t>" ng-model="</a:t>
            </a:r>
            <a:r>
              <a:rPr lang="en-US" sz="1600" dirty="0" err="1"/>
              <a:t>myInput</a:t>
            </a:r>
            <a:r>
              <a:rPr lang="en-US" sz="1600" dirty="0"/>
              <a:t>" required&gt;</a:t>
            </a:r>
            <a:br>
              <a:rPr lang="en-US" sz="1600" dirty="0"/>
            </a:br>
            <a:r>
              <a:rPr lang="en-US" sz="1600" dirty="0"/>
              <a:t>&lt;/form&gt;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&lt;p&gt;The input's valid state is:&lt;/p&gt;</a:t>
            </a:r>
            <a:br>
              <a:rPr lang="en-US" sz="1600" dirty="0"/>
            </a:br>
            <a:r>
              <a:rPr lang="en-US" sz="1600" dirty="0"/>
              <a:t>&lt;h1&gt;{{myForm.</a:t>
            </a:r>
            <a:r>
              <a:rPr lang="en-US" sz="1600" dirty="0" err="1"/>
              <a:t>myInput</a:t>
            </a:r>
            <a:r>
              <a:rPr lang="en-US" sz="1600" dirty="0"/>
              <a:t>.$valid}}&lt;/h1&gt;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900995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&lt;form name="</a:t>
            </a:r>
            <a:r>
              <a:rPr lang="en-US" sz="1600" dirty="0" err="1"/>
              <a:t>myForm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&lt;input name="</a:t>
            </a:r>
            <a:r>
              <a:rPr lang="en-US" sz="1600" dirty="0" err="1"/>
              <a:t>myInput</a:t>
            </a:r>
            <a:r>
              <a:rPr lang="en-US" sz="1600" dirty="0"/>
              <a:t>" ng-model="</a:t>
            </a:r>
            <a:r>
              <a:rPr lang="en-US" sz="1600" dirty="0" err="1"/>
              <a:t>myInput</a:t>
            </a:r>
            <a:r>
              <a:rPr lang="en-US" sz="1600" dirty="0"/>
              <a:t>" type="email"&gt;</a:t>
            </a:r>
            <a:br>
              <a:rPr lang="en-US" sz="1600" dirty="0"/>
            </a:br>
            <a:r>
              <a:rPr lang="en-US" sz="1600" dirty="0"/>
              <a:t>&lt;/form&gt;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&lt;p&gt;The input's valid state is:&lt;/p&gt;</a:t>
            </a:r>
            <a:br>
              <a:rPr lang="en-US" sz="1600" dirty="0"/>
            </a:br>
            <a:r>
              <a:rPr lang="en-US" sz="1600" dirty="0"/>
              <a:t>&lt;h1&gt;{{myForm.</a:t>
            </a:r>
            <a:r>
              <a:rPr lang="en-US" sz="1600" dirty="0" err="1"/>
              <a:t>myInput</a:t>
            </a:r>
            <a:r>
              <a:rPr lang="en-US" sz="1600" dirty="0"/>
              <a:t>.$valid}}&lt;/h1&gt;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757549" y="3799717"/>
            <a:ext cx="2340550" cy="514350"/>
          </a:xfrm>
          <a:prstGeom prst="wedgeRectCallout">
            <a:avLst>
              <a:gd name="adj1" fmla="val -52074"/>
              <a:gd name="adj2" fmla="val -115652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</a:t>
            </a:r>
            <a:r>
              <a:rPr lang="en-US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(HTML5)</a:t>
            </a:r>
            <a:endParaRPr lang="en-US" sz="16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728858" y="3799717"/>
            <a:ext cx="2340550" cy="514350"/>
          </a:xfrm>
          <a:prstGeom prst="wedgeRectCallout">
            <a:avLst>
              <a:gd name="adj1" fmla="val -52074"/>
              <a:gd name="adj2" fmla="val -115652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en-US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(HTML5)</a:t>
            </a:r>
            <a:endParaRPr lang="en-US" sz="16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untouched</a:t>
            </a:r>
            <a:r>
              <a:rPr lang="en-US" b="1" dirty="0" smtClean="0"/>
              <a:t> </a:t>
            </a:r>
            <a:r>
              <a:rPr lang="en-US" sz="2400" dirty="0" smtClean="0"/>
              <a:t>– True if user has not touched the field yet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$touched</a:t>
            </a:r>
            <a:r>
              <a:rPr lang="en-US" b="1" dirty="0" smtClean="0"/>
              <a:t> </a:t>
            </a:r>
            <a:r>
              <a:rPr lang="en-US" dirty="0"/>
              <a:t>– True if user </a:t>
            </a:r>
            <a:r>
              <a:rPr lang="en-US" dirty="0" smtClean="0"/>
              <a:t>has touched </a:t>
            </a:r>
            <a:r>
              <a:rPr lang="en-US" dirty="0"/>
              <a:t>the </a:t>
            </a:r>
            <a:r>
              <a:rPr lang="en-US" dirty="0" smtClean="0"/>
              <a:t>field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$pristine</a:t>
            </a:r>
            <a:r>
              <a:rPr lang="en-US" dirty="0" smtClean="0"/>
              <a:t> - </a:t>
            </a:r>
            <a:r>
              <a:rPr lang="en-US" sz="2400" dirty="0" smtClean="0"/>
              <a:t>True if user has not interacted with the form yet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$dirty</a:t>
            </a:r>
            <a:r>
              <a:rPr lang="en-US" dirty="0" smtClean="0"/>
              <a:t> - </a:t>
            </a:r>
            <a:r>
              <a:rPr lang="en-US" sz="2400" dirty="0"/>
              <a:t>True if user has already interacted with the </a:t>
            </a:r>
            <a:r>
              <a:rPr lang="en-US" sz="2400" dirty="0" smtClean="0"/>
              <a:t>form</a:t>
            </a:r>
          </a:p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valid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2400" dirty="0"/>
              <a:t>True if all of the containing forms and controls are </a:t>
            </a:r>
            <a:r>
              <a:rPr lang="en-US" sz="2400" dirty="0" smtClean="0"/>
              <a:t>valid</a:t>
            </a:r>
          </a:p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/>
              <a:t> - </a:t>
            </a:r>
            <a:r>
              <a:rPr lang="en-US" sz="2400" dirty="0"/>
              <a:t>True if at least one containing control or form is </a:t>
            </a:r>
            <a:r>
              <a:rPr lang="en-US" sz="2400" dirty="0" smtClean="0"/>
              <a:t>invalid</a:t>
            </a:r>
          </a:p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pending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sz="2400" dirty="0"/>
              <a:t>True if at least one containing control or form is </a:t>
            </a:r>
            <a:r>
              <a:rPr lang="en-US" sz="2400" dirty="0" smtClean="0"/>
              <a:t>pending</a:t>
            </a:r>
          </a:p>
          <a:p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submitted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sz="2400" dirty="0"/>
              <a:t>True if user has submitted the form even if its </a:t>
            </a:r>
            <a:r>
              <a:rPr lang="en-US" sz="2400" dirty="0" smtClean="0"/>
              <a:t>invalid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4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691" y="1319378"/>
            <a:ext cx="71053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html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="http://</a:t>
            </a:r>
            <a:r>
              <a:rPr lang="en-US" sz="1400" dirty="0" err="1"/>
              <a:t>ajax.googleapis.com</a:t>
            </a:r>
            <a:r>
              <a:rPr lang="en-US" sz="1400" dirty="0"/>
              <a:t>/</a:t>
            </a:r>
            <a:r>
              <a:rPr lang="en-US" sz="1400" dirty="0" err="1"/>
              <a:t>ajax</a:t>
            </a:r>
            <a:r>
              <a:rPr lang="en-US" sz="1400" dirty="0"/>
              <a:t>/libs/</a:t>
            </a:r>
            <a:r>
              <a:rPr lang="en-US" sz="1400" dirty="0" err="1"/>
              <a:t>angularjs</a:t>
            </a:r>
            <a:r>
              <a:rPr lang="en-US" sz="1400" dirty="0"/>
              <a:t>/1.4.8/</a:t>
            </a:r>
            <a:r>
              <a:rPr lang="en-US" sz="1400" dirty="0" err="1"/>
              <a:t>angular.min.js</a:t>
            </a:r>
            <a:r>
              <a:rPr lang="en-US" sz="1400" dirty="0"/>
              <a:t>"&gt;&lt;/script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&lt;</a:t>
            </a:r>
            <a:r>
              <a:rPr lang="en-US" sz="1400" dirty="0"/>
              <a:t>body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</a:t>
            </a:r>
            <a:r>
              <a:rPr lang="en-US" sz="1400" dirty="0"/>
              <a:t>h2&gt;Validation Example&lt;/h2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</a:t>
            </a:r>
            <a:r>
              <a:rPr lang="en-US" sz="1400" dirty="0"/>
              <a:t>form ng-app="</a:t>
            </a:r>
            <a:r>
              <a:rPr lang="en-US" sz="1400" dirty="0" err="1"/>
              <a:t>myApp</a:t>
            </a:r>
            <a:r>
              <a:rPr lang="en-US" sz="1400" dirty="0"/>
              <a:t>" ng-controller="</a:t>
            </a:r>
            <a:r>
              <a:rPr lang="en-US" sz="1400" dirty="0" err="1"/>
              <a:t>validateCtrl"name</a:t>
            </a:r>
            <a:r>
              <a:rPr lang="en-US" sz="1400" dirty="0"/>
              <a:t>="</a:t>
            </a:r>
            <a:r>
              <a:rPr lang="en-US" sz="1400" dirty="0" err="1"/>
              <a:t>myForm</a:t>
            </a:r>
            <a:r>
              <a:rPr lang="en-US" sz="1400" dirty="0"/>
              <a:t>" </a:t>
            </a:r>
            <a:r>
              <a:rPr lang="en-US" sz="1400" dirty="0" err="1"/>
              <a:t>novalidate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&lt;</a:t>
            </a:r>
            <a:r>
              <a:rPr lang="en-US" sz="1400" dirty="0"/>
              <a:t>p&gt;Username:&lt;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input type="text" name="user" ng-model="user" required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style="</a:t>
            </a:r>
            <a:r>
              <a:rPr lang="en-US" sz="1400" dirty="0" err="1"/>
              <a:t>color:red</a:t>
            </a:r>
            <a:r>
              <a:rPr lang="en-US" sz="1400" dirty="0"/>
              <a:t>" ng-show="</a:t>
            </a:r>
            <a:r>
              <a:rPr lang="en-US" sz="1400" dirty="0" err="1"/>
              <a:t>myForm.user.$dirty</a:t>
            </a:r>
            <a:r>
              <a:rPr lang="en-US" sz="1400" dirty="0"/>
              <a:t> &amp;&amp; </a:t>
            </a:r>
            <a:r>
              <a:rPr lang="en-US" sz="1400" dirty="0" err="1"/>
              <a:t>myForm.user.$invalid</a:t>
            </a:r>
            <a:r>
              <a:rPr lang="en-US" sz="1400" dirty="0" smtClean="0"/>
              <a:t>"&gt;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ng-show="myForm.user.$</a:t>
            </a:r>
            <a:r>
              <a:rPr lang="en-US" sz="1400" dirty="0" err="1"/>
              <a:t>error.required</a:t>
            </a:r>
            <a:r>
              <a:rPr lang="en-US" sz="1400" dirty="0"/>
              <a:t>"&gt;Username is required.&lt;/span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&lt;/</a:t>
            </a:r>
            <a:r>
              <a:rPr lang="en-US" sz="1400" dirty="0"/>
              <a:t>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&lt;/</a:t>
            </a:r>
            <a:r>
              <a:rPr lang="en-US" sz="1400" dirty="0"/>
              <a:t>p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</a:t>
            </a:r>
            <a:r>
              <a:rPr lang="en-US" sz="1400" dirty="0"/>
              <a:t>p&gt;Email:&lt;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input type="email" name="email" ng-model="email" required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style="</a:t>
            </a:r>
            <a:r>
              <a:rPr lang="en-US" sz="1400" dirty="0" err="1"/>
              <a:t>color:red</a:t>
            </a:r>
            <a:r>
              <a:rPr lang="en-US" sz="1400" dirty="0"/>
              <a:t>" ng-show="</a:t>
            </a:r>
            <a:r>
              <a:rPr lang="en-US" sz="1400" dirty="0" err="1"/>
              <a:t>myForm.email.$dirty</a:t>
            </a:r>
            <a:r>
              <a:rPr lang="en-US" sz="1400" dirty="0"/>
              <a:t> &amp;&amp; </a:t>
            </a:r>
            <a:r>
              <a:rPr lang="en-US" sz="1400" dirty="0" err="1"/>
              <a:t>myForm.email.$invalid</a:t>
            </a:r>
            <a:r>
              <a:rPr lang="en-US" sz="1400" dirty="0" smtClean="0"/>
              <a:t>"&gt;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ng-show="myForm.email.$</a:t>
            </a:r>
            <a:r>
              <a:rPr lang="en-US" sz="1400" dirty="0" err="1"/>
              <a:t>error.required</a:t>
            </a:r>
            <a:r>
              <a:rPr lang="en-US" sz="1400" dirty="0"/>
              <a:t>"&gt;Email is required.&lt;/span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span ng-show="myForm.email.$</a:t>
            </a:r>
            <a:r>
              <a:rPr lang="en-US" sz="1400" dirty="0" err="1"/>
              <a:t>error.email</a:t>
            </a:r>
            <a:r>
              <a:rPr lang="en-US" sz="1400" dirty="0"/>
              <a:t>"&gt;Invalid email address.&lt;/span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&lt;/</a:t>
            </a:r>
            <a:r>
              <a:rPr lang="en-US" sz="1400" dirty="0"/>
              <a:t>span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&lt;/</a:t>
            </a:r>
            <a:r>
              <a:rPr lang="en-US" sz="1400" dirty="0"/>
              <a:t>p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</a:t>
            </a:r>
            <a:r>
              <a:rPr lang="en-US" sz="1400" dirty="0"/>
              <a:t>p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&lt;</a:t>
            </a:r>
            <a:r>
              <a:rPr lang="en-US" sz="1400" dirty="0"/>
              <a:t>input type="</a:t>
            </a:r>
            <a:r>
              <a:rPr lang="en-US" sz="1400" dirty="0" smtClean="0"/>
              <a:t>submit”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ng-disabled</a:t>
            </a:r>
            <a:r>
              <a:rPr lang="en-US" sz="1400" dirty="0"/>
              <a:t>="</a:t>
            </a:r>
            <a:r>
              <a:rPr lang="en-US" sz="1400" dirty="0" err="1"/>
              <a:t>myForm.user.$dirty</a:t>
            </a:r>
            <a:r>
              <a:rPr lang="en-US" sz="1400" dirty="0"/>
              <a:t> &amp;&amp; </a:t>
            </a:r>
            <a:r>
              <a:rPr lang="en-US" sz="1400" dirty="0" err="1"/>
              <a:t>myForm.user.$invalid</a:t>
            </a:r>
            <a:r>
              <a:rPr lang="en-US" sz="1400" dirty="0"/>
              <a:t> </a:t>
            </a:r>
            <a:r>
              <a:rPr lang="en-US" sz="1400" dirty="0" smtClean="0"/>
              <a:t>||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myForm.email</a:t>
            </a:r>
            <a:r>
              <a:rPr lang="en-US" sz="1400" dirty="0" err="1"/>
              <a:t>.$dirty</a:t>
            </a:r>
            <a:r>
              <a:rPr lang="en-US" sz="1400" dirty="0"/>
              <a:t> &amp;&amp; </a:t>
            </a:r>
            <a:r>
              <a:rPr lang="en-US" sz="1400" dirty="0" err="1"/>
              <a:t>myForm.email.$invalid</a:t>
            </a:r>
            <a:r>
              <a:rPr lang="en-US" sz="1400" dirty="0" smtClean="0"/>
              <a:t>"&gt;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&lt;/</a:t>
            </a:r>
            <a:r>
              <a:rPr lang="en-US" sz="1400" dirty="0"/>
              <a:t>p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&lt;/</a:t>
            </a:r>
            <a:r>
              <a:rPr lang="en-US" sz="1400" dirty="0"/>
              <a:t>form</a:t>
            </a:r>
            <a:r>
              <a:rPr lang="en-US" sz="1400" dirty="0" smtClean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3326" y="1319378"/>
            <a:ext cx="4472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app = </a:t>
            </a:r>
            <a:r>
              <a:rPr lang="en-US" sz="1400" dirty="0" err="1"/>
              <a:t>angular.module</a:t>
            </a:r>
            <a:r>
              <a:rPr lang="en-US" sz="1400" dirty="0"/>
              <a:t>('</a:t>
            </a:r>
            <a:r>
              <a:rPr lang="en-US" sz="1400" dirty="0" err="1"/>
              <a:t>myApp</a:t>
            </a:r>
            <a:r>
              <a:rPr lang="en-US" sz="1400" dirty="0"/>
              <a:t>', </a:t>
            </a:r>
            <a:r>
              <a:rPr lang="en-US" sz="1400" dirty="0" smtClean="0"/>
              <a:t>[]);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app.controller</a:t>
            </a:r>
            <a:r>
              <a:rPr lang="en-US" sz="1400" dirty="0"/>
              <a:t>('</a:t>
            </a:r>
            <a:r>
              <a:rPr lang="en-US" sz="1400" dirty="0" err="1"/>
              <a:t>validateCtrl</a:t>
            </a:r>
            <a:r>
              <a:rPr lang="en-US" sz="1400" dirty="0"/>
              <a:t>', function($scope) </a:t>
            </a:r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/>
              <a:t>$</a:t>
            </a:r>
            <a:r>
              <a:rPr lang="en-US" sz="1400" dirty="0" err="1"/>
              <a:t>scope.user</a:t>
            </a:r>
            <a:r>
              <a:rPr lang="en-US" sz="1400" dirty="0"/>
              <a:t> = 'John Doe';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$</a:t>
            </a:r>
            <a:r>
              <a:rPr lang="en-US" sz="1400" dirty="0" err="1"/>
              <a:t>scope.email</a:t>
            </a:r>
            <a:r>
              <a:rPr lang="en-US" sz="1400" dirty="0"/>
              <a:t> = '</a:t>
            </a:r>
            <a:r>
              <a:rPr lang="en-US" sz="1400" dirty="0" err="1"/>
              <a:t>john.doe@gmail.com</a:t>
            </a:r>
            <a:r>
              <a:rPr lang="en-US" sz="1400" dirty="0" smtClean="0"/>
              <a:t>';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&lt;/</a:t>
            </a:r>
            <a:r>
              <a:rPr lang="en-US" sz="1400" dirty="0"/>
              <a:t>script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&lt;/</a:t>
            </a:r>
            <a:r>
              <a:rPr lang="en-US" sz="1400" dirty="0"/>
              <a:t>body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4750" y="3526642"/>
            <a:ext cx="5029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7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$anchorScroll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When called, it scrolls to the element related to the specified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hash</a:t>
                      </a:r>
                      <a:r>
                        <a:rPr lang="en-US" dirty="0">
                          <a:effectLst/>
                        </a:rPr>
                        <a:t> or (if omitted) to the current value </a:t>
                      </a:r>
                      <a:r>
                        <a:rPr lang="en-US" dirty="0" err="1">
                          <a:effectLst/>
                        </a:rPr>
                        <a:t>of</a:t>
                      </a:r>
                      <a:r>
                        <a:rPr lang="en-US" u="none" strike="noStrike" dirty="0" err="1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$location.hash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()</a:t>
                      </a:r>
                      <a:r>
                        <a:rPr lang="en-US" dirty="0">
                          <a:effectLst/>
                        </a:rPr>
                        <a:t>, according to the rules specified in the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HTML5 spec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$animate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$animate service exposes a series of DOM utility methods that provide support for animation hooks. The default behavior is the application of DOM operations, however, when an animation is detected (and animations are enabled), $animate will do the heavy lifting to ensure that animation runs with the triggered DOM operation.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$animateCss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the core version of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animateCss</a:t>
                      </a:r>
                      <a:r>
                        <a:rPr lang="en-US" dirty="0">
                          <a:effectLst/>
                        </a:rPr>
                        <a:t>. By default, only when 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ngAnimate</a:t>
                      </a:r>
                      <a:r>
                        <a:rPr lang="en-US" dirty="0">
                          <a:effectLst/>
                        </a:rPr>
                        <a:t> is included, then </a:t>
                      </a:r>
                      <a:r>
                        <a:rPr lang="en-US" dirty="0" err="1">
                          <a:effectLst/>
                        </a:rPr>
                        <a:t>the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$animateCss</a:t>
                      </a:r>
                      <a:r>
                        <a:rPr lang="en-US" dirty="0">
                          <a:effectLst/>
                        </a:rPr>
                        <a:t> service will actually perform animations.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$templateCache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first time a template is used, it is loaded in the template cache for quick retrieval. You can load templates directly into the cache in a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script</a:t>
                      </a:r>
                      <a:r>
                        <a:rPr lang="en-US" dirty="0">
                          <a:effectLst/>
                        </a:rPr>
                        <a:t> tag, or by consuming the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templateCache</a:t>
                      </a:r>
                      <a:r>
                        <a:rPr lang="en-US" dirty="0">
                          <a:effectLst/>
                        </a:rPr>
                        <a:t> service directly.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430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$templateCache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first time a template is used, it is loaded in the template cache for quick retrieval. You can load templates directly into the cache in a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script</a:t>
                      </a:r>
                      <a:r>
                        <a:rPr lang="en-US">
                          <a:effectLst/>
                        </a:rPr>
                        <a:t> tag, or by consuming the 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$templateCache</a:t>
                      </a:r>
                      <a:r>
                        <a:rPr lang="en-US">
                          <a:effectLst/>
                        </a:rPr>
                        <a:t> service directly.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$compile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Compiles an HTML string or DOM into a template and produces a template function, which can then be used to link </a:t>
                      </a:r>
                      <a:r>
                        <a:rPr lang="en-US" u="none" strike="noStrike" dirty="0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scope</a:t>
                      </a:r>
                      <a:r>
                        <a:rPr lang="en-US" dirty="0">
                          <a:effectLst/>
                        </a:rPr>
                        <a:t> and the template together.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$controller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$controller</a:t>
                      </a:r>
                      <a:r>
                        <a:rPr lang="en-US" dirty="0">
                          <a:effectLst/>
                        </a:rPr>
                        <a:t> service is responsible for instantiating controllers.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$document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jQuery or jqLite</a:t>
                      </a:r>
                      <a:r>
                        <a:rPr lang="en-US" dirty="0">
                          <a:effectLst/>
                        </a:rPr>
                        <a:t> wrapper for the browser's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window.document</a:t>
                      </a:r>
                      <a:r>
                        <a:rPr lang="en-US" dirty="0">
                          <a:effectLst/>
                        </a:rPr>
                        <a:t> object.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$interval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Angular's</a:t>
                      </a:r>
                      <a:r>
                        <a:rPr lang="en-US" dirty="0">
                          <a:effectLst/>
                        </a:rPr>
                        <a:t> wrapper for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window.setInterval</a:t>
                      </a:r>
                      <a:r>
                        <a:rPr lang="en-US" dirty="0">
                          <a:effectLst/>
                        </a:rPr>
                        <a:t>. 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fn</a:t>
                      </a:r>
                      <a:r>
                        <a:rPr lang="en-US" dirty="0">
                          <a:effectLst/>
                        </a:rPr>
                        <a:t> function is executed every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delay</a:t>
                      </a:r>
                      <a:r>
                        <a:rPr lang="en-US" dirty="0">
                          <a:effectLst/>
                        </a:rPr>
                        <a:t> milliseconds.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 </a:t>
            </a:r>
            <a:r>
              <a:rPr lang="en-US" dirty="0"/>
              <a:t>: jQ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Manipulate DOM with </a:t>
            </a:r>
            <a:r>
              <a:rPr lang="en-US" dirty="0"/>
              <a:t>jQuery</a:t>
            </a:r>
            <a:endParaRPr lang="en-US" dirty="0" smtClean="0"/>
          </a:p>
          <a:p>
            <a:r>
              <a:rPr lang="en-US" dirty="0" smtClean="0"/>
              <a:t>Example  </a:t>
            </a:r>
          </a:p>
          <a:p>
            <a:pPr marL="384048" lvl="2" indent="0">
              <a:buNone/>
            </a:pPr>
            <a:r>
              <a:rPr lang="en-US" dirty="0"/>
              <a:t>&lt;html &gt;</a:t>
            </a:r>
          </a:p>
          <a:p>
            <a:pPr marL="704088" lvl="4" indent="0">
              <a:buNone/>
            </a:pPr>
            <a:r>
              <a:rPr lang="en-US" dirty="0"/>
              <a:t>&lt;body&gt;</a:t>
            </a:r>
          </a:p>
          <a:p>
            <a:pPr marL="1071400" lvl="6" indent="0">
              <a:buNone/>
            </a:pPr>
            <a:r>
              <a:rPr lang="en-US" dirty="0">
                <a:solidFill>
                  <a:srgbClr val="92D050"/>
                </a:solidFill>
              </a:rPr>
              <a:t>&lt;div id=“a” class=“y</a:t>
            </a:r>
            <a:r>
              <a:rPr lang="en-US" dirty="0" smtClean="0">
                <a:solidFill>
                  <a:srgbClr val="92D050"/>
                </a:solidFill>
              </a:rPr>
              <a:t>”&gt;Hello &lt;/</a:t>
            </a:r>
            <a:r>
              <a:rPr lang="en-US" dirty="0">
                <a:solidFill>
                  <a:srgbClr val="92D050"/>
                </a:solidFill>
              </a:rPr>
              <a:t>div&gt;</a:t>
            </a:r>
          </a:p>
          <a:p>
            <a:pPr marL="1071400" lvl="6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&lt;div id=“b” class=“x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”&gt;World&lt;/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div&gt;</a:t>
            </a:r>
          </a:p>
          <a:p>
            <a:pPr marL="704088" lvl="4" indent="0">
              <a:buNone/>
            </a:pPr>
            <a:r>
              <a:rPr lang="en-US" dirty="0"/>
              <a:t>&lt;/body&gt;</a:t>
            </a:r>
          </a:p>
          <a:p>
            <a:pPr marL="384048" lvl="2" indent="0">
              <a:buNone/>
            </a:pPr>
            <a:r>
              <a:rPr lang="en-US" dirty="0"/>
              <a:t>&lt;/html&gt;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Get $(“</a:t>
            </a:r>
            <a:r>
              <a:rPr lang="en-US" dirty="0" err="1"/>
              <a:t>div#a</a:t>
            </a:r>
            <a:r>
              <a:rPr lang="en-US" dirty="0" smtClean="0"/>
              <a:t>”).text();  </a:t>
            </a:r>
            <a:r>
              <a:rPr lang="en-US" dirty="0">
                <a:sym typeface="Wingdings"/>
              </a:rPr>
              <a:t> </a:t>
            </a:r>
            <a:r>
              <a:rPr lang="en-US" dirty="0">
                <a:solidFill>
                  <a:srgbClr val="92D050"/>
                </a:solidFill>
              </a:rPr>
              <a:t>Hello 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Set $(“</a:t>
            </a:r>
            <a:r>
              <a:rPr lang="en-US" dirty="0" err="1" smtClean="0"/>
              <a:t>div.b</a:t>
            </a:r>
            <a:r>
              <a:rPr lang="en-US" dirty="0" smtClean="0"/>
              <a:t>”).</a:t>
            </a:r>
            <a:r>
              <a:rPr lang="en-US" dirty="0"/>
              <a:t>text</a:t>
            </a:r>
            <a:r>
              <a:rPr lang="en-US" dirty="0" smtClean="0"/>
              <a:t>(‘</a:t>
            </a:r>
            <a:r>
              <a:rPr lang="en-US" dirty="0" err="1" smtClean="0"/>
              <a:t>Kitt</a:t>
            </a:r>
            <a:r>
              <a:rPr lang="en-US" dirty="0" smtClean="0"/>
              <a:t>’);  </a:t>
            </a:r>
            <a:r>
              <a:rPr lang="en-US" dirty="0">
                <a:sym typeface="Wingdings"/>
              </a:rPr>
              <a:t>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&lt;div id=“b” class=“x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”&gt;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Kitt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div&gt;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dirty="0">
              <a:solidFill>
                <a:srgbClr val="92D050"/>
              </a:solidFill>
            </a:endParaRP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359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$filter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Filters are used for formatting data displayed to the user.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$http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$http</a:t>
                      </a:r>
                      <a:r>
                        <a:rPr lang="en-US" dirty="0">
                          <a:effectLst/>
                        </a:rPr>
                        <a:t> service is a core Angular service that facilitates communication with the remote HTTP servers via the browser's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XMLHttpRequest</a:t>
                      </a:r>
                      <a:r>
                        <a:rPr lang="en-US" dirty="0">
                          <a:effectLst/>
                        </a:rPr>
                        <a:t> object or via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JSONP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2A6496"/>
                          </a:solidFill>
                          <a:effectLst/>
                          <a:hlinkClick r:id="rId6"/>
                        </a:rPr>
                        <a:t>$httpBackend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HTTP backend used by the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service</a:t>
                      </a:r>
                      <a:r>
                        <a:rPr lang="en-US" dirty="0">
                          <a:effectLst/>
                        </a:rPr>
                        <a:t> that delegates to </a:t>
                      </a:r>
                      <a:r>
                        <a:rPr lang="en-US" dirty="0" err="1">
                          <a:effectLst/>
                        </a:rPr>
                        <a:t>XMLHttpRequest</a:t>
                      </a:r>
                      <a:r>
                        <a:rPr lang="en-US" dirty="0">
                          <a:effectLst/>
                        </a:rPr>
                        <a:t> object or JSONP and deals with browser incompatibilities.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$interpolate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Compiles a string with markup into an interpolation function. This service is used by the HTML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$</a:t>
                      </a:r>
                      <a:r>
                        <a:rPr lang="en-US" u="none" strike="noStrike" dirty="0" err="1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compile</a:t>
                      </a:r>
                      <a:r>
                        <a:rPr lang="en-US" dirty="0" err="1">
                          <a:effectLst/>
                        </a:rPr>
                        <a:t>service</a:t>
                      </a:r>
                      <a:r>
                        <a:rPr lang="en-US" dirty="0">
                          <a:effectLst/>
                        </a:rPr>
                        <a:t> for data binding. See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$interpolateProvider</a:t>
                      </a:r>
                      <a:r>
                        <a:rPr lang="en-US" dirty="0">
                          <a:effectLst/>
                        </a:rPr>
                        <a:t> for configuring the interpolation markup.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497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342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$location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$location service parses the URL in the browser address bar (based on the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window.location</a:t>
                      </a:r>
                      <a:r>
                        <a:rPr lang="en-US" dirty="0">
                          <a:effectLst/>
                        </a:rPr>
                        <a:t>) and makes the URL available to your application. Changes to the URL in the address bar are reflected into $location service and changes to $location are reflected into the browser address bar.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$rootElement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root element of Angular application. This is either the element where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ngApp</a:t>
                      </a:r>
                      <a:r>
                        <a:rPr lang="en-US" dirty="0">
                          <a:effectLst/>
                        </a:rPr>
                        <a:t> was declared or the element passed into </a:t>
                      </a:r>
                      <a:r>
                        <a:rPr lang="en-US" u="none" strike="noStrike" dirty="0">
                          <a:solidFill>
                            <a:srgbClr val="333333"/>
                          </a:solidFill>
                          <a:effectLst/>
                          <a:hlinkClick r:id="rId6"/>
                        </a:rPr>
                        <a:t>angular.bootstrap</a:t>
                      </a:r>
                      <a:r>
                        <a:rPr lang="en-US" dirty="0">
                          <a:effectLst/>
                        </a:rPr>
                        <a:t>. The element represents the root element of application. It is also the location where the application's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$injector</a:t>
                      </a:r>
                      <a:r>
                        <a:rPr lang="en-US" dirty="0">
                          <a:effectLst/>
                        </a:rPr>
                        <a:t> service gets published, and can be retrieved </a:t>
                      </a:r>
                      <a:r>
                        <a:rPr lang="en-US" dirty="0" err="1">
                          <a:effectLst/>
                        </a:rPr>
                        <a:t>using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$rootElement.injector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()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$rootScope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Every application has a single root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scope</a:t>
                      </a:r>
                      <a:r>
                        <a:rPr lang="en-US" dirty="0">
                          <a:effectLst/>
                        </a:rPr>
                        <a:t>. All other scopes are descendant scopes of the root scope. Scopes provide separation between the model and the view, via a mechanism for watching the model for changes. They also provide event emission/broadcast and subscription facility. See the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developer guide on scopes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  <a:tr h="70329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$sce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sce</a:t>
                      </a:r>
                      <a:r>
                        <a:rPr lang="en-US" dirty="0">
                          <a:effectLst/>
                        </a:rPr>
                        <a:t> is a service that provides Strict Contextual Escaping services to </a:t>
                      </a:r>
                      <a:r>
                        <a:rPr lang="en-US" dirty="0" err="1">
                          <a:effectLst/>
                        </a:rPr>
                        <a:t>AngularJS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0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628729" y="1905000"/>
          <a:ext cx="10995502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71"/>
                <a:gridCol w="8995331"/>
              </a:tblGrid>
              <a:tr h="29299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2263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2A6496"/>
                          </a:solidFill>
                          <a:effectLst/>
                          <a:hlinkClick r:id="rId2"/>
                        </a:rPr>
                        <a:t>$timeout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Angular's</a:t>
                      </a:r>
                      <a:r>
                        <a:rPr lang="en-US" dirty="0">
                          <a:effectLst/>
                        </a:rPr>
                        <a:t> wrapper for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window.setTimeout</a:t>
                      </a:r>
                      <a:r>
                        <a:rPr lang="en-US" dirty="0">
                          <a:effectLst/>
                        </a:rPr>
                        <a:t>. The 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fn</a:t>
                      </a:r>
                      <a:r>
                        <a:rPr lang="en-US" dirty="0">
                          <a:effectLst/>
                        </a:rPr>
                        <a:t> function is wrapped into a try/catch block and delegates any exceptions to </a:t>
                      </a:r>
                      <a:r>
                        <a:rPr lang="en-US" u="none" strike="noStrike" dirty="0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$exceptionHandler</a:t>
                      </a:r>
                      <a:r>
                        <a:rPr lang="en-US" dirty="0">
                          <a:effectLst/>
                        </a:rPr>
                        <a:t> service.</a:t>
                      </a:r>
                    </a:p>
                  </a:txBody>
                  <a:tcPr marL="101600" marR="101600" marT="101600" marB="101600"/>
                </a:tc>
              </a:tr>
              <a:tr h="822007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$window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reference to the browser's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window</a:t>
                      </a:r>
                      <a:r>
                        <a:rPr lang="en-US" dirty="0">
                          <a:effectLst/>
                        </a:rPr>
                        <a:t> object. While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window</a:t>
                      </a:r>
                      <a:r>
                        <a:rPr lang="en-US" dirty="0">
                          <a:effectLst/>
                        </a:rPr>
                        <a:t> is globally available in JavaScript, it causes testability problems, because it is a global variable. In angular we always refer to it through the 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window</a:t>
                      </a:r>
                      <a:r>
                        <a:rPr lang="en-US" dirty="0" err="1">
                          <a:effectLst/>
                        </a:rPr>
                        <a:t>service</a:t>
                      </a:r>
                      <a:r>
                        <a:rPr lang="en-US" dirty="0">
                          <a:effectLst/>
                        </a:rPr>
                        <a:t>, so it may be overridden, removed or mocked for testing.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1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954" y="1690688"/>
            <a:ext cx="597945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Service definition</a:t>
            </a:r>
          </a:p>
          <a:p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app.service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testService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this.sayHello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function(text){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"Service says \"Hello " + text + "\"";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AngularJS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that uses the service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HelloCtrl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testService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scope.fromService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testService.sayHello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("World");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575272"/>
            <a:ext cx="74541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Factory</a:t>
            </a:r>
          </a:p>
          <a:p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app.factory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testFactory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function(text){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return "Factory says \"Hello " + text + "\"";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 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AngularJS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that uses the factory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HelloCtrl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testFactory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scope.fromFactory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testFactory.sayHello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("World");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38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 </a:t>
            </a:r>
            <a:r>
              <a:rPr lang="en-US" dirty="0" smtClean="0"/>
              <a:t>Types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Normalization</a:t>
            </a:r>
          </a:p>
          <a:p>
            <a:pPr marL="457200" lvl="1" indent="0">
              <a:buNone/>
            </a:pPr>
            <a:r>
              <a:rPr lang="en-US" sz="2000" dirty="0" smtClean="0"/>
              <a:t>1. Strip</a:t>
            </a:r>
            <a:r>
              <a:rPr lang="en-US" sz="2000" dirty="0"/>
              <a:t> x- and data- from the front of the element/attributes.</a:t>
            </a:r>
          </a:p>
          <a:p>
            <a:pPr marL="457200" lvl="1" indent="0">
              <a:buNone/>
            </a:pPr>
            <a:r>
              <a:rPr lang="en-US" sz="2000" dirty="0" smtClean="0"/>
              <a:t>2. Convert </a:t>
            </a:r>
            <a:r>
              <a:rPr lang="en-US" sz="2000" dirty="0"/>
              <a:t>the :, -, or _-delimited name to </a:t>
            </a:r>
            <a:r>
              <a:rPr lang="en-US" sz="2000" b="1" dirty="0" err="1"/>
              <a:t>camelCase</a:t>
            </a:r>
            <a:r>
              <a:rPr lang="en-US" sz="2000" dirty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4683" y="2295806"/>
            <a:ext cx="6611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 directives   : &lt;my-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 directives : &lt;span 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"&gt;&lt;/span&gt;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 directives   : &lt;!-- directive: 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--&gt;</a:t>
            </a:r>
          </a:p>
          <a:p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 directives : &lt;span class="my-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;"&gt;&lt;/span&gt;</a:t>
            </a: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1604683" y="4519054"/>
            <a:ext cx="986565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example, the following forms are all equivalent and match the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ngBind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directive: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ng-controller="Controller"&gt;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Hello &lt;input ng-model='name'&gt;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ng-bind="name"&gt;&lt;/span&gt;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ng:bind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="name"&gt;&lt;/span&gt;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ng_bind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="name"&gt;&lt;/span&gt;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data-ng-bind="name"&gt;&lt;/span&gt;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&lt;span x-ng-bind="name"&gt;&lt;/span&gt; &lt;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40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- Directive Properties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49376"/>
            <a:ext cx="101345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moduleName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.directive('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myDirective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 ()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restrict: 'EA', //E = element, A = attribute, C = class, M = comment</a:t>
            </a:r>
            <a:b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scope: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//@ reads the attribute value, = provides two-way binding, &amp; works with functions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title: '@’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template: '&lt;div&gt;{{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}}&lt;/div&gt;',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mytemplate.html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controller: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controllerFunction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//Embed a custom controller in the directive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link: function ($scope, element,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 //DOM manipulation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66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 - </a:t>
            </a:r>
            <a:r>
              <a:rPr lang="en-US" sz="3100" dirty="0" smtClean="0"/>
              <a:t>Creating a Directive that Manipulates the DOM</a:t>
            </a:r>
            <a:endParaRPr lang="en-US" sz="3100" dirty="0"/>
          </a:p>
        </p:txBody>
      </p:sp>
      <p:sp>
        <p:nvSpPr>
          <p:cNvPr id="4" name="Rectangle 3"/>
          <p:cNvSpPr/>
          <p:nvPr/>
        </p:nvSpPr>
        <p:spPr>
          <a:xfrm>
            <a:off x="1439478" y="1272083"/>
            <a:ext cx="953332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docsTimeDirective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.controller('Controller', ['$scope', function($scope)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scope.format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'M/d/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h:mm:ss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.directive('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myCurrentTime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['$interval', 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dateFilter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function($interval,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dateFilter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function link(scope, element,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format,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function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element.text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dateFilter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(new Date(), format));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attrs.myCurrentTime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function(value)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format = value;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('$destroy', 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interval.cancel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start the UI update process; save the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canceling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$interval(function()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// update DOM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1000);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link: link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47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- </a:t>
            </a:r>
            <a:r>
              <a:rPr lang="en-US" sz="2900" dirty="0" smtClean="0"/>
              <a:t>Creating a Directive that Manipulates the DOM(</a:t>
            </a:r>
            <a:r>
              <a:rPr lang="en-US" sz="2900" dirty="0" err="1" smtClean="0"/>
              <a:t>cont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4" name="Rectangle 3"/>
          <p:cNvSpPr/>
          <p:nvPr/>
        </p:nvSpPr>
        <p:spPr>
          <a:xfrm>
            <a:off x="1439478" y="1557091"/>
            <a:ext cx="9533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ng-controller="Controller"&gt;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Date format: &lt;input ng-model="format"&gt; 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Current time is: &lt;span my-current-time="format"&gt;&lt;/span&gt;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0618" y="2677785"/>
            <a:ext cx="4030382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 - </a:t>
            </a:r>
            <a:r>
              <a:rPr lang="en-US" sz="3100" dirty="0" smtClean="0"/>
              <a:t>Creating a </a:t>
            </a:r>
            <a:r>
              <a:rPr lang="en-US" sz="3200" dirty="0"/>
              <a:t>Directive that Wraps Other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6066" y="1541024"/>
            <a:ext cx="626568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script.js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docsTransclusionDirective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.controller('Controller', ['$scope', function($scope)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'Tobias';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.directive('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myDialog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restrict: 'E',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true,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scope: {},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'my-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dialog.html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036065" y="4434124"/>
            <a:ext cx="6265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dialog.html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class="alert" ng-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&gt;&lt;/div&gt;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36064" y="5348413"/>
            <a:ext cx="62656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index.html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ng-controller="Controller"&gt;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&lt;my-dialog&gt;Check out the contents, {{name}}!&lt;/my-dialog&gt;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915944"/>
            <a:ext cx="5803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 - </a:t>
            </a:r>
            <a:r>
              <a:rPr lang="en-US" sz="2800" dirty="0" smtClean="0"/>
              <a:t>Creating a Directive that bind </a:t>
            </a:r>
            <a:r>
              <a:rPr lang="en-US" sz="2800" dirty="0"/>
              <a:t>behavior </a:t>
            </a:r>
            <a:r>
              <a:rPr lang="en-US" sz="2800" dirty="0" smtClean="0"/>
              <a:t>from the other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39905" y="1435431"/>
            <a:ext cx="943919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script.js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docsIsoFnBindExample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.controller('Controller', ['$scope', '$timeout',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function($scope, $timeout)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'Tobias';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scope.hideDialog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function (message)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message;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scope.dialogIsHidden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true;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$timeout(function 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'';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scope.dialogIsHidden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false;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2000);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.directive('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myDialog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restrict: 'E',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true,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scope: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'close': '&amp;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onClose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'my-dialog-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close.html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6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: </a:t>
            </a:r>
            <a:r>
              <a:rPr lang="en-US" dirty="0"/>
              <a:t>What is </a:t>
            </a:r>
            <a:r>
              <a:rPr lang="en-US" dirty="0" err="1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is an open source web application framework. It was originally developed in 2009 by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r>
              <a:rPr lang="en-US" dirty="0"/>
              <a:t>. It is now maintained by Google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2554" y="3603811"/>
            <a:ext cx="7637930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AngularJS</a:t>
            </a:r>
            <a:r>
              <a:rPr lang="en-US" sz="2000" dirty="0"/>
              <a:t> is a structural framework for dynamic web apps. It lets you use HTML as your template language and </a:t>
            </a:r>
            <a:r>
              <a:rPr lang="en-US" sz="2000" dirty="0" smtClean="0"/>
              <a:t>lets </a:t>
            </a:r>
            <a:r>
              <a:rPr lang="en-US" sz="2000" dirty="0"/>
              <a:t>you extend HTML's syntax to express your application's components clearly and succinctly. </a:t>
            </a:r>
            <a:r>
              <a:rPr lang="en-US" sz="2000" dirty="0" err="1"/>
              <a:t>Angular's</a:t>
            </a:r>
            <a:r>
              <a:rPr lang="en-US" sz="2000" dirty="0"/>
              <a:t> data binding </a:t>
            </a:r>
            <a:r>
              <a:rPr lang="en-US" sz="2000" dirty="0" smtClean="0"/>
              <a:t>and </a:t>
            </a:r>
            <a:r>
              <a:rPr lang="en-US" sz="2000" dirty="0"/>
              <a:t>dependency injection eliminate much of the code </a:t>
            </a:r>
            <a:r>
              <a:rPr lang="en-US" sz="2000" dirty="0" smtClean="0"/>
              <a:t>you currently </a:t>
            </a:r>
            <a:r>
              <a:rPr lang="en-US" sz="2000" dirty="0"/>
              <a:t>have to write. And it all happens within the browser, </a:t>
            </a:r>
            <a:r>
              <a:rPr lang="en-US" sz="2000" dirty="0" smtClean="0"/>
              <a:t>making </a:t>
            </a:r>
            <a:r>
              <a:rPr lang="en-US" sz="2000" dirty="0"/>
              <a:t>it an ideal partner with any server technology.</a:t>
            </a:r>
          </a:p>
        </p:txBody>
      </p:sp>
    </p:spTree>
    <p:extLst>
      <p:ext uri="{BB962C8B-B14F-4D97-AF65-F5344CB8AC3E}">
        <p14:creationId xmlns:p14="http://schemas.microsoft.com/office/powerpoint/2010/main" val="18546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 - </a:t>
            </a:r>
            <a:r>
              <a:rPr lang="en-US" sz="2800" dirty="0" smtClean="0"/>
              <a:t>Creating a Directive that bind </a:t>
            </a:r>
            <a:r>
              <a:rPr lang="en-US" sz="2800" dirty="0"/>
              <a:t>behavior </a:t>
            </a:r>
            <a:r>
              <a:rPr lang="en-US" sz="2800" dirty="0" smtClean="0"/>
              <a:t>from </a:t>
            </a:r>
            <a:r>
              <a:rPr lang="en-US" sz="2800" smtClean="0"/>
              <a:t>the other(cont.)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36065" y="1690688"/>
            <a:ext cx="94391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my-dialog-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close.html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class="alert"&gt;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&lt;a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class="close" ng-click="close({message: 'closing for now'})"&gt;&amp;times;&lt;/a&gt;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&lt;div ng-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&gt;&lt;/div&gt;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36065" y="3115725"/>
            <a:ext cx="863300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index.html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ng-controller="Controller"&gt;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{{message}}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&lt;my-dialog ng-hide="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dialogIsHidden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on-close="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hideDialog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Check out the contents, {{name}}!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&lt;/my-dialog&gt;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300" y="4716163"/>
            <a:ext cx="7391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angularjs.org</a:t>
            </a:r>
            <a:r>
              <a:rPr lang="en-US" dirty="0"/>
              <a:t>/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mgechev</a:t>
            </a:r>
            <a:r>
              <a:rPr lang="en-US" dirty="0" smtClean="0"/>
              <a:t>/</a:t>
            </a:r>
            <a:r>
              <a:rPr lang="en-US" dirty="0" err="1" smtClean="0"/>
              <a:t>angularjs</a:t>
            </a:r>
            <a:r>
              <a:rPr lang="en-US" dirty="0" smtClean="0"/>
              <a:t>-style-guide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getify</a:t>
            </a:r>
            <a:r>
              <a:rPr lang="en-US" dirty="0" smtClean="0"/>
              <a:t>/You-</a:t>
            </a:r>
            <a:r>
              <a:rPr lang="en-US" dirty="0" err="1" smtClean="0"/>
              <a:t>Dont</a:t>
            </a:r>
            <a:r>
              <a:rPr lang="en-US" dirty="0" smtClean="0"/>
              <a:t>-Know-JS</a:t>
            </a:r>
            <a:endParaRPr lang="en-US" dirty="0" smtClean="0">
              <a:hlinkClick r:id="rId2"/>
            </a:endParaRPr>
          </a:p>
          <a:p>
            <a:r>
              <a:rPr lang="en-US" dirty="0"/>
              <a:t>https://</a:t>
            </a:r>
            <a:r>
              <a:rPr lang="en-US" dirty="0" err="1" smtClean="0"/>
              <a:t>codestar.work</a:t>
            </a:r>
            <a:r>
              <a:rPr lang="en-US" dirty="0" smtClean="0"/>
              <a:t>/article/code-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77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: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501" y="1476001"/>
            <a:ext cx="5972418" cy="4702772"/>
          </a:xfrm>
        </p:spPr>
      </p:pic>
    </p:spTree>
    <p:extLst>
      <p:ext uri="{BB962C8B-B14F-4D97-AF65-F5344CB8AC3E}">
        <p14:creationId xmlns:p14="http://schemas.microsoft.com/office/powerpoint/2010/main" val="11388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AngularJS</a:t>
            </a:r>
            <a:r>
              <a:rPr lang="en-US" dirty="0"/>
              <a:t> provides </a:t>
            </a:r>
            <a:r>
              <a:rPr lang="en-US" dirty="0" smtClean="0"/>
              <a:t>capability </a:t>
            </a:r>
            <a:r>
              <a:rPr lang="en-US" dirty="0"/>
              <a:t>to create Single Page Application in a very clean and maintainable way.</a:t>
            </a:r>
          </a:p>
          <a:p>
            <a:r>
              <a:rPr lang="en-US" dirty="0" err="1"/>
              <a:t>AngularJS</a:t>
            </a:r>
            <a:r>
              <a:rPr lang="en-US" dirty="0"/>
              <a:t> provides data binding capability to HTML thus giving user a rich and responsive experience</a:t>
            </a:r>
          </a:p>
          <a:p>
            <a:r>
              <a:rPr lang="en-US" dirty="0" err="1"/>
              <a:t>AngularJS</a:t>
            </a:r>
            <a:r>
              <a:rPr lang="en-US" dirty="0"/>
              <a:t> code is unit testable.</a:t>
            </a:r>
          </a:p>
          <a:p>
            <a:r>
              <a:rPr lang="en-US" dirty="0" err="1"/>
              <a:t>AngularJS</a:t>
            </a:r>
            <a:r>
              <a:rPr lang="en-US" dirty="0"/>
              <a:t> uses dependency injection and make use of separation of concerns.</a:t>
            </a:r>
          </a:p>
          <a:p>
            <a:r>
              <a:rPr lang="en-US" dirty="0" err="1"/>
              <a:t>AngularJS</a:t>
            </a:r>
            <a:r>
              <a:rPr lang="en-US" dirty="0"/>
              <a:t> provides reusable components.</a:t>
            </a:r>
          </a:p>
          <a:p>
            <a:r>
              <a:rPr lang="en-US" dirty="0"/>
              <a:t>With </a:t>
            </a:r>
            <a:r>
              <a:rPr lang="en-US" dirty="0" err="1"/>
              <a:t>AngularJS</a:t>
            </a:r>
            <a:r>
              <a:rPr lang="en-US" dirty="0"/>
              <a:t>, developer write less code and get more functionality.</a:t>
            </a:r>
          </a:p>
          <a:p>
            <a:r>
              <a:rPr lang="en-US" dirty="0"/>
              <a:t>In </a:t>
            </a:r>
            <a:r>
              <a:rPr lang="en-US" dirty="0" err="1"/>
              <a:t>AngularJS</a:t>
            </a:r>
            <a:r>
              <a:rPr lang="en-US" dirty="0"/>
              <a:t>, views are pure html pages, and controllers written in JavaScript do the business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: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 Secure</a:t>
            </a:r>
            <a:r>
              <a:rPr lang="en-US" dirty="0"/>
              <a:t> − Being JavaScript only framework, application written in </a:t>
            </a:r>
            <a:r>
              <a:rPr lang="en-US" dirty="0" err="1"/>
              <a:t>AngularJS</a:t>
            </a:r>
            <a:r>
              <a:rPr lang="en-US" dirty="0"/>
              <a:t> are not safe. Server side authentication and authorization is must to keep an application secure.</a:t>
            </a:r>
          </a:p>
          <a:p>
            <a:r>
              <a:rPr lang="en-US" b="1" dirty="0"/>
              <a:t>Not degradable</a:t>
            </a:r>
            <a:r>
              <a:rPr lang="en-US" dirty="0"/>
              <a:t> − If your application user disables JavaScript then user will just see the basic page and nothing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2" y="1381873"/>
            <a:ext cx="10515598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&lt;html&gt;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&lt;head&gt;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&lt;script </a:t>
            </a:r>
            <a:r>
              <a:rPr lang="en-US" sz="1600" dirty="0" err="1" smtClean="0"/>
              <a:t>src</a:t>
            </a:r>
            <a:r>
              <a:rPr lang="en-US" sz="1600" dirty="0" smtClean="0"/>
              <a:t>="https://</a:t>
            </a:r>
            <a:r>
              <a:rPr lang="en-US" sz="1600" dirty="0" err="1" smtClean="0"/>
              <a:t>ajax.googleapis.com</a:t>
            </a:r>
            <a:r>
              <a:rPr lang="en-US" sz="1600" dirty="0" smtClean="0"/>
              <a:t>/</a:t>
            </a:r>
            <a:r>
              <a:rPr lang="en-US" sz="1600" dirty="0" err="1" smtClean="0"/>
              <a:t>ajax</a:t>
            </a:r>
            <a:r>
              <a:rPr lang="en-US" sz="1600" dirty="0" smtClean="0"/>
              <a:t>/libs/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/1.5.6/</a:t>
            </a:r>
            <a:r>
              <a:rPr lang="en-US" sz="1600" dirty="0" err="1" smtClean="0"/>
              <a:t>angular.min.js</a:t>
            </a:r>
            <a:r>
              <a:rPr lang="en-US" sz="1600" dirty="0" smtClean="0"/>
              <a:t>"&gt;&lt;/script&gt;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&lt;title&gt;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First Application&lt;/title&gt;</a:t>
            </a:r>
          </a:p>
          <a:p>
            <a:r>
              <a:rPr lang="en-US" sz="1600" dirty="0" smtClean="0"/>
              <a:t>  &lt;/head&gt;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&lt;body ng-app = "</a:t>
            </a:r>
            <a:r>
              <a:rPr lang="en-US" sz="1600" dirty="0" err="1" smtClean="0"/>
              <a:t>myapp</a:t>
            </a:r>
            <a:r>
              <a:rPr lang="en-US" sz="1600" dirty="0" smtClean="0"/>
              <a:t>"&gt;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&lt;h1&gt;Sample Application&lt;/h1&gt;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&lt;div ng-controller = "</a:t>
            </a:r>
            <a:r>
              <a:rPr lang="en-US" sz="1600" dirty="0" err="1" smtClean="0"/>
              <a:t>HelloController</a:t>
            </a:r>
            <a:r>
              <a:rPr lang="en-US" sz="1600" dirty="0" smtClean="0"/>
              <a:t>" 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&lt;p&gt;Enter your Name: &lt;input type = "text" ng-model = "</a:t>
            </a:r>
            <a:r>
              <a:rPr lang="en-US" sz="1600" dirty="0" err="1" smtClean="0"/>
              <a:t>helloTo.name</a:t>
            </a:r>
            <a:r>
              <a:rPr lang="en-US" sz="1600" dirty="0" smtClean="0"/>
              <a:t>"&gt;&lt;/p&gt;</a:t>
            </a:r>
          </a:p>
          <a:p>
            <a:r>
              <a:rPr lang="en-US" sz="1600" dirty="0" smtClean="0"/>
              <a:t>      &lt;p&gt;Hello {{</a:t>
            </a:r>
            <a:r>
              <a:rPr lang="en-US" sz="1600" dirty="0" err="1" smtClean="0"/>
              <a:t>helloTo.name</a:t>
            </a:r>
            <a:r>
              <a:rPr lang="en-US" sz="1600" dirty="0" smtClean="0"/>
              <a:t>}} !&lt;/p&gt;</a:t>
            </a:r>
            <a:endParaRPr lang="th-TH" sz="1600" dirty="0" smtClean="0"/>
          </a:p>
          <a:p>
            <a:r>
              <a:rPr lang="en-US" sz="1600" dirty="0" smtClean="0"/>
              <a:t>    &lt;/div&gt;</a:t>
            </a:r>
            <a:endParaRPr lang="th-TH" sz="1600" dirty="0" smtClean="0"/>
          </a:p>
          <a:p>
            <a:r>
              <a:rPr lang="th-TH" sz="1600" dirty="0"/>
              <a:t> </a:t>
            </a:r>
            <a:r>
              <a:rPr lang="th-TH" sz="1600" dirty="0" smtClean="0"/>
              <a:t>   </a:t>
            </a:r>
            <a:r>
              <a:rPr lang="en-US" sz="1600" dirty="0" smtClean="0"/>
              <a:t>&lt;script&gt;</a:t>
            </a:r>
            <a:endParaRPr lang="th-TH" sz="1600" dirty="0" smtClean="0"/>
          </a:p>
          <a:p>
            <a:r>
              <a:rPr lang="th-TH" sz="1600" dirty="0" smtClean="0"/>
              <a:t>      </a:t>
            </a:r>
            <a:r>
              <a:rPr lang="en-US" sz="1600" dirty="0" err="1" smtClean="0"/>
              <a:t>angular.module</a:t>
            </a:r>
            <a:r>
              <a:rPr lang="en-US" sz="1600" dirty="0" smtClean="0"/>
              <a:t>("</a:t>
            </a:r>
            <a:r>
              <a:rPr lang="en-US" sz="1600" dirty="0" err="1" smtClean="0"/>
              <a:t>myapp</a:t>
            </a:r>
            <a:r>
              <a:rPr lang="en-US" sz="1600" dirty="0" smtClean="0"/>
              <a:t>", [])</a:t>
            </a:r>
            <a:endParaRPr lang="th-TH" sz="1600" dirty="0" smtClean="0"/>
          </a:p>
          <a:p>
            <a:r>
              <a:rPr lang="th-TH" sz="1600" dirty="0"/>
              <a:t> </a:t>
            </a:r>
            <a:r>
              <a:rPr lang="th-TH" sz="1600" dirty="0" smtClean="0"/>
              <a:t>     </a:t>
            </a:r>
            <a:r>
              <a:rPr lang="en-US" sz="1600" dirty="0" smtClean="0"/>
              <a:t>.controller("</a:t>
            </a:r>
            <a:r>
              <a:rPr lang="en-US" sz="1600" dirty="0" err="1" smtClean="0"/>
              <a:t>HelloController</a:t>
            </a:r>
            <a:r>
              <a:rPr lang="en-US" sz="1600" dirty="0" smtClean="0"/>
              <a:t>", function($scope) {</a:t>
            </a:r>
            <a:endParaRPr lang="th-TH" sz="1600" dirty="0" smtClean="0"/>
          </a:p>
          <a:p>
            <a:r>
              <a:rPr lang="en-US" sz="1600" dirty="0" smtClean="0"/>
              <a:t>            $</a:t>
            </a:r>
            <a:r>
              <a:rPr lang="en-US" sz="1600" dirty="0" err="1" smtClean="0"/>
              <a:t>scope.helloTo</a:t>
            </a:r>
            <a:r>
              <a:rPr lang="en-US" sz="1600" dirty="0" smtClean="0"/>
              <a:t> = {};</a:t>
            </a:r>
            <a:endParaRPr lang="th-TH" sz="1600" dirty="0" smtClean="0"/>
          </a:p>
          <a:p>
            <a:r>
              <a:rPr lang="en-US" sz="1600" dirty="0" smtClean="0"/>
              <a:t>            $</a:t>
            </a:r>
            <a:r>
              <a:rPr lang="en-US" sz="1600" dirty="0" err="1" smtClean="0"/>
              <a:t>scope.helloTo.name</a:t>
            </a:r>
            <a:r>
              <a:rPr lang="en-US" sz="1600" dirty="0" smtClean="0"/>
              <a:t> = "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";</a:t>
            </a:r>
            <a:endParaRPr lang="th-TH" sz="1600" dirty="0" smtClean="0"/>
          </a:p>
          <a:p>
            <a:r>
              <a:rPr lang="en-US" sz="1600" dirty="0" smtClean="0"/>
              <a:t>       });</a:t>
            </a:r>
            <a:endParaRPr lang="th-TH" sz="1600" dirty="0" smtClean="0"/>
          </a:p>
          <a:p>
            <a:r>
              <a:rPr lang="th-TH" sz="1600" dirty="0" smtClean="0"/>
              <a:t>    </a:t>
            </a:r>
            <a:r>
              <a:rPr lang="en-US" sz="1600" dirty="0" smtClean="0"/>
              <a:t>&lt;/script&gt;</a:t>
            </a:r>
            <a:endParaRPr lang="th-TH" sz="1600" dirty="0" smtClean="0"/>
          </a:p>
          <a:p>
            <a:r>
              <a:rPr lang="th-TH" sz="1600" dirty="0"/>
              <a:t> </a:t>
            </a:r>
            <a:r>
              <a:rPr lang="th-TH" sz="1600" dirty="0" smtClean="0"/>
              <a:t> </a:t>
            </a:r>
            <a:r>
              <a:rPr lang="en-US" sz="1600" dirty="0" smtClean="0"/>
              <a:t>&lt;/body&gt;</a:t>
            </a:r>
            <a:endParaRPr lang="th-TH" sz="1600" dirty="0" smtClean="0"/>
          </a:p>
          <a:p>
            <a:r>
              <a:rPr lang="en-US" sz="1600" dirty="0" smtClean="0"/>
              <a:t>&lt;/html&gt;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1783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53C456C-2A40-0544-8034-9E81D27FF18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B4A0C4-69E3-B04E-8546-E57EAD0C5F3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3034</Words>
  <Application>Microsoft Macintosh PowerPoint</Application>
  <PresentationFormat>Widescreen</PresentationFormat>
  <Paragraphs>603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Calibri</vt:lpstr>
      <vt:lpstr>Calibri Light</vt:lpstr>
      <vt:lpstr>Consolas</vt:lpstr>
      <vt:lpstr>Cordia New</vt:lpstr>
      <vt:lpstr>News Gothic Com Thin</vt:lpstr>
      <vt:lpstr>Segoe UI</vt:lpstr>
      <vt:lpstr>Tahoma</vt:lpstr>
      <vt:lpstr>Wingdings</vt:lpstr>
      <vt:lpstr>Arial</vt:lpstr>
      <vt:lpstr>Office Theme</vt:lpstr>
      <vt:lpstr>PowerPoint Presentation</vt:lpstr>
      <vt:lpstr>Agenda</vt:lpstr>
      <vt:lpstr>Introduction : jQuery</vt:lpstr>
      <vt:lpstr>Introduction : jQuery</vt:lpstr>
      <vt:lpstr>Overview : What is AngularJS?</vt:lpstr>
      <vt:lpstr>Overview : Concepts</vt:lpstr>
      <vt:lpstr>Overview : Advantages</vt:lpstr>
      <vt:lpstr>Overview : Disadvantages</vt:lpstr>
      <vt:lpstr>First App</vt:lpstr>
      <vt:lpstr>First App : Data binding</vt:lpstr>
      <vt:lpstr>Setup environment</vt:lpstr>
      <vt:lpstr>Setup environment : Node.js</vt:lpstr>
      <vt:lpstr>Setup environment : gulp</vt:lpstr>
      <vt:lpstr>Setup environment : bower</vt:lpstr>
      <vt:lpstr>Setup environment : yeoman</vt:lpstr>
      <vt:lpstr>Setup environment : yeoman</vt:lpstr>
      <vt:lpstr>Built-in Directives</vt:lpstr>
      <vt:lpstr>Built-in Directives </vt:lpstr>
      <vt:lpstr>Built-in Directives </vt:lpstr>
      <vt:lpstr>Built-in Directives </vt:lpstr>
      <vt:lpstr>More ..</vt:lpstr>
      <vt:lpstr>Angular Expressions</vt:lpstr>
      <vt:lpstr>Angular Expressions</vt:lpstr>
      <vt:lpstr>MVC</vt:lpstr>
      <vt:lpstr>MVC in AngularJS</vt:lpstr>
      <vt:lpstr>MVC in AngularJS : SimpleController</vt:lpstr>
      <vt:lpstr>MVC in AngularJS : Controller with router</vt:lpstr>
      <vt:lpstr>MVC in AngularJS : Controller with router</vt:lpstr>
      <vt:lpstr>MVC in AngularJS : Controller with router</vt:lpstr>
      <vt:lpstr>MVC in AngularJS : Controller with router</vt:lpstr>
      <vt:lpstr>MVC in AngularJS : Controller with router</vt:lpstr>
      <vt:lpstr>Filter</vt:lpstr>
      <vt:lpstr>Filter : Custom Filter</vt:lpstr>
      <vt:lpstr>Form Validation</vt:lpstr>
      <vt:lpstr>Form Validation</vt:lpstr>
      <vt:lpstr>Form Validation</vt:lpstr>
      <vt:lpstr>Form Validation</vt:lpstr>
      <vt:lpstr>Built-in Services</vt:lpstr>
      <vt:lpstr>Built-in Services</vt:lpstr>
      <vt:lpstr>Built-in Services</vt:lpstr>
      <vt:lpstr>Built-in Services</vt:lpstr>
      <vt:lpstr>Built-in Services</vt:lpstr>
      <vt:lpstr>Service</vt:lpstr>
      <vt:lpstr>Directive</vt:lpstr>
      <vt:lpstr>Directive - Directive Properties</vt:lpstr>
      <vt:lpstr>Directive - Creating a Directive that Manipulates the DOM</vt:lpstr>
      <vt:lpstr>Directive - Creating a Directive that Manipulates the DOM(cont)</vt:lpstr>
      <vt:lpstr>Directive - Creating a Directive that Wraps Other Elements</vt:lpstr>
      <vt:lpstr>Directive - Creating a Directive that bind behavior from the other</vt:lpstr>
      <vt:lpstr>Directive - Creating a Directive that bind behavior from the other(cont.)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Wasan Khanthakeeree</dc:creator>
  <cp:lastModifiedBy>Wasan Khanthakeeree</cp:lastModifiedBy>
  <cp:revision>42</cp:revision>
  <dcterms:created xsi:type="dcterms:W3CDTF">2016-06-05T03:01:07Z</dcterms:created>
  <dcterms:modified xsi:type="dcterms:W3CDTF">2016-06-20T12:45:29Z</dcterms:modified>
</cp:coreProperties>
</file>