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5E"/>
    <a:srgbClr val="2C326F"/>
    <a:srgbClr val="004971"/>
    <a:srgbClr val="104E50"/>
    <a:srgbClr val="004A76"/>
    <a:srgbClr val="21968B"/>
    <a:srgbClr val="46A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95669"/>
  </p:normalViewPr>
  <p:slideViewPr>
    <p:cSldViewPr snapToGrid="0">
      <p:cViewPr varScale="1">
        <p:scale>
          <a:sx n="22" d="100"/>
          <a:sy n="22" d="100"/>
        </p:scale>
        <p:origin x="2144" y="352"/>
      </p:cViewPr>
      <p:guideLst/>
    </p:cSldViewPr>
  </p:slideViewPr>
  <p:notesTextViewPr>
    <p:cViewPr>
      <p:scale>
        <a:sx n="1" d="1"/>
        <a:sy n="1" d="1"/>
      </p:scale>
      <p:origin x="0" y="-184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distribution of age and gender for different user types showed that everyday customers were more centered at 30 years of age, probably utilizing bikes for work commute. </a:t>
            </a:r>
            <a:r>
              <a:rPr lang="en-US" sz="1200" smtClean="0"/>
              <a:t>On the other hand, subscribers had a wider range of customers from ages 25-40, probably utilizing bikes for leisure activities along with work commutes.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0753200" y="29958460"/>
            <a:ext cx="2633829" cy="2519280"/>
          </a:xfrm>
          <a:prstGeom prst="rect">
            <a:avLst/>
          </a:prstGeom>
        </p:spPr>
        <p:txBody>
          <a:bodyPr wrap="square" lIns="536350" tIns="536350" rIns="536350" bIns="53635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075861-CAC4-F34D-96A3-AFBA13E774A1}"/>
              </a:ext>
            </a:extLst>
          </p:cNvPr>
          <p:cNvSpPr txBox="1"/>
          <p:nvPr/>
        </p:nvSpPr>
        <p:spPr>
          <a:xfrm>
            <a:off x="670560" y="853440"/>
            <a:ext cx="424891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of Ford </a:t>
            </a:r>
            <a:r>
              <a:rPr lang="en-US" sz="8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GoBike’s</a:t>
            </a:r>
            <a:r>
              <a:rPr lang="en-US" sz="8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Data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Graphics and Visualization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Ross </a:t>
            </a:r>
            <a:r>
              <a:rPr lang="en-US" sz="5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Hemmel</a:t>
            </a:r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Joshua Huang, Julie Kim, </a:t>
            </a:r>
            <a:r>
              <a:rPr lang="en-US" sz="5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Jinhee</a:t>
            </a:r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D4A03D-3E32-AC47-94D1-4581B878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853440"/>
            <a:ext cx="3255264" cy="3255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E77704B-4755-1540-864A-AC963EF6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853440"/>
            <a:ext cx="3255264" cy="3255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9764E2-C1F3-0247-AF2B-3FE9759A240B}"/>
              </a:ext>
            </a:extLst>
          </p:cNvPr>
          <p:cNvSpPr txBox="1"/>
          <p:nvPr/>
        </p:nvSpPr>
        <p:spPr>
          <a:xfrm>
            <a:off x="670560" y="5730240"/>
            <a:ext cx="17129758" cy="8956298"/>
          </a:xfrm>
          <a:prstGeom prst="rect">
            <a:avLst/>
          </a:prstGeom>
          <a:noFill/>
          <a:ln w="825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</a:p>
          <a:p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Ford’s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 provides an affordable bike-rental system in the San Francisco Bay Area. Users can either pay one-time or membership fees in order to take bikes from station A and ride them anywhere they please, returning them to station A or to any other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station.</a:t>
            </a:r>
          </a:p>
          <a:p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open-source data that Ford </a:t>
            </a:r>
            <a:r>
              <a:rPr lang="en-US" sz="4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GoBike</a:t>
            </a: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offers on their website, we are looking to gain insight on customer demographics and biking behaviors, through statistical graphics and visualizations.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8E0BD0-8F91-144F-A106-D2763279C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844578"/>
            <a:ext cx="13428351" cy="959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BF01E40-ABE8-FC45-894D-48BF420D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25" y="5107721"/>
            <a:ext cx="13529975" cy="193285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A3029AD-CCBF-8B4F-BED8-49732E41F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9" y="5988631"/>
            <a:ext cx="11951306" cy="8536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EDFB382-10BA-B24A-AF39-9C1A8830B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9" y="14987635"/>
            <a:ext cx="12560907" cy="92723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5E24188-E525-264B-85B5-9918CDB88D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9" y="24852393"/>
            <a:ext cx="10247006" cy="73192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0CB499C-1BBA-8549-8500-90B345D35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1" y="24381752"/>
            <a:ext cx="11564803" cy="8260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519259-B409-7343-8010-41FB6838ED5A}"/>
              </a:ext>
            </a:extLst>
          </p:cNvPr>
          <p:cNvSpPr txBox="1"/>
          <p:nvPr/>
        </p:nvSpPr>
        <p:spPr>
          <a:xfrm>
            <a:off x="30361224" y="25104823"/>
            <a:ext cx="12940673" cy="4524315"/>
          </a:xfrm>
          <a:prstGeom prst="rect">
            <a:avLst/>
          </a:prstGeom>
          <a:noFill/>
          <a:ln w="825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  <a:p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800" dirty="0"/>
              <a:t>By looking at bike usage data for each hour of each day, we found that users most frequently used the service during the rush hours of 8 </a:t>
            </a:r>
            <a:r>
              <a:rPr lang="en-US" sz="4800" dirty="0" err="1"/>
              <a:t>a.m</a:t>
            </a:r>
            <a:r>
              <a:rPr lang="en-US" sz="4800" dirty="0"/>
              <a:t> and 5 </a:t>
            </a:r>
            <a:r>
              <a:rPr lang="en-US" sz="4800" dirty="0" err="1"/>
              <a:t>p.m</a:t>
            </a:r>
            <a:r>
              <a:rPr lang="en-US" sz="4800" dirty="0"/>
              <a:t> during the weekdays. </a:t>
            </a:r>
          </a:p>
        </p:txBody>
      </p:sp>
    </p:spTree>
    <p:extLst>
      <p:ext uri="{BB962C8B-B14F-4D97-AF65-F5344CB8AC3E}">
        <p14:creationId xmlns:p14="http://schemas.microsoft.com/office/powerpoint/2010/main" val="2843958973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ustom 3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6406C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Open Sans</vt:lpstr>
      <vt:lpstr>Medical Poster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2016-10-30T16:56:43Z</dcterms:created>
  <dcterms:modified xsi:type="dcterms:W3CDTF">2018-04-11T01:48:31Z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