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06B"/>
    <a:srgbClr val="003C5E"/>
    <a:srgbClr val="2C326F"/>
    <a:srgbClr val="004971"/>
    <a:srgbClr val="104E50"/>
    <a:srgbClr val="004A76"/>
    <a:srgbClr val="21968B"/>
    <a:srgbClr val="46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 autoAdjust="0"/>
    <p:restoredTop sz="95701"/>
  </p:normalViewPr>
  <p:slideViewPr>
    <p:cSldViewPr snapToGrid="0">
      <p:cViewPr>
        <p:scale>
          <a:sx n="20" d="100"/>
          <a:sy n="20" d="100"/>
        </p:scale>
        <p:origin x="17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0753200" y="29958460"/>
            <a:ext cx="2633829" cy="2519280"/>
          </a:xfrm>
          <a:prstGeom prst="rect">
            <a:avLst/>
          </a:prstGeom>
        </p:spPr>
        <p:txBody>
          <a:bodyPr wrap="square" lIns="536350" tIns="536350" rIns="536350" bIns="5363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75861-CAC4-F34D-96A3-AFBA13E774A1}"/>
              </a:ext>
            </a:extLst>
          </p:cNvPr>
          <p:cNvSpPr txBox="1"/>
          <p:nvPr/>
        </p:nvSpPr>
        <p:spPr>
          <a:xfrm>
            <a:off x="670560" y="465874"/>
            <a:ext cx="42489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Ford </a:t>
            </a:r>
            <a:r>
              <a:rPr lang="en-US" sz="7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GoBike’s</a:t>
            </a: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Data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36315: Statistical Graphics and Visualization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Carnegie Mellon University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Ross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Hemmel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Joshua Huang, Julie Kim, </a:t>
            </a:r>
            <a:r>
              <a:rPr lang="en-US" sz="4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Jinhee</a:t>
            </a:r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A03D-3E32-AC47-94D1-4581B878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53440"/>
            <a:ext cx="3255264" cy="325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704B-4755-1540-864A-AC963EF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261" y="853440"/>
            <a:ext cx="3255264" cy="3255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764E2-C1F3-0247-AF2B-3FE9759A240B}"/>
              </a:ext>
            </a:extLst>
          </p:cNvPr>
          <p:cNvSpPr txBox="1"/>
          <p:nvPr/>
        </p:nvSpPr>
        <p:spPr>
          <a:xfrm>
            <a:off x="553119" y="6265267"/>
            <a:ext cx="10696623" cy="79714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Ford’s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provides an affordable bike-rental system in the San Francisco Bay Area. Users can either pay one-time or membership fees in order to borrow bikes from any station, and return them to any station. 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open-source data that Ford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offers on their website, we are looking to use statistical visualization in order to gain insight on customer demographics and biking behaviors. Our map base is pulled from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Google.com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involved was collected starting in June of 2017, and  includes variables such as bike station geo-coordinates, trip start and end times, member types, and member characteristics.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71F50-AA04-B74C-B9DC-F537098EFBB7}"/>
              </a:ext>
            </a:extLst>
          </p:cNvPr>
          <p:cNvSpPr txBox="1"/>
          <p:nvPr/>
        </p:nvSpPr>
        <p:spPr>
          <a:xfrm>
            <a:off x="25746938" y="23822449"/>
            <a:ext cx="17412742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BB310-5233-D341-87B0-0E4A9ED64D30}"/>
              </a:ext>
            </a:extLst>
          </p:cNvPr>
          <p:cNvSpPr txBox="1"/>
          <p:nvPr/>
        </p:nvSpPr>
        <p:spPr>
          <a:xfrm>
            <a:off x="25742055" y="25060809"/>
            <a:ext cx="1742250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2: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 travelled is not dependent on the age or gender of members. However, a higher volume of subscribing members ride shorter distances.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4: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examining bike usage data by each hour of each day, we found that users most frequently use the service during weekday rush hours of 8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5 p.m.</a:t>
            </a:r>
          </a:p>
          <a:p>
            <a:pPr algn="just"/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5: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Weekdays saw a large increase in users over the first few months while weekend riders remained steady.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6: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group of 3 stations appear to have very similar trends in user numbers while the other two follow different, sometimes opposite trends.</a:t>
            </a:r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7: </a:t>
            </a:r>
          </a:p>
          <a:p>
            <a:pPr algn="just"/>
            <a:endParaRPr lang="en-US" sz="32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Exhibit 8: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7DA656-D2D7-BD4D-AEA5-15C11944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91" y="15006122"/>
            <a:ext cx="11580346" cy="8446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BB6D8B-D41C-2646-BA3C-6A07FC06A3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2"/>
          <a:stretch/>
        </p:blipFill>
        <p:spPr>
          <a:xfrm>
            <a:off x="11287469" y="23599662"/>
            <a:ext cx="12450355" cy="92657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1B38F-33C3-1B4A-A476-2240ECFBDAC9}"/>
              </a:ext>
            </a:extLst>
          </p:cNvPr>
          <p:cNvSpPr txBox="1"/>
          <p:nvPr/>
        </p:nvSpPr>
        <p:spPr>
          <a:xfrm>
            <a:off x="508514" y="5495826"/>
            <a:ext cx="10741228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B0289B-FF50-D740-B723-5D90176591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5" r="15724"/>
          <a:stretch/>
        </p:blipFill>
        <p:spPr>
          <a:xfrm>
            <a:off x="12114758" y="5248767"/>
            <a:ext cx="9605237" cy="97573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ED74AF-7F36-BB45-9095-F658BDB4F9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5466" b="2388"/>
          <a:stretch/>
        </p:blipFill>
        <p:spPr>
          <a:xfrm>
            <a:off x="420213" y="14858808"/>
            <a:ext cx="10772078" cy="172914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2BF4841-866F-C042-B852-D3145E9BC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091" y="6768312"/>
            <a:ext cx="10828671" cy="77347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804FFD-F501-3E4D-A1F7-897429C527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462" y="14437891"/>
            <a:ext cx="13035262" cy="93109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10EF60-A5DF-8942-A488-8C827FD78590}"/>
              </a:ext>
            </a:extLst>
          </p:cNvPr>
          <p:cNvSpPr txBox="1"/>
          <p:nvPr/>
        </p:nvSpPr>
        <p:spPr>
          <a:xfrm>
            <a:off x="22361090" y="5625419"/>
            <a:ext cx="10828672" cy="769441"/>
          </a:xfrm>
          <a:prstGeom prst="rect">
            <a:avLst/>
          </a:prstGeom>
          <a:solidFill>
            <a:srgbClr val="1640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SERIES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6406C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2018-04-11T03:27:06Z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