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06B"/>
    <a:srgbClr val="003C5E"/>
    <a:srgbClr val="2C326F"/>
    <a:srgbClr val="004971"/>
    <a:srgbClr val="104E50"/>
    <a:srgbClr val="004A76"/>
    <a:srgbClr val="21968B"/>
    <a:srgbClr val="46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 autoAdjust="0"/>
    <p:restoredTop sz="95701"/>
  </p:normalViewPr>
  <p:slideViewPr>
    <p:cSldViewPr snapToGrid="0">
      <p:cViewPr>
        <p:scale>
          <a:sx n="49" d="100"/>
          <a:sy n="49" d="100"/>
        </p:scale>
        <p:origin x="-4680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0753200" y="29958460"/>
            <a:ext cx="2633829" cy="2519280"/>
          </a:xfrm>
          <a:prstGeom prst="rect">
            <a:avLst/>
          </a:prstGeom>
        </p:spPr>
        <p:txBody>
          <a:bodyPr wrap="square" lIns="536350" tIns="536350" rIns="536350" bIns="5363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tif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75861-CAC4-F34D-96A3-AFBA13E774A1}"/>
              </a:ext>
            </a:extLst>
          </p:cNvPr>
          <p:cNvSpPr txBox="1"/>
          <p:nvPr/>
        </p:nvSpPr>
        <p:spPr>
          <a:xfrm>
            <a:off x="670560" y="465874"/>
            <a:ext cx="42489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Ford </a:t>
            </a:r>
            <a:r>
              <a:rPr lang="en-US" sz="7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GoBike’s</a:t>
            </a: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Data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36315: Statistical Graphics and Visualization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Carnegie Mellon University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Ross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Hemmel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Joshua Huang, Julie Kim,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Jinhee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A03D-3E32-AC47-94D1-4581B878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53440"/>
            <a:ext cx="3255264" cy="325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704B-4755-1540-864A-AC963EF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261" y="853440"/>
            <a:ext cx="3255264" cy="3255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764E2-C1F3-0247-AF2B-3FE9759A240B}"/>
              </a:ext>
            </a:extLst>
          </p:cNvPr>
          <p:cNvSpPr txBox="1"/>
          <p:nvPr/>
        </p:nvSpPr>
        <p:spPr>
          <a:xfrm>
            <a:off x="553119" y="6265267"/>
            <a:ext cx="10696623" cy="79714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Ford’s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provides an affordable bike-rental system in the San Francisco Bay Area. Users can either pay one-time or membership fees in order to borrow bikes from any station, and return them to any station. 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open-source data that Ford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offers on their website, we are looking to use statistical visualization in order to gain insight on customer demographics and biking behaviors. Our map base is pulled from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Google.com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involved was collected starting in June of 2017, and  includes variables such as bike station geo-coordinates, trip start and end times, member types, and member characteristics.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B6D8B-D41C-2646-BA3C-6A07FC06A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2"/>
          <a:stretch/>
        </p:blipFill>
        <p:spPr>
          <a:xfrm>
            <a:off x="11249742" y="23390047"/>
            <a:ext cx="11080039" cy="9064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1B38F-33C3-1B4A-A476-2240ECFBDAC9}"/>
              </a:ext>
            </a:extLst>
          </p:cNvPr>
          <p:cNvSpPr txBox="1"/>
          <p:nvPr/>
        </p:nvSpPr>
        <p:spPr>
          <a:xfrm>
            <a:off x="508514" y="5495826"/>
            <a:ext cx="10741228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B0289B-FF50-D740-B723-5D90176591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5" r="15724" b="13674"/>
          <a:stretch/>
        </p:blipFill>
        <p:spPr>
          <a:xfrm>
            <a:off x="11837572" y="5495826"/>
            <a:ext cx="9817083" cy="86089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ED74AF-7F36-BB45-9095-F658BDB4F9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5466" b="2388"/>
          <a:stretch/>
        </p:blipFill>
        <p:spPr>
          <a:xfrm>
            <a:off x="420213" y="14858808"/>
            <a:ext cx="10772078" cy="172914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10EF60-A5DF-8942-A488-8C827FD78590}"/>
              </a:ext>
            </a:extLst>
          </p:cNvPr>
          <p:cNvSpPr txBox="1"/>
          <p:nvPr/>
        </p:nvSpPr>
        <p:spPr>
          <a:xfrm>
            <a:off x="22585009" y="5625419"/>
            <a:ext cx="10202761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SERIES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71F50-AA04-B74C-B9DC-F537098EFBB7}"/>
              </a:ext>
            </a:extLst>
          </p:cNvPr>
          <p:cNvSpPr txBox="1"/>
          <p:nvPr/>
        </p:nvSpPr>
        <p:spPr>
          <a:xfrm>
            <a:off x="22585009" y="23698475"/>
            <a:ext cx="20981815" cy="769441"/>
          </a:xfrm>
          <a:prstGeom prst="rect">
            <a:avLst/>
          </a:prstGeom>
          <a:solidFill>
            <a:srgbClr val="16406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BB310-5233-D341-87B0-0E4A9ED64D30}"/>
              </a:ext>
            </a:extLst>
          </p:cNvPr>
          <p:cNvSpPr txBox="1"/>
          <p:nvPr/>
        </p:nvSpPr>
        <p:spPr>
          <a:xfrm>
            <a:off x="22595221" y="24584642"/>
            <a:ext cx="2097160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2: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 travelled is not dependent on the age or gender of members. However, a higher volume of subscribing members ride shorter distances.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4: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examining bike usage data by each hour of each day, we found that users most frequently use the service during weekday rush hours of 8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5 p.m.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5: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Weekdays saw a large increase in users over the first few months while weekend riders remained steady.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6: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group of 3 stations appear to have very similar trends in user numbers while the other two follow different, sometimes opposite trends.</a:t>
            </a:r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7: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8: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63F74C-F086-F442-BE43-62BFAEC41931}"/>
              </a:ext>
            </a:extLst>
          </p:cNvPr>
          <p:cNvSpPr txBox="1"/>
          <p:nvPr/>
        </p:nvSpPr>
        <p:spPr>
          <a:xfrm>
            <a:off x="33375600" y="5625419"/>
            <a:ext cx="10191225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SOMETHING ELSE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F1DB828-7713-1446-8E8B-5CFF5277E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806" y="6542174"/>
            <a:ext cx="11076357" cy="7911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7DA656-D2D7-BD4D-AEA5-15C119449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75" y="14821901"/>
            <a:ext cx="11580346" cy="84462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1DAF30-09EA-B94A-95EE-A0759BCD0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21" y="14699983"/>
            <a:ext cx="12335022" cy="88107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98DE66-EF25-5847-AD2F-673D42B48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74867" y="13855164"/>
            <a:ext cx="5429977" cy="7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6406C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2018-04-11T03:52:41Z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