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06B"/>
    <a:srgbClr val="003C5E"/>
    <a:srgbClr val="2C326F"/>
    <a:srgbClr val="004971"/>
    <a:srgbClr val="104E50"/>
    <a:srgbClr val="004A76"/>
    <a:srgbClr val="21968B"/>
    <a:srgbClr val="46A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1" autoAdjust="0"/>
    <p:restoredTop sz="95701"/>
  </p:normalViewPr>
  <p:slideViewPr>
    <p:cSldViewPr snapToGrid="0">
      <p:cViewPr>
        <p:scale>
          <a:sx n="20" d="100"/>
          <a:sy n="20" d="100"/>
        </p:scale>
        <p:origin x="17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0753200" y="29958460"/>
            <a:ext cx="2633829" cy="2519280"/>
          </a:xfrm>
          <a:prstGeom prst="rect">
            <a:avLst/>
          </a:prstGeom>
        </p:spPr>
        <p:txBody>
          <a:bodyPr wrap="square" lIns="536350" tIns="536350" rIns="536350" bIns="5363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2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75861-CAC4-F34D-96A3-AFBA13E774A1}"/>
              </a:ext>
            </a:extLst>
          </p:cNvPr>
          <p:cNvSpPr txBox="1"/>
          <p:nvPr/>
        </p:nvSpPr>
        <p:spPr>
          <a:xfrm>
            <a:off x="670560" y="465874"/>
            <a:ext cx="424891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of Ford </a:t>
            </a:r>
            <a:r>
              <a:rPr lang="en-US" sz="7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GoBike’s</a:t>
            </a:r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Open Data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36315: Statistical Graphics and Visualization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Carnegie Mellon University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Ross </a:t>
            </a:r>
            <a:r>
              <a:rPr lang="en-US" sz="4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Hemmel</a:t>
            </a:r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Joshua Huang, Julie Kim, </a:t>
            </a:r>
            <a:r>
              <a:rPr lang="en-US" sz="4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Jinhee</a:t>
            </a:r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4A03D-3E32-AC47-94D1-4581B878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853440"/>
            <a:ext cx="3255264" cy="3255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7704B-4755-1540-864A-AC963EF6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261" y="853440"/>
            <a:ext cx="3255264" cy="3255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764E2-C1F3-0247-AF2B-3FE9759A240B}"/>
              </a:ext>
            </a:extLst>
          </p:cNvPr>
          <p:cNvSpPr txBox="1"/>
          <p:nvPr/>
        </p:nvSpPr>
        <p:spPr>
          <a:xfrm>
            <a:off x="553119" y="6265267"/>
            <a:ext cx="10696623" cy="89562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Ford’s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program provides an affordable bike-rental system in the San Francisco Bay Area. Users can either pay one-time or membership fees in order to borrow bikes from any station, and return them to any station. </a:t>
            </a:r>
          </a:p>
          <a:p>
            <a:pPr algn="just"/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open-source data that Ford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offers on their website, we are looking to use statistical visualization in order to gain insight on customer demographics and biking behaviors. Our map base is pulled from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Google.com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just"/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involved was collected starting in June of 2017, and  includes variables such as bike station geo-coordinates, trip start and end times, member types, and member characteristics.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71F50-AA04-B74C-B9DC-F537098EFBB7}"/>
              </a:ext>
            </a:extLst>
          </p:cNvPr>
          <p:cNvSpPr txBox="1"/>
          <p:nvPr/>
        </p:nvSpPr>
        <p:spPr>
          <a:xfrm>
            <a:off x="11936008" y="23690476"/>
            <a:ext cx="17412742" cy="769441"/>
          </a:xfrm>
          <a:prstGeom prst="rect">
            <a:avLst/>
          </a:prstGeom>
          <a:solidFill>
            <a:srgbClr val="1640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BB310-5233-D341-87B0-0E4A9ED64D30}"/>
              </a:ext>
            </a:extLst>
          </p:cNvPr>
          <p:cNvSpPr txBox="1"/>
          <p:nvPr/>
        </p:nvSpPr>
        <p:spPr>
          <a:xfrm>
            <a:off x="11926242" y="25060809"/>
            <a:ext cx="17422508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2: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distribution of distance travelled does not appear to have a significant dependence on the age or gender of members. However, we found that a higher volume of members ride shorter distances. These are likely regular users who use the service to commute work or school.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4: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examining bike usage data by each hour of each day, we found that users most frequently use the service during weekday rush hours of 8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a.m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5 p.m.</a:t>
            </a:r>
          </a:p>
          <a:p>
            <a:pPr algn="just"/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5: 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6: 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7: 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8: </a:t>
            </a:r>
          </a:p>
          <a:p>
            <a:endParaRPr lang="en-US" sz="3200" dirty="0"/>
          </a:p>
          <a:p>
            <a:endParaRPr lang="en-US" sz="32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7DA656-D2D7-BD4D-AEA5-15C119449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469" y="15562252"/>
            <a:ext cx="11342750" cy="8101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BB6D8B-D41C-2646-BA3C-6A07FC06A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229" y="5495825"/>
            <a:ext cx="12781865" cy="91299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01B38F-33C3-1B4A-A476-2240ECFBDAC9}"/>
              </a:ext>
            </a:extLst>
          </p:cNvPr>
          <p:cNvSpPr txBox="1"/>
          <p:nvPr/>
        </p:nvSpPr>
        <p:spPr>
          <a:xfrm>
            <a:off x="508514" y="5495826"/>
            <a:ext cx="10741228" cy="769441"/>
          </a:xfrm>
          <a:prstGeom prst="rect">
            <a:avLst/>
          </a:prstGeom>
          <a:solidFill>
            <a:srgbClr val="1640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B0289B-FF50-D740-B723-5D90176591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5" r="15724"/>
          <a:stretch/>
        </p:blipFill>
        <p:spPr>
          <a:xfrm>
            <a:off x="11936008" y="5495825"/>
            <a:ext cx="9232352" cy="100664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ED74AF-7F36-BB45-9095-F658BDB4F9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r="5466" b="2388"/>
          <a:stretch/>
        </p:blipFill>
        <p:spPr>
          <a:xfrm>
            <a:off x="515391" y="15756740"/>
            <a:ext cx="10772078" cy="164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5897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ustom 3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6406C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Open Sans</vt:lpstr>
      <vt:lpstr>Medical Poster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2016-10-30T16:56:43Z</dcterms:created>
  <dcterms:modified xsi:type="dcterms:W3CDTF">2018-04-11T03:16:44Z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