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27432000" cy="36576000"/>
  <p:notesSz cx="6858000" cy="9144000"/>
  <p:defaultTextStyle>
    <a:defPPr>
      <a:defRPr lang="en-US"/>
    </a:defPPr>
    <a:lvl1pPr marL="0" algn="l" defTabSz="3072384" rtl="0" eaLnBrk="1" latinLnBrk="0" hangingPunct="1">
      <a:defRPr sz="6048" kern="1200">
        <a:solidFill>
          <a:schemeClr val="tx1"/>
        </a:solidFill>
        <a:latin typeface="+mn-lt"/>
        <a:ea typeface="+mn-ea"/>
        <a:cs typeface="+mn-cs"/>
      </a:defRPr>
    </a:lvl1pPr>
    <a:lvl2pPr marL="1536192" algn="l" defTabSz="3072384" rtl="0" eaLnBrk="1" latinLnBrk="0" hangingPunct="1">
      <a:defRPr sz="6048" kern="1200">
        <a:solidFill>
          <a:schemeClr val="tx1"/>
        </a:solidFill>
        <a:latin typeface="+mn-lt"/>
        <a:ea typeface="+mn-ea"/>
        <a:cs typeface="+mn-cs"/>
      </a:defRPr>
    </a:lvl2pPr>
    <a:lvl3pPr marL="3072384" algn="l" defTabSz="3072384" rtl="0" eaLnBrk="1" latinLnBrk="0" hangingPunct="1">
      <a:defRPr sz="6048" kern="1200">
        <a:solidFill>
          <a:schemeClr val="tx1"/>
        </a:solidFill>
        <a:latin typeface="+mn-lt"/>
        <a:ea typeface="+mn-ea"/>
        <a:cs typeface="+mn-cs"/>
      </a:defRPr>
    </a:lvl3pPr>
    <a:lvl4pPr marL="4608576" algn="l" defTabSz="3072384" rtl="0" eaLnBrk="1" latinLnBrk="0" hangingPunct="1">
      <a:defRPr sz="6048" kern="1200">
        <a:solidFill>
          <a:schemeClr val="tx1"/>
        </a:solidFill>
        <a:latin typeface="+mn-lt"/>
        <a:ea typeface="+mn-ea"/>
        <a:cs typeface="+mn-cs"/>
      </a:defRPr>
    </a:lvl4pPr>
    <a:lvl5pPr marL="6144768" algn="l" defTabSz="3072384" rtl="0" eaLnBrk="1" latinLnBrk="0" hangingPunct="1">
      <a:defRPr sz="6048" kern="1200">
        <a:solidFill>
          <a:schemeClr val="tx1"/>
        </a:solidFill>
        <a:latin typeface="+mn-lt"/>
        <a:ea typeface="+mn-ea"/>
        <a:cs typeface="+mn-cs"/>
      </a:defRPr>
    </a:lvl5pPr>
    <a:lvl6pPr marL="7680960" algn="l" defTabSz="3072384" rtl="0" eaLnBrk="1" latinLnBrk="0" hangingPunct="1">
      <a:defRPr sz="6048" kern="1200">
        <a:solidFill>
          <a:schemeClr val="tx1"/>
        </a:solidFill>
        <a:latin typeface="+mn-lt"/>
        <a:ea typeface="+mn-ea"/>
        <a:cs typeface="+mn-cs"/>
      </a:defRPr>
    </a:lvl6pPr>
    <a:lvl7pPr marL="9217152" algn="l" defTabSz="3072384" rtl="0" eaLnBrk="1" latinLnBrk="0" hangingPunct="1">
      <a:defRPr sz="6048" kern="1200">
        <a:solidFill>
          <a:schemeClr val="tx1"/>
        </a:solidFill>
        <a:latin typeface="+mn-lt"/>
        <a:ea typeface="+mn-ea"/>
        <a:cs typeface="+mn-cs"/>
      </a:defRPr>
    </a:lvl7pPr>
    <a:lvl8pPr marL="10753344" algn="l" defTabSz="3072384" rtl="0" eaLnBrk="1" latinLnBrk="0" hangingPunct="1">
      <a:defRPr sz="6048" kern="1200">
        <a:solidFill>
          <a:schemeClr val="tx1"/>
        </a:solidFill>
        <a:latin typeface="+mn-lt"/>
        <a:ea typeface="+mn-ea"/>
        <a:cs typeface="+mn-cs"/>
      </a:defRPr>
    </a:lvl8pPr>
    <a:lvl9pPr marL="12289536" algn="l" defTabSz="3072384" rtl="0" eaLnBrk="1" latinLnBrk="0" hangingPunct="1">
      <a:defRPr sz="604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520" userDrawn="1">
          <p15:clr>
            <a:srgbClr val="A4A3A4"/>
          </p15:clr>
        </p15:guide>
        <p15:guide id="3" pos="86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8"/>
    <p:restoredTop sz="94008"/>
  </p:normalViewPr>
  <p:slideViewPr>
    <p:cSldViewPr snapToObjects="1">
      <p:cViewPr varScale="1">
        <p:scale>
          <a:sx n="14" d="100"/>
          <a:sy n="14" d="100"/>
        </p:scale>
        <p:origin x="3088" y="216"/>
      </p:cViewPr>
      <p:guideLst>
        <p:guide orient="horz" pos="11520"/>
        <p:guide pos="86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5985936"/>
            <a:ext cx="23317200" cy="12733867"/>
          </a:xfrm>
        </p:spPr>
        <p:txBody>
          <a:bodyPr anchor="b"/>
          <a:lstStyle>
            <a:lvl1pPr algn="ctr">
              <a:defRPr sz="18000"/>
            </a:lvl1pPr>
          </a:lstStyle>
          <a:p>
            <a:r>
              <a:rPr lang="en-US"/>
              <a:t>Click to edit Master title style</a:t>
            </a:r>
            <a:endParaRPr lang="en-US" dirty="0"/>
          </a:p>
        </p:txBody>
      </p:sp>
      <p:sp>
        <p:nvSpPr>
          <p:cNvPr id="3" name="Subtitle 2"/>
          <p:cNvSpPr>
            <a:spLocks noGrp="1"/>
          </p:cNvSpPr>
          <p:nvPr>
            <p:ph type="subTitle" idx="1"/>
          </p:nvPr>
        </p:nvSpPr>
        <p:spPr>
          <a:xfrm>
            <a:off x="3429000" y="19210869"/>
            <a:ext cx="20574000" cy="8830731"/>
          </a:xfrm>
        </p:spPr>
        <p:txBody>
          <a:bodyPr/>
          <a:lstStyle>
            <a:lvl1pPr marL="0" indent="0" algn="ctr">
              <a:buNone/>
              <a:defRPr sz="7200"/>
            </a:lvl1pPr>
            <a:lvl2pPr marL="1371600" indent="0" algn="ctr">
              <a:buNone/>
              <a:defRPr sz="6000"/>
            </a:lvl2pPr>
            <a:lvl3pPr marL="2743200" indent="0" algn="ctr">
              <a:buNone/>
              <a:defRPr sz="5400"/>
            </a:lvl3pPr>
            <a:lvl4pPr marL="4114800" indent="0" algn="ctr">
              <a:buNone/>
              <a:defRPr sz="4800"/>
            </a:lvl4pPr>
            <a:lvl5pPr marL="5486400" indent="0" algn="ctr">
              <a:buNone/>
              <a:defRPr sz="4800"/>
            </a:lvl5pPr>
            <a:lvl6pPr marL="6858000" indent="0" algn="ctr">
              <a:buNone/>
              <a:defRPr sz="4800"/>
            </a:lvl6pPr>
            <a:lvl7pPr marL="8229600" indent="0" algn="ctr">
              <a:buNone/>
              <a:defRPr sz="4800"/>
            </a:lvl7pPr>
            <a:lvl8pPr marL="9601200" indent="0" algn="ctr">
              <a:buNone/>
              <a:defRPr sz="4800"/>
            </a:lvl8pPr>
            <a:lvl9pPr marL="10972800" indent="0" algn="ctr">
              <a:buNone/>
              <a:defRPr sz="4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A97C127-C2C5-F943-9A5F-BB2085F90966}" type="datetimeFigureOut">
              <a:rPr lang="en-US" smtClean="0"/>
              <a:t>4/26/19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4D20BF-3504-B54C-A3F2-DD5A16FD72D3}" type="slidenum">
              <a:rPr lang="en-US" smtClean="0"/>
              <a:t>‹#›</a:t>
            </a:fld>
            <a:endParaRPr lang="en-US"/>
          </a:p>
        </p:txBody>
      </p:sp>
    </p:spTree>
    <p:extLst>
      <p:ext uri="{BB962C8B-B14F-4D97-AF65-F5344CB8AC3E}">
        <p14:creationId xmlns:p14="http://schemas.microsoft.com/office/powerpoint/2010/main" val="2629556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97C127-C2C5-F943-9A5F-BB2085F90966}" type="datetimeFigureOut">
              <a:rPr lang="en-US" smtClean="0"/>
              <a:t>4/26/19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4D20BF-3504-B54C-A3F2-DD5A16FD72D3}" type="slidenum">
              <a:rPr lang="en-US" smtClean="0"/>
              <a:t>‹#›</a:t>
            </a:fld>
            <a:endParaRPr lang="en-US"/>
          </a:p>
        </p:txBody>
      </p:sp>
    </p:spTree>
    <p:extLst>
      <p:ext uri="{BB962C8B-B14F-4D97-AF65-F5344CB8AC3E}">
        <p14:creationId xmlns:p14="http://schemas.microsoft.com/office/powerpoint/2010/main" val="3174976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631027" y="1947334"/>
            <a:ext cx="5915025" cy="3099646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885952" y="1947334"/>
            <a:ext cx="17402175" cy="3099646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97C127-C2C5-F943-9A5F-BB2085F90966}" type="datetimeFigureOut">
              <a:rPr lang="en-US" smtClean="0"/>
              <a:t>4/26/19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4D20BF-3504-B54C-A3F2-DD5A16FD72D3}" type="slidenum">
              <a:rPr lang="en-US" smtClean="0"/>
              <a:t>‹#›</a:t>
            </a:fld>
            <a:endParaRPr lang="en-US"/>
          </a:p>
        </p:txBody>
      </p:sp>
    </p:spTree>
    <p:extLst>
      <p:ext uri="{BB962C8B-B14F-4D97-AF65-F5344CB8AC3E}">
        <p14:creationId xmlns:p14="http://schemas.microsoft.com/office/powerpoint/2010/main" val="488180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97C127-C2C5-F943-9A5F-BB2085F90966}" type="datetimeFigureOut">
              <a:rPr lang="en-US" smtClean="0"/>
              <a:t>4/26/19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4D20BF-3504-B54C-A3F2-DD5A16FD72D3}" type="slidenum">
              <a:rPr lang="en-US" smtClean="0"/>
              <a:t>‹#›</a:t>
            </a:fld>
            <a:endParaRPr lang="en-US"/>
          </a:p>
        </p:txBody>
      </p:sp>
    </p:spTree>
    <p:extLst>
      <p:ext uri="{BB962C8B-B14F-4D97-AF65-F5344CB8AC3E}">
        <p14:creationId xmlns:p14="http://schemas.microsoft.com/office/powerpoint/2010/main" val="3510971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71664" y="9118611"/>
            <a:ext cx="23660100" cy="15214597"/>
          </a:xfrm>
        </p:spPr>
        <p:txBody>
          <a:bodyPr anchor="b"/>
          <a:lstStyle>
            <a:lvl1pPr>
              <a:defRPr sz="18000"/>
            </a:lvl1pPr>
          </a:lstStyle>
          <a:p>
            <a:r>
              <a:rPr lang="en-US"/>
              <a:t>Click to edit Master title style</a:t>
            </a:r>
            <a:endParaRPr lang="en-US" dirty="0"/>
          </a:p>
        </p:txBody>
      </p:sp>
      <p:sp>
        <p:nvSpPr>
          <p:cNvPr id="3" name="Text Placeholder 2"/>
          <p:cNvSpPr>
            <a:spLocks noGrp="1"/>
          </p:cNvSpPr>
          <p:nvPr>
            <p:ph type="body" idx="1"/>
          </p:nvPr>
        </p:nvSpPr>
        <p:spPr>
          <a:xfrm>
            <a:off x="1871664" y="24477144"/>
            <a:ext cx="23660100" cy="8000997"/>
          </a:xfrm>
        </p:spPr>
        <p:txBody>
          <a:bodyPr/>
          <a:lstStyle>
            <a:lvl1pPr marL="0" indent="0">
              <a:buNone/>
              <a:defRPr sz="7200">
                <a:solidFill>
                  <a:schemeClr val="tx1"/>
                </a:solidFill>
              </a:defRPr>
            </a:lvl1pPr>
            <a:lvl2pPr marL="1371600" indent="0">
              <a:buNone/>
              <a:defRPr sz="6000">
                <a:solidFill>
                  <a:schemeClr val="tx1">
                    <a:tint val="75000"/>
                  </a:schemeClr>
                </a:solidFill>
              </a:defRPr>
            </a:lvl2pPr>
            <a:lvl3pPr marL="2743200" indent="0">
              <a:buNone/>
              <a:defRPr sz="5400">
                <a:solidFill>
                  <a:schemeClr val="tx1">
                    <a:tint val="75000"/>
                  </a:schemeClr>
                </a:solidFill>
              </a:defRPr>
            </a:lvl3pPr>
            <a:lvl4pPr marL="4114800" indent="0">
              <a:buNone/>
              <a:defRPr sz="4800">
                <a:solidFill>
                  <a:schemeClr val="tx1">
                    <a:tint val="75000"/>
                  </a:schemeClr>
                </a:solidFill>
              </a:defRPr>
            </a:lvl4pPr>
            <a:lvl5pPr marL="5486400" indent="0">
              <a:buNone/>
              <a:defRPr sz="4800">
                <a:solidFill>
                  <a:schemeClr val="tx1">
                    <a:tint val="75000"/>
                  </a:schemeClr>
                </a:solidFill>
              </a:defRPr>
            </a:lvl5pPr>
            <a:lvl6pPr marL="6858000" indent="0">
              <a:buNone/>
              <a:defRPr sz="4800">
                <a:solidFill>
                  <a:schemeClr val="tx1">
                    <a:tint val="75000"/>
                  </a:schemeClr>
                </a:solidFill>
              </a:defRPr>
            </a:lvl6pPr>
            <a:lvl7pPr marL="8229600" indent="0">
              <a:buNone/>
              <a:defRPr sz="4800">
                <a:solidFill>
                  <a:schemeClr val="tx1">
                    <a:tint val="75000"/>
                  </a:schemeClr>
                </a:solidFill>
              </a:defRPr>
            </a:lvl7pPr>
            <a:lvl8pPr marL="9601200" indent="0">
              <a:buNone/>
              <a:defRPr sz="4800">
                <a:solidFill>
                  <a:schemeClr val="tx1">
                    <a:tint val="75000"/>
                  </a:schemeClr>
                </a:solidFill>
              </a:defRPr>
            </a:lvl8pPr>
            <a:lvl9pPr marL="10972800" indent="0">
              <a:buNone/>
              <a:defRPr sz="48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A97C127-C2C5-F943-9A5F-BB2085F90966}" type="datetimeFigureOut">
              <a:rPr lang="en-US" smtClean="0"/>
              <a:t>4/26/19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4D20BF-3504-B54C-A3F2-DD5A16FD72D3}" type="slidenum">
              <a:rPr lang="en-US" smtClean="0"/>
              <a:t>‹#›</a:t>
            </a:fld>
            <a:endParaRPr lang="en-US"/>
          </a:p>
        </p:txBody>
      </p:sp>
    </p:spTree>
    <p:extLst>
      <p:ext uri="{BB962C8B-B14F-4D97-AF65-F5344CB8AC3E}">
        <p14:creationId xmlns:p14="http://schemas.microsoft.com/office/powerpoint/2010/main" val="1791236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885950" y="9736667"/>
            <a:ext cx="11658600" cy="232071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3887450" y="9736667"/>
            <a:ext cx="11658600" cy="232071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97C127-C2C5-F943-9A5F-BB2085F90966}" type="datetimeFigureOut">
              <a:rPr lang="en-US" smtClean="0"/>
              <a:t>4/26/19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4D20BF-3504-B54C-A3F2-DD5A16FD72D3}" type="slidenum">
              <a:rPr lang="en-US" smtClean="0"/>
              <a:t>‹#›</a:t>
            </a:fld>
            <a:endParaRPr lang="en-US"/>
          </a:p>
        </p:txBody>
      </p:sp>
    </p:spTree>
    <p:extLst>
      <p:ext uri="{BB962C8B-B14F-4D97-AF65-F5344CB8AC3E}">
        <p14:creationId xmlns:p14="http://schemas.microsoft.com/office/powerpoint/2010/main" val="2544886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89523" y="1947342"/>
            <a:ext cx="23660100" cy="706966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889526" y="8966203"/>
            <a:ext cx="11605020" cy="4394197"/>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Edit Master text styles</a:t>
            </a:r>
          </a:p>
        </p:txBody>
      </p:sp>
      <p:sp>
        <p:nvSpPr>
          <p:cNvPr id="4" name="Content Placeholder 3"/>
          <p:cNvSpPr>
            <a:spLocks noGrp="1"/>
          </p:cNvSpPr>
          <p:nvPr>
            <p:ph sz="half" idx="2"/>
          </p:nvPr>
        </p:nvSpPr>
        <p:spPr>
          <a:xfrm>
            <a:off x="1889526" y="13360400"/>
            <a:ext cx="11605020" cy="196511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3887452" y="8966203"/>
            <a:ext cx="11662173" cy="4394197"/>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Edit Master text styles</a:t>
            </a:r>
          </a:p>
        </p:txBody>
      </p:sp>
      <p:sp>
        <p:nvSpPr>
          <p:cNvPr id="6" name="Content Placeholder 5"/>
          <p:cNvSpPr>
            <a:spLocks noGrp="1"/>
          </p:cNvSpPr>
          <p:nvPr>
            <p:ph sz="quarter" idx="4"/>
          </p:nvPr>
        </p:nvSpPr>
        <p:spPr>
          <a:xfrm>
            <a:off x="13887452" y="13360400"/>
            <a:ext cx="11662173" cy="196511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97C127-C2C5-F943-9A5F-BB2085F90966}" type="datetimeFigureOut">
              <a:rPr lang="en-US" smtClean="0"/>
              <a:t>4/26/19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4D20BF-3504-B54C-A3F2-DD5A16FD72D3}" type="slidenum">
              <a:rPr lang="en-US" smtClean="0"/>
              <a:t>‹#›</a:t>
            </a:fld>
            <a:endParaRPr lang="en-US"/>
          </a:p>
        </p:txBody>
      </p:sp>
    </p:spTree>
    <p:extLst>
      <p:ext uri="{BB962C8B-B14F-4D97-AF65-F5344CB8AC3E}">
        <p14:creationId xmlns:p14="http://schemas.microsoft.com/office/powerpoint/2010/main" val="823196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97C127-C2C5-F943-9A5F-BB2085F90966}" type="datetimeFigureOut">
              <a:rPr lang="en-US" smtClean="0"/>
              <a:t>4/26/19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4D20BF-3504-B54C-A3F2-DD5A16FD72D3}" type="slidenum">
              <a:rPr lang="en-US" smtClean="0"/>
              <a:t>‹#›</a:t>
            </a:fld>
            <a:endParaRPr lang="en-US"/>
          </a:p>
        </p:txBody>
      </p:sp>
    </p:spTree>
    <p:extLst>
      <p:ext uri="{BB962C8B-B14F-4D97-AF65-F5344CB8AC3E}">
        <p14:creationId xmlns:p14="http://schemas.microsoft.com/office/powerpoint/2010/main" val="3205631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97C127-C2C5-F943-9A5F-BB2085F90966}" type="datetimeFigureOut">
              <a:rPr lang="en-US" smtClean="0"/>
              <a:t>4/26/19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4D20BF-3504-B54C-A3F2-DD5A16FD72D3}" type="slidenum">
              <a:rPr lang="en-US" smtClean="0"/>
              <a:t>‹#›</a:t>
            </a:fld>
            <a:endParaRPr lang="en-US"/>
          </a:p>
        </p:txBody>
      </p:sp>
    </p:spTree>
    <p:extLst>
      <p:ext uri="{BB962C8B-B14F-4D97-AF65-F5344CB8AC3E}">
        <p14:creationId xmlns:p14="http://schemas.microsoft.com/office/powerpoint/2010/main" val="2267654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2438400"/>
            <a:ext cx="8847534" cy="8534400"/>
          </a:xfrm>
        </p:spPr>
        <p:txBody>
          <a:bodyPr anchor="b"/>
          <a:lstStyle>
            <a:lvl1pPr>
              <a:defRPr sz="9600"/>
            </a:lvl1pPr>
          </a:lstStyle>
          <a:p>
            <a:r>
              <a:rPr lang="en-US"/>
              <a:t>Click to edit Master title style</a:t>
            </a:r>
            <a:endParaRPr lang="en-US" dirty="0"/>
          </a:p>
        </p:txBody>
      </p:sp>
      <p:sp>
        <p:nvSpPr>
          <p:cNvPr id="3" name="Content Placeholder 2"/>
          <p:cNvSpPr>
            <a:spLocks noGrp="1"/>
          </p:cNvSpPr>
          <p:nvPr>
            <p:ph idx="1"/>
          </p:nvPr>
        </p:nvSpPr>
        <p:spPr>
          <a:xfrm>
            <a:off x="11662173" y="5266275"/>
            <a:ext cx="13887450" cy="25992667"/>
          </a:xfrm>
        </p:spPr>
        <p:txBody>
          <a:bodyPr/>
          <a:lstStyle>
            <a:lvl1pPr>
              <a:defRPr sz="9600"/>
            </a:lvl1pPr>
            <a:lvl2pPr>
              <a:defRPr sz="8400"/>
            </a:lvl2pPr>
            <a:lvl3pPr>
              <a:defRPr sz="7200"/>
            </a:lvl3pPr>
            <a:lvl4pPr>
              <a:defRPr sz="6000"/>
            </a:lvl4pPr>
            <a:lvl5pPr>
              <a:defRPr sz="6000"/>
            </a:lvl5pPr>
            <a:lvl6pPr>
              <a:defRPr sz="6000"/>
            </a:lvl6pPr>
            <a:lvl7pPr>
              <a:defRPr sz="6000"/>
            </a:lvl7pPr>
            <a:lvl8pPr>
              <a:defRPr sz="6000"/>
            </a:lvl8pPr>
            <a:lvl9pPr>
              <a:defRPr sz="6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889523" y="10972800"/>
            <a:ext cx="8847534" cy="20328469"/>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a:t>Edit Master text styles</a:t>
            </a:r>
          </a:p>
        </p:txBody>
      </p:sp>
      <p:sp>
        <p:nvSpPr>
          <p:cNvPr id="5" name="Date Placeholder 4"/>
          <p:cNvSpPr>
            <a:spLocks noGrp="1"/>
          </p:cNvSpPr>
          <p:nvPr>
            <p:ph type="dt" sz="half" idx="10"/>
          </p:nvPr>
        </p:nvSpPr>
        <p:spPr/>
        <p:txBody>
          <a:bodyPr/>
          <a:lstStyle/>
          <a:p>
            <a:fld id="{0A97C127-C2C5-F943-9A5F-BB2085F90966}" type="datetimeFigureOut">
              <a:rPr lang="en-US" smtClean="0"/>
              <a:t>4/26/19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4D20BF-3504-B54C-A3F2-DD5A16FD72D3}" type="slidenum">
              <a:rPr lang="en-US" smtClean="0"/>
              <a:t>‹#›</a:t>
            </a:fld>
            <a:endParaRPr lang="en-US"/>
          </a:p>
        </p:txBody>
      </p:sp>
    </p:spTree>
    <p:extLst>
      <p:ext uri="{BB962C8B-B14F-4D97-AF65-F5344CB8AC3E}">
        <p14:creationId xmlns:p14="http://schemas.microsoft.com/office/powerpoint/2010/main" val="488319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2438400"/>
            <a:ext cx="8847534" cy="8534400"/>
          </a:xfrm>
        </p:spPr>
        <p:txBody>
          <a:bodyPr anchor="b"/>
          <a:lstStyle>
            <a:lvl1pPr>
              <a:defRPr sz="9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62173" y="5266275"/>
            <a:ext cx="13887450" cy="25992667"/>
          </a:xfrm>
        </p:spPr>
        <p:txBody>
          <a:bodyPr anchor="t"/>
          <a:lstStyle>
            <a:lvl1pPr marL="0" indent="0">
              <a:buNone/>
              <a:defRPr sz="9600"/>
            </a:lvl1pPr>
            <a:lvl2pPr marL="1371600" indent="0">
              <a:buNone/>
              <a:defRPr sz="8400"/>
            </a:lvl2pPr>
            <a:lvl3pPr marL="2743200" indent="0">
              <a:buNone/>
              <a:defRPr sz="7200"/>
            </a:lvl3pPr>
            <a:lvl4pPr marL="4114800" indent="0">
              <a:buNone/>
              <a:defRPr sz="6000"/>
            </a:lvl4pPr>
            <a:lvl5pPr marL="5486400" indent="0">
              <a:buNone/>
              <a:defRPr sz="6000"/>
            </a:lvl5pPr>
            <a:lvl6pPr marL="6858000" indent="0">
              <a:buNone/>
              <a:defRPr sz="6000"/>
            </a:lvl6pPr>
            <a:lvl7pPr marL="8229600" indent="0">
              <a:buNone/>
              <a:defRPr sz="6000"/>
            </a:lvl7pPr>
            <a:lvl8pPr marL="9601200" indent="0">
              <a:buNone/>
              <a:defRPr sz="6000"/>
            </a:lvl8pPr>
            <a:lvl9pPr marL="10972800" indent="0">
              <a:buNone/>
              <a:defRPr sz="6000"/>
            </a:lvl9pPr>
          </a:lstStyle>
          <a:p>
            <a:r>
              <a:rPr lang="en-US"/>
              <a:t>Click icon to add picture</a:t>
            </a:r>
            <a:endParaRPr lang="en-US" dirty="0"/>
          </a:p>
        </p:txBody>
      </p:sp>
      <p:sp>
        <p:nvSpPr>
          <p:cNvPr id="4" name="Text Placeholder 3"/>
          <p:cNvSpPr>
            <a:spLocks noGrp="1"/>
          </p:cNvSpPr>
          <p:nvPr>
            <p:ph type="body" sz="half" idx="2"/>
          </p:nvPr>
        </p:nvSpPr>
        <p:spPr>
          <a:xfrm>
            <a:off x="1889523" y="10972800"/>
            <a:ext cx="8847534" cy="20328469"/>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a:t>Edit Master text styles</a:t>
            </a:r>
          </a:p>
        </p:txBody>
      </p:sp>
      <p:sp>
        <p:nvSpPr>
          <p:cNvPr id="5" name="Date Placeholder 4"/>
          <p:cNvSpPr>
            <a:spLocks noGrp="1"/>
          </p:cNvSpPr>
          <p:nvPr>
            <p:ph type="dt" sz="half" idx="10"/>
          </p:nvPr>
        </p:nvSpPr>
        <p:spPr/>
        <p:txBody>
          <a:bodyPr/>
          <a:lstStyle/>
          <a:p>
            <a:fld id="{0A97C127-C2C5-F943-9A5F-BB2085F90966}" type="datetimeFigureOut">
              <a:rPr lang="en-US" smtClean="0"/>
              <a:t>4/26/19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4D20BF-3504-B54C-A3F2-DD5A16FD72D3}" type="slidenum">
              <a:rPr lang="en-US" smtClean="0"/>
              <a:t>‹#›</a:t>
            </a:fld>
            <a:endParaRPr lang="en-US"/>
          </a:p>
        </p:txBody>
      </p:sp>
    </p:spTree>
    <p:extLst>
      <p:ext uri="{BB962C8B-B14F-4D97-AF65-F5344CB8AC3E}">
        <p14:creationId xmlns:p14="http://schemas.microsoft.com/office/powerpoint/2010/main" val="814418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85950" y="1947342"/>
            <a:ext cx="23660100" cy="706966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885950" y="9736667"/>
            <a:ext cx="23660100" cy="23207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885950" y="33900542"/>
            <a:ext cx="6172200" cy="1947333"/>
          </a:xfrm>
          <a:prstGeom prst="rect">
            <a:avLst/>
          </a:prstGeom>
        </p:spPr>
        <p:txBody>
          <a:bodyPr vert="horz" lIns="91440" tIns="45720" rIns="91440" bIns="45720" rtlCol="0" anchor="ctr"/>
          <a:lstStyle>
            <a:lvl1pPr algn="l">
              <a:defRPr sz="3600">
                <a:solidFill>
                  <a:schemeClr val="tx1">
                    <a:tint val="75000"/>
                  </a:schemeClr>
                </a:solidFill>
              </a:defRPr>
            </a:lvl1pPr>
          </a:lstStyle>
          <a:p>
            <a:fld id="{0A97C127-C2C5-F943-9A5F-BB2085F90966}" type="datetimeFigureOut">
              <a:rPr lang="en-US" smtClean="0"/>
              <a:t>4/26/19</a:t>
            </a:fld>
            <a:endParaRPr lang="en-US"/>
          </a:p>
        </p:txBody>
      </p:sp>
      <p:sp>
        <p:nvSpPr>
          <p:cNvPr id="5" name="Footer Placeholder 4"/>
          <p:cNvSpPr>
            <a:spLocks noGrp="1"/>
          </p:cNvSpPr>
          <p:nvPr>
            <p:ph type="ftr" sz="quarter" idx="3"/>
          </p:nvPr>
        </p:nvSpPr>
        <p:spPr>
          <a:xfrm>
            <a:off x="9086850" y="33900542"/>
            <a:ext cx="9258300" cy="1947333"/>
          </a:xfrm>
          <a:prstGeom prst="rect">
            <a:avLst/>
          </a:prstGeom>
        </p:spPr>
        <p:txBody>
          <a:bodyPr vert="horz" lIns="91440" tIns="45720" rIns="91440" bIns="45720" rtlCol="0" anchor="ctr"/>
          <a:lstStyle>
            <a:lvl1pPr algn="ctr">
              <a:defRPr sz="3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9373850" y="33900542"/>
            <a:ext cx="6172200" cy="1947333"/>
          </a:xfrm>
          <a:prstGeom prst="rect">
            <a:avLst/>
          </a:prstGeom>
        </p:spPr>
        <p:txBody>
          <a:bodyPr vert="horz" lIns="91440" tIns="45720" rIns="91440" bIns="45720" rtlCol="0" anchor="ctr"/>
          <a:lstStyle>
            <a:lvl1pPr algn="r">
              <a:defRPr sz="3600">
                <a:solidFill>
                  <a:schemeClr val="tx1">
                    <a:tint val="75000"/>
                  </a:schemeClr>
                </a:solidFill>
              </a:defRPr>
            </a:lvl1pPr>
          </a:lstStyle>
          <a:p>
            <a:fld id="{3F4D20BF-3504-B54C-A3F2-DD5A16FD72D3}" type="slidenum">
              <a:rPr lang="en-US" smtClean="0"/>
              <a:t>‹#›</a:t>
            </a:fld>
            <a:endParaRPr lang="en-US"/>
          </a:p>
        </p:txBody>
      </p:sp>
    </p:spTree>
    <p:extLst>
      <p:ext uri="{BB962C8B-B14F-4D97-AF65-F5344CB8AC3E}">
        <p14:creationId xmlns:p14="http://schemas.microsoft.com/office/powerpoint/2010/main" val="4056062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743200" rtl="0" eaLnBrk="1" latinLnBrk="0" hangingPunct="1">
        <a:lnSpc>
          <a:spcPct val="90000"/>
        </a:lnSpc>
        <a:spcBef>
          <a:spcPct val="0"/>
        </a:spcBef>
        <a:buNone/>
        <a:defRPr sz="13200" kern="1200">
          <a:solidFill>
            <a:schemeClr val="tx1"/>
          </a:solidFill>
          <a:latin typeface="+mj-lt"/>
          <a:ea typeface="+mj-ea"/>
          <a:cs typeface="+mj-cs"/>
        </a:defRPr>
      </a:lvl1pPr>
    </p:titleStyle>
    <p:bodyStyle>
      <a:lvl1pPr marL="685800" indent="-685800" algn="l" defTabSz="2743200" rtl="0" eaLnBrk="1" latinLnBrk="0" hangingPunct="1">
        <a:lnSpc>
          <a:spcPct val="90000"/>
        </a:lnSpc>
        <a:spcBef>
          <a:spcPts val="3000"/>
        </a:spcBef>
        <a:buFont typeface="Arial" panose="020B0604020202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panose="020B0604020202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panose="020B0604020202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p:bodyStyle>
    <p:otherStyle>
      <a:defPPr>
        <a:defRPr lang="en-US"/>
      </a:defPPr>
      <a:lvl1pPr marL="0" algn="l" defTabSz="2743200" rtl="0" eaLnBrk="1" latinLnBrk="0" hangingPunct="1">
        <a:defRPr sz="5400" kern="1200">
          <a:solidFill>
            <a:schemeClr val="tx1"/>
          </a:solidFill>
          <a:latin typeface="+mn-lt"/>
          <a:ea typeface="+mn-ea"/>
          <a:cs typeface="+mn-cs"/>
        </a:defRPr>
      </a:lvl1pPr>
      <a:lvl2pPr marL="1371600" algn="l" defTabSz="2743200" rtl="0" eaLnBrk="1" latinLnBrk="0" hangingPunct="1">
        <a:defRPr sz="5400" kern="1200">
          <a:solidFill>
            <a:schemeClr val="tx1"/>
          </a:solidFill>
          <a:latin typeface="+mn-lt"/>
          <a:ea typeface="+mn-ea"/>
          <a:cs typeface="+mn-cs"/>
        </a:defRPr>
      </a:lvl2pPr>
      <a:lvl3pPr marL="2743200" algn="l" defTabSz="2743200" rtl="0" eaLnBrk="1" latinLnBrk="0" hangingPunct="1">
        <a:defRPr sz="5400" kern="1200">
          <a:solidFill>
            <a:schemeClr val="tx1"/>
          </a:solidFill>
          <a:latin typeface="+mn-lt"/>
          <a:ea typeface="+mn-ea"/>
          <a:cs typeface="+mn-cs"/>
        </a:defRPr>
      </a:lvl3pPr>
      <a:lvl4pPr marL="4114800" algn="l" defTabSz="2743200" rtl="0" eaLnBrk="1" latinLnBrk="0" hangingPunct="1">
        <a:defRPr sz="5400" kern="1200">
          <a:solidFill>
            <a:schemeClr val="tx1"/>
          </a:solidFill>
          <a:latin typeface="+mn-lt"/>
          <a:ea typeface="+mn-ea"/>
          <a:cs typeface="+mn-cs"/>
        </a:defRPr>
      </a:lvl4pPr>
      <a:lvl5pPr marL="5486400" algn="l" defTabSz="2743200" rtl="0" eaLnBrk="1" latinLnBrk="0" hangingPunct="1">
        <a:defRPr sz="5400" kern="1200">
          <a:solidFill>
            <a:schemeClr val="tx1"/>
          </a:solidFill>
          <a:latin typeface="+mn-lt"/>
          <a:ea typeface="+mn-ea"/>
          <a:cs typeface="+mn-cs"/>
        </a:defRPr>
      </a:lvl5pPr>
      <a:lvl6pPr marL="6858000" algn="l" defTabSz="2743200" rtl="0" eaLnBrk="1" latinLnBrk="0" hangingPunct="1">
        <a:defRPr sz="5400" kern="1200">
          <a:solidFill>
            <a:schemeClr val="tx1"/>
          </a:solidFill>
          <a:latin typeface="+mn-lt"/>
          <a:ea typeface="+mn-ea"/>
          <a:cs typeface="+mn-cs"/>
        </a:defRPr>
      </a:lvl6pPr>
      <a:lvl7pPr marL="8229600" algn="l" defTabSz="2743200" rtl="0" eaLnBrk="1" latinLnBrk="0" hangingPunct="1">
        <a:defRPr sz="5400" kern="1200">
          <a:solidFill>
            <a:schemeClr val="tx1"/>
          </a:solidFill>
          <a:latin typeface="+mn-lt"/>
          <a:ea typeface="+mn-ea"/>
          <a:cs typeface="+mn-cs"/>
        </a:defRPr>
      </a:lvl7pPr>
      <a:lvl8pPr marL="9601200" algn="l" defTabSz="2743200" rtl="0" eaLnBrk="1" latinLnBrk="0" hangingPunct="1">
        <a:defRPr sz="5400" kern="1200">
          <a:solidFill>
            <a:schemeClr val="tx1"/>
          </a:solidFill>
          <a:latin typeface="+mn-lt"/>
          <a:ea typeface="+mn-ea"/>
          <a:cs typeface="+mn-cs"/>
        </a:defRPr>
      </a:lvl8pPr>
      <a:lvl9pPr marL="10972800" algn="l" defTabSz="2743200" rtl="0" eaLnBrk="1" latinLnBrk="0" hangingPunct="1">
        <a:defRPr sz="5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0F662E55-4641-024D-B624-2FFF01856211}"/>
              </a:ext>
            </a:extLst>
          </p:cNvPr>
          <p:cNvSpPr txBox="1"/>
          <p:nvPr/>
        </p:nvSpPr>
        <p:spPr>
          <a:xfrm>
            <a:off x="552872" y="32339728"/>
            <a:ext cx="10520680" cy="3170099"/>
          </a:xfrm>
          <a:prstGeom prst="rect">
            <a:avLst/>
          </a:prstGeom>
          <a:noFill/>
        </p:spPr>
        <p:txBody>
          <a:bodyPr wrap="square" rtlCol="0">
            <a:spAutoFit/>
          </a:bodyPr>
          <a:lstStyle/>
          <a:p>
            <a:pPr algn="just"/>
            <a:r>
              <a:rPr lang="en-US" sz="4000" dirty="0">
                <a:latin typeface="Garamond" panose="02020404030301010803" pitchFamily="18" charset="0"/>
              </a:rPr>
              <a:t>Some limitations we faced were that we only were able to find one archive with past horoscope data, which limited us to one ”fortune teller’s” horoscopes predictions. Also due to the limit length of text, a lot of extracted keywords were similar. </a:t>
            </a:r>
          </a:p>
        </p:txBody>
      </p:sp>
      <p:sp>
        <p:nvSpPr>
          <p:cNvPr id="7" name="Rectangle 6">
            <a:extLst>
              <a:ext uri="{FF2B5EF4-FFF2-40B4-BE49-F238E27FC236}">
                <a16:creationId xmlns:a16="http://schemas.microsoft.com/office/drawing/2014/main" id="{253C67F6-12AA-854F-A33D-C6D8C670B94F}"/>
              </a:ext>
            </a:extLst>
          </p:cNvPr>
          <p:cNvSpPr/>
          <p:nvPr/>
        </p:nvSpPr>
        <p:spPr>
          <a:xfrm>
            <a:off x="-1" y="0"/>
            <a:ext cx="27432001" cy="450426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5D4D010-B310-B749-B6FE-564C371F40B6}"/>
              </a:ext>
            </a:extLst>
          </p:cNvPr>
          <p:cNvSpPr txBox="1"/>
          <p:nvPr/>
        </p:nvSpPr>
        <p:spPr>
          <a:xfrm>
            <a:off x="4622800" y="1151467"/>
            <a:ext cx="18186400" cy="2862322"/>
          </a:xfrm>
          <a:prstGeom prst="rect">
            <a:avLst/>
          </a:prstGeom>
          <a:noFill/>
        </p:spPr>
        <p:txBody>
          <a:bodyPr wrap="square" rtlCol="0">
            <a:spAutoFit/>
          </a:bodyPr>
          <a:lstStyle/>
          <a:p>
            <a:pPr algn="ctr"/>
            <a:r>
              <a:rPr lang="en-US" sz="11000" dirty="0">
                <a:solidFill>
                  <a:schemeClr val="bg1"/>
                </a:solidFill>
                <a:latin typeface="Didot" panose="02000503000000020003" pitchFamily="2" charset="-79"/>
                <a:cs typeface="Didot" panose="02000503000000020003" pitchFamily="2" charset="-79"/>
              </a:rPr>
              <a:t>AI Horoscopes</a:t>
            </a:r>
          </a:p>
          <a:p>
            <a:pPr algn="ctr"/>
            <a:r>
              <a:rPr lang="en-US" sz="7000" dirty="0">
                <a:solidFill>
                  <a:schemeClr val="bg1"/>
                </a:solidFill>
                <a:latin typeface="Didot" panose="02000503000000020003" pitchFamily="2" charset="-79"/>
                <a:cs typeface="Didot" panose="02000503000000020003" pitchFamily="2" charset="-79"/>
              </a:rPr>
              <a:t>Jenn Choi, Julie Kim, Sophia </a:t>
            </a:r>
            <a:r>
              <a:rPr lang="en-US" sz="7000" dirty="0" err="1">
                <a:solidFill>
                  <a:schemeClr val="bg1"/>
                </a:solidFill>
                <a:latin typeface="Didot" panose="02000503000000020003" pitchFamily="2" charset="-79"/>
                <a:cs typeface="Didot" panose="02000503000000020003" pitchFamily="2" charset="-79"/>
              </a:rPr>
              <a:t>Yoo</a:t>
            </a:r>
            <a:endParaRPr lang="en-US" sz="7000" dirty="0">
              <a:solidFill>
                <a:schemeClr val="bg1"/>
              </a:solidFill>
              <a:latin typeface="Didot" panose="02000503000000020003" pitchFamily="2" charset="-79"/>
              <a:cs typeface="Didot" panose="02000503000000020003" pitchFamily="2" charset="-79"/>
            </a:endParaRPr>
          </a:p>
        </p:txBody>
      </p:sp>
      <p:sp>
        <p:nvSpPr>
          <p:cNvPr id="5" name="TextBox 4">
            <a:extLst>
              <a:ext uri="{FF2B5EF4-FFF2-40B4-BE49-F238E27FC236}">
                <a16:creationId xmlns:a16="http://schemas.microsoft.com/office/drawing/2014/main" id="{88277E0E-08CD-D74F-B78E-3685EBA70E47}"/>
              </a:ext>
            </a:extLst>
          </p:cNvPr>
          <p:cNvSpPr txBox="1"/>
          <p:nvPr/>
        </p:nvSpPr>
        <p:spPr>
          <a:xfrm>
            <a:off x="16933" y="360400"/>
            <a:ext cx="10752667" cy="553998"/>
          </a:xfrm>
          <a:prstGeom prst="rect">
            <a:avLst/>
          </a:prstGeom>
          <a:noFill/>
        </p:spPr>
        <p:txBody>
          <a:bodyPr wrap="square" rtlCol="0">
            <a:spAutoFit/>
          </a:bodyPr>
          <a:lstStyle/>
          <a:p>
            <a:r>
              <a:rPr lang="en-US" sz="3000" dirty="0">
                <a:solidFill>
                  <a:schemeClr val="bg1"/>
                </a:solidFill>
                <a:latin typeface="Didot" panose="02000503000000020003" pitchFamily="2" charset="-79"/>
                <a:cs typeface="Didot" panose="02000503000000020003" pitchFamily="2" charset="-79"/>
              </a:rPr>
              <a:t>     Art and Machine Learning | Prof. </a:t>
            </a:r>
            <a:r>
              <a:rPr lang="en-US" sz="3000" dirty="0" err="1">
                <a:solidFill>
                  <a:schemeClr val="bg1"/>
                </a:solidFill>
                <a:latin typeface="Didot" panose="02000503000000020003" pitchFamily="2" charset="-79"/>
                <a:cs typeface="Didot" panose="02000503000000020003" pitchFamily="2" charset="-79"/>
              </a:rPr>
              <a:t>Eunsu</a:t>
            </a:r>
            <a:r>
              <a:rPr lang="en-US" sz="3000" dirty="0">
                <a:solidFill>
                  <a:schemeClr val="bg1"/>
                </a:solidFill>
                <a:latin typeface="Didot" panose="02000503000000020003" pitchFamily="2" charset="-79"/>
                <a:cs typeface="Didot" panose="02000503000000020003" pitchFamily="2" charset="-79"/>
              </a:rPr>
              <a:t> Kang</a:t>
            </a:r>
          </a:p>
        </p:txBody>
      </p:sp>
      <p:sp>
        <p:nvSpPr>
          <p:cNvPr id="6" name="TextBox 5">
            <a:extLst>
              <a:ext uri="{FF2B5EF4-FFF2-40B4-BE49-F238E27FC236}">
                <a16:creationId xmlns:a16="http://schemas.microsoft.com/office/drawing/2014/main" id="{AE99C77B-F601-964E-8E8C-E8E97900F532}"/>
              </a:ext>
            </a:extLst>
          </p:cNvPr>
          <p:cNvSpPr txBox="1"/>
          <p:nvPr/>
        </p:nvSpPr>
        <p:spPr>
          <a:xfrm>
            <a:off x="17780001" y="360400"/>
            <a:ext cx="9635066" cy="553998"/>
          </a:xfrm>
          <a:prstGeom prst="rect">
            <a:avLst/>
          </a:prstGeom>
          <a:noFill/>
        </p:spPr>
        <p:txBody>
          <a:bodyPr wrap="square" rtlCol="0">
            <a:spAutoFit/>
          </a:bodyPr>
          <a:lstStyle/>
          <a:p>
            <a:pPr algn="r"/>
            <a:r>
              <a:rPr lang="en-US" sz="3000" dirty="0">
                <a:solidFill>
                  <a:schemeClr val="bg1"/>
                </a:solidFill>
                <a:latin typeface="Didot" panose="02000503000000020003" pitchFamily="2" charset="-79"/>
                <a:cs typeface="Didot" panose="02000503000000020003" pitchFamily="2" charset="-79"/>
              </a:rPr>
              <a:t>Carnegie Mellon University | Spring 2019</a:t>
            </a:r>
            <a:r>
              <a:rPr lang="en-US" sz="3000" dirty="0">
                <a:latin typeface="Didot" panose="02000503000000020003" pitchFamily="2" charset="-79"/>
                <a:cs typeface="Didot" panose="02000503000000020003" pitchFamily="2" charset="-79"/>
              </a:rPr>
              <a:t>    d</a:t>
            </a:r>
          </a:p>
        </p:txBody>
      </p:sp>
      <p:sp>
        <p:nvSpPr>
          <p:cNvPr id="8" name="TextBox 7">
            <a:extLst>
              <a:ext uri="{FF2B5EF4-FFF2-40B4-BE49-F238E27FC236}">
                <a16:creationId xmlns:a16="http://schemas.microsoft.com/office/drawing/2014/main" id="{0664363E-800D-8248-A7BA-C5D7B095C791}"/>
              </a:ext>
            </a:extLst>
          </p:cNvPr>
          <p:cNvSpPr txBox="1"/>
          <p:nvPr/>
        </p:nvSpPr>
        <p:spPr>
          <a:xfrm>
            <a:off x="416560" y="4947848"/>
            <a:ext cx="10919103" cy="707886"/>
          </a:xfrm>
          <a:prstGeom prst="rect">
            <a:avLst/>
          </a:prstGeom>
          <a:solidFill>
            <a:schemeClr val="tx1"/>
          </a:solidFill>
        </p:spPr>
        <p:txBody>
          <a:bodyPr wrap="square" rtlCol="0">
            <a:spAutoFit/>
          </a:bodyPr>
          <a:lstStyle/>
          <a:p>
            <a:pPr algn="ctr"/>
            <a:r>
              <a:rPr lang="en-US" sz="4000" dirty="0">
                <a:solidFill>
                  <a:schemeClr val="bg1"/>
                </a:solidFill>
                <a:latin typeface="Didot" panose="02000503000000020003" pitchFamily="2" charset="-79"/>
                <a:cs typeface="Didot" panose="02000503000000020003" pitchFamily="2" charset="-79"/>
              </a:rPr>
              <a:t>Concept</a:t>
            </a:r>
          </a:p>
        </p:txBody>
      </p:sp>
      <p:sp>
        <p:nvSpPr>
          <p:cNvPr id="10" name="TextBox 9">
            <a:extLst>
              <a:ext uri="{FF2B5EF4-FFF2-40B4-BE49-F238E27FC236}">
                <a16:creationId xmlns:a16="http://schemas.microsoft.com/office/drawing/2014/main" id="{596A2717-3C58-8043-BB6C-9F5573190353}"/>
              </a:ext>
            </a:extLst>
          </p:cNvPr>
          <p:cNvSpPr txBox="1"/>
          <p:nvPr/>
        </p:nvSpPr>
        <p:spPr>
          <a:xfrm>
            <a:off x="680720" y="5873142"/>
            <a:ext cx="10520680" cy="16712267"/>
          </a:xfrm>
          <a:prstGeom prst="rect">
            <a:avLst/>
          </a:prstGeom>
          <a:noFill/>
        </p:spPr>
        <p:txBody>
          <a:bodyPr wrap="square" rtlCol="0">
            <a:spAutoFit/>
          </a:bodyPr>
          <a:lstStyle/>
          <a:p>
            <a:pPr algn="just"/>
            <a:r>
              <a:rPr lang="en-US" sz="4000" dirty="0">
                <a:latin typeface="Garamond" panose="02020404030301010803" pitchFamily="18" charset="0"/>
              </a:rPr>
              <a:t>Horoscopes are a forecast of one’s future based on the relative position of the stars and planets at one’s birth. There are 12 horoscopes that align somewhat similarly to the months of a year: </a:t>
            </a:r>
          </a:p>
          <a:p>
            <a:pPr algn="just"/>
            <a:endParaRPr lang="en-US" sz="4000" dirty="0">
              <a:latin typeface="Garamond" panose="02020404030301010803" pitchFamily="18" charset="0"/>
            </a:endParaRPr>
          </a:p>
          <a:p>
            <a:pPr algn="just"/>
            <a:endParaRPr lang="en-US" sz="4000" dirty="0">
              <a:latin typeface="Garamond" panose="02020404030301010803" pitchFamily="18" charset="0"/>
            </a:endParaRPr>
          </a:p>
          <a:p>
            <a:pPr algn="just"/>
            <a:endParaRPr lang="en-US" sz="4000" dirty="0">
              <a:latin typeface="Garamond" panose="02020404030301010803" pitchFamily="18" charset="0"/>
            </a:endParaRPr>
          </a:p>
          <a:p>
            <a:pPr algn="just"/>
            <a:endParaRPr lang="en-US" sz="4000" dirty="0">
              <a:latin typeface="Garamond" panose="02020404030301010803" pitchFamily="18" charset="0"/>
            </a:endParaRPr>
          </a:p>
          <a:p>
            <a:pPr algn="just"/>
            <a:endParaRPr lang="en-US" sz="4000" dirty="0">
              <a:latin typeface="Garamond" panose="02020404030301010803" pitchFamily="18" charset="0"/>
            </a:endParaRPr>
          </a:p>
          <a:p>
            <a:pPr algn="just"/>
            <a:r>
              <a:rPr lang="en-US" sz="4000" dirty="0">
                <a:latin typeface="Garamond" panose="02020404030301010803" pitchFamily="18" charset="0"/>
              </a:rPr>
              <a:t>Generally, these 12 horoscope signs are described as experiencing different personas and life events when the cosmos align a certain way. The method of “fortune-telling” has become very trendy, with daily horoscope features on platforms such as newspapers, Facebook, and Snapchat.</a:t>
            </a:r>
          </a:p>
          <a:p>
            <a:pPr algn="just"/>
            <a:endParaRPr lang="en-US" sz="2000" dirty="0">
              <a:latin typeface="Garamond" panose="02020404030301010803" pitchFamily="18" charset="0"/>
            </a:endParaRPr>
          </a:p>
          <a:p>
            <a:pPr algn="just"/>
            <a:r>
              <a:rPr lang="en-US" sz="4000" dirty="0">
                <a:latin typeface="Garamond" panose="02020404030301010803" pitchFamily="18" charset="0"/>
              </a:rPr>
              <a:t>However, while many people read their daily horoscopes, they seldom take them to heart. A primary reason for this is the lack of scientific reasoning behind them. As a group, we have also come to question the validity of horoscopes.</a:t>
            </a:r>
            <a:endParaRPr lang="en-US" sz="4000" b="0" dirty="0">
              <a:effectLst/>
              <a:latin typeface="Garamond" panose="02020404030301010803" pitchFamily="18" charset="0"/>
            </a:endParaRPr>
          </a:p>
          <a:p>
            <a:pPr algn="just"/>
            <a:endParaRPr lang="en-US" sz="2000" dirty="0">
              <a:latin typeface="Garamond" panose="02020404030301010803" pitchFamily="18" charset="0"/>
            </a:endParaRPr>
          </a:p>
          <a:p>
            <a:pPr algn="just"/>
            <a:r>
              <a:rPr lang="en-US" sz="4000" dirty="0">
                <a:latin typeface="Garamond" panose="02020404030301010803" pitchFamily="18" charset="0"/>
              </a:rPr>
              <a:t>Our goal is to model horoscope data in order to generate a series of fortunes. Regardless of whether the outcome is perceived to be comical or poetic, we believe that a piece that can spur self-introspection is valuable. Our project advocates for this form of thought in our audience.</a:t>
            </a:r>
          </a:p>
        </p:txBody>
      </p:sp>
      <p:graphicFrame>
        <p:nvGraphicFramePr>
          <p:cNvPr id="12" name="Table 11">
            <a:extLst>
              <a:ext uri="{FF2B5EF4-FFF2-40B4-BE49-F238E27FC236}">
                <a16:creationId xmlns:a16="http://schemas.microsoft.com/office/drawing/2014/main" id="{843A8AEF-D890-3D42-A835-4EAF3C561D1F}"/>
              </a:ext>
            </a:extLst>
          </p:cNvPr>
          <p:cNvGraphicFramePr>
            <a:graphicFrameLocks noGrp="1"/>
          </p:cNvGraphicFramePr>
          <p:nvPr>
            <p:extLst>
              <p:ext uri="{D42A27DB-BD31-4B8C-83A1-F6EECF244321}">
                <p14:modId xmlns:p14="http://schemas.microsoft.com/office/powerpoint/2010/main" val="1800460570"/>
              </p:ext>
            </p:extLst>
          </p:nvPr>
        </p:nvGraphicFramePr>
        <p:xfrm>
          <a:off x="1828800" y="8592253"/>
          <a:ext cx="7968825" cy="2532947"/>
        </p:xfrm>
        <a:graphic>
          <a:graphicData uri="http://schemas.openxmlformats.org/drawingml/2006/table">
            <a:tbl>
              <a:tblPr firstRow="1" bandRow="1">
                <a:tableStyleId>{5C22544A-7EE6-4342-B048-85BDC9FD1C3A}</a:tableStyleId>
              </a:tblPr>
              <a:tblGrid>
                <a:gridCol w="2656275">
                  <a:extLst>
                    <a:ext uri="{9D8B030D-6E8A-4147-A177-3AD203B41FA5}">
                      <a16:colId xmlns:a16="http://schemas.microsoft.com/office/drawing/2014/main" val="2448196016"/>
                    </a:ext>
                  </a:extLst>
                </a:gridCol>
                <a:gridCol w="2656275">
                  <a:extLst>
                    <a:ext uri="{9D8B030D-6E8A-4147-A177-3AD203B41FA5}">
                      <a16:colId xmlns:a16="http://schemas.microsoft.com/office/drawing/2014/main" val="1184691491"/>
                    </a:ext>
                  </a:extLst>
                </a:gridCol>
                <a:gridCol w="2656275">
                  <a:extLst>
                    <a:ext uri="{9D8B030D-6E8A-4147-A177-3AD203B41FA5}">
                      <a16:colId xmlns:a16="http://schemas.microsoft.com/office/drawing/2014/main" val="3103609543"/>
                    </a:ext>
                  </a:extLst>
                </a:gridCol>
              </a:tblGrid>
              <a:tr h="2532947">
                <a:tc>
                  <a:txBody>
                    <a:bodyPr/>
                    <a:lstStyle/>
                    <a:p>
                      <a:pPr algn="ctr"/>
                      <a:r>
                        <a:rPr lang="en-US" sz="4000" b="0" dirty="0">
                          <a:solidFill>
                            <a:schemeClr val="tx1"/>
                          </a:solidFill>
                          <a:latin typeface="Garamond" panose="02020404030301010803" pitchFamily="18" charset="0"/>
                        </a:rPr>
                        <a:t>Aries</a:t>
                      </a:r>
                    </a:p>
                    <a:p>
                      <a:pPr algn="ctr"/>
                      <a:r>
                        <a:rPr lang="en-US" sz="4000" b="0" dirty="0">
                          <a:solidFill>
                            <a:schemeClr val="tx1"/>
                          </a:solidFill>
                          <a:latin typeface="Garamond" panose="02020404030301010803" pitchFamily="18" charset="0"/>
                        </a:rPr>
                        <a:t>Taurus</a:t>
                      </a:r>
                    </a:p>
                    <a:p>
                      <a:pPr algn="ctr"/>
                      <a:r>
                        <a:rPr lang="en-US" sz="4000" b="0" dirty="0">
                          <a:solidFill>
                            <a:schemeClr val="tx1"/>
                          </a:solidFill>
                          <a:latin typeface="Garamond" panose="02020404030301010803" pitchFamily="18" charset="0"/>
                        </a:rPr>
                        <a:t>Gemini</a:t>
                      </a:r>
                    </a:p>
                    <a:p>
                      <a:pPr algn="ctr"/>
                      <a:r>
                        <a:rPr lang="en-US" sz="4000" b="0" dirty="0">
                          <a:solidFill>
                            <a:schemeClr val="tx1"/>
                          </a:solidFill>
                          <a:latin typeface="Garamond" panose="02020404030301010803" pitchFamily="18" charset="0"/>
                        </a:rPr>
                        <a:t>Cancer</a:t>
                      </a:r>
                    </a:p>
                  </a:txBody>
                  <a:tcPr>
                    <a:noFill/>
                  </a:tcPr>
                </a:tc>
                <a:tc>
                  <a:txBody>
                    <a:bodyPr/>
                    <a:lstStyle/>
                    <a:p>
                      <a:pPr algn="ctr"/>
                      <a:r>
                        <a:rPr lang="en-US" sz="4000" b="0" dirty="0">
                          <a:solidFill>
                            <a:schemeClr val="tx1"/>
                          </a:solidFill>
                          <a:latin typeface="Garamond" panose="02020404030301010803" pitchFamily="18" charset="0"/>
                        </a:rPr>
                        <a:t>Leo</a:t>
                      </a:r>
                    </a:p>
                    <a:p>
                      <a:pPr marL="0" marR="0" lvl="0" indent="0" algn="ctr" defTabSz="2743200" rtl="0" eaLnBrk="1" fontAlgn="auto" latinLnBrk="0" hangingPunct="1">
                        <a:lnSpc>
                          <a:spcPct val="100000"/>
                        </a:lnSpc>
                        <a:spcBef>
                          <a:spcPts val="0"/>
                        </a:spcBef>
                        <a:spcAft>
                          <a:spcPts val="0"/>
                        </a:spcAft>
                        <a:buClrTx/>
                        <a:buSzTx/>
                        <a:buFontTx/>
                        <a:buNone/>
                        <a:tabLst/>
                        <a:defRPr/>
                      </a:pPr>
                      <a:r>
                        <a:rPr lang="en-US" sz="4000" b="0" dirty="0">
                          <a:solidFill>
                            <a:schemeClr val="tx1"/>
                          </a:solidFill>
                          <a:latin typeface="Garamond" panose="02020404030301010803" pitchFamily="18" charset="0"/>
                        </a:rPr>
                        <a:t>Virgo</a:t>
                      </a:r>
                    </a:p>
                    <a:p>
                      <a:pPr algn="ctr"/>
                      <a:r>
                        <a:rPr lang="en-US" sz="4000" b="0" dirty="0">
                          <a:solidFill>
                            <a:schemeClr val="tx1"/>
                          </a:solidFill>
                          <a:latin typeface="Garamond" panose="02020404030301010803" pitchFamily="18" charset="0"/>
                        </a:rPr>
                        <a:t>Libra</a:t>
                      </a:r>
                    </a:p>
                    <a:p>
                      <a:pPr algn="ctr"/>
                      <a:r>
                        <a:rPr lang="en-US" sz="4000" b="0" dirty="0">
                          <a:solidFill>
                            <a:schemeClr val="tx1"/>
                          </a:solidFill>
                          <a:latin typeface="Garamond" panose="02020404030301010803" pitchFamily="18" charset="0"/>
                        </a:rPr>
                        <a:t>Scorpio</a:t>
                      </a:r>
                    </a:p>
                  </a:txBody>
                  <a:tcPr>
                    <a:noFill/>
                  </a:tcPr>
                </a:tc>
                <a:tc>
                  <a:txBody>
                    <a:bodyPr/>
                    <a:lstStyle/>
                    <a:p>
                      <a:pPr algn="ctr"/>
                      <a:r>
                        <a:rPr lang="en-US" sz="4000" b="0" dirty="0">
                          <a:solidFill>
                            <a:schemeClr val="tx1"/>
                          </a:solidFill>
                          <a:latin typeface="Garamond" panose="02020404030301010803" pitchFamily="18" charset="0"/>
                        </a:rPr>
                        <a:t>Sagittarius</a:t>
                      </a:r>
                    </a:p>
                    <a:p>
                      <a:pPr algn="ctr"/>
                      <a:r>
                        <a:rPr lang="en-US" sz="4000" b="0" dirty="0">
                          <a:solidFill>
                            <a:schemeClr val="tx1"/>
                          </a:solidFill>
                          <a:latin typeface="Garamond" panose="02020404030301010803" pitchFamily="18" charset="0"/>
                        </a:rPr>
                        <a:t>Capricorn</a:t>
                      </a:r>
                    </a:p>
                    <a:p>
                      <a:pPr algn="ctr"/>
                      <a:r>
                        <a:rPr lang="en-US" sz="4000" b="0" dirty="0">
                          <a:solidFill>
                            <a:schemeClr val="tx1"/>
                          </a:solidFill>
                          <a:latin typeface="Garamond" panose="02020404030301010803" pitchFamily="18" charset="0"/>
                        </a:rPr>
                        <a:t>Aquarius</a:t>
                      </a:r>
                    </a:p>
                    <a:p>
                      <a:pPr algn="ctr"/>
                      <a:r>
                        <a:rPr lang="en-US" sz="4000" b="0" dirty="0">
                          <a:solidFill>
                            <a:schemeClr val="tx1"/>
                          </a:solidFill>
                          <a:latin typeface="Garamond" panose="02020404030301010803" pitchFamily="18" charset="0"/>
                        </a:rPr>
                        <a:t>Pisces</a:t>
                      </a:r>
                    </a:p>
                  </a:txBody>
                  <a:tcPr>
                    <a:noFill/>
                  </a:tcPr>
                </a:tc>
                <a:extLst>
                  <a:ext uri="{0D108BD9-81ED-4DB2-BD59-A6C34878D82A}">
                    <a16:rowId xmlns:a16="http://schemas.microsoft.com/office/drawing/2014/main" val="3915618759"/>
                  </a:ext>
                </a:extLst>
              </a:tr>
            </a:tbl>
          </a:graphicData>
        </a:graphic>
      </p:graphicFrame>
      <p:sp>
        <p:nvSpPr>
          <p:cNvPr id="15" name="TextBox 14">
            <a:extLst>
              <a:ext uri="{FF2B5EF4-FFF2-40B4-BE49-F238E27FC236}">
                <a16:creationId xmlns:a16="http://schemas.microsoft.com/office/drawing/2014/main" id="{0BB243C7-6613-E44F-A8DE-DA94F4CE4D36}"/>
              </a:ext>
            </a:extLst>
          </p:cNvPr>
          <p:cNvSpPr txBox="1"/>
          <p:nvPr/>
        </p:nvSpPr>
        <p:spPr>
          <a:xfrm>
            <a:off x="416560" y="22949938"/>
            <a:ext cx="10919103" cy="707886"/>
          </a:xfrm>
          <a:prstGeom prst="rect">
            <a:avLst/>
          </a:prstGeom>
          <a:solidFill>
            <a:schemeClr val="tx1"/>
          </a:solidFill>
        </p:spPr>
        <p:txBody>
          <a:bodyPr wrap="square" rtlCol="0">
            <a:spAutoFit/>
          </a:bodyPr>
          <a:lstStyle/>
          <a:p>
            <a:pPr algn="ctr"/>
            <a:r>
              <a:rPr lang="en-US" sz="4000" dirty="0">
                <a:solidFill>
                  <a:schemeClr val="bg1"/>
                </a:solidFill>
                <a:latin typeface="Didot" panose="02000503000000020003" pitchFamily="2" charset="-79"/>
                <a:cs typeface="Didot" panose="02000503000000020003" pitchFamily="2" charset="-79"/>
              </a:rPr>
              <a:t>Literature Review</a:t>
            </a:r>
          </a:p>
        </p:txBody>
      </p:sp>
      <p:sp>
        <p:nvSpPr>
          <p:cNvPr id="16" name="TextBox 15">
            <a:extLst>
              <a:ext uri="{FF2B5EF4-FFF2-40B4-BE49-F238E27FC236}">
                <a16:creationId xmlns:a16="http://schemas.microsoft.com/office/drawing/2014/main" id="{77F40228-C998-354D-90BA-3D176281E100}"/>
              </a:ext>
            </a:extLst>
          </p:cNvPr>
          <p:cNvSpPr txBox="1"/>
          <p:nvPr/>
        </p:nvSpPr>
        <p:spPr>
          <a:xfrm>
            <a:off x="680720" y="23875232"/>
            <a:ext cx="10520680" cy="7171194"/>
          </a:xfrm>
          <a:prstGeom prst="rect">
            <a:avLst/>
          </a:prstGeom>
          <a:noFill/>
        </p:spPr>
        <p:txBody>
          <a:bodyPr wrap="square" rtlCol="0">
            <a:spAutoFit/>
          </a:bodyPr>
          <a:lstStyle/>
          <a:p>
            <a:pPr algn="just"/>
            <a:r>
              <a:rPr lang="en-US" sz="4000" dirty="0">
                <a:latin typeface="Garamond" panose="02020404030301010803" pitchFamily="18" charset="0"/>
              </a:rPr>
              <a:t>A similar project was conducted by </a:t>
            </a:r>
            <a:r>
              <a:rPr lang="en-US" sz="4000" dirty="0" err="1">
                <a:latin typeface="Garamond" panose="02020404030301010803" pitchFamily="18" charset="0"/>
              </a:rPr>
              <a:t>Samim</a:t>
            </a:r>
            <a:r>
              <a:rPr lang="en-US" sz="4000" dirty="0">
                <a:latin typeface="Garamond" panose="02020404030301010803" pitchFamily="18" charset="0"/>
              </a:rPr>
              <a:t> </a:t>
            </a:r>
            <a:r>
              <a:rPr lang="en-US" sz="4000" dirty="0" err="1">
                <a:latin typeface="Garamond" panose="02020404030301010803" pitchFamily="18" charset="0"/>
              </a:rPr>
              <a:t>Winiger</a:t>
            </a:r>
            <a:r>
              <a:rPr lang="en-US" sz="4000" dirty="0">
                <a:latin typeface="Garamond" panose="02020404030301010803" pitchFamily="18" charset="0"/>
              </a:rPr>
              <a:t>, who used Natural Language Processing and the IBM Watson Personality Insights Service to produce personality assessments of famous people, using spectrums such as Horoscopes and the Myers-Briggs Type Indicator. For example, the “I Have a Dream Speech” produced the following personality description excerpt: </a:t>
            </a:r>
          </a:p>
          <a:p>
            <a:pPr algn="ctr"/>
            <a:endParaRPr lang="en-US" sz="2000" i="1" dirty="0">
              <a:latin typeface="Garamond" panose="02020404030301010803" pitchFamily="18" charset="0"/>
            </a:endParaRPr>
          </a:p>
          <a:p>
            <a:pPr algn="ctr"/>
            <a:r>
              <a:rPr lang="en-US" sz="4000" i="1" dirty="0">
                <a:latin typeface="Garamond" panose="02020404030301010803" pitchFamily="18" charset="0"/>
              </a:rPr>
              <a:t>You consider helping others to guide a large part of what you do: you think it is important to take care of the people around you</a:t>
            </a:r>
            <a:r>
              <a:rPr lang="en-US" sz="4000" dirty="0">
                <a:latin typeface="Garamond" panose="02020404030301010803" pitchFamily="18" charset="0"/>
              </a:rPr>
              <a:t>.</a:t>
            </a:r>
            <a:r>
              <a:rPr lang="en-US" sz="4000" baseline="30000" dirty="0">
                <a:latin typeface="Garamond" panose="02020404030301010803" pitchFamily="18" charset="0"/>
              </a:rPr>
              <a:t>1</a:t>
            </a:r>
          </a:p>
        </p:txBody>
      </p:sp>
      <p:sp>
        <p:nvSpPr>
          <p:cNvPr id="17" name="TextBox 16">
            <a:extLst>
              <a:ext uri="{FF2B5EF4-FFF2-40B4-BE49-F238E27FC236}">
                <a16:creationId xmlns:a16="http://schemas.microsoft.com/office/drawing/2014/main" id="{B7E1A1F9-B2AB-694D-B17C-31373C8348CF}"/>
              </a:ext>
            </a:extLst>
          </p:cNvPr>
          <p:cNvSpPr txBox="1"/>
          <p:nvPr/>
        </p:nvSpPr>
        <p:spPr>
          <a:xfrm>
            <a:off x="11685791" y="33375600"/>
            <a:ext cx="15265304" cy="707886"/>
          </a:xfrm>
          <a:prstGeom prst="rect">
            <a:avLst/>
          </a:prstGeom>
          <a:solidFill>
            <a:schemeClr val="tx1"/>
          </a:solidFill>
        </p:spPr>
        <p:txBody>
          <a:bodyPr wrap="square" rtlCol="0">
            <a:spAutoFit/>
          </a:bodyPr>
          <a:lstStyle/>
          <a:p>
            <a:pPr algn="ctr"/>
            <a:r>
              <a:rPr lang="en-US" sz="4000" dirty="0">
                <a:solidFill>
                  <a:schemeClr val="bg1"/>
                </a:solidFill>
                <a:latin typeface="Didot" panose="02000503000000020003" pitchFamily="2" charset="-79"/>
                <a:cs typeface="Didot" panose="02000503000000020003" pitchFamily="2" charset="-79"/>
              </a:rPr>
              <a:t>References</a:t>
            </a:r>
          </a:p>
        </p:txBody>
      </p:sp>
      <p:sp>
        <p:nvSpPr>
          <p:cNvPr id="18" name="TextBox 17">
            <a:extLst>
              <a:ext uri="{FF2B5EF4-FFF2-40B4-BE49-F238E27FC236}">
                <a16:creationId xmlns:a16="http://schemas.microsoft.com/office/drawing/2014/main" id="{C2E58607-908A-0C4C-9184-473F3A03DD1B}"/>
              </a:ext>
            </a:extLst>
          </p:cNvPr>
          <p:cNvSpPr txBox="1"/>
          <p:nvPr/>
        </p:nvSpPr>
        <p:spPr>
          <a:xfrm>
            <a:off x="12039600" y="34300894"/>
            <a:ext cx="14708294" cy="1200329"/>
          </a:xfrm>
          <a:prstGeom prst="rect">
            <a:avLst/>
          </a:prstGeom>
          <a:noFill/>
        </p:spPr>
        <p:txBody>
          <a:bodyPr wrap="square" rtlCol="0">
            <a:spAutoFit/>
          </a:bodyPr>
          <a:lstStyle/>
          <a:p>
            <a:pPr algn="just"/>
            <a:r>
              <a:rPr lang="en-US" sz="3600" dirty="0">
                <a:solidFill>
                  <a:schemeClr val="bg1">
                    <a:lumMod val="50000"/>
                  </a:schemeClr>
                </a:solidFill>
                <a:latin typeface="Garamond" panose="02020404030301010803" pitchFamily="18" charset="0"/>
              </a:rPr>
              <a:t>[1] https://medium.com/@samim/a-i-astrology-804cbec95968</a:t>
            </a:r>
          </a:p>
          <a:p>
            <a:pPr algn="just"/>
            <a:r>
              <a:rPr lang="en-US" sz="3600" dirty="0">
                <a:solidFill>
                  <a:schemeClr val="bg1">
                    <a:lumMod val="50000"/>
                  </a:schemeClr>
                </a:solidFill>
                <a:latin typeface="Garamond" panose="02020404030301010803" pitchFamily="18" charset="0"/>
              </a:rPr>
              <a:t>[2] https://sagittarius.com/archive/</a:t>
            </a:r>
          </a:p>
        </p:txBody>
      </p:sp>
      <p:sp>
        <p:nvSpPr>
          <p:cNvPr id="21" name="TextBox 20">
            <a:extLst>
              <a:ext uri="{FF2B5EF4-FFF2-40B4-BE49-F238E27FC236}">
                <a16:creationId xmlns:a16="http://schemas.microsoft.com/office/drawing/2014/main" id="{8E672E72-42F2-674D-AC00-ACFC715C130A}"/>
              </a:ext>
            </a:extLst>
          </p:cNvPr>
          <p:cNvSpPr txBox="1"/>
          <p:nvPr/>
        </p:nvSpPr>
        <p:spPr>
          <a:xfrm>
            <a:off x="11685791" y="4952425"/>
            <a:ext cx="15265304" cy="707886"/>
          </a:xfrm>
          <a:prstGeom prst="rect">
            <a:avLst/>
          </a:prstGeom>
          <a:solidFill>
            <a:schemeClr val="tx1"/>
          </a:solidFill>
        </p:spPr>
        <p:txBody>
          <a:bodyPr wrap="square" rtlCol="0">
            <a:spAutoFit/>
          </a:bodyPr>
          <a:lstStyle/>
          <a:p>
            <a:pPr algn="ctr"/>
            <a:r>
              <a:rPr lang="en-US" sz="4000" dirty="0">
                <a:solidFill>
                  <a:schemeClr val="bg1"/>
                </a:solidFill>
                <a:latin typeface="Didot" panose="02000503000000020003" pitchFamily="2" charset="-79"/>
                <a:cs typeface="Didot" panose="02000503000000020003" pitchFamily="2" charset="-79"/>
              </a:rPr>
              <a:t>Methods</a:t>
            </a:r>
          </a:p>
        </p:txBody>
      </p:sp>
      <p:sp>
        <p:nvSpPr>
          <p:cNvPr id="22" name="TextBox 21">
            <a:extLst>
              <a:ext uri="{FF2B5EF4-FFF2-40B4-BE49-F238E27FC236}">
                <a16:creationId xmlns:a16="http://schemas.microsoft.com/office/drawing/2014/main" id="{696C5D5C-0C2D-1E43-BC2D-C7B398F24BD0}"/>
              </a:ext>
            </a:extLst>
          </p:cNvPr>
          <p:cNvSpPr txBox="1"/>
          <p:nvPr/>
        </p:nvSpPr>
        <p:spPr>
          <a:xfrm>
            <a:off x="12039600" y="5881512"/>
            <a:ext cx="14708294" cy="18558927"/>
          </a:xfrm>
          <a:prstGeom prst="rect">
            <a:avLst/>
          </a:prstGeom>
          <a:noFill/>
        </p:spPr>
        <p:txBody>
          <a:bodyPr wrap="square" rtlCol="0">
            <a:spAutoFit/>
          </a:bodyPr>
          <a:lstStyle/>
          <a:p>
            <a:pPr algn="just"/>
            <a:r>
              <a:rPr lang="en-US" sz="4000" b="1" dirty="0">
                <a:latin typeface="Garamond" panose="02020404030301010803" pitchFamily="18" charset="0"/>
              </a:rPr>
              <a:t>Data Collection</a:t>
            </a:r>
            <a:r>
              <a:rPr lang="en-US" sz="4000" dirty="0">
                <a:latin typeface="Garamond" panose="02020404030301010803" pitchFamily="18" charset="0"/>
              </a:rPr>
              <a:t> – We gathered roughly 40k lines of horoscopes from </a:t>
            </a:r>
            <a:r>
              <a:rPr lang="en-US" sz="4000" dirty="0" err="1">
                <a:latin typeface="Garamond" panose="02020404030301010803" pitchFamily="18" charset="0"/>
              </a:rPr>
              <a:t>Sagittarius.com</a:t>
            </a:r>
            <a:r>
              <a:rPr lang="en-US" sz="4000" dirty="0">
                <a:latin typeface="Garamond" panose="02020404030301010803" pitchFamily="18" charset="0"/>
              </a:rPr>
              <a:t>, labeled with the corresponding horoscope sign and date. We also cleaned out quotation marks, as start and end quotation marks tended to get confusing for the algorithm to learn.</a:t>
            </a:r>
          </a:p>
          <a:p>
            <a:pPr algn="just"/>
            <a:endParaRPr lang="en-US" sz="2000" dirty="0">
              <a:latin typeface="Garamond" panose="02020404030301010803" pitchFamily="18" charset="0"/>
            </a:endParaRPr>
          </a:p>
          <a:p>
            <a:pPr algn="just"/>
            <a:r>
              <a:rPr lang="en-US" sz="4000" b="1" dirty="0">
                <a:latin typeface="Garamond" panose="02020404030301010803" pitchFamily="18" charset="0"/>
              </a:rPr>
              <a:t>RNN Sequence Generation </a:t>
            </a:r>
            <a:r>
              <a:rPr lang="en-US" sz="4000" dirty="0">
                <a:latin typeface="Garamond" panose="02020404030301010803" pitchFamily="18" charset="0"/>
              </a:rPr>
              <a:t>– Next, we used a </a:t>
            </a:r>
            <a:r>
              <a:rPr lang="en-US" sz="4000" dirty="0" err="1">
                <a:latin typeface="Garamond" panose="02020404030301010803" pitchFamily="18" charset="0"/>
              </a:rPr>
              <a:t>Pytorch</a:t>
            </a:r>
            <a:r>
              <a:rPr lang="en-US" sz="4000" dirty="0">
                <a:latin typeface="Garamond" panose="02020404030301010803" pitchFamily="18" charset="0"/>
              </a:rPr>
              <a:t> implementation of Conditional RNN Sequence Generation, conditioning on the horoscope type and feeding “lyrics” into the model, starting with day of week. We played around with the temperature and found that a temperature between 0.8~1.0 worked best, so we generated 100 random horoscopes with a random temperature between 0.8 and 1.0, for each day of week and horoscope sign. </a:t>
            </a:r>
          </a:p>
          <a:p>
            <a:pPr algn="just"/>
            <a:endParaRPr lang="en-US" sz="2000" dirty="0">
              <a:latin typeface="Garamond" panose="02020404030301010803" pitchFamily="18" charset="0"/>
            </a:endParaRPr>
          </a:p>
          <a:p>
            <a:pPr algn="just"/>
            <a:r>
              <a:rPr lang="en-US" sz="4000" b="1" dirty="0">
                <a:latin typeface="Garamond" panose="02020404030301010803" pitchFamily="18" charset="0"/>
              </a:rPr>
              <a:t>Key Word Generation</a:t>
            </a:r>
            <a:r>
              <a:rPr lang="ko-KR" altLang="en-US" sz="4000" b="1" dirty="0">
                <a:latin typeface="Garamond" panose="02020404030301010803" pitchFamily="18" charset="0"/>
              </a:rPr>
              <a:t> </a:t>
            </a:r>
            <a:r>
              <a:rPr lang="en-US" altLang="ko-KR" sz="4000" b="1" dirty="0">
                <a:latin typeface="Garamond" panose="02020404030301010803" pitchFamily="18" charset="0"/>
              </a:rPr>
              <a:t>(</a:t>
            </a:r>
            <a:r>
              <a:rPr lang="en-US" altLang="ko-KR" sz="4000" b="1" dirty="0" err="1">
                <a:latin typeface="Garamond" panose="02020404030301010803" pitchFamily="18" charset="0"/>
              </a:rPr>
              <a:t>Pytextrank</a:t>
            </a:r>
            <a:r>
              <a:rPr lang="en-US" altLang="ko-KR" sz="4000" b="1" dirty="0">
                <a:latin typeface="Garamond" panose="02020404030301010803" pitchFamily="18" charset="0"/>
              </a:rPr>
              <a:t>, NLP)</a:t>
            </a:r>
            <a:r>
              <a:rPr lang="en-US" altLang="ko-KR" sz="4000" dirty="0">
                <a:latin typeface="Garamond" panose="02020404030301010803" pitchFamily="18" charset="0"/>
              </a:rPr>
              <a:t> – </a:t>
            </a:r>
            <a:r>
              <a:rPr lang="en-US" sz="4000" dirty="0">
                <a:latin typeface="Garamond" panose="02020404030301010803" pitchFamily="18" charset="0"/>
              </a:rPr>
              <a:t>We used two programs to extract keywords. Python implemented </a:t>
            </a:r>
            <a:r>
              <a:rPr lang="en-US" sz="4000" dirty="0" err="1">
                <a:latin typeface="Garamond" panose="02020404030301010803" pitchFamily="18" charset="0"/>
              </a:rPr>
              <a:t>Textrank</a:t>
            </a:r>
            <a:r>
              <a:rPr lang="en-US" sz="4000" dirty="0">
                <a:latin typeface="Garamond" panose="02020404030301010803" pitchFamily="18" charset="0"/>
              </a:rPr>
              <a:t> is a graph based ranking model. We can create a graph based on words and map the relationship between them. After iterating until the model converged, we were able to extract words deemed to be most important. NLP keyword method selects unique words that do not occur as often. Common keywords were </a:t>
            </a:r>
            <a:r>
              <a:rPr lang="en-US" sz="4000" i="1" dirty="0">
                <a:latin typeface="Garamond" panose="02020404030301010803" pitchFamily="18" charset="0"/>
              </a:rPr>
              <a:t>control</a:t>
            </a:r>
            <a:r>
              <a:rPr lang="en-US" sz="4000" dirty="0">
                <a:latin typeface="Garamond" panose="02020404030301010803" pitchFamily="18" charset="0"/>
              </a:rPr>
              <a:t>, </a:t>
            </a:r>
            <a:r>
              <a:rPr lang="en-US" sz="4000" i="1" dirty="0">
                <a:latin typeface="Garamond" panose="02020404030301010803" pitchFamily="18" charset="0"/>
              </a:rPr>
              <a:t>issue</a:t>
            </a:r>
            <a:r>
              <a:rPr lang="en-US" sz="4000" dirty="0">
                <a:latin typeface="Garamond" panose="02020404030301010803" pitchFamily="18" charset="0"/>
              </a:rPr>
              <a:t>, </a:t>
            </a:r>
            <a:r>
              <a:rPr lang="en-US" sz="4000" i="1" dirty="0">
                <a:latin typeface="Garamond" panose="02020404030301010803" pitchFamily="18" charset="0"/>
              </a:rPr>
              <a:t>time</a:t>
            </a:r>
            <a:r>
              <a:rPr lang="en-US" sz="4000" dirty="0">
                <a:latin typeface="Garamond" panose="02020404030301010803" pitchFamily="18" charset="0"/>
              </a:rPr>
              <a:t>, </a:t>
            </a:r>
            <a:r>
              <a:rPr lang="en-US" sz="4000" i="1" dirty="0">
                <a:latin typeface="Garamond" panose="02020404030301010803" pitchFamily="18" charset="0"/>
              </a:rPr>
              <a:t>reason</a:t>
            </a:r>
            <a:r>
              <a:rPr lang="en-US" sz="4000" dirty="0">
                <a:latin typeface="Garamond" panose="02020404030301010803" pitchFamily="18" charset="0"/>
              </a:rPr>
              <a:t> and </a:t>
            </a:r>
            <a:r>
              <a:rPr lang="en-US" sz="4000" i="1" dirty="0">
                <a:latin typeface="Garamond" panose="02020404030301010803" pitchFamily="18" charset="0"/>
              </a:rPr>
              <a:t>way</a:t>
            </a:r>
            <a:r>
              <a:rPr lang="en-US" sz="4000" dirty="0">
                <a:latin typeface="Garamond" panose="02020404030301010803" pitchFamily="18" charset="0"/>
              </a:rPr>
              <a:t>.</a:t>
            </a:r>
          </a:p>
          <a:p>
            <a:pPr algn="just"/>
            <a:endParaRPr lang="en-US" sz="2000" dirty="0">
              <a:latin typeface="Garamond" panose="02020404030301010803" pitchFamily="18" charset="0"/>
            </a:endParaRPr>
          </a:p>
          <a:p>
            <a:pPr algn="just"/>
            <a:r>
              <a:rPr lang="en-US" sz="4000" b="1" dirty="0" err="1">
                <a:latin typeface="Garamond" panose="02020404030301010803" pitchFamily="18" charset="0"/>
              </a:rPr>
              <a:t>ChristmAIs</a:t>
            </a:r>
            <a:r>
              <a:rPr lang="en-US" sz="4000" dirty="0">
                <a:latin typeface="Garamond" panose="02020404030301010803" pitchFamily="18" charset="0"/>
              </a:rPr>
              <a:t> – This is a text-to-abstract art generation algorithm. We only used part of the program (text-to-sketch) to produce the most similar Quick Draw class based on the key word output and then applying </a:t>
            </a:r>
            <a:r>
              <a:rPr lang="en-US" sz="4000" dirty="0" err="1">
                <a:latin typeface="Garamond" panose="02020404030301010803" pitchFamily="18" charset="0"/>
              </a:rPr>
              <a:t>SketchRNN</a:t>
            </a:r>
            <a:r>
              <a:rPr lang="en-US" sz="4000" dirty="0">
                <a:latin typeface="Garamond" panose="02020404030301010803" pitchFamily="18" charset="0"/>
              </a:rPr>
              <a:t>.</a:t>
            </a:r>
          </a:p>
          <a:p>
            <a:pPr algn="just"/>
            <a:endParaRPr lang="en-US" sz="2000" dirty="0">
              <a:latin typeface="Garamond" panose="02020404030301010803" pitchFamily="18" charset="0"/>
            </a:endParaRPr>
          </a:p>
          <a:p>
            <a:pPr algn="just"/>
            <a:r>
              <a:rPr lang="en-US" sz="4000" b="1" dirty="0">
                <a:latin typeface="Garamond" panose="02020404030301010803" pitchFamily="18" charset="0"/>
              </a:rPr>
              <a:t>RShiny</a:t>
            </a:r>
            <a:r>
              <a:rPr lang="en-US" sz="4000" dirty="0">
                <a:latin typeface="Garamond" panose="02020404030301010803" pitchFamily="18" charset="0"/>
              </a:rPr>
              <a:t> – In creating a more immersive experiencing for our audience, we decided to use an interactive platform. By loading our output data into RStudio, we were able to build a RShiny application that takes an individual’s birthday and the date, and randomly generates a horoscope-image pairing.</a:t>
            </a:r>
            <a:endParaRPr lang="en-US" sz="4000" baseline="30000" dirty="0">
              <a:latin typeface="Garamond" panose="02020404030301010803" pitchFamily="18" charset="0"/>
            </a:endParaRPr>
          </a:p>
        </p:txBody>
      </p:sp>
      <p:sp>
        <p:nvSpPr>
          <p:cNvPr id="23" name="TextBox 22">
            <a:extLst>
              <a:ext uri="{FF2B5EF4-FFF2-40B4-BE49-F238E27FC236}">
                <a16:creationId xmlns:a16="http://schemas.microsoft.com/office/drawing/2014/main" id="{123E7D26-A96C-5D4A-8559-43C8BF2C1967}"/>
              </a:ext>
            </a:extLst>
          </p:cNvPr>
          <p:cNvSpPr txBox="1"/>
          <p:nvPr/>
        </p:nvSpPr>
        <p:spPr>
          <a:xfrm>
            <a:off x="11685791" y="24303904"/>
            <a:ext cx="15265304" cy="707886"/>
          </a:xfrm>
          <a:prstGeom prst="rect">
            <a:avLst/>
          </a:prstGeom>
          <a:solidFill>
            <a:schemeClr val="tx1"/>
          </a:solidFill>
        </p:spPr>
        <p:txBody>
          <a:bodyPr wrap="square" rtlCol="0">
            <a:spAutoFit/>
          </a:bodyPr>
          <a:lstStyle/>
          <a:p>
            <a:pPr algn="ctr"/>
            <a:r>
              <a:rPr lang="en-US" sz="4000" dirty="0">
                <a:solidFill>
                  <a:schemeClr val="bg1"/>
                </a:solidFill>
                <a:latin typeface="Didot" panose="02000503000000020003" pitchFamily="2" charset="-79"/>
                <a:cs typeface="Didot" panose="02000503000000020003" pitchFamily="2" charset="-79"/>
              </a:rPr>
              <a:t>Results</a:t>
            </a:r>
          </a:p>
        </p:txBody>
      </p:sp>
      <p:sp>
        <p:nvSpPr>
          <p:cNvPr id="24" name="TextBox 23">
            <a:extLst>
              <a:ext uri="{FF2B5EF4-FFF2-40B4-BE49-F238E27FC236}">
                <a16:creationId xmlns:a16="http://schemas.microsoft.com/office/drawing/2014/main" id="{17A4ED57-B196-FE40-BB48-3543B54ECF73}"/>
              </a:ext>
            </a:extLst>
          </p:cNvPr>
          <p:cNvSpPr txBox="1"/>
          <p:nvPr/>
        </p:nvSpPr>
        <p:spPr>
          <a:xfrm>
            <a:off x="12009120" y="25229198"/>
            <a:ext cx="14708294" cy="8094524"/>
          </a:xfrm>
          <a:prstGeom prst="rect">
            <a:avLst/>
          </a:prstGeom>
          <a:noFill/>
        </p:spPr>
        <p:txBody>
          <a:bodyPr wrap="square" rtlCol="0">
            <a:spAutoFit/>
          </a:bodyPr>
          <a:lstStyle/>
          <a:p>
            <a:pPr algn="just"/>
            <a:r>
              <a:rPr lang="en-US" sz="4000" dirty="0">
                <a:latin typeface="Garamond" panose="02020404030301010803" pitchFamily="18" charset="0"/>
              </a:rPr>
              <a:t>INSERT FEW TEXTS AND IMAGES</a:t>
            </a:r>
          </a:p>
          <a:p>
            <a:pPr algn="just"/>
            <a:endParaRPr lang="en-US" sz="4000" dirty="0">
              <a:latin typeface="Garamond" panose="02020404030301010803" pitchFamily="18" charset="0"/>
            </a:endParaRPr>
          </a:p>
          <a:p>
            <a:pPr algn="just"/>
            <a:endParaRPr lang="en-US" sz="4000" dirty="0">
              <a:latin typeface="Garamond" panose="02020404030301010803" pitchFamily="18" charset="0"/>
            </a:endParaRPr>
          </a:p>
          <a:p>
            <a:pPr algn="just"/>
            <a:endParaRPr lang="en-US" sz="4000" dirty="0">
              <a:latin typeface="Garamond" panose="02020404030301010803" pitchFamily="18" charset="0"/>
            </a:endParaRPr>
          </a:p>
          <a:p>
            <a:pPr algn="just"/>
            <a:endParaRPr lang="en-US" sz="4000" dirty="0">
              <a:latin typeface="Garamond" panose="02020404030301010803" pitchFamily="18" charset="0"/>
            </a:endParaRPr>
          </a:p>
          <a:p>
            <a:pPr algn="just"/>
            <a:endParaRPr lang="en-US" sz="4000" dirty="0">
              <a:latin typeface="Garamond" panose="02020404030301010803" pitchFamily="18" charset="0"/>
            </a:endParaRPr>
          </a:p>
          <a:p>
            <a:pPr algn="just"/>
            <a:endParaRPr lang="en-US" sz="4000" dirty="0">
              <a:latin typeface="Garamond" panose="02020404030301010803" pitchFamily="18" charset="0"/>
            </a:endParaRPr>
          </a:p>
          <a:p>
            <a:pPr algn="just"/>
            <a:endParaRPr lang="en-US" sz="4000" dirty="0">
              <a:latin typeface="Garamond" panose="02020404030301010803" pitchFamily="18" charset="0"/>
            </a:endParaRPr>
          </a:p>
          <a:p>
            <a:pPr algn="just"/>
            <a:endParaRPr lang="en-US" sz="4000" dirty="0">
              <a:latin typeface="Garamond" panose="02020404030301010803" pitchFamily="18" charset="0"/>
            </a:endParaRPr>
          </a:p>
          <a:p>
            <a:pPr algn="just"/>
            <a:endParaRPr lang="en-US" sz="4000" dirty="0">
              <a:latin typeface="Garamond" panose="02020404030301010803" pitchFamily="18" charset="0"/>
            </a:endParaRPr>
          </a:p>
          <a:p>
            <a:pPr algn="just"/>
            <a:endParaRPr lang="en-US" sz="4000" dirty="0">
              <a:latin typeface="Garamond" panose="02020404030301010803" pitchFamily="18" charset="0"/>
            </a:endParaRPr>
          </a:p>
          <a:p>
            <a:pPr algn="just"/>
            <a:endParaRPr lang="en-US" sz="4000" dirty="0">
              <a:latin typeface="Garamond" panose="02020404030301010803" pitchFamily="18" charset="0"/>
            </a:endParaRPr>
          </a:p>
          <a:p>
            <a:pPr algn="just"/>
            <a:endParaRPr lang="en-US" sz="4000" dirty="0">
              <a:latin typeface="Garamond" panose="02020404030301010803" pitchFamily="18" charset="0"/>
            </a:endParaRPr>
          </a:p>
        </p:txBody>
      </p:sp>
      <p:sp>
        <p:nvSpPr>
          <p:cNvPr id="19" name="TextBox 18">
            <a:extLst>
              <a:ext uri="{FF2B5EF4-FFF2-40B4-BE49-F238E27FC236}">
                <a16:creationId xmlns:a16="http://schemas.microsoft.com/office/drawing/2014/main" id="{47D88319-6E88-C441-9DF7-CAC249833450}"/>
              </a:ext>
            </a:extLst>
          </p:cNvPr>
          <p:cNvSpPr txBox="1"/>
          <p:nvPr/>
        </p:nvSpPr>
        <p:spPr>
          <a:xfrm>
            <a:off x="416560" y="31416234"/>
            <a:ext cx="10919103" cy="707886"/>
          </a:xfrm>
          <a:prstGeom prst="rect">
            <a:avLst/>
          </a:prstGeom>
          <a:solidFill>
            <a:schemeClr val="tx1"/>
          </a:solidFill>
        </p:spPr>
        <p:txBody>
          <a:bodyPr wrap="square" rtlCol="0">
            <a:spAutoFit/>
          </a:bodyPr>
          <a:lstStyle/>
          <a:p>
            <a:pPr algn="ctr"/>
            <a:r>
              <a:rPr lang="en-US" sz="4000" dirty="0">
                <a:solidFill>
                  <a:schemeClr val="bg1"/>
                </a:solidFill>
                <a:latin typeface="Didot" panose="02000503000000020003" pitchFamily="2" charset="-79"/>
                <a:cs typeface="Didot" panose="02000503000000020003" pitchFamily="2" charset="-79"/>
              </a:rPr>
              <a:t>Limitations</a:t>
            </a:r>
          </a:p>
        </p:txBody>
      </p:sp>
    </p:spTree>
    <p:extLst>
      <p:ext uri="{BB962C8B-B14F-4D97-AF65-F5344CB8AC3E}">
        <p14:creationId xmlns:p14="http://schemas.microsoft.com/office/powerpoint/2010/main" val="257759706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100</TotalTime>
  <Words>695</Words>
  <Application>Microsoft Macintosh PowerPoint</Application>
  <PresentationFormat>Custom</PresentationFormat>
  <Paragraphs>59</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맑은 고딕</vt:lpstr>
      <vt:lpstr>Arial</vt:lpstr>
      <vt:lpstr>Calibri</vt:lpstr>
      <vt:lpstr>Calibri Light</vt:lpstr>
      <vt:lpstr>Didot</vt:lpstr>
      <vt:lpstr>Garamond</vt:lpstr>
      <vt:lpstr>Office Theme</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35</cp:revision>
  <dcterms:created xsi:type="dcterms:W3CDTF">2019-04-25T20:21:30Z</dcterms:created>
  <dcterms:modified xsi:type="dcterms:W3CDTF">2019-04-27T01:06:10Z</dcterms:modified>
</cp:coreProperties>
</file>