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 userDrawn="1">
          <p15:clr>
            <a:srgbClr val="A4A3A4"/>
          </p15:clr>
        </p15:guide>
        <p15:guide id="3" pos="8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036"/>
  </p:normalViewPr>
  <p:slideViewPr>
    <p:cSldViewPr snapToObjects="1">
      <p:cViewPr>
        <p:scale>
          <a:sx n="14" d="100"/>
          <a:sy n="14" d="100"/>
        </p:scale>
        <p:origin x="1880" y="288"/>
      </p:cViewPr>
      <p:guideLst>
        <p:guide orient="horz" pos="1152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C127-C2C5-F943-9A5F-BB2085F90966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20BF-3504-B54C-A3F2-DD5A16FD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5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C127-C2C5-F943-9A5F-BB2085F90966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20BF-3504-B54C-A3F2-DD5A16FD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7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C127-C2C5-F943-9A5F-BB2085F90966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20BF-3504-B54C-A3F2-DD5A16FD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8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C127-C2C5-F943-9A5F-BB2085F90966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20BF-3504-B54C-A3F2-DD5A16FD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7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C127-C2C5-F943-9A5F-BB2085F90966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20BF-3504-B54C-A3F2-DD5A16FD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3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C127-C2C5-F943-9A5F-BB2085F90966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20BF-3504-B54C-A3F2-DD5A16FD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8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C127-C2C5-F943-9A5F-BB2085F90966}" type="datetimeFigureOut">
              <a:rPr lang="en-US" smtClean="0"/>
              <a:t>4/25/19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20BF-3504-B54C-A3F2-DD5A16FD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9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C127-C2C5-F943-9A5F-BB2085F90966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20BF-3504-B54C-A3F2-DD5A16FD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3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C127-C2C5-F943-9A5F-BB2085F90966}" type="datetimeFigureOut">
              <a:rPr lang="en-US" smtClean="0"/>
              <a:t>4/25/19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20BF-3504-B54C-A3F2-DD5A16FD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5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C127-C2C5-F943-9A5F-BB2085F90966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20BF-3504-B54C-A3F2-DD5A16FD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1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C127-C2C5-F943-9A5F-BB2085F90966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20BF-3504-B54C-A3F2-DD5A16FD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1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7C127-C2C5-F943-9A5F-BB2085F90966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D20BF-3504-B54C-A3F2-DD5A16FD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3C67F6-12AA-854F-A33D-C6D8C670B94F}"/>
              </a:ext>
            </a:extLst>
          </p:cNvPr>
          <p:cNvSpPr/>
          <p:nvPr/>
        </p:nvSpPr>
        <p:spPr>
          <a:xfrm>
            <a:off x="-1" y="0"/>
            <a:ext cx="27432001" cy="45042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4D010-B310-B749-B6FE-564C371F40B6}"/>
              </a:ext>
            </a:extLst>
          </p:cNvPr>
          <p:cNvSpPr txBox="1"/>
          <p:nvPr/>
        </p:nvSpPr>
        <p:spPr>
          <a:xfrm>
            <a:off x="4622800" y="1151467"/>
            <a:ext cx="18186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dirty="0">
                <a:solidFill>
                  <a:schemeClr val="bg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AI Horoscope</a:t>
            </a:r>
          </a:p>
          <a:p>
            <a:pPr algn="ctr"/>
            <a:r>
              <a:rPr lang="en-US" sz="7000" dirty="0">
                <a:solidFill>
                  <a:schemeClr val="bg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Jenn Choi, Julie Kim, Sophia </a:t>
            </a:r>
            <a:r>
              <a:rPr lang="en-US" sz="7000" dirty="0" err="1">
                <a:solidFill>
                  <a:schemeClr val="bg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Yoo</a:t>
            </a:r>
            <a:endParaRPr lang="en-US" sz="7000" dirty="0">
              <a:solidFill>
                <a:schemeClr val="bg1"/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77E0E-08CD-D74F-B78E-3685EBA70E47}"/>
              </a:ext>
            </a:extLst>
          </p:cNvPr>
          <p:cNvSpPr txBox="1"/>
          <p:nvPr/>
        </p:nvSpPr>
        <p:spPr>
          <a:xfrm>
            <a:off x="16933" y="360400"/>
            <a:ext cx="107526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    Art and Machine Learning | Prof. </a:t>
            </a:r>
            <a:r>
              <a:rPr lang="en-US" sz="3000" dirty="0" err="1">
                <a:solidFill>
                  <a:schemeClr val="bg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Eunsu</a:t>
            </a:r>
            <a:r>
              <a:rPr lang="en-US" sz="3000" dirty="0">
                <a:solidFill>
                  <a:schemeClr val="bg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Kang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99C77B-F601-964E-8E8C-E8E97900F532}"/>
              </a:ext>
            </a:extLst>
          </p:cNvPr>
          <p:cNvSpPr txBox="1"/>
          <p:nvPr/>
        </p:nvSpPr>
        <p:spPr>
          <a:xfrm>
            <a:off x="17780001" y="360400"/>
            <a:ext cx="963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Carnegie Mellon University | Spring 2019</a:t>
            </a:r>
            <a:r>
              <a:rPr lang="en-US" sz="3000" dirty="0">
                <a:latin typeface="Didot" panose="02000503000000020003" pitchFamily="2" charset="-79"/>
                <a:cs typeface="Didot" panose="02000503000000020003" pitchFamily="2" charset="-79"/>
              </a:rPr>
              <a:t>    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4363E-800D-8248-A7BA-C5D7B095C791}"/>
              </a:ext>
            </a:extLst>
          </p:cNvPr>
          <p:cNvSpPr txBox="1"/>
          <p:nvPr/>
        </p:nvSpPr>
        <p:spPr>
          <a:xfrm>
            <a:off x="416560" y="4947848"/>
            <a:ext cx="12808374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Concept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6A2717-3C58-8043-BB6C-9F5573190353}"/>
              </a:ext>
            </a:extLst>
          </p:cNvPr>
          <p:cNvSpPr txBox="1"/>
          <p:nvPr/>
        </p:nvSpPr>
        <p:spPr>
          <a:xfrm>
            <a:off x="680720" y="5873142"/>
            <a:ext cx="12341014" cy="1486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latin typeface="Garamond" panose="02020404030301010803" pitchFamily="18" charset="0"/>
              </a:rPr>
              <a:t>Horoscopes are a forecast of one’s future based on the relative position of the stars and planets at one’s birth. There are 12 horoscopes that align somewhat similarly to the months of a year: </a:t>
            </a:r>
          </a:p>
          <a:p>
            <a:pPr algn="just"/>
            <a:endParaRPr lang="en-US" sz="4000" dirty="0">
              <a:latin typeface="Garamond" panose="02020404030301010803" pitchFamily="18" charset="0"/>
            </a:endParaRPr>
          </a:p>
          <a:p>
            <a:pPr algn="just"/>
            <a:endParaRPr lang="en-US" sz="4000" dirty="0">
              <a:latin typeface="Garamond" panose="02020404030301010803" pitchFamily="18" charset="0"/>
            </a:endParaRPr>
          </a:p>
          <a:p>
            <a:pPr algn="just"/>
            <a:endParaRPr lang="en-US" sz="4000" dirty="0">
              <a:latin typeface="Garamond" panose="02020404030301010803" pitchFamily="18" charset="0"/>
            </a:endParaRPr>
          </a:p>
          <a:p>
            <a:pPr algn="just"/>
            <a:endParaRPr lang="en-US" sz="4000" dirty="0">
              <a:latin typeface="Garamond" panose="02020404030301010803" pitchFamily="18" charset="0"/>
            </a:endParaRPr>
          </a:p>
          <a:p>
            <a:pPr algn="just"/>
            <a:endParaRPr lang="en-US" sz="4000" dirty="0">
              <a:latin typeface="Garamond" panose="02020404030301010803" pitchFamily="18" charset="0"/>
            </a:endParaRPr>
          </a:p>
          <a:p>
            <a:pPr algn="just"/>
            <a:r>
              <a:rPr lang="en-US" sz="4000" dirty="0">
                <a:latin typeface="Garamond" panose="02020404030301010803" pitchFamily="18" charset="0"/>
              </a:rPr>
              <a:t>Generally, these 12 horoscope signs are described as experiencing different personas and life events when the cosmos align a certain way. The method of “fortune-telling” has become very trendy, with daily horoscope features on platforms such as newspapers, Facebook, and Snapchat.</a:t>
            </a:r>
          </a:p>
          <a:p>
            <a:pPr algn="just"/>
            <a:endParaRPr lang="en-US" sz="2000" dirty="0">
              <a:latin typeface="Garamond" panose="02020404030301010803" pitchFamily="18" charset="0"/>
            </a:endParaRPr>
          </a:p>
          <a:p>
            <a:pPr algn="just"/>
            <a:r>
              <a:rPr lang="en-US" sz="4000" dirty="0">
                <a:latin typeface="Garamond" panose="02020404030301010803" pitchFamily="18" charset="0"/>
              </a:rPr>
              <a:t>However, while many people read their daily horoscopes, they seldom take them to heart. A primary reason for this is the lack of scientific reasoning behind them. As a group, we have also come to question the validity of horoscopes.</a:t>
            </a:r>
            <a:endParaRPr lang="en-US" sz="4000" b="0" dirty="0">
              <a:effectLst/>
              <a:latin typeface="Garamond" panose="02020404030301010803" pitchFamily="18" charset="0"/>
            </a:endParaRPr>
          </a:p>
          <a:p>
            <a:pPr algn="just"/>
            <a:endParaRPr lang="en-US" sz="2000" dirty="0">
              <a:latin typeface="Garamond" panose="02020404030301010803" pitchFamily="18" charset="0"/>
            </a:endParaRPr>
          </a:p>
          <a:p>
            <a:pPr algn="just"/>
            <a:r>
              <a:rPr lang="en-US" sz="4000" dirty="0">
                <a:latin typeface="Garamond" panose="02020404030301010803" pitchFamily="18" charset="0"/>
              </a:rPr>
              <a:t>Our goal is to model horoscope data in order to generate a series of fortunes. Regardless of whether the outcome is perceived to be comical or poetic, we believe that a piece that can spur self-introspection is valuable. Our project advocates for this form of thought in our audience.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43A8AEF-D890-3D42-A835-4EAF3C561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527324"/>
              </p:ext>
            </p:extLst>
          </p:nvPr>
        </p:nvGraphicFramePr>
        <p:xfrm>
          <a:off x="2866814" y="8592253"/>
          <a:ext cx="7968825" cy="253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275">
                  <a:extLst>
                    <a:ext uri="{9D8B030D-6E8A-4147-A177-3AD203B41FA5}">
                      <a16:colId xmlns:a16="http://schemas.microsoft.com/office/drawing/2014/main" val="2448196016"/>
                    </a:ext>
                  </a:extLst>
                </a:gridCol>
                <a:gridCol w="2656275">
                  <a:extLst>
                    <a:ext uri="{9D8B030D-6E8A-4147-A177-3AD203B41FA5}">
                      <a16:colId xmlns:a16="http://schemas.microsoft.com/office/drawing/2014/main" val="1184691491"/>
                    </a:ext>
                  </a:extLst>
                </a:gridCol>
                <a:gridCol w="2656275">
                  <a:extLst>
                    <a:ext uri="{9D8B030D-6E8A-4147-A177-3AD203B41FA5}">
                      <a16:colId xmlns:a16="http://schemas.microsoft.com/office/drawing/2014/main" val="3103609543"/>
                    </a:ext>
                  </a:extLst>
                </a:gridCol>
              </a:tblGrid>
              <a:tr h="2532947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Aries</a:t>
                      </a:r>
                    </a:p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Taurus</a:t>
                      </a:r>
                    </a:p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Gemini</a:t>
                      </a:r>
                    </a:p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Cancer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Leo</a:t>
                      </a:r>
                    </a:p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Virgo</a:t>
                      </a:r>
                    </a:p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Libra</a:t>
                      </a:r>
                    </a:p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Scorpio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Sagittarius</a:t>
                      </a:r>
                    </a:p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Capricorn</a:t>
                      </a:r>
                    </a:p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Aquarius</a:t>
                      </a:r>
                    </a:p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Pisces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61875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BB243C7-6613-E44F-A8DE-DA94F4CE4D36}"/>
              </a:ext>
            </a:extLst>
          </p:cNvPr>
          <p:cNvSpPr txBox="1"/>
          <p:nvPr/>
        </p:nvSpPr>
        <p:spPr>
          <a:xfrm>
            <a:off x="416560" y="21103828"/>
            <a:ext cx="12808374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Literature Review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F40228-C998-354D-90BA-3D176281E100}"/>
              </a:ext>
            </a:extLst>
          </p:cNvPr>
          <p:cNvSpPr txBox="1"/>
          <p:nvPr/>
        </p:nvSpPr>
        <p:spPr>
          <a:xfrm>
            <a:off x="680720" y="22029122"/>
            <a:ext cx="1234101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latin typeface="Garamond" panose="02020404030301010803" pitchFamily="18" charset="0"/>
              </a:rPr>
              <a:t>A similar project was conducted by </a:t>
            </a:r>
            <a:r>
              <a:rPr lang="en-US" sz="4000" dirty="0" err="1">
                <a:latin typeface="Garamond" panose="02020404030301010803" pitchFamily="18" charset="0"/>
              </a:rPr>
              <a:t>Samim</a:t>
            </a:r>
            <a:r>
              <a:rPr lang="en-US" sz="4000" dirty="0">
                <a:latin typeface="Garamond" panose="02020404030301010803" pitchFamily="18" charset="0"/>
              </a:rPr>
              <a:t> </a:t>
            </a:r>
            <a:r>
              <a:rPr lang="en-US" sz="4000" dirty="0" err="1">
                <a:latin typeface="Garamond" panose="02020404030301010803" pitchFamily="18" charset="0"/>
              </a:rPr>
              <a:t>Winiger</a:t>
            </a:r>
            <a:r>
              <a:rPr lang="en-US" sz="4000" dirty="0">
                <a:latin typeface="Garamond" panose="02020404030301010803" pitchFamily="18" charset="0"/>
              </a:rPr>
              <a:t>, who used Natural Language Processing and the IBM Watson Personality Insights Service to produce personality assessments of famous people, using spectrums such as Horoscopes and the Myers-Briggs Type Indicator. For example, the “I Have a Dream Speech” produced the following personality description excerpt: </a:t>
            </a:r>
          </a:p>
          <a:p>
            <a:pPr algn="ctr"/>
            <a:endParaRPr lang="en-US" sz="2000" i="1" dirty="0">
              <a:latin typeface="Garamond" panose="02020404030301010803" pitchFamily="18" charset="0"/>
            </a:endParaRPr>
          </a:p>
          <a:p>
            <a:pPr algn="ctr"/>
            <a:r>
              <a:rPr lang="en-US" sz="4000" i="1" dirty="0">
                <a:latin typeface="Garamond" panose="02020404030301010803" pitchFamily="18" charset="0"/>
              </a:rPr>
              <a:t>You consider helping others to guide a large part of what you do: </a:t>
            </a:r>
          </a:p>
          <a:p>
            <a:pPr algn="ctr"/>
            <a:r>
              <a:rPr lang="en-US" sz="4000" i="1" dirty="0">
                <a:latin typeface="Garamond" panose="02020404030301010803" pitchFamily="18" charset="0"/>
              </a:rPr>
              <a:t>you think it is important to take care of the people around you</a:t>
            </a:r>
            <a:r>
              <a:rPr lang="en-US" sz="4000" dirty="0">
                <a:latin typeface="Garamond" panose="02020404030301010803" pitchFamily="18" charset="0"/>
              </a:rPr>
              <a:t>.</a:t>
            </a:r>
            <a:r>
              <a:rPr lang="en-US" sz="4000" baseline="30000" dirty="0">
                <a:latin typeface="Garamond" panose="02020404030301010803" pitchFamily="18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E1A1F9-B2AB-694D-B17C-31373C8348CF}"/>
              </a:ext>
            </a:extLst>
          </p:cNvPr>
          <p:cNvSpPr txBox="1"/>
          <p:nvPr/>
        </p:nvSpPr>
        <p:spPr>
          <a:xfrm>
            <a:off x="14142720" y="33099375"/>
            <a:ext cx="12808374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References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58607-908A-0C4C-9184-473F3A03DD1B}"/>
              </a:ext>
            </a:extLst>
          </p:cNvPr>
          <p:cNvSpPr txBox="1"/>
          <p:nvPr/>
        </p:nvSpPr>
        <p:spPr>
          <a:xfrm>
            <a:off x="14406880" y="34024669"/>
            <a:ext cx="1234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[1] https://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medium.com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/@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samim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/a-i-astrology-804cbec95968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AD10F6-2FC2-F246-93C4-60E54FE21BCD}"/>
              </a:ext>
            </a:extLst>
          </p:cNvPr>
          <p:cNvSpPr txBox="1"/>
          <p:nvPr/>
        </p:nvSpPr>
        <p:spPr>
          <a:xfrm>
            <a:off x="416560" y="28339018"/>
            <a:ext cx="12808374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Approach: APPROACH NAME GOES HERE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71EF92-5E64-6D4B-8CAF-EEE037A73C0E}"/>
              </a:ext>
            </a:extLst>
          </p:cNvPr>
          <p:cNvSpPr txBox="1"/>
          <p:nvPr/>
        </p:nvSpPr>
        <p:spPr>
          <a:xfrm>
            <a:off x="680720" y="29264312"/>
            <a:ext cx="123410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C00000"/>
                </a:solidFill>
                <a:latin typeface="Garamond" panose="02020404030301010803" pitchFamily="18" charset="0"/>
              </a:rPr>
              <a:t>Use this section to show the context, novelty, and/or significance of your work by pointing out the difference between above examples and your work</a:t>
            </a:r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672E72-42F2-674D-AC00-ACFC715C130A}"/>
              </a:ext>
            </a:extLst>
          </p:cNvPr>
          <p:cNvSpPr txBox="1"/>
          <p:nvPr/>
        </p:nvSpPr>
        <p:spPr>
          <a:xfrm>
            <a:off x="14142720" y="4952425"/>
            <a:ext cx="12808374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Methods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6C5D5C-0C2D-1E43-BC2D-C7B398F24BD0}"/>
              </a:ext>
            </a:extLst>
          </p:cNvPr>
          <p:cNvSpPr txBox="1"/>
          <p:nvPr/>
        </p:nvSpPr>
        <p:spPr>
          <a:xfrm>
            <a:off x="14406880" y="5881512"/>
            <a:ext cx="12341014" cy="1650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C00000"/>
                </a:solidFill>
                <a:latin typeface="Garamond" panose="02020404030301010803" pitchFamily="18" charset="0"/>
              </a:rPr>
              <a:t>Include a thorough explanation of your method: Use visual images over text as much as possible to capture attention and make concepts easier to grasp</a:t>
            </a:r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E7D26-A96C-5D4A-8559-43C8BF2C1967}"/>
              </a:ext>
            </a:extLst>
          </p:cNvPr>
          <p:cNvSpPr txBox="1"/>
          <p:nvPr/>
        </p:nvSpPr>
        <p:spPr>
          <a:xfrm>
            <a:off x="14142720" y="22505330"/>
            <a:ext cx="12808374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A4ED57-B196-FE40-BB48-3543B54ECF73}"/>
              </a:ext>
            </a:extLst>
          </p:cNvPr>
          <p:cNvSpPr txBox="1"/>
          <p:nvPr/>
        </p:nvSpPr>
        <p:spPr>
          <a:xfrm>
            <a:off x="14406880" y="23434417"/>
            <a:ext cx="1234101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C00000"/>
                </a:solidFill>
                <a:latin typeface="Garamond" panose="02020404030301010803" pitchFamily="18" charset="0"/>
              </a:rPr>
              <a:t>Describe limitations of method and indicate directions of future work </a:t>
            </a:r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baseline="300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just"/>
            <a:endParaRPr lang="en-US" sz="4000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59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398</Words>
  <Application>Microsoft Macintosh PowerPoint</Application>
  <PresentationFormat>Custom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Didot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2019-04-25T20:21:30Z</dcterms:created>
  <dcterms:modified xsi:type="dcterms:W3CDTF">2019-04-25T21:07:40Z</dcterms:modified>
</cp:coreProperties>
</file>