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2" autoAdjust="0"/>
    <p:restoredTop sz="77015" autoAdjust="0"/>
  </p:normalViewPr>
  <p:slideViewPr>
    <p:cSldViewPr snapToGrid="0">
      <p:cViewPr varScale="1">
        <p:scale>
          <a:sx n="92" d="100"/>
          <a:sy n="92" d="100"/>
        </p:scale>
        <p:origin x="1272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d8ecbb7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d8ecbb7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 If y = x++, the variable x will be incremented after assigning its value to 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 If y = ++x, the variable x will be incremented before assigning its value to 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https://chiamakaikeanyi.medium.com/difference-between-x-vs-x-dc8c5c8aea02#:~:text=%2B%2Bx%20happens%20prior%20to,and%20then%20increments%20the%20value.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 Prefix increment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 prefix 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console.log(++prefix); //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console.log(prefix); //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 Postfix increment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 postfix 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console.log(postfix++); //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console.log(postfix); //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https://dev.to/somedood/the-difference-between-x-and-x-44dl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d8ecbb7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d8ecbb7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Error, need to initialize array with Array&lt;String&gt;()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d8ecbb7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d8ecbb7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d8ecbb7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d8ecbb7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Error, cannot change the parameter because it’s a constant, within the function need to make someInt a var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someInt = someInt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someInt = someInt + 1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d8ecbb7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d8ecbb7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d8ecbb7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d8ecbb7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Error, need the &amp; symbol to indicate the memory address of myInt2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someInt: &amp;myInt2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d8ecbb7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bd8ecbb7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7fb0d0ed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7fb0d0ed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[1,2,3,4]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7fb0d0ed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7fb0d0ed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d8ecbb7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d8ecbb7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error: cannot assign a value to final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d8ecb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d8ecb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d8ecbb7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d8ecbb7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d8ecbb7d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bd8ecbb7d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error: cannot find symbol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symbol: string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d8ecbb7d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bd8ecbb7d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ac50e47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fac50e47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Error, value is a constant, cannot be changed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var value in numbers { …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ac50e47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ac50e47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444c7e5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444c7e5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-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Break statement can only be used with loop or switch. So, using break with if statement causes “break outside switch or loop” error.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6444c7e5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6444c7e5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-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Break statement can only be used with loop or switch. So, using break with if statement causes “break outside switch or loop” error.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6444c7e5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6444c7e5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418: unicode for j a v a is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106 + 97 + 118 + 97 = 418. Single quotes ‘c’ represent character literals and not string literals, and character literal + adds the unicode values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6444c7e5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6444c7e5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6444c7e5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6444c7e5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looks like $ will cause an error, but it won’t. In java, identifier rule says,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identifier can start with any alphabet or underscore (“_”) or dollar (“$”)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d8ecbb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d8ecbb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6444c7e5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6444c7e5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looks like $ will cause an error, but it won’t. In java, identifier rule says, 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identifier can start with any alphabet or underscore (“_”) or dollar (“$”)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6444c7e5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6444c7e5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b) Nothing. Main can be overloaded just like other functions, however only String[] will ever be called.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6444c7e5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6444c7e5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6444c7e5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6444c7e5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“comment executed”: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unicode character \u000d as a new line and gets transformed into a return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6444c7e5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6444c7e5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“comment executed”: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unicode character \u000d as a new line and gets transformed into a return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444c7e5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444c7e5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while instantiating, constructor will be called recursively.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6444c7e5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6444c7e5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while instantiating, constructor will be called recursively.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444c7e5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444c7e5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d8ecbb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d8ecbb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“Hello”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“Hello goodbye”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7fb0d0ed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7fb0d0ed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d8ecbb7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d8ecbb7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d8ecbb7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d8ecbb7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d8ecbb7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d8ecbb7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trivia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520D7-CD1E-4E4B-84D5-C43C84B89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77" y="1292087"/>
            <a:ext cx="2789804" cy="17436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9C553E-A04F-4491-84C4-BC8D955C6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103" y="1844702"/>
            <a:ext cx="875016" cy="87501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 Three Answer:</a:t>
            </a:r>
            <a:endParaRPr sz="2400"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046675"/>
            <a:ext cx="8520600" cy="3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int</a:t>
            </a:r>
            <a:r>
              <a:rPr lang="en" sz="2400"/>
              <a:t> </a:t>
            </a:r>
            <a:r>
              <a:rPr lang="en" sz="2400">
                <a:solidFill>
                  <a:schemeClr val="dk1"/>
                </a:solidFill>
              </a:rPr>
              <a:t>i =</a:t>
            </a:r>
            <a:r>
              <a:rPr lang="en" sz="2400"/>
              <a:t> </a:t>
            </a:r>
            <a:r>
              <a:rPr lang="en" sz="2400">
                <a:solidFill>
                  <a:srgbClr val="FF0000"/>
                </a:solidFill>
              </a:rPr>
              <a:t>0</a:t>
            </a:r>
            <a:r>
              <a:rPr lang="en" sz="2400">
                <a:solidFill>
                  <a:schemeClr val="dk1"/>
                </a:solidFill>
              </a:rPr>
              <a:t>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++</a:t>
            </a:r>
            <a:r>
              <a:rPr lang="en" sz="2400">
                <a:solidFill>
                  <a:srgbClr val="45818E"/>
                </a:solidFill>
              </a:rPr>
              <a:t>i</a:t>
            </a:r>
            <a:r>
              <a:rPr lang="en" sz="2400">
                <a:solidFill>
                  <a:schemeClr val="dk1"/>
                </a:solidFill>
              </a:rPr>
              <a:t>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</a:rPr>
              <a:t>i </a:t>
            </a:r>
            <a:r>
              <a:rPr lang="en" sz="2400">
                <a:solidFill>
                  <a:schemeClr val="dk1"/>
                </a:solidFill>
              </a:rPr>
              <a:t>+= </a:t>
            </a:r>
            <a:r>
              <a:rPr lang="en" sz="2400">
                <a:solidFill>
                  <a:srgbClr val="FF0000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</a:rPr>
              <a:t>i </a:t>
            </a:r>
            <a:r>
              <a:rPr lang="en" sz="2400">
                <a:solidFill>
                  <a:schemeClr val="dk1"/>
                </a:solidFill>
              </a:rPr>
              <a:t>*= </a:t>
            </a:r>
            <a:r>
              <a:rPr lang="en" sz="2400">
                <a:solidFill>
                  <a:srgbClr val="FF0000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;</a:t>
            </a:r>
            <a:endParaRPr sz="2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</a:rPr>
              <a:t>i </a:t>
            </a:r>
            <a:r>
              <a:rPr lang="en" sz="2400">
                <a:solidFill>
                  <a:schemeClr val="dk1"/>
                </a:solidFill>
              </a:rPr>
              <a:t>++;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</a:rPr>
              <a:t>i </a:t>
            </a:r>
            <a:r>
              <a:rPr lang="en" sz="2400">
                <a:solidFill>
                  <a:schemeClr val="dk1"/>
                </a:solidFill>
              </a:rPr>
              <a:t>+= </a:t>
            </a:r>
            <a:r>
              <a:rPr lang="en" sz="2400">
                <a:solidFill>
                  <a:srgbClr val="FF0000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;</a:t>
            </a:r>
            <a:endParaRPr sz="2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rgbClr val="FF00FF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1646150" y="1687525"/>
            <a:ext cx="3781800" cy="511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646150" y="2299988"/>
            <a:ext cx="3781800" cy="511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646150" y="2919538"/>
            <a:ext cx="3781800" cy="511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646150" y="3535538"/>
            <a:ext cx="3781800" cy="511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5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646150" y="4151550"/>
            <a:ext cx="3781800" cy="511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6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937875" y="2001275"/>
            <a:ext cx="2558100" cy="2281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Four: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ArrayList</a:t>
            </a:r>
            <a:r>
              <a:rPr lang="en" sz="2400">
                <a:solidFill>
                  <a:srgbClr val="000000"/>
                </a:solidFill>
              </a:rPr>
              <a:t>&lt;</a:t>
            </a:r>
            <a:r>
              <a:rPr lang="en" sz="2400">
                <a:solidFill>
                  <a:srgbClr val="0000FF"/>
                </a:solidFill>
              </a:rPr>
              <a:t>String</a:t>
            </a:r>
            <a:r>
              <a:rPr lang="en" sz="2400">
                <a:solidFill>
                  <a:srgbClr val="000000"/>
                </a:solidFill>
              </a:rPr>
              <a:t>&gt;</a:t>
            </a:r>
            <a:r>
              <a:rPr lang="en" sz="2400">
                <a:solidFill>
                  <a:srgbClr val="45818E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toDoList =</a:t>
            </a:r>
            <a:r>
              <a:rPr lang="en" sz="2400">
                <a:solidFill>
                  <a:srgbClr val="45818E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new</a:t>
            </a:r>
            <a:r>
              <a:rPr lang="en" sz="2400">
                <a:solidFill>
                  <a:srgbClr val="45818E"/>
                </a:solidFill>
              </a:rPr>
              <a:t> </a:t>
            </a:r>
            <a:r>
              <a:rPr lang="en" sz="2400">
                <a:solidFill>
                  <a:srgbClr val="0000FF"/>
                </a:solidFill>
              </a:rPr>
              <a:t>ArrayList</a:t>
            </a:r>
            <a:r>
              <a:rPr lang="en" sz="2400">
                <a:solidFill>
                  <a:srgbClr val="000000"/>
                </a:solidFill>
              </a:rPr>
              <a:t>&lt;</a:t>
            </a:r>
            <a:r>
              <a:rPr lang="en" sz="2400">
                <a:solidFill>
                  <a:srgbClr val="0000FF"/>
                </a:solidFill>
              </a:rPr>
              <a:t>String</a:t>
            </a:r>
            <a:r>
              <a:rPr lang="en" sz="2400">
                <a:solidFill>
                  <a:srgbClr val="000000"/>
                </a:solidFill>
              </a:rPr>
              <a:t>&gt; ();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</a:rPr>
              <a:t>toDoList.</a:t>
            </a:r>
            <a:r>
              <a:rPr lang="en" sz="2400">
                <a:solidFill>
                  <a:srgbClr val="9900FF"/>
                </a:solidFill>
              </a:rPr>
              <a:t>add</a:t>
            </a:r>
            <a:r>
              <a:rPr lang="en" sz="2400">
                <a:solidFill>
                  <a:srgbClr val="000000"/>
                </a:solidFill>
              </a:rPr>
              <a:t>(</a:t>
            </a:r>
            <a:r>
              <a:rPr lang="en" sz="2400">
                <a:solidFill>
                  <a:srgbClr val="CC0000"/>
                </a:solidFill>
              </a:rPr>
              <a:t>“Do laundry”</a:t>
            </a:r>
            <a:r>
              <a:rPr lang="en" sz="2400">
                <a:solidFill>
                  <a:srgbClr val="000000"/>
                </a:solidFill>
              </a:rPr>
              <a:t>);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</a:rPr>
              <a:t>toDoList.</a:t>
            </a:r>
            <a:r>
              <a:rPr lang="en" sz="2400">
                <a:solidFill>
                  <a:srgbClr val="9900FF"/>
                </a:solidFill>
              </a:rPr>
              <a:t>add</a:t>
            </a:r>
            <a:r>
              <a:rPr lang="en" sz="2400">
                <a:solidFill>
                  <a:srgbClr val="000000"/>
                </a:solidFill>
              </a:rPr>
              <a:t>(</a:t>
            </a:r>
            <a:r>
              <a:rPr lang="en" sz="2400">
                <a:solidFill>
                  <a:srgbClr val="CC0000"/>
                </a:solidFill>
              </a:rPr>
              <a:t>“Get milk”</a:t>
            </a:r>
            <a:r>
              <a:rPr lang="en" sz="2400">
                <a:solidFill>
                  <a:schemeClr val="dk1"/>
                </a:solidFill>
              </a:rPr>
              <a:t>);</a:t>
            </a:r>
            <a:endParaRPr sz="2400">
              <a:solidFill>
                <a:srgbClr val="45818E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69138"/>
                </a:solidFill>
              </a:rPr>
              <a:t>System</a:t>
            </a:r>
            <a:r>
              <a:rPr lang="en" sz="2400">
                <a:solidFill>
                  <a:schemeClr val="dk1"/>
                </a:solidFill>
              </a:rPr>
              <a:t>.out.</a:t>
            </a:r>
            <a:r>
              <a:rPr lang="en" sz="2400">
                <a:solidFill>
                  <a:srgbClr val="9900FF"/>
                </a:solidFill>
              </a:rPr>
              <a:t>println</a:t>
            </a:r>
            <a:r>
              <a:rPr lang="en" sz="2400">
                <a:solidFill>
                  <a:schemeClr val="dk1"/>
                </a:solidFill>
              </a:rPr>
              <a:t>(</a:t>
            </a:r>
            <a:r>
              <a:rPr lang="en" sz="2400">
                <a:solidFill>
                  <a:srgbClr val="45818E"/>
                </a:solidFill>
              </a:rPr>
              <a:t>toDoList</a:t>
            </a:r>
            <a:r>
              <a:rPr lang="en" sz="2400">
                <a:solidFill>
                  <a:srgbClr val="000000"/>
                </a:solidFill>
              </a:rPr>
              <a:t>);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45818E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19950" y="3728850"/>
            <a:ext cx="5202000" cy="6312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5909950" y="2078250"/>
            <a:ext cx="2558100" cy="2281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Four Answer: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ArrayList</a:t>
            </a:r>
            <a:r>
              <a:rPr lang="en" sz="2400">
                <a:solidFill>
                  <a:srgbClr val="000000"/>
                </a:solidFill>
              </a:rPr>
              <a:t>&lt;</a:t>
            </a:r>
            <a:r>
              <a:rPr lang="en" sz="2400">
                <a:solidFill>
                  <a:srgbClr val="0000FF"/>
                </a:solidFill>
              </a:rPr>
              <a:t>String</a:t>
            </a:r>
            <a:r>
              <a:rPr lang="en" sz="2400">
                <a:solidFill>
                  <a:srgbClr val="000000"/>
                </a:solidFill>
              </a:rPr>
              <a:t>&gt;</a:t>
            </a:r>
            <a:r>
              <a:rPr lang="en" sz="2400">
                <a:solidFill>
                  <a:srgbClr val="45818E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toDoList =</a:t>
            </a:r>
            <a:r>
              <a:rPr lang="en" sz="2400">
                <a:solidFill>
                  <a:srgbClr val="45818E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new</a:t>
            </a:r>
            <a:r>
              <a:rPr lang="en" sz="2400">
                <a:solidFill>
                  <a:srgbClr val="45818E"/>
                </a:solidFill>
              </a:rPr>
              <a:t> </a:t>
            </a:r>
            <a:r>
              <a:rPr lang="en" sz="2400">
                <a:solidFill>
                  <a:srgbClr val="0000FF"/>
                </a:solidFill>
              </a:rPr>
              <a:t>ArrayList</a:t>
            </a:r>
            <a:r>
              <a:rPr lang="en" sz="2400">
                <a:solidFill>
                  <a:srgbClr val="000000"/>
                </a:solidFill>
              </a:rPr>
              <a:t>&lt;</a:t>
            </a:r>
            <a:r>
              <a:rPr lang="en" sz="2400">
                <a:solidFill>
                  <a:srgbClr val="0000FF"/>
                </a:solidFill>
              </a:rPr>
              <a:t>String</a:t>
            </a:r>
            <a:r>
              <a:rPr lang="en" sz="2400">
                <a:solidFill>
                  <a:srgbClr val="000000"/>
                </a:solidFill>
              </a:rPr>
              <a:t>&gt; ();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</a:rPr>
              <a:t>toDoList.</a:t>
            </a:r>
            <a:r>
              <a:rPr lang="en" sz="2400">
                <a:solidFill>
                  <a:srgbClr val="9900FF"/>
                </a:solidFill>
              </a:rPr>
              <a:t>add</a:t>
            </a:r>
            <a:r>
              <a:rPr lang="en" sz="2400">
                <a:solidFill>
                  <a:srgbClr val="000000"/>
                </a:solidFill>
              </a:rPr>
              <a:t>(</a:t>
            </a:r>
            <a:r>
              <a:rPr lang="en" sz="2400">
                <a:solidFill>
                  <a:srgbClr val="CC0000"/>
                </a:solidFill>
              </a:rPr>
              <a:t>“Do laundry”</a:t>
            </a:r>
            <a:r>
              <a:rPr lang="en" sz="2400">
                <a:solidFill>
                  <a:srgbClr val="000000"/>
                </a:solidFill>
              </a:rPr>
              <a:t>);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</a:rPr>
              <a:t>toDoList.</a:t>
            </a:r>
            <a:r>
              <a:rPr lang="en" sz="2400">
                <a:solidFill>
                  <a:srgbClr val="9900FF"/>
                </a:solidFill>
              </a:rPr>
              <a:t>add</a:t>
            </a:r>
            <a:r>
              <a:rPr lang="en" sz="2400">
                <a:solidFill>
                  <a:srgbClr val="000000"/>
                </a:solidFill>
              </a:rPr>
              <a:t>(</a:t>
            </a:r>
            <a:r>
              <a:rPr lang="en" sz="2400">
                <a:solidFill>
                  <a:srgbClr val="CC0000"/>
                </a:solidFill>
              </a:rPr>
              <a:t>“Get milk”</a:t>
            </a:r>
            <a:r>
              <a:rPr lang="en" sz="2400">
                <a:solidFill>
                  <a:schemeClr val="dk1"/>
                </a:solidFill>
              </a:rPr>
              <a:t>);</a:t>
            </a:r>
            <a:endParaRPr sz="2400">
              <a:solidFill>
                <a:srgbClr val="45818E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69138"/>
                </a:solidFill>
              </a:rPr>
              <a:t>System</a:t>
            </a:r>
            <a:r>
              <a:rPr lang="en" sz="2400">
                <a:solidFill>
                  <a:schemeClr val="dk1"/>
                </a:solidFill>
              </a:rPr>
              <a:t>.out.</a:t>
            </a:r>
            <a:r>
              <a:rPr lang="en" sz="2400">
                <a:solidFill>
                  <a:srgbClr val="9900FF"/>
                </a:solidFill>
              </a:rPr>
              <a:t>println</a:t>
            </a:r>
            <a:r>
              <a:rPr lang="en" sz="2400">
                <a:solidFill>
                  <a:schemeClr val="dk1"/>
                </a:solidFill>
              </a:rPr>
              <a:t>(</a:t>
            </a:r>
            <a:r>
              <a:rPr lang="en" sz="2400">
                <a:solidFill>
                  <a:srgbClr val="45818E"/>
                </a:solidFill>
              </a:rPr>
              <a:t>toDoList</a:t>
            </a:r>
            <a:r>
              <a:rPr lang="en" sz="2400">
                <a:solidFill>
                  <a:srgbClr val="000000"/>
                </a:solidFill>
              </a:rPr>
              <a:t>);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45818E"/>
              </a:solidFill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419950" y="3728850"/>
            <a:ext cx="5202000" cy="6312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[Do laundry, Get milk]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5909950" y="2078250"/>
            <a:ext cx="2558100" cy="2281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233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Five: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950050"/>
            <a:ext cx="8520600" cy="3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void</a:t>
            </a:r>
            <a:r>
              <a:rPr lang="en">
                <a:solidFill>
                  <a:srgbClr val="000000"/>
                </a:solidFill>
              </a:rPr>
              <a:t> changeMyInt(</a:t>
            </a:r>
            <a:r>
              <a:rPr lang="en">
                <a:solidFill>
                  <a:srgbClr val="0000FF"/>
                </a:solidFill>
              </a:rPr>
              <a:t>int</a:t>
            </a:r>
            <a:r>
              <a:rPr lang="en">
                <a:solidFill>
                  <a:srgbClr val="674EA7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someInt) {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someInt = someInt +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myInt = </a:t>
            </a: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changeMyInt</a:t>
            </a:r>
            <a:r>
              <a:rPr lang="en">
                <a:solidFill>
                  <a:srgbClr val="000000"/>
                </a:solidFill>
              </a:rPr>
              <a:t>(</a:t>
            </a:r>
            <a:r>
              <a:rPr lang="en">
                <a:solidFill>
                  <a:srgbClr val="3D85C6"/>
                </a:solidFill>
              </a:rPr>
              <a:t>myInt</a:t>
            </a:r>
            <a:r>
              <a:rPr lang="en"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myInt</a:t>
            </a:r>
            <a:r>
              <a:rPr lang="en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3287925" y="3571775"/>
            <a:ext cx="5166000" cy="6312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532825" y="984525"/>
            <a:ext cx="2921100" cy="242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233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Five Answer: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950050"/>
            <a:ext cx="8520600" cy="3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</a:rPr>
              <a:t>void</a:t>
            </a:r>
            <a:r>
              <a:rPr lang="en">
                <a:solidFill>
                  <a:schemeClr val="dk1"/>
                </a:solidFill>
              </a:rPr>
              <a:t> changeMyInt( </a:t>
            </a:r>
            <a:r>
              <a:rPr lang="en">
                <a:solidFill>
                  <a:srgbClr val="0000FF"/>
                </a:solidFill>
              </a:rPr>
              <a:t>int</a:t>
            </a:r>
            <a:r>
              <a:rPr lang="en">
                <a:solidFill>
                  <a:srgbClr val="674EA7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someInt)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someInt = someInt +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 myInt = </a:t>
            </a: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</a:rPr>
              <a:t>changeMyInt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D85C6"/>
                </a:solidFill>
              </a:rPr>
              <a:t>myInt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myInt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3287925" y="3571775"/>
            <a:ext cx="5166000" cy="6312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5532825" y="984525"/>
            <a:ext cx="2921100" cy="242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233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Six: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950050"/>
            <a:ext cx="8520600" cy="3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void</a:t>
            </a:r>
            <a:r>
              <a:rPr lang="en">
                <a:solidFill>
                  <a:srgbClr val="000000"/>
                </a:solidFill>
              </a:rPr>
              <a:t> changeMyArr(</a:t>
            </a:r>
            <a:r>
              <a:rPr lang="en">
                <a:solidFill>
                  <a:srgbClr val="0000FF"/>
                </a:solidFill>
              </a:rPr>
              <a:t>String</a:t>
            </a:r>
            <a:r>
              <a:rPr lang="en">
                <a:solidFill>
                  <a:srgbClr val="000000"/>
                </a:solidFill>
              </a:rPr>
              <a:t>[] someArr) {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</a:t>
            </a:r>
            <a:r>
              <a:rPr lang="en">
                <a:solidFill>
                  <a:schemeClr val="dk1"/>
                </a:solidFill>
              </a:rPr>
              <a:t>someArr[</a:t>
            </a:r>
            <a:r>
              <a:rPr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</a:t>
            </a:r>
            <a:r>
              <a:rPr lang="en">
                <a:solidFill>
                  <a:srgbClr val="000000"/>
                </a:solidFill>
              </a:rPr>
              <a:t> = </a:t>
            </a:r>
            <a:r>
              <a:rPr lang="en">
                <a:solidFill>
                  <a:srgbClr val="CC0000"/>
                </a:solidFill>
              </a:rPr>
              <a:t>“foo”</a:t>
            </a:r>
            <a:r>
              <a:rPr lang="en">
                <a:solidFill>
                  <a:srgbClr val="000000"/>
                </a:solidFill>
              </a:rPr>
              <a:t>;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String</a:t>
            </a:r>
            <a:r>
              <a:rPr lang="en">
                <a:solidFill>
                  <a:schemeClr val="dk1"/>
                </a:solidFill>
              </a:rPr>
              <a:t>[] arr = </a:t>
            </a:r>
            <a:r>
              <a:rPr lang="en">
                <a:solidFill>
                  <a:srgbClr val="38761D"/>
                </a:solidFill>
              </a:rPr>
              <a:t>new</a:t>
            </a:r>
            <a:r>
              <a:rPr lang="en">
                <a:solidFill>
                  <a:schemeClr val="dk1"/>
                </a:solidFill>
              </a:rPr>
              <a:t> String[</a:t>
            </a: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];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arr</a:t>
            </a:r>
            <a:r>
              <a:rPr lang="en">
                <a:solidFill>
                  <a:srgbClr val="000000"/>
                </a:solidFill>
              </a:rPr>
              <a:t>[</a:t>
            </a:r>
            <a:r>
              <a:rPr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]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changeMyArr</a:t>
            </a:r>
            <a:r>
              <a:rPr lang="en">
                <a:solidFill>
                  <a:srgbClr val="000000"/>
                </a:solidFill>
              </a:rPr>
              <a:t>(</a:t>
            </a:r>
            <a:r>
              <a:rPr lang="en">
                <a:solidFill>
                  <a:srgbClr val="3D85C6"/>
                </a:solidFill>
              </a:rPr>
              <a:t>arr</a:t>
            </a:r>
            <a:r>
              <a:rPr lang="en"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arr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802900" y="4029250"/>
            <a:ext cx="4861800" cy="6312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3802900" y="2878700"/>
            <a:ext cx="4861800" cy="6312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5743600" y="314425"/>
            <a:ext cx="2921100" cy="242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233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Six Answer: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950050"/>
            <a:ext cx="8520600" cy="3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</a:rPr>
              <a:t>void</a:t>
            </a:r>
            <a:r>
              <a:rPr lang="en">
                <a:solidFill>
                  <a:schemeClr val="dk1"/>
                </a:solidFill>
              </a:rPr>
              <a:t> changeMyArr(</a:t>
            </a:r>
            <a:r>
              <a:rPr lang="en">
                <a:solidFill>
                  <a:srgbClr val="0000FF"/>
                </a:solidFill>
              </a:rPr>
              <a:t>String</a:t>
            </a:r>
            <a:r>
              <a:rPr lang="en">
                <a:solidFill>
                  <a:schemeClr val="dk1"/>
                </a:solidFill>
              </a:rPr>
              <a:t>[] someArr)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someArr[</a:t>
            </a:r>
            <a:r>
              <a:rPr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 = </a:t>
            </a:r>
            <a:r>
              <a:rPr lang="en">
                <a:solidFill>
                  <a:srgbClr val="CC0000"/>
                </a:solidFill>
              </a:rPr>
              <a:t>“foo”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String</a:t>
            </a:r>
            <a:r>
              <a:rPr lang="en">
                <a:solidFill>
                  <a:schemeClr val="dk1"/>
                </a:solidFill>
              </a:rPr>
              <a:t>[] arr = </a:t>
            </a:r>
            <a:r>
              <a:rPr lang="en">
                <a:solidFill>
                  <a:srgbClr val="38761D"/>
                </a:solidFill>
              </a:rPr>
              <a:t>new</a:t>
            </a:r>
            <a:r>
              <a:rPr lang="en">
                <a:solidFill>
                  <a:schemeClr val="dk1"/>
                </a:solidFill>
              </a:rPr>
              <a:t> String[</a:t>
            </a:r>
            <a:r>
              <a:rPr lang="en">
                <a:solidFill>
                  <a:srgbClr val="FF0000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];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arr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</a:rPr>
              <a:t>changeMyArr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3D85C6"/>
                </a:solidFill>
              </a:rPr>
              <a:t>arr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D85C6"/>
                </a:solidFill>
              </a:rPr>
              <a:t>arr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FF0000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3802900" y="4029250"/>
            <a:ext cx="4861800" cy="6312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“foo”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3802900" y="2878700"/>
            <a:ext cx="4861800" cy="6312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null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5743600" y="314425"/>
            <a:ext cx="2921100" cy="242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Seven:</a:t>
            </a:r>
            <a:endParaRPr sz="3000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251850" y="79482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</a:rPr>
              <a:t>int</a:t>
            </a:r>
            <a:r>
              <a:rPr lang="en" sz="2400">
                <a:solidFill>
                  <a:schemeClr val="dk1"/>
                </a:solidFill>
              </a:rPr>
              <a:t>[] numbers</a:t>
            </a:r>
            <a:r>
              <a:rPr lang="en" sz="2400">
                <a:solidFill>
                  <a:srgbClr val="674EA7"/>
                </a:solidFill>
              </a:rPr>
              <a:t> = </a:t>
            </a:r>
            <a:r>
              <a:rPr lang="en" sz="2400">
                <a:solidFill>
                  <a:schemeClr val="dk1"/>
                </a:solidFill>
              </a:rPr>
              <a:t>{</a:t>
            </a:r>
            <a:r>
              <a:rPr lang="en" sz="2400">
                <a:solidFill>
                  <a:srgbClr val="FF0000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,</a:t>
            </a:r>
            <a:r>
              <a:rPr lang="en" sz="2400">
                <a:solidFill>
                  <a:srgbClr val="FF0000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,</a:t>
            </a:r>
            <a:r>
              <a:rPr lang="en" sz="2400">
                <a:solidFill>
                  <a:srgbClr val="FF0000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,</a:t>
            </a:r>
            <a:r>
              <a:rPr lang="en" sz="2400">
                <a:solidFill>
                  <a:srgbClr val="FF0000"/>
                </a:solidFill>
              </a:rPr>
              <a:t>4</a:t>
            </a:r>
            <a:r>
              <a:rPr lang="en" sz="2400">
                <a:solidFill>
                  <a:schemeClr val="dk1"/>
                </a:solidFill>
              </a:rPr>
              <a:t>};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AA84F"/>
                </a:solidFill>
              </a:rPr>
              <a:t>for</a:t>
            </a:r>
            <a:r>
              <a:rPr lang="en" sz="2400">
                <a:solidFill>
                  <a:schemeClr val="dk1"/>
                </a:solidFill>
              </a:rPr>
              <a:t> (</a:t>
            </a:r>
            <a:r>
              <a:rPr lang="en" sz="2400">
                <a:solidFill>
                  <a:srgbClr val="0000FF"/>
                </a:solidFill>
              </a:rPr>
              <a:t>int </a:t>
            </a:r>
            <a:r>
              <a:rPr lang="en" sz="2400">
                <a:solidFill>
                  <a:schemeClr val="dk1"/>
                </a:solidFill>
              </a:rPr>
              <a:t>value : </a:t>
            </a:r>
            <a:r>
              <a:rPr lang="en" sz="2400">
                <a:solidFill>
                  <a:srgbClr val="45818E"/>
                </a:solidFill>
              </a:rPr>
              <a:t>numbers</a:t>
            </a:r>
            <a:r>
              <a:rPr lang="en" sz="2400">
                <a:solidFill>
                  <a:schemeClr val="dk1"/>
                </a:solidFill>
              </a:rPr>
              <a:t>) {</a:t>
            </a:r>
            <a:endParaRPr sz="2400">
              <a:solidFill>
                <a:srgbClr val="45818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    value += </a:t>
            </a:r>
            <a:r>
              <a:rPr lang="en" sz="2400">
                <a:solidFill>
                  <a:srgbClr val="FF0000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;</a:t>
            </a:r>
            <a:endParaRPr sz="2400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rgbClr val="674EA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5818E"/>
                </a:solidFill>
              </a:rPr>
              <a:t>numbers</a:t>
            </a:r>
            <a:r>
              <a:rPr lang="en" sz="2400">
                <a:solidFill>
                  <a:schemeClr val="dk1"/>
                </a:solidFill>
              </a:rPr>
              <a:t>;a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2689725" y="2073750"/>
            <a:ext cx="2640600" cy="9960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5646075" y="931975"/>
            <a:ext cx="2970300" cy="2279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2672925" y="3333650"/>
            <a:ext cx="2674200" cy="3927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Seven Answer:</a:t>
            </a:r>
            <a:endParaRPr sz="3000"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251850" y="79482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int</a:t>
            </a:r>
            <a:r>
              <a:rPr lang="en" sz="2400">
                <a:solidFill>
                  <a:schemeClr val="dk1"/>
                </a:solidFill>
              </a:rPr>
              <a:t>[] numbers</a:t>
            </a:r>
            <a:r>
              <a:rPr lang="en" sz="2400">
                <a:solidFill>
                  <a:srgbClr val="674EA7"/>
                </a:solidFill>
              </a:rPr>
              <a:t> = </a:t>
            </a:r>
            <a:r>
              <a:rPr lang="en" sz="2400">
                <a:solidFill>
                  <a:schemeClr val="dk1"/>
                </a:solidFill>
              </a:rPr>
              <a:t>{</a:t>
            </a:r>
            <a:r>
              <a:rPr lang="en" sz="2400">
                <a:solidFill>
                  <a:srgbClr val="FF0000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,</a:t>
            </a:r>
            <a:r>
              <a:rPr lang="en" sz="2400">
                <a:solidFill>
                  <a:srgbClr val="FF0000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,</a:t>
            </a:r>
            <a:r>
              <a:rPr lang="en" sz="2400">
                <a:solidFill>
                  <a:srgbClr val="FF0000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,</a:t>
            </a:r>
            <a:r>
              <a:rPr lang="en" sz="2400">
                <a:solidFill>
                  <a:srgbClr val="FF0000"/>
                </a:solidFill>
              </a:rPr>
              <a:t>4</a:t>
            </a:r>
            <a:r>
              <a:rPr lang="en" sz="2400">
                <a:solidFill>
                  <a:schemeClr val="dk1"/>
                </a:solidFill>
              </a:rPr>
              <a:t>};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for</a:t>
            </a:r>
            <a:r>
              <a:rPr lang="en" sz="2400">
                <a:solidFill>
                  <a:schemeClr val="dk1"/>
                </a:solidFill>
              </a:rPr>
              <a:t> (</a:t>
            </a:r>
            <a:r>
              <a:rPr lang="en" sz="2400">
                <a:solidFill>
                  <a:srgbClr val="0000FF"/>
                </a:solidFill>
              </a:rPr>
              <a:t>int </a:t>
            </a:r>
            <a:r>
              <a:rPr lang="en" sz="2400">
                <a:solidFill>
                  <a:schemeClr val="dk1"/>
                </a:solidFill>
              </a:rPr>
              <a:t>value : </a:t>
            </a:r>
            <a:r>
              <a:rPr lang="en" sz="2400">
                <a:solidFill>
                  <a:srgbClr val="45818E"/>
                </a:solidFill>
              </a:rPr>
              <a:t>numbers</a:t>
            </a:r>
            <a:r>
              <a:rPr lang="en" sz="2400">
                <a:solidFill>
                  <a:schemeClr val="dk1"/>
                </a:solidFill>
              </a:rPr>
              <a:t>) {</a:t>
            </a:r>
            <a:endParaRPr sz="2400">
              <a:solidFill>
                <a:srgbClr val="45818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value += </a:t>
            </a:r>
            <a:r>
              <a:rPr lang="en" sz="2400">
                <a:solidFill>
                  <a:srgbClr val="FF0000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</a:rPr>
              <a:t>;</a:t>
            </a:r>
            <a:endParaRPr sz="2400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rgbClr val="674EA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</a:rPr>
              <a:t>numbers</a:t>
            </a:r>
            <a:r>
              <a:rPr lang="en" sz="2400">
                <a:solidFill>
                  <a:schemeClr val="dk1"/>
                </a:solidFill>
              </a:rPr>
              <a:t>;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2689725" y="2073750"/>
            <a:ext cx="2640600" cy="9960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5646075" y="931975"/>
            <a:ext cx="2970300" cy="2279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2672925" y="3333650"/>
            <a:ext cx="2674200" cy="3927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[1, 2, 3, 4]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 Eight:</a:t>
            </a:r>
            <a:endParaRPr sz="1800"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270275" y="55667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A84F"/>
                </a:solidFill>
              </a:rPr>
              <a:t>class</a:t>
            </a:r>
            <a:r>
              <a:rPr lang="en" sz="1400">
                <a:solidFill>
                  <a:srgbClr val="000000"/>
                </a:solidFill>
              </a:rPr>
              <a:t> Rectangle {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</a:t>
            </a:r>
            <a:r>
              <a:rPr lang="en" sz="1400">
                <a:solidFill>
                  <a:srgbClr val="0000FF"/>
                </a:solidFill>
              </a:rPr>
              <a:t>int</a:t>
            </a:r>
            <a:r>
              <a:rPr lang="en" sz="1400">
                <a:solidFill>
                  <a:srgbClr val="000000"/>
                </a:solidFill>
              </a:rPr>
              <a:t> width = </a:t>
            </a:r>
            <a:r>
              <a:rPr lang="en" sz="1400">
                <a:solidFill>
                  <a:srgbClr val="FF0000"/>
                </a:solidFill>
              </a:rPr>
              <a:t>1</a:t>
            </a:r>
            <a:r>
              <a:rPr lang="en" sz="1400">
                <a:solidFill>
                  <a:srgbClr val="000000"/>
                </a:solidFill>
              </a:rPr>
              <a:t>;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FF"/>
                </a:solidFill>
              </a:rPr>
              <a:t>    </a:t>
            </a:r>
            <a:r>
              <a:rPr lang="en" sz="1400">
                <a:solidFill>
                  <a:srgbClr val="0000FF"/>
                </a:solidFill>
              </a:rPr>
              <a:t>int</a:t>
            </a:r>
            <a:r>
              <a:rPr lang="en" sz="1400">
                <a:solidFill>
                  <a:schemeClr val="dk1"/>
                </a:solidFill>
              </a:rPr>
              <a:t> height = </a:t>
            </a:r>
            <a:r>
              <a:rPr lang="en" sz="1400">
                <a:solidFill>
                  <a:srgbClr val="FF0000"/>
                </a:solidFill>
              </a:rPr>
              <a:t>1</a:t>
            </a:r>
            <a:r>
              <a:rPr lang="en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</a:t>
            </a:r>
            <a:r>
              <a:rPr lang="en" sz="1400">
                <a:solidFill>
                  <a:srgbClr val="0000FF"/>
                </a:solidFill>
              </a:rPr>
              <a:t>final int </a:t>
            </a:r>
            <a:r>
              <a:rPr lang="en" sz="1400">
                <a:solidFill>
                  <a:schemeClr val="dk1"/>
                </a:solidFill>
              </a:rPr>
              <a:t>perimeter = </a:t>
            </a:r>
            <a:r>
              <a:rPr lang="en" sz="1400">
                <a:solidFill>
                  <a:srgbClr val="FF0000"/>
                </a:solidFill>
              </a:rPr>
              <a:t>4</a:t>
            </a:r>
            <a:r>
              <a:rPr lang="en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</a:t>
            </a:r>
            <a:r>
              <a:rPr lang="en" sz="1400">
                <a:solidFill>
                  <a:srgbClr val="0000FF"/>
                </a:solidFill>
              </a:rPr>
              <a:t>final int </a:t>
            </a:r>
            <a:r>
              <a:rPr lang="en" sz="1400">
                <a:solidFill>
                  <a:schemeClr val="dk1"/>
                </a:solidFill>
              </a:rPr>
              <a:t>area = </a:t>
            </a:r>
            <a:r>
              <a:rPr lang="en" sz="1400">
                <a:solidFill>
                  <a:srgbClr val="FF0000"/>
                </a:solidFill>
              </a:rPr>
              <a:t>1</a:t>
            </a:r>
            <a:r>
              <a:rPr lang="en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    </a:t>
            </a:r>
            <a:r>
              <a:rPr lang="en" sz="1400">
                <a:solidFill>
                  <a:schemeClr val="dk1"/>
                </a:solidFill>
              </a:rPr>
              <a:t>Rectangle(</a:t>
            </a:r>
            <a:r>
              <a:rPr lang="en" sz="1400">
                <a:solidFill>
                  <a:srgbClr val="0000FF"/>
                </a:solidFill>
              </a:rPr>
              <a:t>int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45818E"/>
                </a:solidFill>
              </a:rPr>
              <a:t>width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0000FF"/>
                </a:solidFill>
              </a:rPr>
              <a:t>int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45818E"/>
                </a:solidFill>
              </a:rPr>
              <a:t>height</a:t>
            </a:r>
            <a:r>
              <a:rPr lang="en" sz="1400">
                <a:solidFill>
                  <a:schemeClr val="dk1"/>
                </a:solidFill>
              </a:rPr>
              <a:t>){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</a:t>
            </a:r>
            <a:r>
              <a:rPr lang="en" sz="1400">
                <a:solidFill>
                  <a:srgbClr val="6AA84F"/>
                </a:solidFill>
              </a:rPr>
              <a:t>this</a:t>
            </a:r>
            <a:r>
              <a:rPr lang="en" sz="1400">
                <a:solidFill>
                  <a:schemeClr val="dk1"/>
                </a:solidFill>
              </a:rPr>
              <a:t>.height = </a:t>
            </a:r>
            <a:r>
              <a:rPr lang="en" sz="1400">
                <a:solidFill>
                  <a:srgbClr val="45818E"/>
                </a:solidFill>
              </a:rPr>
              <a:t>height</a:t>
            </a:r>
            <a:r>
              <a:rPr lang="en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</a:t>
            </a:r>
            <a:r>
              <a:rPr lang="en" sz="1400">
                <a:solidFill>
                  <a:srgbClr val="6AA84F"/>
                </a:solidFill>
              </a:rPr>
              <a:t>this</a:t>
            </a:r>
            <a:r>
              <a:rPr lang="en" sz="1400">
                <a:solidFill>
                  <a:schemeClr val="dk1"/>
                </a:solidFill>
              </a:rPr>
              <a:t>.width = </a:t>
            </a:r>
            <a:r>
              <a:rPr lang="en" sz="1400">
                <a:solidFill>
                  <a:srgbClr val="45818E"/>
                </a:solidFill>
              </a:rPr>
              <a:t>width</a:t>
            </a:r>
            <a:r>
              <a:rPr lang="en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perimeter = </a:t>
            </a:r>
            <a:r>
              <a:rPr lang="en" sz="1400">
                <a:solidFill>
                  <a:srgbClr val="45818E"/>
                </a:solidFill>
              </a:rPr>
              <a:t>width</a:t>
            </a:r>
            <a:r>
              <a:rPr lang="en" sz="1400">
                <a:solidFill>
                  <a:schemeClr val="dk1"/>
                </a:solidFill>
              </a:rPr>
              <a:t> * </a:t>
            </a:r>
            <a:r>
              <a:rPr lang="en" sz="1400">
                <a:solidFill>
                  <a:srgbClr val="FF0000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 + </a:t>
            </a:r>
            <a:r>
              <a:rPr lang="en" sz="1400">
                <a:solidFill>
                  <a:srgbClr val="45818E"/>
                </a:solidFill>
              </a:rPr>
              <a:t>height</a:t>
            </a:r>
            <a:r>
              <a:rPr lang="en" sz="1400">
                <a:solidFill>
                  <a:schemeClr val="dk1"/>
                </a:solidFill>
              </a:rPr>
              <a:t> * </a:t>
            </a:r>
            <a:r>
              <a:rPr lang="en" sz="1400">
                <a:solidFill>
                  <a:srgbClr val="FF0000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area = </a:t>
            </a:r>
            <a:r>
              <a:rPr lang="en" sz="1400">
                <a:solidFill>
                  <a:srgbClr val="45818E"/>
                </a:solidFill>
              </a:rPr>
              <a:t>width</a:t>
            </a:r>
            <a:r>
              <a:rPr lang="en" sz="1400">
                <a:solidFill>
                  <a:schemeClr val="dk1"/>
                </a:solidFill>
              </a:rPr>
              <a:t> * </a:t>
            </a:r>
            <a:r>
              <a:rPr lang="en" sz="1400">
                <a:solidFill>
                  <a:srgbClr val="45818E"/>
                </a:solidFill>
              </a:rPr>
              <a:t>height</a:t>
            </a:r>
            <a:r>
              <a:rPr lang="en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}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Rectangle</a:t>
            </a:r>
            <a:r>
              <a:rPr lang="en" sz="1400">
                <a:solidFill>
                  <a:schemeClr val="dk1"/>
                </a:solidFill>
              </a:rPr>
              <a:t> rect = </a:t>
            </a:r>
            <a:r>
              <a:rPr lang="en" sz="1400">
                <a:solidFill>
                  <a:srgbClr val="0000FF"/>
                </a:solidFill>
              </a:rPr>
              <a:t>Rectangle</a:t>
            </a:r>
            <a:r>
              <a:rPr lang="en" sz="1400">
                <a:solidFill>
                  <a:schemeClr val="dk1"/>
                </a:solidFill>
              </a:rPr>
              <a:t>(10, 20);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85C6"/>
                </a:solidFill>
              </a:rPr>
              <a:t>rect</a:t>
            </a:r>
            <a:r>
              <a:rPr lang="en" sz="1400">
                <a:solidFill>
                  <a:srgbClr val="000000"/>
                </a:solidFill>
              </a:rPr>
              <a:t>.</a:t>
            </a:r>
            <a:r>
              <a:rPr lang="en" sz="1400">
                <a:solidFill>
                  <a:srgbClr val="3D85C6"/>
                </a:solidFill>
              </a:rPr>
              <a:t>perimeter</a:t>
            </a:r>
            <a:endParaRPr sz="1400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85C6"/>
                </a:solidFill>
              </a:rPr>
              <a:t>rect</a:t>
            </a:r>
            <a:r>
              <a:rPr lang="en" sz="1400">
                <a:solidFill>
                  <a:srgbClr val="000000"/>
                </a:solidFill>
              </a:rPr>
              <a:t>.</a:t>
            </a:r>
            <a:r>
              <a:rPr lang="en" sz="1400">
                <a:solidFill>
                  <a:srgbClr val="3D85C6"/>
                </a:solidFill>
              </a:rPr>
              <a:t>area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4EA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2261125" y="3896950"/>
            <a:ext cx="3081900" cy="304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2261125" y="4268575"/>
            <a:ext cx="3081900" cy="304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5106975" y="453150"/>
            <a:ext cx="2921100" cy="2604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Rules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Divide into evenly-sized teams. Name your team!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Everyone starts off with 10 points.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team will have the first chance to answer the question. </a:t>
            </a:r>
            <a:r>
              <a:rPr lang="en"/>
              <a:t>This will rotate for each question.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your team answers correctly, you get a point. If your team answers incorrectly, you lose a point.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answered incorrectly, the question passes to the next group. Each time the question gets passed, its worth goes up a point.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winning team gets an extra point on their next hackathon score!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 Eight Answer:</a:t>
            </a:r>
            <a:endParaRPr sz="1800"/>
          </a:p>
        </p:txBody>
      </p:sp>
      <p:sp>
        <p:nvSpPr>
          <p:cNvPr id="212" name="Google Shape;212;p32"/>
          <p:cNvSpPr txBox="1">
            <a:spLocks noGrp="1"/>
          </p:cNvSpPr>
          <p:nvPr>
            <p:ph type="body" idx="1"/>
          </p:nvPr>
        </p:nvSpPr>
        <p:spPr>
          <a:xfrm>
            <a:off x="270275" y="55667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A84F"/>
                </a:solidFill>
              </a:rPr>
              <a:t>class</a:t>
            </a:r>
            <a:r>
              <a:rPr lang="en" sz="1400">
                <a:solidFill>
                  <a:srgbClr val="000000"/>
                </a:solidFill>
              </a:rPr>
              <a:t> Rectangle {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 </a:t>
            </a:r>
            <a:r>
              <a:rPr lang="en" sz="1400">
                <a:solidFill>
                  <a:srgbClr val="0000FF"/>
                </a:solidFill>
              </a:rPr>
              <a:t>int</a:t>
            </a:r>
            <a:r>
              <a:rPr lang="en" sz="1400">
                <a:solidFill>
                  <a:srgbClr val="000000"/>
                </a:solidFill>
              </a:rPr>
              <a:t> width = </a:t>
            </a:r>
            <a:r>
              <a:rPr lang="en" sz="1400">
                <a:solidFill>
                  <a:srgbClr val="FF0000"/>
                </a:solidFill>
              </a:rPr>
              <a:t>1</a:t>
            </a:r>
            <a:r>
              <a:rPr lang="en" sz="1400">
                <a:solidFill>
                  <a:srgbClr val="000000"/>
                </a:solidFill>
              </a:rPr>
              <a:t>;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FF"/>
                </a:solidFill>
              </a:rPr>
              <a:t>    </a:t>
            </a:r>
            <a:r>
              <a:rPr lang="en" sz="1400">
                <a:solidFill>
                  <a:srgbClr val="0000FF"/>
                </a:solidFill>
              </a:rPr>
              <a:t>int</a:t>
            </a:r>
            <a:r>
              <a:rPr lang="en" sz="1400">
                <a:solidFill>
                  <a:schemeClr val="dk1"/>
                </a:solidFill>
              </a:rPr>
              <a:t> height = </a:t>
            </a:r>
            <a:r>
              <a:rPr lang="en" sz="1400">
                <a:solidFill>
                  <a:srgbClr val="FF0000"/>
                </a:solidFill>
              </a:rPr>
              <a:t>1</a:t>
            </a:r>
            <a:r>
              <a:rPr lang="en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</a:t>
            </a:r>
            <a:r>
              <a:rPr lang="en" sz="1400">
                <a:solidFill>
                  <a:srgbClr val="0000FF"/>
                </a:solidFill>
              </a:rPr>
              <a:t>final int </a:t>
            </a:r>
            <a:r>
              <a:rPr lang="en" sz="1400">
                <a:solidFill>
                  <a:schemeClr val="dk1"/>
                </a:solidFill>
              </a:rPr>
              <a:t>perimeter = </a:t>
            </a:r>
            <a:r>
              <a:rPr lang="en" sz="1400">
                <a:solidFill>
                  <a:srgbClr val="FF0000"/>
                </a:solidFill>
              </a:rPr>
              <a:t>4</a:t>
            </a:r>
            <a:r>
              <a:rPr lang="en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</a:t>
            </a:r>
            <a:r>
              <a:rPr lang="en" sz="1400">
                <a:solidFill>
                  <a:srgbClr val="0000FF"/>
                </a:solidFill>
              </a:rPr>
              <a:t>final int </a:t>
            </a:r>
            <a:r>
              <a:rPr lang="en" sz="1400">
                <a:solidFill>
                  <a:schemeClr val="dk1"/>
                </a:solidFill>
              </a:rPr>
              <a:t>area = </a:t>
            </a:r>
            <a:r>
              <a:rPr lang="en" sz="1400">
                <a:solidFill>
                  <a:srgbClr val="FF0000"/>
                </a:solidFill>
              </a:rPr>
              <a:t>1</a:t>
            </a:r>
            <a:r>
              <a:rPr lang="en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    </a:t>
            </a:r>
            <a:r>
              <a:rPr lang="en" sz="1400">
                <a:solidFill>
                  <a:schemeClr val="dk1"/>
                </a:solidFill>
              </a:rPr>
              <a:t>Rectangle(</a:t>
            </a:r>
            <a:r>
              <a:rPr lang="en" sz="1400">
                <a:solidFill>
                  <a:srgbClr val="0000FF"/>
                </a:solidFill>
              </a:rPr>
              <a:t>int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45818E"/>
                </a:solidFill>
              </a:rPr>
              <a:t>width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0000FF"/>
                </a:solidFill>
              </a:rPr>
              <a:t>int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45818E"/>
                </a:solidFill>
              </a:rPr>
              <a:t>height</a:t>
            </a:r>
            <a:r>
              <a:rPr lang="en" sz="1400">
                <a:solidFill>
                  <a:schemeClr val="dk1"/>
                </a:solidFill>
              </a:rPr>
              <a:t>){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</a:t>
            </a:r>
            <a:r>
              <a:rPr lang="en" sz="1400">
                <a:solidFill>
                  <a:srgbClr val="6AA84F"/>
                </a:solidFill>
              </a:rPr>
              <a:t>this</a:t>
            </a:r>
            <a:r>
              <a:rPr lang="en" sz="1400">
                <a:solidFill>
                  <a:schemeClr val="dk1"/>
                </a:solidFill>
              </a:rPr>
              <a:t>.height = </a:t>
            </a:r>
            <a:r>
              <a:rPr lang="en" sz="1400">
                <a:solidFill>
                  <a:srgbClr val="45818E"/>
                </a:solidFill>
              </a:rPr>
              <a:t>height</a:t>
            </a:r>
            <a:r>
              <a:rPr lang="en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</a:t>
            </a:r>
            <a:r>
              <a:rPr lang="en" sz="1400">
                <a:solidFill>
                  <a:srgbClr val="6AA84F"/>
                </a:solidFill>
              </a:rPr>
              <a:t>this</a:t>
            </a:r>
            <a:r>
              <a:rPr lang="en" sz="1400">
                <a:solidFill>
                  <a:schemeClr val="dk1"/>
                </a:solidFill>
              </a:rPr>
              <a:t>.width = </a:t>
            </a:r>
            <a:r>
              <a:rPr lang="en" sz="1400">
                <a:solidFill>
                  <a:srgbClr val="45818E"/>
                </a:solidFill>
              </a:rPr>
              <a:t>width</a:t>
            </a:r>
            <a:r>
              <a:rPr lang="en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perimeter = </a:t>
            </a:r>
            <a:r>
              <a:rPr lang="en" sz="1400">
                <a:solidFill>
                  <a:srgbClr val="45818E"/>
                </a:solidFill>
              </a:rPr>
              <a:t>width</a:t>
            </a:r>
            <a:r>
              <a:rPr lang="en" sz="1400">
                <a:solidFill>
                  <a:schemeClr val="dk1"/>
                </a:solidFill>
              </a:rPr>
              <a:t> * </a:t>
            </a:r>
            <a:r>
              <a:rPr lang="en" sz="1400">
                <a:solidFill>
                  <a:srgbClr val="FF0000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 + </a:t>
            </a:r>
            <a:r>
              <a:rPr lang="en" sz="1400">
                <a:solidFill>
                  <a:srgbClr val="45818E"/>
                </a:solidFill>
              </a:rPr>
              <a:t>height</a:t>
            </a:r>
            <a:r>
              <a:rPr lang="en" sz="1400">
                <a:solidFill>
                  <a:schemeClr val="dk1"/>
                </a:solidFill>
              </a:rPr>
              <a:t> * </a:t>
            </a:r>
            <a:r>
              <a:rPr lang="en" sz="1400">
                <a:solidFill>
                  <a:srgbClr val="FF0000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    area = </a:t>
            </a:r>
            <a:r>
              <a:rPr lang="en" sz="1400">
                <a:solidFill>
                  <a:srgbClr val="45818E"/>
                </a:solidFill>
              </a:rPr>
              <a:t>width</a:t>
            </a:r>
            <a:r>
              <a:rPr lang="en" sz="1400">
                <a:solidFill>
                  <a:schemeClr val="dk1"/>
                </a:solidFill>
              </a:rPr>
              <a:t> * </a:t>
            </a:r>
            <a:r>
              <a:rPr lang="en" sz="1400">
                <a:solidFill>
                  <a:srgbClr val="45818E"/>
                </a:solidFill>
              </a:rPr>
              <a:t>height</a:t>
            </a:r>
            <a:r>
              <a:rPr lang="en" sz="1400">
                <a:solidFill>
                  <a:schemeClr val="dk1"/>
                </a:solidFill>
              </a:rPr>
              <a:t>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    }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Rectangle</a:t>
            </a:r>
            <a:r>
              <a:rPr lang="en" sz="1400">
                <a:solidFill>
                  <a:schemeClr val="dk1"/>
                </a:solidFill>
              </a:rPr>
              <a:t> rect = new </a:t>
            </a:r>
            <a:r>
              <a:rPr lang="en" sz="1400">
                <a:solidFill>
                  <a:srgbClr val="0000FF"/>
                </a:solidFill>
              </a:rPr>
              <a:t>Rectangle</a:t>
            </a:r>
            <a:r>
              <a:rPr lang="en" sz="1400">
                <a:solidFill>
                  <a:schemeClr val="dk1"/>
                </a:solidFill>
              </a:rPr>
              <a:t>(10, 20);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85C6"/>
                </a:solidFill>
              </a:rPr>
              <a:t>rect</a:t>
            </a:r>
            <a:r>
              <a:rPr lang="en" sz="1400">
                <a:solidFill>
                  <a:srgbClr val="000000"/>
                </a:solidFill>
              </a:rPr>
              <a:t>.</a:t>
            </a:r>
            <a:r>
              <a:rPr lang="en" sz="1400">
                <a:solidFill>
                  <a:srgbClr val="3D85C6"/>
                </a:solidFill>
              </a:rPr>
              <a:t>perimeter</a:t>
            </a:r>
            <a:endParaRPr sz="1400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D85C6"/>
                </a:solidFill>
              </a:rPr>
              <a:t>rect</a:t>
            </a:r>
            <a:r>
              <a:rPr lang="en" sz="1400">
                <a:solidFill>
                  <a:srgbClr val="000000"/>
                </a:solidFill>
              </a:rPr>
              <a:t>.</a:t>
            </a:r>
            <a:r>
              <a:rPr lang="en" sz="1400">
                <a:solidFill>
                  <a:srgbClr val="3D85C6"/>
                </a:solidFill>
              </a:rPr>
              <a:t>area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4EA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2261125" y="3896950"/>
            <a:ext cx="3081900" cy="304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2261125" y="4268575"/>
            <a:ext cx="3081900" cy="304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5106975" y="453150"/>
            <a:ext cx="2921100" cy="2604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error: cannot assign a value to final variable perimeter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6" name="Google Shape;216;p32"/>
          <p:cNvSpPr/>
          <p:nvPr/>
        </p:nvSpPr>
        <p:spPr>
          <a:xfrm>
            <a:off x="3643525" y="2567025"/>
            <a:ext cx="713100" cy="1887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 Nine:</a:t>
            </a:r>
            <a:endParaRPr sz="1800"/>
          </a:p>
        </p:txBody>
      </p:sp>
      <p:sp>
        <p:nvSpPr>
          <p:cNvPr id="222" name="Google Shape;222;p33"/>
          <p:cNvSpPr txBox="1">
            <a:spLocks noGrp="1"/>
          </p:cNvSpPr>
          <p:nvPr>
            <p:ph type="body" idx="1"/>
          </p:nvPr>
        </p:nvSpPr>
        <p:spPr>
          <a:xfrm>
            <a:off x="270275" y="55667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AA84F"/>
                </a:solidFill>
              </a:rPr>
              <a:t>class</a:t>
            </a:r>
            <a:r>
              <a:rPr lang="en" sz="1600">
                <a:solidFill>
                  <a:schemeClr val="dk1"/>
                </a:solidFill>
              </a:rPr>
              <a:t> User {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</a:t>
            </a:r>
            <a:r>
              <a:rPr lang="en" sz="1600">
                <a:solidFill>
                  <a:srgbClr val="0000FF"/>
                </a:solidFill>
              </a:rPr>
              <a:t>int</a:t>
            </a:r>
            <a:r>
              <a:rPr lang="en" sz="1600">
                <a:solidFill>
                  <a:srgbClr val="FF00FF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intelligence = </a:t>
            </a:r>
            <a:r>
              <a:rPr lang="en" sz="1600">
                <a:solidFill>
                  <a:srgbClr val="FF0000"/>
                </a:solidFill>
              </a:rPr>
              <a:t>0</a:t>
            </a:r>
            <a:r>
              <a:rPr lang="en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</a:rPr>
              <a:t>    public </a:t>
            </a:r>
            <a:r>
              <a:rPr lang="en" sz="1600">
                <a:solidFill>
                  <a:srgbClr val="6AA84F"/>
                </a:solidFill>
              </a:rPr>
              <a:t>void</a:t>
            </a:r>
            <a:r>
              <a:rPr lang="en" sz="1600">
                <a:solidFill>
                  <a:srgbClr val="FF00FF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studyFor(</a:t>
            </a:r>
            <a:r>
              <a:rPr lang="en" sz="1600">
                <a:solidFill>
                  <a:srgbClr val="0000FF"/>
                </a:solidFill>
              </a:rPr>
              <a:t>string</a:t>
            </a:r>
            <a:r>
              <a:rPr lang="en" sz="1600">
                <a:solidFill>
                  <a:srgbClr val="674EA7"/>
                </a:solidFill>
              </a:rPr>
              <a:t> </a:t>
            </a:r>
            <a:r>
              <a:rPr lang="en" sz="1600">
                <a:solidFill>
                  <a:srgbClr val="45818E"/>
                </a:solidFill>
              </a:rPr>
              <a:t>topic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0000FF"/>
                </a:solidFill>
              </a:rPr>
              <a:t>int</a:t>
            </a:r>
            <a:r>
              <a:rPr lang="en" sz="1600">
                <a:solidFill>
                  <a:srgbClr val="674EA7"/>
                </a:solidFill>
              </a:rPr>
              <a:t> </a:t>
            </a:r>
            <a:r>
              <a:rPr lang="en" sz="1600">
                <a:solidFill>
                  <a:srgbClr val="45818E"/>
                </a:solidFill>
              </a:rPr>
              <a:t>hours</a:t>
            </a:r>
            <a:r>
              <a:rPr lang="en" sz="1600">
                <a:solidFill>
                  <a:schemeClr val="dk1"/>
                </a:solidFill>
              </a:rPr>
              <a:t>)  {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intelligence += </a:t>
            </a:r>
            <a:r>
              <a:rPr lang="en" sz="1600">
                <a:solidFill>
                  <a:srgbClr val="45818E"/>
                </a:solidFill>
              </a:rPr>
              <a:t>hours</a:t>
            </a:r>
            <a:r>
              <a:rPr lang="en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</a:rPr>
              <a:t>    </a:t>
            </a:r>
            <a:r>
              <a:rPr lang="en" sz="1600">
                <a:solidFill>
                  <a:schemeClr val="dk1"/>
                </a:solidFill>
              </a:rPr>
              <a:t>    </a:t>
            </a:r>
            <a:r>
              <a:rPr lang="en" sz="1600">
                <a:solidFill>
                  <a:srgbClr val="E69138"/>
                </a:solidFill>
              </a:rPr>
              <a:t>System</a:t>
            </a:r>
            <a:r>
              <a:rPr lang="en" sz="1600">
                <a:solidFill>
                  <a:schemeClr val="dk1"/>
                </a:solidFill>
              </a:rPr>
              <a:t>.out.</a:t>
            </a:r>
            <a:r>
              <a:rPr lang="en" sz="1600">
                <a:solidFill>
                  <a:srgbClr val="9900FF"/>
                </a:solidFill>
              </a:rPr>
              <a:t>println</a:t>
            </a:r>
            <a:r>
              <a:rPr lang="en" sz="16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CC0000"/>
                </a:solidFill>
              </a:rPr>
              <a:t>“I am studying ”</a:t>
            </a:r>
            <a:r>
              <a:rPr lang="en" sz="1600">
                <a:solidFill>
                  <a:schemeClr val="dk1"/>
                </a:solidFill>
              </a:rPr>
              <a:t>+ </a:t>
            </a:r>
            <a:r>
              <a:rPr lang="en" sz="1600">
                <a:solidFill>
                  <a:srgbClr val="45818E"/>
                </a:solidFill>
              </a:rPr>
              <a:t>topic</a:t>
            </a:r>
            <a:r>
              <a:rPr lang="en" sz="1600">
                <a:solidFill>
                  <a:schemeClr val="dk1"/>
                </a:solidFill>
              </a:rPr>
              <a:t> +</a:t>
            </a:r>
            <a:r>
              <a:rPr lang="en" sz="1600">
                <a:solidFill>
                  <a:srgbClr val="CC0000"/>
                </a:solidFill>
              </a:rPr>
              <a:t>“ for ”</a:t>
            </a:r>
            <a:r>
              <a:rPr lang="en" sz="1600">
                <a:solidFill>
                  <a:schemeClr val="dk1"/>
                </a:solidFill>
              </a:rPr>
              <a:t>+ </a:t>
            </a:r>
            <a:r>
              <a:rPr lang="en" sz="1600">
                <a:solidFill>
                  <a:srgbClr val="45818E"/>
                </a:solidFill>
              </a:rPr>
              <a:t>hours</a:t>
            </a:r>
            <a:r>
              <a:rPr lang="en" sz="1600">
                <a:solidFill>
                  <a:schemeClr val="dk1"/>
                </a:solidFill>
              </a:rPr>
              <a:t> +</a:t>
            </a:r>
            <a:r>
              <a:rPr lang="en" sz="1600">
                <a:solidFill>
                  <a:srgbClr val="CC0000"/>
                </a:solidFill>
              </a:rPr>
              <a:t>“ hours”</a:t>
            </a:r>
            <a:r>
              <a:rPr lang="en" sz="1600">
                <a:solidFill>
                  <a:schemeClr val="dk1"/>
                </a:solidFill>
              </a:rPr>
              <a:t>);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}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</a:rPr>
              <a:t>User</a:t>
            </a:r>
            <a:r>
              <a:rPr lang="en" sz="1600">
                <a:solidFill>
                  <a:schemeClr val="dk1"/>
                </a:solidFill>
              </a:rPr>
              <a:t> user = new </a:t>
            </a:r>
            <a:r>
              <a:rPr lang="en" sz="1600">
                <a:solidFill>
                  <a:srgbClr val="0000FF"/>
                </a:solidFill>
              </a:rPr>
              <a:t>User</a:t>
            </a:r>
            <a:r>
              <a:rPr lang="en" sz="1600">
                <a:solidFill>
                  <a:schemeClr val="dk1"/>
                </a:solidFill>
              </a:rPr>
              <a:t>();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D85C6"/>
                </a:solidFill>
              </a:rPr>
              <a:t>user</a:t>
            </a:r>
            <a:r>
              <a:rPr lang="en" sz="1600">
                <a:solidFill>
                  <a:schemeClr val="dk1"/>
                </a:solidFill>
              </a:rPr>
              <a:t>.println(</a:t>
            </a:r>
            <a:r>
              <a:rPr lang="en" sz="1600">
                <a:solidFill>
                  <a:srgbClr val="CC0000"/>
                </a:solidFill>
              </a:rPr>
              <a:t>“Math”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0000FF"/>
                </a:solidFill>
              </a:rPr>
              <a:t>12</a:t>
            </a:r>
            <a:r>
              <a:rPr lang="en" sz="1600">
                <a:solidFill>
                  <a:schemeClr val="dk1"/>
                </a:solidFill>
              </a:rPr>
              <a:t>);</a:t>
            </a:r>
            <a:endParaRPr sz="1600">
              <a:solidFill>
                <a:srgbClr val="674EA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6AA84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6AA84F"/>
              </a:solidFill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5661675" y="2439750"/>
            <a:ext cx="2835300" cy="2056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740425" y="4026450"/>
            <a:ext cx="4480800" cy="469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 Nine Answer:</a:t>
            </a:r>
            <a:endParaRPr sz="1800"/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270275" y="55667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AA84F"/>
                </a:solidFill>
              </a:rPr>
              <a:t>class</a:t>
            </a:r>
            <a:r>
              <a:rPr lang="en" sz="1600">
                <a:solidFill>
                  <a:schemeClr val="dk1"/>
                </a:solidFill>
              </a:rPr>
              <a:t> User {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</a:t>
            </a:r>
            <a:r>
              <a:rPr lang="en" sz="1600">
                <a:solidFill>
                  <a:srgbClr val="0000FF"/>
                </a:solidFill>
              </a:rPr>
              <a:t>int</a:t>
            </a:r>
            <a:r>
              <a:rPr lang="en" sz="1600">
                <a:solidFill>
                  <a:srgbClr val="FF00FF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intelligence = </a:t>
            </a:r>
            <a:r>
              <a:rPr lang="en" sz="1600">
                <a:solidFill>
                  <a:srgbClr val="FF0000"/>
                </a:solidFill>
              </a:rPr>
              <a:t>0</a:t>
            </a:r>
            <a:r>
              <a:rPr lang="en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00FF"/>
                </a:solidFill>
              </a:rPr>
              <a:t>    public </a:t>
            </a:r>
            <a:r>
              <a:rPr lang="en" sz="1600">
                <a:solidFill>
                  <a:srgbClr val="6AA84F"/>
                </a:solidFill>
              </a:rPr>
              <a:t>void</a:t>
            </a:r>
            <a:r>
              <a:rPr lang="en" sz="1600">
                <a:solidFill>
                  <a:srgbClr val="FF00FF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studyFor(</a:t>
            </a:r>
            <a:r>
              <a:rPr lang="en" sz="1600">
                <a:solidFill>
                  <a:srgbClr val="0000FF"/>
                </a:solidFill>
              </a:rPr>
              <a:t>string</a:t>
            </a:r>
            <a:r>
              <a:rPr lang="en" sz="1600">
                <a:solidFill>
                  <a:srgbClr val="674EA7"/>
                </a:solidFill>
              </a:rPr>
              <a:t> </a:t>
            </a:r>
            <a:r>
              <a:rPr lang="en" sz="1600">
                <a:solidFill>
                  <a:srgbClr val="45818E"/>
                </a:solidFill>
              </a:rPr>
              <a:t>topic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0000FF"/>
                </a:solidFill>
              </a:rPr>
              <a:t>int</a:t>
            </a:r>
            <a:r>
              <a:rPr lang="en" sz="1600">
                <a:solidFill>
                  <a:srgbClr val="674EA7"/>
                </a:solidFill>
              </a:rPr>
              <a:t> </a:t>
            </a:r>
            <a:r>
              <a:rPr lang="en" sz="1600">
                <a:solidFill>
                  <a:srgbClr val="45818E"/>
                </a:solidFill>
              </a:rPr>
              <a:t>hours</a:t>
            </a:r>
            <a:r>
              <a:rPr lang="en" sz="1600">
                <a:solidFill>
                  <a:schemeClr val="dk1"/>
                </a:solidFill>
              </a:rPr>
              <a:t>)  {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intelligence += </a:t>
            </a:r>
            <a:r>
              <a:rPr lang="en" sz="1600">
                <a:solidFill>
                  <a:srgbClr val="45818E"/>
                </a:solidFill>
              </a:rPr>
              <a:t>hours</a:t>
            </a:r>
            <a:r>
              <a:rPr lang="en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</a:rPr>
              <a:t>    </a:t>
            </a:r>
            <a:r>
              <a:rPr lang="en" sz="1600">
                <a:solidFill>
                  <a:schemeClr val="dk1"/>
                </a:solidFill>
              </a:rPr>
              <a:t>    </a:t>
            </a:r>
            <a:r>
              <a:rPr lang="en" sz="1600">
                <a:solidFill>
                  <a:srgbClr val="E69138"/>
                </a:solidFill>
              </a:rPr>
              <a:t>System</a:t>
            </a:r>
            <a:r>
              <a:rPr lang="en" sz="1600">
                <a:solidFill>
                  <a:schemeClr val="dk1"/>
                </a:solidFill>
              </a:rPr>
              <a:t>.out.</a:t>
            </a:r>
            <a:r>
              <a:rPr lang="en" sz="1600">
                <a:solidFill>
                  <a:srgbClr val="9900FF"/>
                </a:solidFill>
              </a:rPr>
              <a:t>println</a:t>
            </a:r>
            <a:r>
              <a:rPr lang="en" sz="1600">
                <a:solidFill>
                  <a:srgbClr val="000000"/>
                </a:solidFill>
              </a:rPr>
              <a:t>(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CC0000"/>
                </a:solidFill>
              </a:rPr>
              <a:t>“I am studying ”</a:t>
            </a:r>
            <a:r>
              <a:rPr lang="en" sz="1600">
                <a:solidFill>
                  <a:schemeClr val="dk1"/>
                </a:solidFill>
              </a:rPr>
              <a:t>+ </a:t>
            </a:r>
            <a:r>
              <a:rPr lang="en" sz="1600">
                <a:solidFill>
                  <a:srgbClr val="45818E"/>
                </a:solidFill>
              </a:rPr>
              <a:t>topic</a:t>
            </a:r>
            <a:r>
              <a:rPr lang="en" sz="1600">
                <a:solidFill>
                  <a:schemeClr val="dk1"/>
                </a:solidFill>
              </a:rPr>
              <a:t> +</a:t>
            </a:r>
            <a:r>
              <a:rPr lang="en" sz="1600">
                <a:solidFill>
                  <a:srgbClr val="CC0000"/>
                </a:solidFill>
              </a:rPr>
              <a:t>“ for ”</a:t>
            </a:r>
            <a:r>
              <a:rPr lang="en" sz="1600">
                <a:solidFill>
                  <a:schemeClr val="dk1"/>
                </a:solidFill>
              </a:rPr>
              <a:t>+ </a:t>
            </a:r>
            <a:r>
              <a:rPr lang="en" sz="1600">
                <a:solidFill>
                  <a:srgbClr val="45818E"/>
                </a:solidFill>
              </a:rPr>
              <a:t>hours</a:t>
            </a:r>
            <a:r>
              <a:rPr lang="en" sz="1600">
                <a:solidFill>
                  <a:schemeClr val="dk1"/>
                </a:solidFill>
              </a:rPr>
              <a:t> +</a:t>
            </a:r>
            <a:r>
              <a:rPr lang="en" sz="1600">
                <a:solidFill>
                  <a:srgbClr val="CC0000"/>
                </a:solidFill>
              </a:rPr>
              <a:t>“ hours”</a:t>
            </a:r>
            <a:r>
              <a:rPr lang="en" sz="1600">
                <a:solidFill>
                  <a:srgbClr val="000000"/>
                </a:solidFill>
              </a:rPr>
              <a:t>)</a:t>
            </a:r>
            <a:r>
              <a:rPr lang="en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}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</a:rPr>
              <a:t>User</a:t>
            </a:r>
            <a:r>
              <a:rPr lang="en" sz="1600">
                <a:solidFill>
                  <a:schemeClr val="dk1"/>
                </a:solidFill>
              </a:rPr>
              <a:t> user = new </a:t>
            </a:r>
            <a:r>
              <a:rPr lang="en" sz="1600">
                <a:solidFill>
                  <a:srgbClr val="0000FF"/>
                </a:solidFill>
              </a:rPr>
              <a:t>User</a:t>
            </a:r>
            <a:r>
              <a:rPr lang="en" sz="1600">
                <a:solidFill>
                  <a:schemeClr val="dk1"/>
                </a:solidFill>
              </a:rPr>
              <a:t>();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D85C6"/>
                </a:solidFill>
              </a:rPr>
              <a:t>user</a:t>
            </a:r>
            <a:r>
              <a:rPr lang="en" sz="1600">
                <a:solidFill>
                  <a:schemeClr val="dk1"/>
                </a:solidFill>
              </a:rPr>
              <a:t>.println(</a:t>
            </a:r>
            <a:r>
              <a:rPr lang="en" sz="1600">
                <a:solidFill>
                  <a:srgbClr val="CC0000"/>
                </a:solidFill>
              </a:rPr>
              <a:t>“Math”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0000FF"/>
                </a:solidFill>
              </a:rPr>
              <a:t>12</a:t>
            </a:r>
            <a:r>
              <a:rPr lang="en" sz="1600">
                <a:solidFill>
                  <a:schemeClr val="dk1"/>
                </a:solidFill>
              </a:rPr>
              <a:t>);</a:t>
            </a:r>
            <a:endParaRPr sz="1600">
              <a:solidFill>
                <a:srgbClr val="674EA7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6AA84F"/>
              </a:solidFill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740425" y="4026450"/>
            <a:ext cx="4480800" cy="469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5661675" y="2439750"/>
            <a:ext cx="2835300" cy="2056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error: cannot find symbol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symbol: string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1822225" y="1331125"/>
            <a:ext cx="645300" cy="384600"/>
          </a:xfrm>
          <a:prstGeom prst="flowChartConnector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Ten:</a:t>
            </a:r>
            <a:endParaRPr sz="3000"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251850" y="79482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String</a:t>
            </a:r>
            <a:r>
              <a:rPr lang="en" sz="2400">
                <a:solidFill>
                  <a:schemeClr val="dk1"/>
                </a:solidFill>
              </a:rPr>
              <a:t>[] strings</a:t>
            </a:r>
            <a:r>
              <a:rPr lang="en" sz="2400">
                <a:solidFill>
                  <a:srgbClr val="674EA7"/>
                </a:solidFill>
              </a:rPr>
              <a:t> = </a:t>
            </a:r>
            <a:r>
              <a:rPr lang="en" sz="2400">
                <a:solidFill>
                  <a:schemeClr val="dk1"/>
                </a:solidFill>
              </a:rPr>
              <a:t>{</a:t>
            </a:r>
            <a:r>
              <a:rPr lang="en" sz="2400">
                <a:solidFill>
                  <a:srgbClr val="FF0000"/>
                </a:solidFill>
              </a:rPr>
              <a:t>“a”</a:t>
            </a:r>
            <a:r>
              <a:rPr lang="en" sz="2400">
                <a:solidFill>
                  <a:schemeClr val="dk1"/>
                </a:solidFill>
              </a:rPr>
              <a:t>,</a:t>
            </a:r>
            <a:r>
              <a:rPr lang="en" sz="2400">
                <a:solidFill>
                  <a:srgbClr val="FF0000"/>
                </a:solidFill>
              </a:rPr>
              <a:t>“b”</a:t>
            </a:r>
            <a:r>
              <a:rPr lang="en" sz="2400">
                <a:solidFill>
                  <a:schemeClr val="dk1"/>
                </a:solidFill>
              </a:rPr>
              <a:t>,</a:t>
            </a:r>
            <a:r>
              <a:rPr lang="en" sz="2400">
                <a:solidFill>
                  <a:srgbClr val="FF0000"/>
                </a:solidFill>
              </a:rPr>
              <a:t>“c”</a:t>
            </a:r>
            <a:r>
              <a:rPr lang="en" sz="2400">
                <a:solidFill>
                  <a:schemeClr val="dk1"/>
                </a:solidFill>
              </a:rPr>
              <a:t>,</a:t>
            </a:r>
            <a:r>
              <a:rPr lang="en" sz="2400">
                <a:solidFill>
                  <a:srgbClr val="FF0000"/>
                </a:solidFill>
              </a:rPr>
              <a:t>“d”</a:t>
            </a:r>
            <a:r>
              <a:rPr lang="en" sz="2400">
                <a:solidFill>
                  <a:schemeClr val="dk1"/>
                </a:solidFill>
              </a:rPr>
              <a:t>};</a:t>
            </a:r>
            <a:endParaRPr sz="24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AA84F"/>
                </a:solidFill>
              </a:rPr>
              <a:t>for</a:t>
            </a:r>
            <a:r>
              <a:rPr lang="en" sz="2400">
                <a:solidFill>
                  <a:schemeClr val="dk1"/>
                </a:solidFill>
              </a:rPr>
              <a:t> (</a:t>
            </a:r>
            <a:r>
              <a:rPr lang="en" sz="2400">
                <a:solidFill>
                  <a:srgbClr val="0000FF"/>
                </a:solidFill>
              </a:rPr>
              <a:t>String</a:t>
            </a:r>
            <a:r>
              <a:rPr lang="en" sz="2400">
                <a:solidFill>
                  <a:schemeClr val="dk1"/>
                </a:solidFill>
              </a:rPr>
              <a:t> str </a:t>
            </a:r>
            <a:r>
              <a:rPr lang="en" sz="2400">
                <a:solidFill>
                  <a:srgbClr val="6AA84F"/>
                </a:solidFill>
              </a:rPr>
              <a:t>in</a:t>
            </a:r>
            <a:r>
              <a:rPr lang="en" sz="2400">
                <a:solidFill>
                  <a:schemeClr val="dk1"/>
                </a:solidFill>
              </a:rPr>
              <a:t> strings)</a:t>
            </a:r>
            <a:r>
              <a:rPr lang="en" sz="2400">
                <a:solidFill>
                  <a:srgbClr val="45818E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{</a:t>
            </a:r>
            <a:endParaRPr sz="2400">
              <a:solidFill>
                <a:srgbClr val="45818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str += str;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rgbClr val="674EA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strings;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FF"/>
              </a:solidFill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1925025" y="2932300"/>
            <a:ext cx="2640600" cy="3774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5435600" y="1368700"/>
            <a:ext cx="3046200" cy="1941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Ten Answer:</a:t>
            </a:r>
            <a:endParaRPr sz="3000"/>
          </a:p>
        </p:txBody>
      </p:sp>
      <p:sp>
        <p:nvSpPr>
          <p:cNvPr id="247" name="Google Shape;247;p36"/>
          <p:cNvSpPr txBox="1">
            <a:spLocks noGrp="1"/>
          </p:cNvSpPr>
          <p:nvPr>
            <p:ph type="body" idx="1"/>
          </p:nvPr>
        </p:nvSpPr>
        <p:spPr>
          <a:xfrm>
            <a:off x="251850" y="79482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</a:rPr>
              <a:t>String</a:t>
            </a:r>
            <a:r>
              <a:rPr lang="en" sz="2400">
                <a:solidFill>
                  <a:schemeClr val="dk1"/>
                </a:solidFill>
              </a:rPr>
              <a:t>[] strings</a:t>
            </a:r>
            <a:r>
              <a:rPr lang="en" sz="2400">
                <a:solidFill>
                  <a:srgbClr val="674EA7"/>
                </a:solidFill>
              </a:rPr>
              <a:t> = </a:t>
            </a:r>
            <a:r>
              <a:rPr lang="en" sz="2400">
                <a:solidFill>
                  <a:schemeClr val="dk1"/>
                </a:solidFill>
              </a:rPr>
              <a:t>{</a:t>
            </a:r>
            <a:r>
              <a:rPr lang="en" sz="2400">
                <a:solidFill>
                  <a:srgbClr val="FF0000"/>
                </a:solidFill>
              </a:rPr>
              <a:t>“a”</a:t>
            </a:r>
            <a:r>
              <a:rPr lang="en" sz="2400">
                <a:solidFill>
                  <a:schemeClr val="dk1"/>
                </a:solidFill>
              </a:rPr>
              <a:t>,</a:t>
            </a:r>
            <a:r>
              <a:rPr lang="en" sz="2400">
                <a:solidFill>
                  <a:srgbClr val="FF0000"/>
                </a:solidFill>
              </a:rPr>
              <a:t>“b”</a:t>
            </a:r>
            <a:r>
              <a:rPr lang="en" sz="2400">
                <a:solidFill>
                  <a:schemeClr val="dk1"/>
                </a:solidFill>
              </a:rPr>
              <a:t>,</a:t>
            </a:r>
            <a:r>
              <a:rPr lang="en" sz="2400">
                <a:solidFill>
                  <a:srgbClr val="FF0000"/>
                </a:solidFill>
              </a:rPr>
              <a:t>“c”</a:t>
            </a:r>
            <a:r>
              <a:rPr lang="en" sz="2400">
                <a:solidFill>
                  <a:schemeClr val="dk1"/>
                </a:solidFill>
              </a:rPr>
              <a:t>,</a:t>
            </a:r>
            <a:r>
              <a:rPr lang="en" sz="2400">
                <a:solidFill>
                  <a:srgbClr val="FF0000"/>
                </a:solidFill>
              </a:rPr>
              <a:t>“d”</a:t>
            </a:r>
            <a:r>
              <a:rPr lang="en" sz="2400">
                <a:solidFill>
                  <a:schemeClr val="dk1"/>
                </a:solidFill>
              </a:rPr>
              <a:t>};</a:t>
            </a:r>
            <a:endParaRPr sz="240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AA84F"/>
                </a:solidFill>
              </a:rPr>
              <a:t>for</a:t>
            </a:r>
            <a:r>
              <a:rPr lang="en" sz="2400">
                <a:solidFill>
                  <a:schemeClr val="dk1"/>
                </a:solidFill>
              </a:rPr>
              <a:t> (</a:t>
            </a:r>
            <a:r>
              <a:rPr lang="en" sz="2400">
                <a:solidFill>
                  <a:srgbClr val="0000FF"/>
                </a:solidFill>
              </a:rPr>
              <a:t>String</a:t>
            </a:r>
            <a:r>
              <a:rPr lang="en" sz="2400">
                <a:solidFill>
                  <a:schemeClr val="dk1"/>
                </a:solidFill>
              </a:rPr>
              <a:t> str </a:t>
            </a:r>
            <a:r>
              <a:rPr lang="en" sz="2400">
                <a:solidFill>
                  <a:srgbClr val="6AA84F"/>
                </a:solidFill>
              </a:rPr>
              <a:t>in</a:t>
            </a:r>
            <a:r>
              <a:rPr lang="en" sz="2400">
                <a:solidFill>
                  <a:schemeClr val="dk1"/>
                </a:solidFill>
              </a:rPr>
              <a:t> strings)</a:t>
            </a:r>
            <a:r>
              <a:rPr lang="en" sz="2400">
                <a:solidFill>
                  <a:srgbClr val="45818E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{</a:t>
            </a:r>
            <a:endParaRPr sz="2400">
              <a:solidFill>
                <a:srgbClr val="45818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    str += str;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rgbClr val="674EA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strings;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FF"/>
              </a:solidFill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1925025" y="2932300"/>
            <a:ext cx="2640600" cy="3774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5435600" y="1368700"/>
            <a:ext cx="3046200" cy="1941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error: cannot find symbol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symbol:   variable in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250" name="Google Shape;250;p36"/>
          <p:cNvSpPr/>
          <p:nvPr/>
        </p:nvSpPr>
        <p:spPr>
          <a:xfrm rot="8361390">
            <a:off x="1717208" y="1883615"/>
            <a:ext cx="485914" cy="18850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Eleven:</a:t>
            </a:r>
            <a:endParaRPr sz="300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251850" y="79482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a) Nothing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b) Error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public class A {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 public static void main(String[] args)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 {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     if (true)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         break;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 }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}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FF"/>
              </a:solidFill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5967650" y="1465775"/>
            <a:ext cx="3046200" cy="1941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Eleven Answer:</a:t>
            </a:r>
            <a:endParaRPr sz="3000"/>
          </a:p>
        </p:txBody>
      </p:sp>
      <p:sp>
        <p:nvSpPr>
          <p:cNvPr id="263" name="Google Shape;263;p38"/>
          <p:cNvSpPr txBox="1">
            <a:spLocks noGrp="1"/>
          </p:cNvSpPr>
          <p:nvPr>
            <p:ph type="body" idx="1"/>
          </p:nvPr>
        </p:nvSpPr>
        <p:spPr>
          <a:xfrm>
            <a:off x="251850" y="79482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a) Nothing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b) Error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public class A {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 public static void main(String[] args)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 {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     if (true)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         break;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 }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}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FF"/>
              </a:solidFill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5967650" y="1465775"/>
            <a:ext cx="3046200" cy="1941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b) Error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4348875" y="3720500"/>
            <a:ext cx="4248300" cy="10305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Break statement can only be used with loop or switch. So, using break with if statement causes “break outside switch or loop” error.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Twelve:</a:t>
            </a:r>
            <a:endParaRPr sz="3000"/>
          </a:p>
        </p:txBody>
      </p:sp>
      <p:sp>
        <p:nvSpPr>
          <p:cNvPr id="271" name="Google Shape;271;p39"/>
          <p:cNvSpPr txBox="1">
            <a:spLocks noGrp="1"/>
          </p:cNvSpPr>
          <p:nvPr>
            <p:ph type="body" idx="1"/>
          </p:nvPr>
        </p:nvSpPr>
        <p:spPr>
          <a:xfrm>
            <a:off x="251850" y="79482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System.out.println('j' + 'a' + 'v' + 'a');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FF"/>
              </a:solidFill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5401800" y="2339975"/>
            <a:ext cx="3046200" cy="1941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Twelve Answer:</a:t>
            </a:r>
            <a:endParaRPr sz="3000"/>
          </a:p>
        </p:txBody>
      </p:sp>
      <p:sp>
        <p:nvSpPr>
          <p:cNvPr id="278" name="Google Shape;278;p40"/>
          <p:cNvSpPr txBox="1">
            <a:spLocks noGrp="1"/>
          </p:cNvSpPr>
          <p:nvPr>
            <p:ph type="body" idx="1"/>
          </p:nvPr>
        </p:nvSpPr>
        <p:spPr>
          <a:xfrm>
            <a:off x="251850" y="79482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System.out.println('j' + 'a' + 'v' + 'a');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FF"/>
              </a:solidFill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5401800" y="2339975"/>
            <a:ext cx="3046200" cy="1941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418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311700" y="2681675"/>
            <a:ext cx="48648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quotes around each letter make them character literals and not string literals.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literals concat with the ASCII(unicode) values, which for ‘j’ ‘a’ ‘v’ ‘a’ would be 106 + 97 + 118 + 97 = 418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Thirteen:</a:t>
            </a:r>
            <a:endParaRPr sz="3000"/>
          </a:p>
        </p:txBody>
      </p:sp>
      <p:sp>
        <p:nvSpPr>
          <p:cNvPr id="286" name="Google Shape;286;p41"/>
          <p:cNvSpPr txBox="1">
            <a:spLocks noGrp="1"/>
          </p:cNvSpPr>
          <p:nvPr>
            <p:ph type="body" idx="1"/>
          </p:nvPr>
        </p:nvSpPr>
        <p:spPr>
          <a:xfrm>
            <a:off x="251850" y="71862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int $_ = 5;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System.out.println($_);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5401800" y="2339975"/>
            <a:ext cx="3046200" cy="1941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each question...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will be shown a chunk of code. Without a laptop or other electronic device, predict the outcome of that code.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will each line output in the playground? (Green boxes)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Will it error? What should the code be instead? (Red boxes)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Thirteen Answer:</a:t>
            </a:r>
            <a:endParaRPr sz="3000"/>
          </a:p>
        </p:txBody>
      </p:sp>
      <p:sp>
        <p:nvSpPr>
          <p:cNvPr id="293" name="Google Shape;293;p42"/>
          <p:cNvSpPr txBox="1">
            <a:spLocks noGrp="1"/>
          </p:cNvSpPr>
          <p:nvPr>
            <p:ph type="body" idx="1"/>
          </p:nvPr>
        </p:nvSpPr>
        <p:spPr>
          <a:xfrm>
            <a:off x="251850" y="71862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int $_ = 5;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System.out.println($_);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Java identifier rules allow any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Alphabet, underscore, or dollar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94" name="Google Shape;294;p42"/>
          <p:cNvSpPr txBox="1"/>
          <p:nvPr/>
        </p:nvSpPr>
        <p:spPr>
          <a:xfrm>
            <a:off x="5401800" y="2339975"/>
            <a:ext cx="3046200" cy="1941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5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Fourteen:</a:t>
            </a:r>
            <a:endParaRPr sz="3000"/>
          </a:p>
        </p:txBody>
      </p:sp>
      <p:sp>
        <p:nvSpPr>
          <p:cNvPr id="300" name="Google Shape;300;p43"/>
          <p:cNvSpPr txBox="1">
            <a:spLocks noGrp="1"/>
          </p:cNvSpPr>
          <p:nvPr>
            <p:ph type="body" idx="1"/>
          </p:nvPr>
        </p:nvSpPr>
        <p:spPr>
          <a:xfrm>
            <a:off x="251850" y="71862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public class Demo{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public static void main(String[] arr){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 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}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public static void main(String arr){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 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}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}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LcParenR"/>
            </a:pPr>
            <a:r>
              <a:rPr lang="en" sz="2400">
                <a:solidFill>
                  <a:srgbClr val="000000"/>
                </a:solidFill>
              </a:rPr>
              <a:t>Error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LcParenR"/>
            </a:pPr>
            <a:r>
              <a:rPr lang="en" sz="2400">
                <a:solidFill>
                  <a:srgbClr val="000000"/>
                </a:solidFill>
              </a:rPr>
              <a:t>Nothing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01" name="Google Shape;301;p43"/>
          <p:cNvSpPr txBox="1"/>
          <p:nvPr/>
        </p:nvSpPr>
        <p:spPr>
          <a:xfrm>
            <a:off x="5401800" y="2339975"/>
            <a:ext cx="3046200" cy="1941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Fourteen:</a:t>
            </a:r>
            <a:endParaRPr sz="3000"/>
          </a:p>
        </p:txBody>
      </p:sp>
      <p:sp>
        <p:nvSpPr>
          <p:cNvPr id="307" name="Google Shape;307;p44"/>
          <p:cNvSpPr txBox="1">
            <a:spLocks noGrp="1"/>
          </p:cNvSpPr>
          <p:nvPr>
            <p:ph type="body" idx="1"/>
          </p:nvPr>
        </p:nvSpPr>
        <p:spPr>
          <a:xfrm>
            <a:off x="251850" y="71862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public class Demo{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public static void main(String[] arr){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 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}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public static void main(String arr){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 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} 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}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LcParenR"/>
            </a:pPr>
            <a:r>
              <a:rPr lang="en" sz="2400">
                <a:solidFill>
                  <a:srgbClr val="000000"/>
                </a:solidFill>
              </a:rPr>
              <a:t>Error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LcParenR"/>
            </a:pPr>
            <a:r>
              <a:rPr lang="en" sz="2400">
                <a:solidFill>
                  <a:srgbClr val="000000"/>
                </a:solidFill>
              </a:rPr>
              <a:t>Nothing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08" name="Google Shape;308;p44"/>
          <p:cNvSpPr txBox="1"/>
          <p:nvPr/>
        </p:nvSpPr>
        <p:spPr>
          <a:xfrm>
            <a:off x="5401800" y="2339975"/>
            <a:ext cx="3046200" cy="2241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Main can be overloaded just like other functions but only String[] arr will be called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Fifteen:</a:t>
            </a:r>
            <a:endParaRPr sz="3000"/>
          </a:p>
        </p:txBody>
      </p:sp>
      <p:sp>
        <p:nvSpPr>
          <p:cNvPr id="314" name="Google Shape;314;p45"/>
          <p:cNvSpPr txBox="1">
            <a:spLocks noGrp="1"/>
          </p:cNvSpPr>
          <p:nvPr>
            <p:ph type="body" idx="1"/>
          </p:nvPr>
        </p:nvSpPr>
        <p:spPr>
          <a:xfrm>
            <a:off x="251850" y="71862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public class Testing {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public static void main(String[] args)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 {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     // the line below this gives an output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     // \u000d System.out.println("comment executed");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 }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}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15" name="Google Shape;315;p45"/>
          <p:cNvSpPr txBox="1"/>
          <p:nvPr/>
        </p:nvSpPr>
        <p:spPr>
          <a:xfrm>
            <a:off x="5384900" y="3218350"/>
            <a:ext cx="3046200" cy="1464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Fifteen Answer:</a:t>
            </a:r>
            <a:endParaRPr sz="3000"/>
          </a:p>
        </p:txBody>
      </p:sp>
      <p:sp>
        <p:nvSpPr>
          <p:cNvPr id="321" name="Google Shape;321;p46"/>
          <p:cNvSpPr txBox="1">
            <a:spLocks noGrp="1"/>
          </p:cNvSpPr>
          <p:nvPr>
            <p:ph type="body" idx="1"/>
          </p:nvPr>
        </p:nvSpPr>
        <p:spPr>
          <a:xfrm>
            <a:off x="251850" y="71862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public class Testing {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public static void main(String[] args)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 {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     // the line below this gives an output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     // \u000d System.out.println("comment executed");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 }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}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22" name="Google Shape;322;p46"/>
          <p:cNvSpPr txBox="1"/>
          <p:nvPr/>
        </p:nvSpPr>
        <p:spPr>
          <a:xfrm>
            <a:off x="5384900" y="3218350"/>
            <a:ext cx="3387600" cy="1811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comment executed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\u000d is unicode for a carriage return or ‘enter’. Unicode still reads in comments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Sixteen:</a:t>
            </a:r>
            <a:endParaRPr sz="3000"/>
          </a:p>
        </p:txBody>
      </p:sp>
      <p:sp>
        <p:nvSpPr>
          <p:cNvPr id="328" name="Google Shape;328;p47"/>
          <p:cNvSpPr txBox="1">
            <a:spLocks noGrp="1"/>
          </p:cNvSpPr>
          <p:nvPr>
            <p:ph type="body" idx="1"/>
          </p:nvPr>
        </p:nvSpPr>
        <p:spPr>
          <a:xfrm>
            <a:off x="251850" y="71862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public class A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{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A a = new A();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}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lphaLcParenR"/>
            </a:pPr>
            <a:r>
              <a:rPr lang="en" sz="2100">
                <a:solidFill>
                  <a:srgbClr val="000000"/>
                </a:solidFill>
              </a:rPr>
              <a:t>Valid instancing of a class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lphaLcParenR"/>
            </a:pPr>
            <a:r>
              <a:rPr lang="en" sz="2100">
                <a:solidFill>
                  <a:srgbClr val="000000"/>
                </a:solidFill>
              </a:rPr>
              <a:t>Invalid instancing of a class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29" name="Google Shape;329;p47"/>
          <p:cNvSpPr txBox="1"/>
          <p:nvPr/>
        </p:nvSpPr>
        <p:spPr>
          <a:xfrm>
            <a:off x="5384900" y="3218350"/>
            <a:ext cx="3387600" cy="1811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>
            <a:spLocks noGrp="1"/>
          </p:cNvSpPr>
          <p:nvPr>
            <p:ph type="title"/>
          </p:nvPr>
        </p:nvSpPr>
        <p:spPr>
          <a:xfrm>
            <a:off x="311700" y="14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Sixteen Answer:</a:t>
            </a:r>
            <a:endParaRPr sz="3000"/>
          </a:p>
        </p:txBody>
      </p:sp>
      <p:sp>
        <p:nvSpPr>
          <p:cNvPr id="335" name="Google Shape;335;p48"/>
          <p:cNvSpPr txBox="1">
            <a:spLocks noGrp="1"/>
          </p:cNvSpPr>
          <p:nvPr>
            <p:ph type="body" idx="1"/>
          </p:nvPr>
        </p:nvSpPr>
        <p:spPr>
          <a:xfrm>
            <a:off x="251850" y="718625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public class A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{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A a = new A();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}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lphaLcParenR"/>
            </a:pPr>
            <a:r>
              <a:rPr lang="en" sz="2100">
                <a:solidFill>
                  <a:srgbClr val="000000"/>
                </a:solidFill>
              </a:rPr>
              <a:t>Valid instancing of a class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lphaLcParenR"/>
            </a:pPr>
            <a:r>
              <a:rPr lang="en" sz="2100">
                <a:solidFill>
                  <a:srgbClr val="000000"/>
                </a:solidFill>
              </a:rPr>
              <a:t>Invalid instancing of a class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5384900" y="3218350"/>
            <a:ext cx="3387600" cy="1811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while instantiating, constructor will be called recursively.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each question...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the outputs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may be multiple outputs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may be an error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System.print is not explicitly stated, try to predict the result.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One: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String</a:t>
            </a:r>
            <a:r>
              <a:rPr lang="en" sz="2400"/>
              <a:t> </a:t>
            </a:r>
            <a:r>
              <a:rPr lang="en" sz="2400">
                <a:solidFill>
                  <a:srgbClr val="000000"/>
                </a:solidFill>
              </a:rPr>
              <a:t>stringOne</a:t>
            </a:r>
            <a:r>
              <a:rPr lang="en" sz="2400"/>
              <a:t> = </a:t>
            </a:r>
            <a:r>
              <a:rPr lang="en" sz="2400">
                <a:solidFill>
                  <a:srgbClr val="CC0000"/>
                </a:solidFill>
              </a:rPr>
              <a:t>“Hello”</a:t>
            </a:r>
            <a:r>
              <a:rPr lang="en" sz="2400">
                <a:solidFill>
                  <a:srgbClr val="000000"/>
                </a:solidFill>
              </a:rPr>
              <a:t>;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String</a:t>
            </a:r>
            <a:r>
              <a:rPr lang="en" sz="2400"/>
              <a:t> </a:t>
            </a:r>
            <a:r>
              <a:rPr lang="en" sz="2400">
                <a:solidFill>
                  <a:srgbClr val="000000"/>
                </a:solidFill>
              </a:rPr>
              <a:t>stringTwo</a:t>
            </a:r>
            <a:r>
              <a:rPr lang="en" sz="2400"/>
              <a:t> = </a:t>
            </a:r>
            <a:r>
              <a:rPr lang="en" sz="2400">
                <a:solidFill>
                  <a:srgbClr val="45818E"/>
                </a:solidFill>
              </a:rPr>
              <a:t>stringOne</a:t>
            </a:r>
            <a:r>
              <a:rPr lang="en" sz="2400">
                <a:solidFill>
                  <a:srgbClr val="000000"/>
                </a:solidFill>
              </a:rPr>
              <a:t>;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818E"/>
                </a:solidFill>
              </a:rPr>
              <a:t>stringTwo</a:t>
            </a:r>
            <a:r>
              <a:rPr lang="en" sz="2400"/>
              <a:t> </a:t>
            </a:r>
            <a:r>
              <a:rPr lang="en" sz="2400">
                <a:solidFill>
                  <a:srgbClr val="000000"/>
                </a:solidFill>
              </a:rPr>
              <a:t>+=</a:t>
            </a:r>
            <a:r>
              <a:rPr lang="en" sz="2400"/>
              <a:t> </a:t>
            </a:r>
            <a:r>
              <a:rPr lang="en" sz="2400">
                <a:solidFill>
                  <a:srgbClr val="CC0000"/>
                </a:solidFill>
              </a:rPr>
              <a:t>“ goodbye”</a:t>
            </a:r>
            <a:r>
              <a:rPr lang="en" sz="2400">
                <a:solidFill>
                  <a:srgbClr val="000000"/>
                </a:solidFill>
              </a:rPr>
              <a:t>;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69138"/>
                </a:solidFill>
              </a:rPr>
              <a:t>System</a:t>
            </a:r>
            <a:r>
              <a:rPr lang="en" sz="2400">
                <a:solidFill>
                  <a:srgbClr val="000000"/>
                </a:solidFill>
              </a:rPr>
              <a:t>.out.</a:t>
            </a:r>
            <a:r>
              <a:rPr lang="en" sz="2400">
                <a:solidFill>
                  <a:srgbClr val="9900FF"/>
                </a:solidFill>
              </a:rPr>
              <a:t>println</a:t>
            </a:r>
            <a:r>
              <a:rPr lang="en" sz="2400">
                <a:solidFill>
                  <a:srgbClr val="000000"/>
                </a:solidFill>
              </a:rPr>
              <a:t>(</a:t>
            </a:r>
            <a:r>
              <a:rPr lang="en" sz="2400">
                <a:solidFill>
                  <a:srgbClr val="45818E"/>
                </a:solidFill>
              </a:rPr>
              <a:t>stringOne</a:t>
            </a:r>
            <a:r>
              <a:rPr lang="en" sz="2400">
                <a:solidFill>
                  <a:srgbClr val="000000"/>
                </a:solidFill>
              </a:rPr>
              <a:t>);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69138"/>
                </a:solidFill>
              </a:rPr>
              <a:t>System</a:t>
            </a:r>
            <a:r>
              <a:rPr lang="en" sz="2400">
                <a:solidFill>
                  <a:schemeClr val="dk1"/>
                </a:solidFill>
              </a:rPr>
              <a:t>.out.</a:t>
            </a:r>
            <a:r>
              <a:rPr lang="en" sz="2400">
                <a:solidFill>
                  <a:srgbClr val="9900FF"/>
                </a:solidFill>
              </a:rPr>
              <a:t>println</a:t>
            </a:r>
            <a:r>
              <a:rPr lang="en" sz="2400">
                <a:solidFill>
                  <a:schemeClr val="dk1"/>
                </a:solidFill>
              </a:rPr>
              <a:t>(</a:t>
            </a:r>
            <a:r>
              <a:rPr lang="en" sz="2400">
                <a:solidFill>
                  <a:srgbClr val="45818E"/>
                </a:solidFill>
              </a:rPr>
              <a:t>stringTwo</a:t>
            </a:r>
            <a:r>
              <a:rPr lang="en" sz="2400">
                <a:solidFill>
                  <a:schemeClr val="dk1"/>
                </a:solidFill>
              </a:rPr>
              <a:t>);</a:t>
            </a:r>
            <a:endParaRPr sz="2400">
              <a:solidFill>
                <a:srgbClr val="38761D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4939650" y="3003900"/>
            <a:ext cx="3781800" cy="511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939650" y="3588750"/>
            <a:ext cx="3781800" cy="511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One Answer: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</a:rPr>
              <a:t>String</a:t>
            </a:r>
            <a:r>
              <a:rPr lang="en" sz="2400"/>
              <a:t> </a:t>
            </a:r>
            <a:r>
              <a:rPr lang="en" sz="2400">
                <a:solidFill>
                  <a:schemeClr val="dk1"/>
                </a:solidFill>
              </a:rPr>
              <a:t>stringOne</a:t>
            </a:r>
            <a:r>
              <a:rPr lang="en" sz="2400"/>
              <a:t> = </a:t>
            </a:r>
            <a:r>
              <a:rPr lang="en" sz="2400">
                <a:solidFill>
                  <a:srgbClr val="CC0000"/>
                </a:solidFill>
              </a:rPr>
              <a:t>“Hello”</a:t>
            </a:r>
            <a:r>
              <a:rPr lang="en" sz="2400">
                <a:solidFill>
                  <a:schemeClr val="dk1"/>
                </a:solidFill>
              </a:rPr>
              <a:t>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</a:rPr>
              <a:t>String</a:t>
            </a:r>
            <a:r>
              <a:rPr lang="en" sz="2400"/>
              <a:t> </a:t>
            </a:r>
            <a:r>
              <a:rPr lang="en" sz="2400">
                <a:solidFill>
                  <a:schemeClr val="dk1"/>
                </a:solidFill>
              </a:rPr>
              <a:t>stringTwo</a:t>
            </a:r>
            <a:r>
              <a:rPr lang="en" sz="2400"/>
              <a:t> = </a:t>
            </a:r>
            <a:r>
              <a:rPr lang="en" sz="2400">
                <a:solidFill>
                  <a:srgbClr val="45818E"/>
                </a:solidFill>
              </a:rPr>
              <a:t>stringOne</a:t>
            </a:r>
            <a:r>
              <a:rPr lang="en" sz="2400">
                <a:solidFill>
                  <a:schemeClr val="dk1"/>
                </a:solidFill>
              </a:rPr>
              <a:t>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5818E"/>
                </a:solidFill>
              </a:rPr>
              <a:t>stringTwo</a:t>
            </a:r>
            <a:r>
              <a:rPr lang="en" sz="2400"/>
              <a:t> </a:t>
            </a:r>
            <a:r>
              <a:rPr lang="en" sz="2400">
                <a:solidFill>
                  <a:schemeClr val="dk1"/>
                </a:solidFill>
              </a:rPr>
              <a:t>+=</a:t>
            </a:r>
            <a:r>
              <a:rPr lang="en" sz="2400"/>
              <a:t> </a:t>
            </a:r>
            <a:r>
              <a:rPr lang="en" sz="2400">
                <a:solidFill>
                  <a:srgbClr val="CC0000"/>
                </a:solidFill>
              </a:rPr>
              <a:t>“ goodbye”</a:t>
            </a:r>
            <a:r>
              <a:rPr lang="en" sz="2400">
                <a:solidFill>
                  <a:schemeClr val="dk1"/>
                </a:solidFill>
              </a:rPr>
              <a:t>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69138"/>
                </a:solidFill>
              </a:rPr>
              <a:t>System</a:t>
            </a:r>
            <a:r>
              <a:rPr lang="en" sz="2400">
                <a:solidFill>
                  <a:schemeClr val="dk1"/>
                </a:solidFill>
              </a:rPr>
              <a:t>.out.</a:t>
            </a:r>
            <a:r>
              <a:rPr lang="en" sz="2400">
                <a:solidFill>
                  <a:srgbClr val="9900FF"/>
                </a:solidFill>
              </a:rPr>
              <a:t>println</a:t>
            </a:r>
            <a:r>
              <a:rPr lang="en" sz="2400">
                <a:solidFill>
                  <a:schemeClr val="dk1"/>
                </a:solidFill>
              </a:rPr>
              <a:t>(</a:t>
            </a:r>
            <a:r>
              <a:rPr lang="en" sz="2400">
                <a:solidFill>
                  <a:srgbClr val="45818E"/>
                </a:solidFill>
              </a:rPr>
              <a:t>stringOne</a:t>
            </a:r>
            <a:r>
              <a:rPr lang="en" sz="2400">
                <a:solidFill>
                  <a:schemeClr val="dk1"/>
                </a:solidFill>
              </a:rPr>
              <a:t>);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69138"/>
                </a:solidFill>
              </a:rPr>
              <a:t>System</a:t>
            </a:r>
            <a:r>
              <a:rPr lang="en" sz="2400">
                <a:solidFill>
                  <a:schemeClr val="dk1"/>
                </a:solidFill>
              </a:rPr>
              <a:t>.out.</a:t>
            </a:r>
            <a:r>
              <a:rPr lang="en" sz="2400">
                <a:solidFill>
                  <a:srgbClr val="9900FF"/>
                </a:solidFill>
              </a:rPr>
              <a:t>println</a:t>
            </a:r>
            <a:r>
              <a:rPr lang="en" sz="2400">
                <a:solidFill>
                  <a:schemeClr val="dk1"/>
                </a:solidFill>
              </a:rPr>
              <a:t>(</a:t>
            </a:r>
            <a:r>
              <a:rPr lang="en" sz="2400">
                <a:solidFill>
                  <a:srgbClr val="45818E"/>
                </a:solidFill>
              </a:rPr>
              <a:t>stringTwo</a:t>
            </a:r>
            <a:r>
              <a:rPr lang="en" sz="2400">
                <a:solidFill>
                  <a:schemeClr val="dk1"/>
                </a:solidFill>
              </a:rPr>
              <a:t>);</a:t>
            </a:r>
            <a:endParaRPr sz="24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0000FF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939633" y="3003895"/>
            <a:ext cx="3781800" cy="511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“Hello”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939633" y="3588745"/>
            <a:ext cx="3781800" cy="511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“Hello goodbye”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Two: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43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// what Type is x?</a:t>
            </a:r>
            <a:endParaRPr sz="24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(type)</a:t>
            </a:r>
            <a:r>
              <a:rPr lang="en" sz="2400">
                <a:solidFill>
                  <a:srgbClr val="FF00FF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x =</a:t>
            </a:r>
            <a:r>
              <a:rPr lang="en" sz="2400">
                <a:solidFill>
                  <a:srgbClr val="38761D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3</a:t>
            </a:r>
            <a:r>
              <a:rPr lang="en" sz="2400" u="sng">
                <a:solidFill>
                  <a:srgbClr val="000000"/>
                </a:solidFill>
              </a:rPr>
              <a:t>;</a:t>
            </a:r>
            <a:endParaRPr sz="2400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// what Type is y?</a:t>
            </a:r>
            <a:endParaRPr sz="24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(type)</a:t>
            </a:r>
            <a:r>
              <a:rPr lang="en" sz="2400">
                <a:solidFill>
                  <a:srgbClr val="38761D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y =</a:t>
            </a:r>
            <a:r>
              <a:rPr lang="en" sz="2400">
                <a:solidFill>
                  <a:srgbClr val="38761D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3.0</a:t>
            </a:r>
            <a:r>
              <a:rPr lang="en" sz="2400" u="sng">
                <a:solidFill>
                  <a:schemeClr val="dk1"/>
                </a:solidFill>
              </a:rPr>
              <a:t>;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150550" y="2931475"/>
            <a:ext cx="3781800" cy="6312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150550" y="1711600"/>
            <a:ext cx="3781800" cy="6312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Two Answer: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43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8761D"/>
                </a:solidFill>
              </a:rPr>
              <a:t>// what Type is x?</a:t>
            </a:r>
            <a:endParaRPr sz="24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</a:rPr>
              <a:t>(type)</a:t>
            </a:r>
            <a:r>
              <a:rPr lang="en" sz="2400">
                <a:solidFill>
                  <a:srgbClr val="FF00FF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x =</a:t>
            </a:r>
            <a:r>
              <a:rPr lang="en" sz="2400">
                <a:solidFill>
                  <a:srgbClr val="38761D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3</a:t>
            </a:r>
            <a:r>
              <a:rPr lang="en" sz="2400" u="sng">
                <a:solidFill>
                  <a:schemeClr val="dk1"/>
                </a:solidFill>
              </a:rPr>
              <a:t>;</a:t>
            </a:r>
            <a:endParaRPr sz="2400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8761D"/>
                </a:solidFill>
              </a:rPr>
              <a:t>// what Type is y?</a:t>
            </a:r>
            <a:endParaRPr sz="24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</a:rPr>
              <a:t>(type)</a:t>
            </a:r>
            <a:r>
              <a:rPr lang="en" sz="2400">
                <a:solidFill>
                  <a:srgbClr val="38761D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y =</a:t>
            </a:r>
            <a:r>
              <a:rPr lang="en" sz="2400">
                <a:solidFill>
                  <a:srgbClr val="38761D"/>
                </a:solidFill>
              </a:rPr>
              <a:t> </a:t>
            </a:r>
            <a:r>
              <a:rPr lang="en" sz="2400">
                <a:solidFill>
                  <a:srgbClr val="FF0000"/>
                </a:solidFill>
              </a:rPr>
              <a:t>3.0</a:t>
            </a:r>
            <a:r>
              <a:rPr lang="en" sz="2400" u="sng">
                <a:solidFill>
                  <a:schemeClr val="dk1"/>
                </a:solidFill>
              </a:rPr>
              <a:t>;</a:t>
            </a:r>
            <a:endParaRPr sz="2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38761D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150550" y="2931475"/>
            <a:ext cx="3781800" cy="6312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double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3150550" y="1711600"/>
            <a:ext cx="3781800" cy="6312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int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 Three:</a:t>
            </a:r>
            <a:endParaRPr sz="2400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046675"/>
            <a:ext cx="8520600" cy="3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</a:rPr>
              <a:t>int</a:t>
            </a:r>
            <a:r>
              <a:rPr lang="en" sz="2400"/>
              <a:t> </a:t>
            </a:r>
            <a:r>
              <a:rPr lang="en" sz="2400">
                <a:solidFill>
                  <a:schemeClr val="dk1"/>
                </a:solidFill>
              </a:rPr>
              <a:t>i =</a:t>
            </a:r>
            <a:r>
              <a:rPr lang="en" sz="2400"/>
              <a:t> </a:t>
            </a:r>
            <a:r>
              <a:rPr lang="en" sz="2400">
                <a:solidFill>
                  <a:srgbClr val="FF0000"/>
                </a:solidFill>
              </a:rPr>
              <a:t>0</a:t>
            </a:r>
            <a:r>
              <a:rPr lang="en" sz="2400">
                <a:solidFill>
                  <a:schemeClr val="dk1"/>
                </a:solidFill>
              </a:rPr>
              <a:t>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++</a:t>
            </a:r>
            <a:r>
              <a:rPr lang="en" sz="2400">
                <a:solidFill>
                  <a:srgbClr val="45818E"/>
                </a:solidFill>
              </a:rPr>
              <a:t>i</a:t>
            </a:r>
            <a:r>
              <a:rPr lang="en" sz="2400">
                <a:solidFill>
                  <a:schemeClr val="dk1"/>
                </a:solidFill>
              </a:rPr>
              <a:t>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5818E"/>
                </a:solidFill>
              </a:rPr>
              <a:t>i </a:t>
            </a:r>
            <a:r>
              <a:rPr lang="en" sz="2400">
                <a:solidFill>
                  <a:schemeClr val="dk1"/>
                </a:solidFill>
              </a:rPr>
              <a:t>+= </a:t>
            </a:r>
            <a:r>
              <a:rPr lang="en" sz="2400">
                <a:solidFill>
                  <a:srgbClr val="FF0000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5818E"/>
                </a:solidFill>
              </a:rPr>
              <a:t>i </a:t>
            </a:r>
            <a:r>
              <a:rPr lang="en" sz="2400">
                <a:solidFill>
                  <a:schemeClr val="dk1"/>
                </a:solidFill>
              </a:rPr>
              <a:t>*= </a:t>
            </a:r>
            <a:r>
              <a:rPr lang="en" sz="2400">
                <a:solidFill>
                  <a:srgbClr val="FF0000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</a:rPr>
              <a:t>;</a:t>
            </a:r>
            <a:endParaRPr sz="2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5818E"/>
                </a:solidFill>
              </a:rPr>
              <a:t>i </a:t>
            </a:r>
            <a:r>
              <a:rPr lang="en" sz="2400">
                <a:solidFill>
                  <a:schemeClr val="dk1"/>
                </a:solidFill>
              </a:rPr>
              <a:t>++;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5818E"/>
                </a:solidFill>
              </a:rPr>
              <a:t>i </a:t>
            </a:r>
            <a:r>
              <a:rPr lang="en" sz="2400">
                <a:solidFill>
                  <a:schemeClr val="dk1"/>
                </a:solidFill>
              </a:rPr>
              <a:t>+= </a:t>
            </a:r>
            <a:r>
              <a:rPr lang="en" sz="2400">
                <a:solidFill>
                  <a:srgbClr val="FF0000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</a:rPr>
              <a:t>;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5937875" y="2001275"/>
            <a:ext cx="2558100" cy="2281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646150" y="1687525"/>
            <a:ext cx="3781800" cy="511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1589475" y="2328875"/>
            <a:ext cx="3781800" cy="511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1646150" y="2919538"/>
            <a:ext cx="3781800" cy="511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1646150" y="3535538"/>
            <a:ext cx="3781800" cy="511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646150" y="4151550"/>
            <a:ext cx="3781800" cy="511500"/>
          </a:xfrm>
          <a:prstGeom prst="rect">
            <a:avLst/>
          </a:prstGeom>
          <a:solidFill>
            <a:srgbClr val="20A8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2077</Words>
  <Application>Microsoft Office PowerPoint</Application>
  <PresentationFormat>On-screen Show (16:9)</PresentationFormat>
  <Paragraphs>436</Paragraphs>
  <Slides>36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Roboto</vt:lpstr>
      <vt:lpstr>Arial</vt:lpstr>
      <vt:lpstr>Simple Light</vt:lpstr>
      <vt:lpstr>               trivia</vt:lpstr>
      <vt:lpstr>Ground Rules</vt:lpstr>
      <vt:lpstr>For each question...</vt:lpstr>
      <vt:lpstr>For each question...</vt:lpstr>
      <vt:lpstr>Question One:</vt:lpstr>
      <vt:lpstr>Question One Answer:</vt:lpstr>
      <vt:lpstr>Question Two:</vt:lpstr>
      <vt:lpstr>Question Two Answer:</vt:lpstr>
      <vt:lpstr>Question Three:</vt:lpstr>
      <vt:lpstr>Question Three Answer:</vt:lpstr>
      <vt:lpstr>Question Four:</vt:lpstr>
      <vt:lpstr>Question Four Answer:</vt:lpstr>
      <vt:lpstr>Question Five:</vt:lpstr>
      <vt:lpstr>Question Five Answer:</vt:lpstr>
      <vt:lpstr>Question Six:</vt:lpstr>
      <vt:lpstr>Question Six Answer:</vt:lpstr>
      <vt:lpstr>Question Seven:</vt:lpstr>
      <vt:lpstr>Question Seven Answer:</vt:lpstr>
      <vt:lpstr>Question Eight:</vt:lpstr>
      <vt:lpstr>Question Eight Answer:</vt:lpstr>
      <vt:lpstr>Question Nine:</vt:lpstr>
      <vt:lpstr>Question Nine Answer:</vt:lpstr>
      <vt:lpstr>Question Ten:</vt:lpstr>
      <vt:lpstr>Question Ten Answer:</vt:lpstr>
      <vt:lpstr>Question Eleven:</vt:lpstr>
      <vt:lpstr>Question Eleven Answer:</vt:lpstr>
      <vt:lpstr>Question Twelve:</vt:lpstr>
      <vt:lpstr>Question Twelve Answer:</vt:lpstr>
      <vt:lpstr>Question Thirteen:</vt:lpstr>
      <vt:lpstr>Question Thirteen Answer:</vt:lpstr>
      <vt:lpstr>Question Fourteen:</vt:lpstr>
      <vt:lpstr>Question Fourteen:</vt:lpstr>
      <vt:lpstr>Question Fifteen:</vt:lpstr>
      <vt:lpstr>Question Fifteen Answer:</vt:lpstr>
      <vt:lpstr>Question Sixteen:</vt:lpstr>
      <vt:lpstr>Question Sixteen Answer: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</dc:title>
  <dc:creator>Apollo</dc:creator>
  <cp:lastModifiedBy>John W</cp:lastModifiedBy>
  <cp:revision>10</cp:revision>
  <dcterms:modified xsi:type="dcterms:W3CDTF">2024-04-04T15:29:12Z</dcterms:modified>
</cp:coreProperties>
</file>