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12"/>
  </p:notesMasterIdLst>
  <p:handoutMasterIdLst>
    <p:handoutMasterId r:id="rId13"/>
  </p:handoutMasterIdLst>
  <p:sldIdLst>
    <p:sldId id="256" r:id="rId2"/>
    <p:sldId id="264" r:id="rId3"/>
    <p:sldId id="267" r:id="rId4"/>
    <p:sldId id="258" r:id="rId5"/>
    <p:sldId id="259" r:id="rId6"/>
    <p:sldId id="261" r:id="rId7"/>
    <p:sldId id="262" r:id="rId8"/>
    <p:sldId id="263" r:id="rId9"/>
    <p:sldId id="265" r:id="rId10"/>
    <p:sldId id="266"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ie Zoltan" initials="KZ" lastIdx="17" clrIdx="0">
    <p:extLst>
      <p:ext uri="{19B8F6BF-5375-455C-9EA6-DF929625EA0E}">
        <p15:presenceInfo xmlns:p15="http://schemas.microsoft.com/office/powerpoint/2012/main" userId="S::katie@zoltanclan.co.uk::d3236986-fba9-4449-9b37-0662b630d2f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4C"/>
    <a:srgbClr val="CCD8DB"/>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4" autoAdjust="0"/>
    <p:restoredTop sz="96208"/>
  </p:normalViewPr>
  <p:slideViewPr>
    <p:cSldViewPr snapToGrid="0" snapToObjects="1">
      <p:cViewPr varScale="1">
        <p:scale>
          <a:sx n="160" d="100"/>
          <a:sy n="160" d="100"/>
        </p:scale>
        <p:origin x="44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5T14:24:10.875" idx="1">
    <p:pos x="10" y="10"/>
    <p:text>K: introduction slide</p:text>
    <p:extLst>
      <p:ext uri="{C676402C-5697-4E1C-873F-D02D1690AC5C}">
        <p15:threadingInfo xmlns:p15="http://schemas.microsoft.com/office/powerpoint/2012/main" timeZoneBias="-60"/>
      </p:ext>
    </p:extLst>
  </p:cm>
  <p:cm authorId="1" dt="2022-06-05T14:24:24.154" idx="2">
    <p:pos x="146" y="146"/>
    <p:text>Hello everyone, and welcome to our project. Today we'll be introducing you all to a programming language called lean.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5T14:27:48.472" idx="5">
    <p:pos x="10" y="10"/>
    <p:text>K: This slide is where we will introduce the pratical element to our presentation</p:text>
    <p:extLst>
      <p:ext uri="{C676402C-5697-4E1C-873F-D02D1690AC5C}">
        <p15:threadingInfo xmlns:p15="http://schemas.microsoft.com/office/powerpoint/2012/main" timeZoneBias="-60"/>
      </p:ext>
    </p:extLst>
  </p:cm>
  <p:cm authorId="1" dt="2022-06-05T14:46:42.745" idx="8">
    <p:pos x="282" y="282"/>
    <p:text>But, we don't want you to just take our word for it. Instead, we're going to show you exactly what you can expect from lean. To show you it in action, let's take a statement that all of you know how to prove and prove it using only the power of lean.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05T14:52:27.403" idx="9">
    <p:pos x="10" y="10"/>
    <p:text>K: cont. from the previous slide, introducing that we will be proving that there are infinitely many primes in lean and recap euclid's proof</p:text>
    <p:extLst>
      <p:ext uri="{C676402C-5697-4E1C-873F-D02D1690AC5C}">
        <p15:threadingInfo xmlns:p15="http://schemas.microsoft.com/office/powerpoint/2012/main" timeZoneBias="-60"/>
      </p:ext>
    </p:extLst>
  </p:cm>
  <p:cm authorId="1" dt="2022-06-05T15:04:28.044" idx="10">
    <p:pos x="146" y="146"/>
    <p:text>This slide is very short just for recap</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05T16:01:01.204" idx="16">
    <p:pos x="10" y="10"/>
    <p:text>Introduce how lean might look before you start anything, add graphic labelling the assumptions and the thing you want to prove, M explains tactics, K introduces the three common ones starting with intro, M does have, K does exact, finally we go to peter who will show a tiny bit of this in action</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05T16:20:58.655" idx="17">
    <p:pos x="10" y="10"/>
    <p:text>Marion ties together what peter just explained, ensuring the audience understands, generalises other applications of lean as well and talks about its future prospects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9B173D-BDE1-334A-A54B-AB7416F08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A8520C-8460-0D42-86C9-D0794A4B3E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85B03-F712-974C-A1D8-1F9A468F5B60}" type="datetimeFigureOut">
              <a:rPr lang="en-US" smtClean="0"/>
              <a:t>6/6/22</a:t>
            </a:fld>
            <a:endParaRPr lang="en-US"/>
          </a:p>
        </p:txBody>
      </p:sp>
      <p:sp>
        <p:nvSpPr>
          <p:cNvPr id="4" name="Footer Placeholder 3">
            <a:extLst>
              <a:ext uri="{FF2B5EF4-FFF2-40B4-BE49-F238E27FC236}">
                <a16:creationId xmlns:a16="http://schemas.microsoft.com/office/drawing/2014/main" id="{CE5F3C87-CBF7-CC4C-8F0D-1EB8B06357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9DA787-5DE4-CD4A-B75E-AC89ED789C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074958-CA5E-0C46-B182-67DF590DF54A}" type="slidenum">
              <a:rPr lang="en-US" smtClean="0"/>
              <a:t>‹#›</a:t>
            </a:fld>
            <a:endParaRPr lang="en-US"/>
          </a:p>
        </p:txBody>
      </p:sp>
    </p:spTree>
    <p:extLst>
      <p:ext uri="{BB962C8B-B14F-4D97-AF65-F5344CB8AC3E}">
        <p14:creationId xmlns:p14="http://schemas.microsoft.com/office/powerpoint/2010/main" val="375046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3EF3F-35E2-3B43-BF81-CFC248C52316}" type="datetimeFigureOut">
              <a:rPr lang="en-US" smtClean="0"/>
              <a:t>6/6/22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03F89-1949-E64B-AC42-D3BE5974B6DB}" type="slidenum">
              <a:rPr lang="en-US" smtClean="0"/>
              <a:t>‹#›</a:t>
            </a:fld>
            <a:endParaRPr lang="en-US"/>
          </a:p>
        </p:txBody>
      </p:sp>
    </p:spTree>
    <p:extLst>
      <p:ext uri="{BB962C8B-B14F-4D97-AF65-F5344CB8AC3E}">
        <p14:creationId xmlns:p14="http://schemas.microsoft.com/office/powerpoint/2010/main" val="222726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CL Title slide 1">
    <p:spTree>
      <p:nvGrpSpPr>
        <p:cNvPr id="1" name=""/>
        <p:cNvGrpSpPr/>
        <p:nvPr/>
      </p:nvGrpSpPr>
      <p:grpSpPr>
        <a:xfrm>
          <a:off x="0" y="0"/>
          <a:ext cx="0" cy="0"/>
          <a:chOff x="0" y="0"/>
          <a:chExt cx="0" cy="0"/>
        </a:xfrm>
      </p:grpSpPr>
      <p:sp>
        <p:nvSpPr>
          <p:cNvPr id="2" name="UCL Branding background">
            <a:extLst>
              <a:ext uri="{FF2B5EF4-FFF2-40B4-BE49-F238E27FC236}">
                <a16:creationId xmlns:a16="http://schemas.microsoft.com/office/drawing/2014/main" id="{EA4C8DDC-D29E-5E43-9BC2-FD84B2117884}"/>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25" cy="1341123"/>
          </a:xfrm>
          <a:prstGeom prst="rect">
            <a:avLst/>
          </a:prstGeom>
        </p:spPr>
      </p:pic>
      <p:sp>
        <p:nvSpPr>
          <p:cNvPr id="13" name="Faculty, Department title">
            <a:extLst>
              <a:ext uri="{FF2B5EF4-FFF2-40B4-BE49-F238E27FC236}">
                <a16:creationId xmlns:a16="http://schemas.microsoft.com/office/drawing/2014/main" id="{7B844C1D-C9E2-A040-B3FD-0E3861E051D8}"/>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9" name="Main image" descr="Image">
            <a:extLst>
              <a:ext uri="{FF2B5EF4-FFF2-40B4-BE49-F238E27FC236}">
                <a16:creationId xmlns:a16="http://schemas.microsoft.com/office/drawing/2014/main" id="{FD55159A-63D1-334F-B344-448B05BC84B5}"/>
              </a:ext>
            </a:extLst>
          </p:cNvPr>
          <p:cNvSpPr>
            <a:spLocks noGrp="1"/>
          </p:cNvSpPr>
          <p:nvPr>
            <p:ph type="pic" sz="quarter" idx="11"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1" name="Main Headline" descr="Headline">
            <a:extLst>
              <a:ext uri="{FF2B5EF4-FFF2-40B4-BE49-F238E27FC236}">
                <a16:creationId xmlns:a16="http://schemas.microsoft.com/office/drawing/2014/main" id="{6D1BEB54-27B8-4348-8671-D93B41DC5E26}"/>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dirty="0"/>
              <a:t>Main headline,</a:t>
            </a:r>
            <a:br>
              <a:rPr lang="en-US" dirty="0"/>
            </a:br>
            <a:r>
              <a:rPr lang="en-US" dirty="0"/>
              <a:t>Arial 44pt bold</a:t>
            </a:r>
          </a:p>
        </p:txBody>
      </p:sp>
    </p:spTree>
    <p:extLst>
      <p:ext uri="{BB962C8B-B14F-4D97-AF65-F5344CB8AC3E}">
        <p14:creationId xmlns:p14="http://schemas.microsoft.com/office/powerpoint/2010/main" val="207983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CL 2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7" name="Text" descr="Text">
            <a:extLst>
              <a:ext uri="{FF2B5EF4-FFF2-40B4-BE49-F238E27FC236}">
                <a16:creationId xmlns:a16="http://schemas.microsoft.com/office/drawing/2014/main" id="{2D2A157B-B06B-5E44-8987-B8F38A7435D7}"/>
              </a:ext>
            </a:extLst>
          </p:cNvPr>
          <p:cNvSpPr>
            <a:spLocks noGrp="1"/>
          </p:cNvSpPr>
          <p:nvPr>
            <p:ph type="body" sz="quarter" idx="13"/>
          </p:nvPr>
        </p:nvSpPr>
        <p:spPr>
          <a:xfrm>
            <a:off x="36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10" name="Text" descr="Text">
            <a:extLst>
              <a:ext uri="{FF2B5EF4-FFF2-40B4-BE49-F238E27FC236}">
                <a16:creationId xmlns:a16="http://schemas.microsoft.com/office/drawing/2014/main" id="{35F69D9D-B78C-6D4D-8B1E-AB31E336A54A}"/>
              </a:ext>
            </a:extLst>
          </p:cNvPr>
          <p:cNvSpPr>
            <a:spLocks noGrp="1"/>
          </p:cNvSpPr>
          <p:nvPr>
            <p:ph type="body" sz="quarter" idx="15"/>
          </p:nvPr>
        </p:nvSpPr>
        <p:spPr>
          <a:xfrm>
            <a:off x="594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99762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CL 3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2412000"/>
            <a:ext cx="3420000" cy="3600000"/>
          </a:xfrm>
        </p:spPr>
        <p:txBody>
          <a:bodyPr/>
          <a:lstStyle>
            <a:lvl1pPr marL="11112" indent="0">
              <a:buNone/>
              <a:defRPr sz="1800"/>
            </a:lvl1pPr>
            <a:lvl3pPr marL="180975" indent="-171450">
              <a:buFont typeface="Arial" panose="020B0604020202020204" pitchFamily="34" charset="0"/>
              <a:buChar char="•"/>
              <a:tabLst/>
              <a:defRPr/>
            </a:lvl3pPr>
          </a:lstStyle>
          <a:p>
            <a:pPr lvl="0"/>
            <a:r>
              <a:rPr lang="en-US"/>
              <a:t>Edit Master text styles</a:t>
            </a:r>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32977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CL 4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5" name="Text" descr="Text">
            <a:extLst>
              <a:ext uri="{FF2B5EF4-FFF2-40B4-BE49-F238E27FC236}">
                <a16:creationId xmlns:a16="http://schemas.microsoft.com/office/drawing/2014/main" id="{23293D9A-92DE-2745-A551-12503D5B3859}"/>
              </a:ext>
            </a:extLst>
          </p:cNvPr>
          <p:cNvSpPr>
            <a:spLocks noGrp="1"/>
          </p:cNvSpPr>
          <p:nvPr>
            <p:ph type="body" sz="quarter" idx="13"/>
          </p:nvPr>
        </p:nvSpPr>
        <p:spPr>
          <a:xfrm>
            <a:off x="360000"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0" name="Text" descr="Text">
            <a:extLst>
              <a:ext uri="{FF2B5EF4-FFF2-40B4-BE49-F238E27FC236}">
                <a16:creationId xmlns:a16="http://schemas.microsoft.com/office/drawing/2014/main" id="{F11753E1-8533-844D-B406-655C6C933046}"/>
              </a:ext>
            </a:extLst>
          </p:cNvPr>
          <p:cNvSpPr>
            <a:spLocks noGrp="1"/>
          </p:cNvSpPr>
          <p:nvPr>
            <p:ph type="body" sz="quarter" idx="14"/>
          </p:nvPr>
        </p:nvSpPr>
        <p:spPr>
          <a:xfrm>
            <a:off x="328768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562D057E-84DA-844C-8F30-A88C629E1DFE}"/>
              </a:ext>
            </a:extLst>
          </p:cNvPr>
          <p:cNvSpPr>
            <a:spLocks noGrp="1"/>
          </p:cNvSpPr>
          <p:nvPr>
            <p:ph type="body" sz="quarter" idx="15"/>
          </p:nvPr>
        </p:nvSpPr>
        <p:spPr>
          <a:xfrm>
            <a:off x="616800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2" name="Text" descr="Text">
            <a:extLst>
              <a:ext uri="{FF2B5EF4-FFF2-40B4-BE49-F238E27FC236}">
                <a16:creationId xmlns:a16="http://schemas.microsoft.com/office/drawing/2014/main" id="{3FA6CE8B-790A-C44A-B1D0-DA5AC754A4F7}"/>
              </a:ext>
            </a:extLst>
          </p:cNvPr>
          <p:cNvSpPr>
            <a:spLocks noGrp="1"/>
          </p:cNvSpPr>
          <p:nvPr>
            <p:ph type="body" sz="quarter" idx="16"/>
          </p:nvPr>
        </p:nvSpPr>
        <p:spPr>
          <a:xfrm>
            <a:off x="904832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026334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CL 4 column colour panels">
    <p:spTree>
      <p:nvGrpSpPr>
        <p:cNvPr id="1" name=""/>
        <p:cNvGrpSpPr/>
        <p:nvPr/>
      </p:nvGrpSpPr>
      <p:grpSpPr>
        <a:xfrm>
          <a:off x="0" y="0"/>
          <a:ext cx="0" cy="0"/>
          <a:chOff x="0" y="0"/>
          <a:chExt cx="0" cy="0"/>
        </a:xfrm>
      </p:grpSpPr>
      <p:sp>
        <p:nvSpPr>
          <p:cNvPr id="7" name="Main Headline" descr="Headline">
            <a:extLst>
              <a:ext uri="{FF2B5EF4-FFF2-40B4-BE49-F238E27FC236}">
                <a16:creationId xmlns:a16="http://schemas.microsoft.com/office/drawing/2014/main" id="{5CB62203-BCF9-3241-9684-0F4402446FAF}"/>
              </a:ext>
            </a:extLst>
          </p:cNvPr>
          <p:cNvSpPr>
            <a:spLocks noGrp="1"/>
          </p:cNvSpPr>
          <p:nvPr>
            <p:ph type="body" sz="quarter" idx="13"/>
          </p:nvPr>
        </p:nvSpPr>
        <p:spPr>
          <a:xfrm>
            <a:off x="360000" y="900000"/>
            <a:ext cx="2610000" cy="5220000"/>
          </a:xfrm>
          <a:solidFill>
            <a:schemeClr val="bg2"/>
          </a:solidFill>
        </p:spPr>
        <p:txBody>
          <a:bodyPr lIns="180000" tIns="180000" rIns="180000" bIns="180000"/>
          <a:lstStyle>
            <a:lvl1pPr marL="11112" indent="0">
              <a:buNone/>
              <a:defRPr/>
            </a:lvl1pPr>
            <a:lvl2pPr>
              <a:buFontTx/>
              <a:buNone/>
              <a:defRPr/>
            </a:lvl2pPr>
          </a:lstStyle>
          <a:p>
            <a:pPr lvl="0"/>
            <a:r>
              <a:rPr lang="en-US" sz="3600">
                <a:latin typeface="Arial" panose="020B0604020202020204" pitchFamily="34" charset="0"/>
                <a:cs typeface="Arial" panose="020B0604020202020204" pitchFamily="34" charset="0"/>
              </a:rPr>
              <a:t>Edit Master text styles</a:t>
            </a:r>
          </a:p>
        </p:txBody>
      </p:sp>
      <p:sp>
        <p:nvSpPr>
          <p:cNvPr id="8" name="background">
            <a:extLst>
              <a:ext uri="{FF2B5EF4-FFF2-40B4-BE49-F238E27FC236}">
                <a16:creationId xmlns:a16="http://schemas.microsoft.com/office/drawing/2014/main" id="{E0051C4D-5840-9846-A6CC-052B1F915DE4}"/>
              </a:ext>
            </a:extLst>
          </p:cNvPr>
          <p:cNvSpPr>
            <a:spLocks noGrp="1"/>
          </p:cNvSpPr>
          <p:nvPr>
            <p:ph type="body" sz="quarter" idx="14" hasCustomPrompt="1"/>
          </p:nvPr>
        </p:nvSpPr>
        <p:spPr>
          <a:xfrm>
            <a:off x="3286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1</a:t>
            </a:r>
          </a:p>
        </p:txBody>
      </p:sp>
      <p:pic>
        <p:nvPicPr>
          <p:cNvPr id="19" name="Picture" descr="Image">
            <a:extLst>
              <a:ext uri="{FF2B5EF4-FFF2-40B4-BE49-F238E27FC236}">
                <a16:creationId xmlns:a16="http://schemas.microsoft.com/office/drawing/2014/main" id="{7D295661-D9DD-8D43-9041-6814DE8FF69D}"/>
              </a:ext>
            </a:extLst>
          </p:cNvPr>
          <p:cNvPicPr>
            <a:picLocks noChangeAspect="1"/>
          </p:cNvPicPr>
          <p:nvPr userDrawn="1"/>
        </p:nvPicPr>
        <p:blipFill>
          <a:blip r:embed="rId2"/>
          <a:stretch>
            <a:fillRect/>
          </a:stretch>
        </p:blipFill>
        <p:spPr>
          <a:xfrm>
            <a:off x="3905624" y="1290917"/>
            <a:ext cx="1328200" cy="1557617"/>
          </a:xfrm>
          <a:prstGeom prst="rect">
            <a:avLst/>
          </a:prstGeom>
        </p:spPr>
      </p:pic>
      <p:sp>
        <p:nvSpPr>
          <p:cNvPr id="13" name="Text" descr="Text">
            <a:extLst>
              <a:ext uri="{FF2B5EF4-FFF2-40B4-BE49-F238E27FC236}">
                <a16:creationId xmlns:a16="http://schemas.microsoft.com/office/drawing/2014/main" id="{73CED3B5-33C7-894B-9D58-FC396998F4D3}"/>
              </a:ext>
            </a:extLst>
          </p:cNvPr>
          <p:cNvSpPr>
            <a:spLocks noGrp="1"/>
          </p:cNvSpPr>
          <p:nvPr>
            <p:ph type="body" sz="quarter" idx="18"/>
          </p:nvPr>
        </p:nvSpPr>
        <p:spPr>
          <a:xfrm>
            <a:off x="3503712"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9" name="background">
            <a:extLst>
              <a:ext uri="{FF2B5EF4-FFF2-40B4-BE49-F238E27FC236}">
                <a16:creationId xmlns:a16="http://schemas.microsoft.com/office/drawing/2014/main" id="{E69AB749-3152-6149-94E2-048594181730}"/>
              </a:ext>
            </a:extLst>
          </p:cNvPr>
          <p:cNvSpPr>
            <a:spLocks noGrp="1"/>
          </p:cNvSpPr>
          <p:nvPr>
            <p:ph type="body" sz="quarter" idx="15" hasCustomPrompt="1"/>
          </p:nvPr>
        </p:nvSpPr>
        <p:spPr>
          <a:xfrm>
            <a:off x="6238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2</a:t>
            </a:r>
          </a:p>
        </p:txBody>
      </p:sp>
      <p:pic>
        <p:nvPicPr>
          <p:cNvPr id="21" name="Picture" descr="Image">
            <a:extLst>
              <a:ext uri="{FF2B5EF4-FFF2-40B4-BE49-F238E27FC236}">
                <a16:creationId xmlns:a16="http://schemas.microsoft.com/office/drawing/2014/main" id="{34669171-BF23-B54C-8D3F-B1C89E122C36}"/>
              </a:ext>
            </a:extLst>
          </p:cNvPr>
          <p:cNvPicPr>
            <a:picLocks noChangeAspect="1"/>
          </p:cNvPicPr>
          <p:nvPr userDrawn="1"/>
        </p:nvPicPr>
        <p:blipFill>
          <a:blip r:embed="rId2"/>
          <a:stretch>
            <a:fillRect/>
          </a:stretch>
        </p:blipFill>
        <p:spPr>
          <a:xfrm>
            <a:off x="6960096" y="1292400"/>
            <a:ext cx="1328200" cy="1557617"/>
          </a:xfrm>
          <a:prstGeom prst="rect">
            <a:avLst/>
          </a:prstGeom>
        </p:spPr>
      </p:pic>
      <p:sp>
        <p:nvSpPr>
          <p:cNvPr id="14" name="Text" descr="Text">
            <a:extLst>
              <a:ext uri="{FF2B5EF4-FFF2-40B4-BE49-F238E27FC236}">
                <a16:creationId xmlns:a16="http://schemas.microsoft.com/office/drawing/2014/main" id="{87F3A240-3369-0145-B540-5A60FA0848EA}"/>
              </a:ext>
            </a:extLst>
          </p:cNvPr>
          <p:cNvSpPr>
            <a:spLocks noGrp="1"/>
          </p:cNvSpPr>
          <p:nvPr>
            <p:ph type="body" sz="quarter" idx="19"/>
          </p:nvPr>
        </p:nvSpPr>
        <p:spPr>
          <a:xfrm>
            <a:off x="6456040"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10" name="background">
            <a:extLst>
              <a:ext uri="{FF2B5EF4-FFF2-40B4-BE49-F238E27FC236}">
                <a16:creationId xmlns:a16="http://schemas.microsoft.com/office/drawing/2014/main" id="{F708712F-D0E9-B94A-A9B7-F258F0F10A73}"/>
              </a:ext>
            </a:extLst>
          </p:cNvPr>
          <p:cNvSpPr>
            <a:spLocks noGrp="1"/>
          </p:cNvSpPr>
          <p:nvPr>
            <p:ph type="body" sz="quarter" idx="16" hasCustomPrompt="1"/>
          </p:nvPr>
        </p:nvSpPr>
        <p:spPr>
          <a:xfrm>
            <a:off x="9190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3</a:t>
            </a:r>
          </a:p>
        </p:txBody>
      </p:sp>
      <p:pic>
        <p:nvPicPr>
          <p:cNvPr id="22" name="Picture" descr="Image">
            <a:extLst>
              <a:ext uri="{FF2B5EF4-FFF2-40B4-BE49-F238E27FC236}">
                <a16:creationId xmlns:a16="http://schemas.microsoft.com/office/drawing/2014/main" id="{8073F21E-F4EF-B246-B7E8-4FA799EC37BA}"/>
              </a:ext>
            </a:extLst>
          </p:cNvPr>
          <p:cNvPicPr>
            <a:picLocks noChangeAspect="1"/>
          </p:cNvPicPr>
          <p:nvPr userDrawn="1"/>
        </p:nvPicPr>
        <p:blipFill>
          <a:blip r:embed="rId2"/>
          <a:stretch>
            <a:fillRect/>
          </a:stretch>
        </p:blipFill>
        <p:spPr>
          <a:xfrm>
            <a:off x="9840416" y="1290917"/>
            <a:ext cx="1328200" cy="1557617"/>
          </a:xfrm>
          <a:prstGeom prst="rect">
            <a:avLst/>
          </a:prstGeom>
        </p:spPr>
      </p:pic>
      <p:sp>
        <p:nvSpPr>
          <p:cNvPr id="16" name="Text" descr="Text">
            <a:extLst>
              <a:ext uri="{FF2B5EF4-FFF2-40B4-BE49-F238E27FC236}">
                <a16:creationId xmlns:a16="http://schemas.microsoft.com/office/drawing/2014/main" id="{5387EEB0-9F43-E241-9EDB-010FB36582B4}"/>
              </a:ext>
            </a:extLst>
          </p:cNvPr>
          <p:cNvSpPr>
            <a:spLocks noGrp="1"/>
          </p:cNvSpPr>
          <p:nvPr>
            <p:ph type="body" sz="quarter" idx="21"/>
          </p:nvPr>
        </p:nvSpPr>
        <p:spPr>
          <a:xfrm>
            <a:off x="9408368" y="306896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26373E51-46F8-B446-A241-A5395388A9EB}"/>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B8BCFD4B-BF38-E841-868E-C9F3BBC7265C}"/>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DB688DCC-68B7-D349-B50E-BEE3CC1D87CA}"/>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996836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CL two column Imag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5400000" cy="2325802"/>
          </a:xfrm>
        </p:spPr>
        <p:txBody>
          <a:bodyPr/>
          <a:lstStyle>
            <a:lvl1pPr>
              <a:defRPr sz="3600" b="0"/>
            </a:lvl1pPr>
          </a:lstStyle>
          <a:p>
            <a:pPr lvl="0"/>
            <a:r>
              <a:rPr lang="en-GB" dirty="0"/>
              <a:t>Heading</a:t>
            </a:r>
          </a:p>
        </p:txBody>
      </p:sp>
      <p:sp>
        <p:nvSpPr>
          <p:cNvPr id="11" name="Text" descr="Text">
            <a:extLst>
              <a:ext uri="{FF2B5EF4-FFF2-40B4-BE49-F238E27FC236}">
                <a16:creationId xmlns:a16="http://schemas.microsoft.com/office/drawing/2014/main" id="{96CC15FA-5D3D-604E-8882-80A2838906CB}"/>
              </a:ext>
            </a:extLst>
          </p:cNvPr>
          <p:cNvSpPr>
            <a:spLocks noGrp="1"/>
          </p:cNvSpPr>
          <p:nvPr>
            <p:ph type="body" sz="quarter" idx="13"/>
          </p:nvPr>
        </p:nvSpPr>
        <p:spPr>
          <a:xfrm>
            <a:off x="360000" y="3618500"/>
            <a:ext cx="5399088" cy="2617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a:lvl1pPr>
          </a:lstStyle>
          <a:p>
            <a:pPr lvl="0"/>
            <a:r>
              <a:rPr lang="en-US"/>
              <a:t>Edit Master text styles</a:t>
            </a:r>
          </a:p>
        </p:txBody>
      </p:sp>
      <p:sp>
        <p:nvSpPr>
          <p:cNvPr id="7" name="Picture" descr="Image">
            <a:extLst>
              <a:ext uri="{FF2B5EF4-FFF2-40B4-BE49-F238E27FC236}">
                <a16:creationId xmlns:a16="http://schemas.microsoft.com/office/drawing/2014/main" id="{C443FA27-F0DB-1840-998D-206100BED38F}"/>
              </a:ext>
            </a:extLst>
          </p:cNvPr>
          <p:cNvSpPr>
            <a:spLocks noGrp="1"/>
          </p:cNvSpPr>
          <p:nvPr>
            <p:ph type="pic" sz="quarter" idx="18" hasCustomPrompt="1"/>
          </p:nvPr>
        </p:nvSpPr>
        <p:spPr>
          <a:xfrm>
            <a:off x="5940000" y="900000"/>
            <a:ext cx="5400000" cy="5344683"/>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742215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CL three column image">
    <p:spTree>
      <p:nvGrpSpPr>
        <p:cNvPr id="1" name=""/>
        <p:cNvGrpSpPr/>
        <p:nvPr/>
      </p:nvGrpSpPr>
      <p:grpSpPr>
        <a:xfrm>
          <a:off x="0" y="0"/>
          <a:ext cx="0" cy="0"/>
          <a:chOff x="0" y="0"/>
          <a:chExt cx="0" cy="0"/>
        </a:xfrm>
      </p:grpSpPr>
      <p:sp>
        <p:nvSpPr>
          <p:cNvPr id="12" name="Picture" descr="Image">
            <a:extLst>
              <a:ext uri="{FF2B5EF4-FFF2-40B4-BE49-F238E27FC236}">
                <a16:creationId xmlns:a16="http://schemas.microsoft.com/office/drawing/2014/main" id="{935F83AB-29A1-EF49-B6EC-5214A87545D5}"/>
              </a:ext>
            </a:extLst>
          </p:cNvPr>
          <p:cNvSpPr>
            <a:spLocks noGrp="1"/>
          </p:cNvSpPr>
          <p:nvPr>
            <p:ph type="pic" sz="quarter" idx="16" hasCustomPrompt="1"/>
          </p:nvPr>
        </p:nvSpPr>
        <p:spPr>
          <a:xfrm>
            <a:off x="3600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4017600"/>
            <a:ext cx="3420000" cy="2304000"/>
          </a:xfrm>
        </p:spPr>
        <p:txBody>
          <a:bodyPr/>
          <a:lstStyle>
            <a:lvl1pPr marL="180975" indent="-169863">
              <a:tabLst/>
              <a:defRPr sz="1800"/>
            </a:lvl1pPr>
          </a:lstStyle>
          <a:p>
            <a:pPr lvl="0"/>
            <a:r>
              <a:rPr lang="en-US"/>
              <a:t>Edit Master text styles</a:t>
            </a:r>
          </a:p>
        </p:txBody>
      </p:sp>
      <p:sp>
        <p:nvSpPr>
          <p:cNvPr id="13" name="Picture" descr="Image">
            <a:extLst>
              <a:ext uri="{FF2B5EF4-FFF2-40B4-BE49-F238E27FC236}">
                <a16:creationId xmlns:a16="http://schemas.microsoft.com/office/drawing/2014/main" id="{E95E3DE4-2C02-DF4D-871A-130A912A3EB7}"/>
              </a:ext>
            </a:extLst>
          </p:cNvPr>
          <p:cNvSpPr>
            <a:spLocks noGrp="1"/>
          </p:cNvSpPr>
          <p:nvPr>
            <p:ph type="pic" sz="quarter" idx="17" hasCustomPrompt="1"/>
          </p:nvPr>
        </p:nvSpPr>
        <p:spPr>
          <a:xfrm>
            <a:off x="42958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4017600"/>
            <a:ext cx="3420000" cy="2304000"/>
          </a:xfrm>
        </p:spPr>
        <p:txBody>
          <a:bodyPr/>
          <a:lstStyle>
            <a:lvl1pPr marL="180975" indent="-169863">
              <a:tabLst/>
              <a:defRPr sz="1800"/>
            </a:lvl1pPr>
          </a:lstStyle>
          <a:p>
            <a:pPr lvl="0"/>
            <a:r>
              <a:rPr lang="en-US"/>
              <a:t>Edit Master text styles</a:t>
            </a:r>
          </a:p>
        </p:txBody>
      </p:sp>
      <p:sp>
        <p:nvSpPr>
          <p:cNvPr id="15" name="Picture" descr="Image">
            <a:extLst>
              <a:ext uri="{FF2B5EF4-FFF2-40B4-BE49-F238E27FC236}">
                <a16:creationId xmlns:a16="http://schemas.microsoft.com/office/drawing/2014/main" id="{08A0AD7D-724B-E44B-89BE-D93B46E6BC83}"/>
              </a:ext>
            </a:extLst>
          </p:cNvPr>
          <p:cNvSpPr>
            <a:spLocks noGrp="1"/>
          </p:cNvSpPr>
          <p:nvPr>
            <p:ph type="pic" sz="quarter" idx="18" hasCustomPrompt="1"/>
          </p:nvPr>
        </p:nvSpPr>
        <p:spPr>
          <a:xfrm>
            <a:off x="825624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218" y="4017600"/>
            <a:ext cx="3420000" cy="2304000"/>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49085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CL Tabl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1" name="Table" descr="Text / Table">
            <a:extLst>
              <a:ext uri="{FF2B5EF4-FFF2-40B4-BE49-F238E27FC236}">
                <a16:creationId xmlns:a16="http://schemas.microsoft.com/office/drawing/2014/main" id="{4DEFD8C9-6C2B-9C49-9F6F-5A35A2B747AF}"/>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8" name="Text">
            <a:extLst>
              <a:ext uri="{FF2B5EF4-FFF2-40B4-BE49-F238E27FC236}">
                <a16:creationId xmlns:a16="http://schemas.microsoft.com/office/drawing/2014/main" id="{D31E44D0-02C4-914B-B5F4-F5B0F5862CBB}"/>
              </a:ext>
            </a:extLst>
          </p:cNvPr>
          <p:cNvSpPr>
            <a:spLocks noGrp="1"/>
          </p:cNvSpPr>
          <p:nvPr>
            <p:ph type="body" sz="quarter" idx="15"/>
          </p:nvPr>
        </p:nvSpPr>
        <p:spPr>
          <a:xfrm>
            <a:off x="9366454" y="2414430"/>
            <a:ext cx="2557322" cy="2623913"/>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869063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CL Table 2">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7" name="Table" descr="Text / Table">
            <a:extLst>
              <a:ext uri="{FF2B5EF4-FFF2-40B4-BE49-F238E27FC236}">
                <a16:creationId xmlns:a16="http://schemas.microsoft.com/office/drawing/2014/main" id="{01422A73-1E05-8B44-93EA-70AD3FCEEC9E}"/>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9" name="Text">
            <a:extLst>
              <a:ext uri="{FF2B5EF4-FFF2-40B4-BE49-F238E27FC236}">
                <a16:creationId xmlns:a16="http://schemas.microsoft.com/office/drawing/2014/main" id="{AD015BAE-CDFB-0848-8398-8E01CAEBAAEC}"/>
              </a:ext>
            </a:extLst>
          </p:cNvPr>
          <p:cNvSpPr>
            <a:spLocks noGrp="1"/>
          </p:cNvSpPr>
          <p:nvPr>
            <p:ph type="body" sz="quarter" idx="13"/>
          </p:nvPr>
        </p:nvSpPr>
        <p:spPr>
          <a:xfrm>
            <a:off x="360000" y="3451091"/>
            <a:ext cx="2610000" cy="2894291"/>
          </a:xfrm>
          <a:noFill/>
        </p:spPr>
        <p:txBody>
          <a:bodyPr lIns="0" tIns="0" rIns="0" bIns="0"/>
          <a:lstStyle>
            <a:lvl1pPr>
              <a:defRPr sz="1800"/>
            </a:lvl1pPr>
            <a:lvl2pPr>
              <a:buFontTx/>
              <a:buNone/>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4224706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CL Contact 2 column ">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GB" dirty="0"/>
              <a:t>Useful links &amp; contact details</a:t>
            </a:r>
            <a:endParaRPr lang="en-US" dirty="0"/>
          </a:p>
        </p:txBody>
      </p:sp>
      <p:sp>
        <p:nvSpPr>
          <p:cNvPr id="21" name="Text" descr="Text">
            <a:extLst>
              <a:ext uri="{FF2B5EF4-FFF2-40B4-BE49-F238E27FC236}">
                <a16:creationId xmlns:a16="http://schemas.microsoft.com/office/drawing/2014/main" id="{82579D70-1A08-DC42-8CE8-ACA8360A7F42}"/>
              </a:ext>
            </a:extLst>
          </p:cNvPr>
          <p:cNvSpPr>
            <a:spLocks noGrp="1"/>
          </p:cNvSpPr>
          <p:nvPr>
            <p:ph type="body" sz="quarter" idx="13"/>
          </p:nvPr>
        </p:nvSpPr>
        <p:spPr>
          <a:xfrm>
            <a:off x="360000" y="2412000"/>
            <a:ext cx="5399088" cy="3600000"/>
          </a:xfrm>
        </p:spPr>
        <p:txBody>
          <a:bodyPr/>
          <a:lstStyle>
            <a:lvl1pPr marL="180975" indent="-169863">
              <a:tabLst/>
              <a:defRPr sz="2400">
                <a:latin typeface="+mn-lt"/>
              </a:defRPr>
            </a:lvl1pPr>
          </a:lstStyle>
          <a:p>
            <a:pPr lvl="0"/>
            <a:r>
              <a:rPr lang="en-US"/>
              <a:t>Edit Master text styles</a:t>
            </a:r>
          </a:p>
        </p:txBody>
      </p:sp>
      <p:sp>
        <p:nvSpPr>
          <p:cNvPr id="22" name="Text" descr="Text">
            <a:extLst>
              <a:ext uri="{FF2B5EF4-FFF2-40B4-BE49-F238E27FC236}">
                <a16:creationId xmlns:a16="http://schemas.microsoft.com/office/drawing/2014/main" id="{82B359B7-CB0C-544C-88EE-891FC732EECE}"/>
              </a:ext>
            </a:extLst>
          </p:cNvPr>
          <p:cNvSpPr>
            <a:spLocks noGrp="1"/>
          </p:cNvSpPr>
          <p:nvPr>
            <p:ph type="body" sz="quarter" idx="14"/>
          </p:nvPr>
        </p:nvSpPr>
        <p:spPr>
          <a:xfrm>
            <a:off x="5940000" y="2412000"/>
            <a:ext cx="5399088" cy="3600000"/>
          </a:xfrm>
        </p:spPr>
        <p:txBody>
          <a:bodyPr/>
          <a:lstStyle>
            <a:lvl1pPr marL="180975" indent="-169863">
              <a:tabLst/>
              <a:defRPr sz="2400">
                <a:latin typeface="+mn-lt"/>
              </a:defRPr>
            </a:lvl1pPr>
          </a:lstStyle>
          <a:p>
            <a:pPr lvl="0"/>
            <a:r>
              <a:rPr lang="en-US" sz="2400">
                <a:latin typeface="Arial" panose="020B0604020202020204" pitchFamily="34" charset="0"/>
                <a:cs typeface="Arial" panose="020B0604020202020204" pitchFamily="34" charset="0"/>
              </a:rPr>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52133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CL Title slide 3">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7E0FC6D2-4499-5C4C-8C93-C7590708B796}"/>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1" name="Picture" descr="Image">
            <a:extLst>
              <a:ext uri="{FF2B5EF4-FFF2-40B4-BE49-F238E27FC236}">
                <a16:creationId xmlns:a16="http://schemas.microsoft.com/office/drawing/2014/main" id="{D7C34FC0-F8B1-D041-9578-733D7F3C687D}"/>
              </a:ext>
            </a:extLst>
          </p:cNvPr>
          <p:cNvSpPr>
            <a:spLocks noGrp="1"/>
          </p:cNvSpPr>
          <p:nvPr>
            <p:ph type="pic" sz="quarter" idx="12"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0" name="Main Headline" descr="Headline">
            <a:extLst>
              <a:ext uri="{FF2B5EF4-FFF2-40B4-BE49-F238E27FC236}">
                <a16:creationId xmlns:a16="http://schemas.microsoft.com/office/drawing/2014/main" id="{5F848594-69CD-DA4E-BB25-23F671A7C1BC}"/>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dirty="0"/>
              <a:t>Main headline,</a:t>
            </a:r>
            <a:br>
              <a:rPr lang="en-US" dirty="0"/>
            </a:br>
            <a:r>
              <a:rPr lang="en-US" dirty="0"/>
              <a:t>Arial 44pt bold</a:t>
            </a:r>
          </a:p>
        </p:txBody>
      </p:sp>
      <p:sp>
        <p:nvSpPr>
          <p:cNvPr id="5" name="Sub Heading" descr="Sub heading">
            <a:extLst>
              <a:ext uri="{FF2B5EF4-FFF2-40B4-BE49-F238E27FC236}">
                <a16:creationId xmlns:a16="http://schemas.microsoft.com/office/drawing/2014/main" id="{D5AB2EC5-97D3-8D44-BB0B-9125E87D1F9D}"/>
              </a:ext>
            </a:extLst>
          </p:cNvPr>
          <p:cNvSpPr>
            <a:spLocks noGrp="1"/>
          </p:cNvSpPr>
          <p:nvPr>
            <p:ph type="body" sz="quarter" idx="11"/>
          </p:nvPr>
        </p:nvSpPr>
        <p:spPr>
          <a:xfrm>
            <a:off x="359999" y="3239999"/>
            <a:ext cx="6840000" cy="65177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600" baseline="0">
                <a:solidFill>
                  <a:schemeClr val="tx1"/>
                </a:solidFill>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52369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CL Title slide 2 - single line headline">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8FD8CE85-9178-344E-BC9E-19B545ECA60C}"/>
              </a:ext>
            </a:extLst>
          </p:cNvPr>
          <p:cNvSpPr/>
          <p:nvPr userDrawn="1"/>
        </p:nvSpPr>
        <p:spPr>
          <a:xfrm>
            <a:off x="0" y="-1"/>
            <a:ext cx="12192000" cy="2520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0" name="Main Headline" descr="Headline">
            <a:extLst>
              <a:ext uri="{FF2B5EF4-FFF2-40B4-BE49-F238E27FC236}">
                <a16:creationId xmlns:a16="http://schemas.microsoft.com/office/drawing/2014/main" id="{14916FEE-2CA1-274A-AB9A-27AE550ED61F}"/>
              </a:ext>
            </a:extLst>
          </p:cNvPr>
          <p:cNvSpPr>
            <a:spLocks noGrp="1" noChangeArrowheads="1"/>
          </p:cNvSpPr>
          <p:nvPr>
            <p:ph type="title" hasCustomPrompt="1"/>
          </p:nvPr>
        </p:nvSpPr>
        <p:spPr bwMode="auto">
          <a:xfrm>
            <a:off x="360000" y="1620000"/>
            <a:ext cx="10800690" cy="81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1" name="Picture " descr="Image">
            <a:extLst>
              <a:ext uri="{FF2B5EF4-FFF2-40B4-BE49-F238E27FC236}">
                <a16:creationId xmlns:a16="http://schemas.microsoft.com/office/drawing/2014/main" id="{7AAB61C2-2ECC-1549-9211-9297F9B818DB}"/>
              </a:ext>
            </a:extLst>
          </p:cNvPr>
          <p:cNvSpPr>
            <a:spLocks noGrp="1"/>
          </p:cNvSpPr>
          <p:nvPr>
            <p:ph type="pic" sz="quarter" idx="12" hasCustomPrompt="1"/>
          </p:nvPr>
        </p:nvSpPr>
        <p:spPr>
          <a:xfrm>
            <a:off x="0" y="2505456"/>
            <a:ext cx="12192000" cy="4352544"/>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Tree>
    <p:extLst>
      <p:ext uri="{BB962C8B-B14F-4D97-AF65-F5344CB8AC3E}">
        <p14:creationId xmlns:p14="http://schemas.microsoft.com/office/powerpoint/2010/main" val="32326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CL Title - Double line - no image">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271759B8-0ABB-3643-884B-0A918443C549}"/>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a:off x="0" y="1440000"/>
            <a:ext cx="12192000" cy="1679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in Headline" descr="Headline">
            <a:extLst>
              <a:ext uri="{FF2B5EF4-FFF2-40B4-BE49-F238E27FC236}">
                <a16:creationId xmlns:a16="http://schemas.microsoft.com/office/drawing/2014/main" id="{0AFC6B55-24BD-7545-82A9-DD37164DF15B}"/>
              </a:ext>
            </a:extLst>
          </p:cNvPr>
          <p:cNvSpPr>
            <a:spLocks noGrp="1" noChangeArrowheads="1"/>
          </p:cNvSpPr>
          <p:nvPr>
            <p:ph type="title" hasCustomPrompt="1"/>
          </p:nvPr>
        </p:nvSpPr>
        <p:spPr bwMode="auto">
          <a:xfrm>
            <a:off x="360000" y="1620000"/>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342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13262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CL Title  - Double line - half imag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59606069-DCB2-E341-97E0-98600856E2E5}"/>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2" name="Picture" descr="Image">
            <a:extLst>
              <a:ext uri="{FF2B5EF4-FFF2-40B4-BE49-F238E27FC236}">
                <a16:creationId xmlns:a16="http://schemas.microsoft.com/office/drawing/2014/main" id="{A724F846-9E16-0743-9A5C-ED2946248F5A}"/>
              </a:ext>
            </a:extLst>
          </p:cNvPr>
          <p:cNvSpPr>
            <a:spLocks noGrp="1"/>
          </p:cNvSpPr>
          <p:nvPr>
            <p:ph type="pic" sz="quarter" idx="12" hasCustomPrompt="1"/>
          </p:nvPr>
        </p:nvSpPr>
        <p:spPr>
          <a:xfrm>
            <a:off x="0" y="1436914"/>
            <a:ext cx="12192000" cy="1682804"/>
          </a:xfrm>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flipV="1">
            <a:off x="0" y="3122579"/>
            <a:ext cx="12192000" cy="37354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Headline" descr="Headline">
            <a:extLst>
              <a:ext uri="{FF2B5EF4-FFF2-40B4-BE49-F238E27FC236}">
                <a16:creationId xmlns:a16="http://schemas.microsoft.com/office/drawing/2014/main" id="{F393605F-7BBC-284E-8DAE-0B5B84113824}"/>
              </a:ext>
            </a:extLst>
          </p:cNvPr>
          <p:cNvSpPr>
            <a:spLocks noGrp="1" noChangeArrowheads="1"/>
          </p:cNvSpPr>
          <p:nvPr>
            <p:ph type="title" hasCustomPrompt="1"/>
          </p:nvPr>
        </p:nvSpPr>
        <p:spPr bwMode="auto">
          <a:xfrm>
            <a:off x="360000" y="347047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495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384227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 section start 1">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rgbClr val="FFFFFF"/>
          </a:solidFill>
        </p:spPr>
        <p:txBody>
          <a:bodyPr lIns="360000" tIns="180000"/>
          <a:lstStyle>
            <a:lvl1pPr>
              <a:defRPr baseline="0">
                <a:solidFill>
                  <a:srgbClr val="000000"/>
                </a:solidFill>
              </a:defRPr>
            </a:lvl1pPr>
          </a:lstStyle>
          <a:p>
            <a:r>
              <a:rPr lang="en-US" dirty="0"/>
              <a:t>Main headline, Arial 44pt bold</a:t>
            </a:r>
          </a:p>
        </p:txBody>
      </p:sp>
      <p:sp>
        <p:nvSpPr>
          <p:cNvPr id="11" name="Sub Heading" descr="Sub heading">
            <a:extLst>
              <a:ext uri="{FF2B5EF4-FFF2-40B4-BE49-F238E27FC236}">
                <a16:creationId xmlns:a16="http://schemas.microsoft.com/office/drawing/2014/main" id="{169F44E5-11A5-074E-ADAE-05ACB4110AED}"/>
              </a:ext>
            </a:extLst>
          </p:cNvPr>
          <p:cNvSpPr>
            <a:spLocks noGrp="1"/>
          </p:cNvSpPr>
          <p:nvPr>
            <p:ph type="body" sz="quarter" idx="15" hasCustomPrompt="1"/>
          </p:nvPr>
        </p:nvSpPr>
        <p:spPr>
          <a:xfrm>
            <a:off x="359228" y="2308225"/>
            <a:ext cx="8719457" cy="1447800"/>
          </a:xfrm>
        </p:spPr>
        <p:txBody>
          <a:bodyPr/>
          <a:lstStyle>
            <a:lvl1pPr marL="11112" indent="0">
              <a:buNone/>
              <a:defRPr>
                <a:solidFill>
                  <a:srgbClr val="000000"/>
                </a:solidFill>
              </a:defRPr>
            </a:lvl1pPr>
          </a:lstStyle>
          <a:p>
            <a:pPr lvl="0"/>
            <a:r>
              <a:rPr lang="en-GB" dirty="0"/>
              <a:t>Large text size, Arial 36 point</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225425" indent="-215900">
              <a:buFont typeface="Arial" panose="020B0604020202020204" pitchFamily="34" charset="0"/>
              <a:buChar char="•"/>
              <a:tabLst/>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baseline="0"/>
            </a:lvl1pPr>
          </a:lstStyle>
          <a:p>
            <a:pPr marL="285750" marR="0" lvl="0" indent="-285750" algn="l" defTabSz="914400" rtl="0" eaLnBrk="1" fontAlgn="base" latinLnBrk="0" hangingPunct="1">
              <a:lnSpc>
                <a:spcPct val="90000"/>
              </a:lnSpc>
              <a:spcBef>
                <a:spcPts val="1000"/>
              </a:spcBef>
              <a:spcAft>
                <a:spcPct val="0"/>
              </a:spcAft>
              <a:buClrTx/>
              <a:buSzTx/>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144991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 section start 2">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chemeClr val="tx2"/>
          </a:solidFill>
        </p:spPr>
        <p:txBody>
          <a:bodyPr lIns="360000" tIns="180000"/>
          <a:lstStyle>
            <a:lvl1pPr>
              <a:defRPr baseline="0">
                <a:solidFill>
                  <a:schemeClr val="bg1"/>
                </a:solidFill>
              </a:defRPr>
            </a:lvl1pPr>
          </a:lstStyle>
          <a:p>
            <a:r>
              <a:rPr lang="en-US" dirty="0"/>
              <a:t>Main headline, Arial 44pt bold</a:t>
            </a:r>
          </a:p>
        </p:txBody>
      </p:sp>
      <p:sp>
        <p:nvSpPr>
          <p:cNvPr id="4" name="Sub Heading">
            <a:extLst>
              <a:ext uri="{FF2B5EF4-FFF2-40B4-BE49-F238E27FC236}">
                <a16:creationId xmlns:a16="http://schemas.microsoft.com/office/drawing/2014/main" id="{7EFF5C86-B7E9-E24F-A032-A4DF63C9C46C}"/>
              </a:ext>
            </a:extLst>
          </p:cNvPr>
          <p:cNvSpPr>
            <a:spLocks noGrp="1"/>
          </p:cNvSpPr>
          <p:nvPr>
            <p:ph type="body" sz="quarter" idx="15"/>
          </p:nvPr>
        </p:nvSpPr>
        <p:spPr>
          <a:xfrm>
            <a:off x="359228" y="2308225"/>
            <a:ext cx="8719457" cy="1447800"/>
          </a:xfrm>
        </p:spPr>
        <p:txBody>
          <a:bodyPr/>
          <a:lstStyle>
            <a:lvl1pPr marL="11112" indent="0">
              <a:buNone/>
              <a:defRPr>
                <a:solidFill>
                  <a:srgbClr val="FFFFFF"/>
                </a:solidFill>
              </a:defRPr>
            </a:lvl1pPr>
          </a:lstStyle>
          <a:p>
            <a:pPr lvl="0"/>
            <a:r>
              <a:rPr lang="en-US"/>
              <a:t>Edit Master text styles</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11112" indent="0">
              <a:buNone/>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baseline="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14197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 section start 2">
    <p:spTree>
      <p:nvGrpSpPr>
        <p:cNvPr id="1" name=""/>
        <p:cNvGrpSpPr/>
        <p:nvPr/>
      </p:nvGrpSpPr>
      <p:grpSpPr>
        <a:xfrm>
          <a:off x="0" y="0"/>
          <a:ext cx="0" cy="0"/>
          <a:chOff x="0" y="0"/>
          <a:chExt cx="0" cy="0"/>
        </a:xfrm>
      </p:grpSpPr>
      <p:sp>
        <p:nvSpPr>
          <p:cNvPr id="7" name="Picture">
            <a:extLst>
              <a:ext uri="{FF2B5EF4-FFF2-40B4-BE49-F238E27FC236}">
                <a16:creationId xmlns:a16="http://schemas.microsoft.com/office/drawing/2014/main" id="{F9ECF375-EFC6-8846-9FEE-E3BEC7506D85}"/>
              </a:ext>
            </a:extLst>
          </p:cNvPr>
          <p:cNvSpPr>
            <a:spLocks noGrp="1"/>
          </p:cNvSpPr>
          <p:nvPr>
            <p:ph type="pic" sz="quarter" idx="12" hasCustomPrompt="1"/>
          </p:nvPr>
        </p:nvSpPr>
        <p:spPr>
          <a:xfrm>
            <a:off x="356616" y="900000"/>
            <a:ext cx="7534656" cy="5448518"/>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440000"/>
            <a:ext cx="6480000" cy="2880000"/>
          </a:xfrm>
          <a:solidFill>
            <a:schemeClr val="bg1"/>
          </a:solidFill>
        </p:spPr>
        <p:txBody>
          <a:bodyPr lIns="360000" tIns="180000"/>
          <a:lstStyle>
            <a:lvl1pPr>
              <a:defRPr baseline="0">
                <a:solidFill>
                  <a:srgbClr val="000000"/>
                </a:solidFill>
              </a:defRPr>
            </a:lvl1pPr>
          </a:lstStyle>
          <a:p>
            <a:r>
              <a:rPr lang="en-US" dirty="0"/>
              <a:t>Main headline, </a:t>
            </a:r>
            <a:br>
              <a:rPr lang="en-US" dirty="0"/>
            </a:br>
            <a:r>
              <a:rPr lang="en-US" dirty="0"/>
              <a:t>Arial 44pt bold</a:t>
            </a:r>
          </a:p>
        </p:txBody>
      </p:sp>
      <p:sp>
        <p:nvSpPr>
          <p:cNvPr id="8" name="Picture " descr="Image">
            <a:extLst>
              <a:ext uri="{FF2B5EF4-FFF2-40B4-BE49-F238E27FC236}">
                <a16:creationId xmlns:a16="http://schemas.microsoft.com/office/drawing/2014/main" id="{9390C092-D95C-EF41-9B4C-B77F203C0B07}"/>
              </a:ext>
            </a:extLst>
          </p:cNvPr>
          <p:cNvSpPr>
            <a:spLocks noGrp="1"/>
          </p:cNvSpPr>
          <p:nvPr>
            <p:ph type="pic" sz="quarter" idx="16" hasCustomPrompt="1"/>
          </p:nvPr>
        </p:nvSpPr>
        <p:spPr>
          <a:xfrm>
            <a:off x="8266715" y="900000"/>
            <a:ext cx="3536848" cy="2906486"/>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9" name="Text" descr="Text">
            <a:extLst>
              <a:ext uri="{FF2B5EF4-FFF2-40B4-BE49-F238E27FC236}">
                <a16:creationId xmlns:a16="http://schemas.microsoft.com/office/drawing/2014/main" id="{B97104E0-DC3E-EB49-A0B8-75D9C6ED8EDC}"/>
              </a:ext>
            </a:extLst>
          </p:cNvPr>
          <p:cNvSpPr>
            <a:spLocks noGrp="1"/>
          </p:cNvSpPr>
          <p:nvPr>
            <p:ph type="body" sz="quarter" idx="15"/>
          </p:nvPr>
        </p:nvSpPr>
        <p:spPr>
          <a:xfrm>
            <a:off x="8262900" y="4164600"/>
            <a:ext cx="3542400" cy="22870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4271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CL single text block">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2" name="Text" descr="Text">
            <a:extLst>
              <a:ext uri="{FF2B5EF4-FFF2-40B4-BE49-F238E27FC236}">
                <a16:creationId xmlns:a16="http://schemas.microsoft.com/office/drawing/2014/main" id="{52E39625-6121-A140-A00B-27BF9DA232CD}"/>
              </a:ext>
            </a:extLst>
          </p:cNvPr>
          <p:cNvSpPr>
            <a:spLocks noGrp="1"/>
          </p:cNvSpPr>
          <p:nvPr>
            <p:ph type="body" sz="quarter" idx="13"/>
          </p:nvPr>
        </p:nvSpPr>
        <p:spPr>
          <a:xfrm>
            <a:off x="360000" y="2412000"/>
            <a:ext cx="10439064"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6/6/22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5798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UCL branding brackground">
            <a:extLst>
              <a:ext uri="{FF2B5EF4-FFF2-40B4-BE49-F238E27FC236}">
                <a16:creationId xmlns:a16="http://schemas.microsoft.com/office/drawing/2014/main" id="{66A102D5-ABE3-9744-AE9F-9AF93B04BE78}"/>
              </a:ext>
              <a:ext uri="{C183D7F6-B498-43B3-948B-1728B52AA6E4}">
                <adec:decorative xmlns:adec="http://schemas.microsoft.com/office/drawing/2017/decorative" val="1"/>
              </a:ext>
            </a:extLst>
          </p:cNvPr>
          <p:cNvSpPr/>
          <p:nvPr/>
        </p:nvSpPr>
        <p:spPr>
          <a:xfrm>
            <a:off x="0" y="0"/>
            <a:ext cx="12192000" cy="6641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12195073" cy="545593"/>
          </a:xfrm>
          <a:prstGeom prst="rect">
            <a:avLst/>
          </a:prstGeom>
        </p:spPr>
      </p:pic>
      <p:sp>
        <p:nvSpPr>
          <p:cNvPr id="1026" name="Title Headline" descr="Headline">
            <a:extLst>
              <a:ext uri="{FF2B5EF4-FFF2-40B4-BE49-F238E27FC236}">
                <a16:creationId xmlns:a16="http://schemas.microsoft.com/office/drawing/2014/main" id="{1389B5D6-B2B6-B044-8F75-8C9E18FFF8EF}"/>
              </a:ext>
            </a:extLst>
          </p:cNvPr>
          <p:cNvSpPr>
            <a:spLocks noGrp="1" noChangeArrowheads="1"/>
          </p:cNvSpPr>
          <p:nvPr>
            <p:ph type="title"/>
          </p:nvPr>
        </p:nvSpPr>
        <p:spPr bwMode="auto">
          <a:xfrm>
            <a:off x="360000" y="89999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Main headline</a:t>
            </a:r>
            <a:r>
              <a:rPr lang="en-GB" altLang="en-US" dirty="0"/>
              <a:t>, Arial 44pt bold</a:t>
            </a:r>
            <a:endParaRPr lang="en-US" altLang="en-US" dirty="0"/>
          </a:p>
        </p:txBody>
      </p:sp>
      <p:sp>
        <p:nvSpPr>
          <p:cNvPr id="1027" name="Text" descr="Main text">
            <a:extLst>
              <a:ext uri="{FF2B5EF4-FFF2-40B4-BE49-F238E27FC236}">
                <a16:creationId xmlns:a16="http://schemas.microsoft.com/office/drawing/2014/main" id="{840A67E7-10FC-DE4B-8222-DBD366537BA8}"/>
              </a:ext>
            </a:extLst>
          </p:cNvPr>
          <p:cNvSpPr>
            <a:spLocks noGrp="1" noChangeArrowheads="1"/>
          </p:cNvSpPr>
          <p:nvPr>
            <p:ph type="body" idx="1"/>
          </p:nvPr>
        </p:nvSpPr>
        <p:spPr bwMode="auto">
          <a:xfrm>
            <a:off x="360000" y="2376000"/>
            <a:ext cx="10800690" cy="37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4"/>
            <a:endParaRPr lang="en-US" dirty="0"/>
          </a:p>
        </p:txBody>
      </p:sp>
      <p:sp>
        <p:nvSpPr>
          <p:cNvPr id="4" name="Date " descr="Date">
            <a:extLst>
              <a:ext uri="{FF2B5EF4-FFF2-40B4-BE49-F238E27FC236}">
                <a16:creationId xmlns:a16="http://schemas.microsoft.com/office/drawing/2014/main" id="{BC7573E6-5C96-F54E-8C6A-D81E27BE4948}"/>
              </a:ext>
            </a:extLst>
          </p:cNvPr>
          <p:cNvSpPr>
            <a:spLocks noGrp="1"/>
          </p:cNvSpPr>
          <p:nvPr>
            <p:ph type="dt" sz="half" idx="2"/>
          </p:nvPr>
        </p:nvSpPr>
        <p:spPr>
          <a:xfrm>
            <a:off x="362211" y="6480000"/>
            <a:ext cx="2743200" cy="360000"/>
          </a:xfrm>
          <a:prstGeom prst="rect">
            <a:avLst/>
          </a:prstGeom>
        </p:spPr>
        <p:txBody>
          <a:bodyPr vert="horz" lIns="0" tIns="0" rIns="0" bIns="0" rtlCol="0" anchor="t" anchorCtr="0"/>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6478F44-CA4B-8F47-8400-2C19AC9A20AB}" type="datetimeFigureOut">
              <a:rPr lang="en-US" smtClean="0"/>
              <a:pPr>
                <a:defRPr/>
              </a:pPr>
              <a:t>6/6/22</a:t>
            </a:fld>
            <a:endParaRPr lang="en-US" dirty="0"/>
          </a:p>
        </p:txBody>
      </p:sp>
      <p:sp>
        <p:nvSpPr>
          <p:cNvPr id="5" name="Footer " descr="Footer title">
            <a:extLst>
              <a:ext uri="{FF2B5EF4-FFF2-40B4-BE49-F238E27FC236}">
                <a16:creationId xmlns:a16="http://schemas.microsoft.com/office/drawing/2014/main" id="{1B01C4CC-C66F-714D-B313-340C31FA703F}"/>
              </a:ext>
            </a:extLst>
          </p:cNvPr>
          <p:cNvSpPr>
            <a:spLocks noGrp="1"/>
          </p:cNvSpPr>
          <p:nvPr>
            <p:ph type="ftr" sz="quarter" idx="3"/>
          </p:nvPr>
        </p:nvSpPr>
        <p:spPr>
          <a:xfrm>
            <a:off x="4320000" y="6480000"/>
            <a:ext cx="6480000" cy="360000"/>
          </a:xfrm>
          <a:prstGeom prst="rect">
            <a:avLst/>
          </a:prstGeom>
        </p:spPr>
        <p:txBody>
          <a:bodyPr vert="horz" lIns="0" tIns="0" rIns="0" bIns="0" rtlCol="0" anchor="t" anchorCtr="0"/>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descr="Page number">
            <a:extLst>
              <a:ext uri="{FF2B5EF4-FFF2-40B4-BE49-F238E27FC236}">
                <a16:creationId xmlns:a16="http://schemas.microsoft.com/office/drawing/2014/main" id="{D2C68658-D4C2-394E-8334-67AC9BE3F122}"/>
              </a:ext>
            </a:extLst>
          </p:cNvPr>
          <p:cNvSpPr>
            <a:spLocks noGrp="1"/>
          </p:cNvSpPr>
          <p:nvPr>
            <p:ph type="sldNum" sz="quarter" idx="4"/>
          </p:nvPr>
        </p:nvSpPr>
        <p:spPr>
          <a:xfrm>
            <a:off x="11123111" y="6480000"/>
            <a:ext cx="769307" cy="269918"/>
          </a:xfrm>
          <a:prstGeom prst="rect">
            <a:avLst/>
          </a:prstGeom>
        </p:spPr>
        <p:txBody>
          <a:bodyPr vert="horz" lIns="0" tIns="0" rIns="0" bIns="0" rtlCol="0" anchor="t" anchorCtr="0"/>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0021098"/>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3"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p:txStyles>
    <p:titleStyle>
      <a:lvl1pPr algn="l" rtl="0" eaLnBrk="1" fontAlgn="base" hangingPunct="1">
        <a:lnSpc>
          <a:spcPct val="90000"/>
        </a:lnSpc>
        <a:spcBef>
          <a:spcPct val="0"/>
        </a:spcBef>
        <a:spcAft>
          <a:spcPct val="0"/>
        </a:spcAft>
        <a:defRPr sz="4400" b="1" i="0" kern="1200" baseline="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sz="3600" kern="1200" baseline="0">
          <a:solidFill>
            <a:schemeClr val="tx1"/>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180975" marR="0" indent="-180975" algn="l" defTabSz="914400" rtl="0" eaLnBrk="1" fontAlgn="base" latinLnBrk="0" hangingPunct="1">
        <a:lnSpc>
          <a:spcPct val="100000"/>
        </a:lnSpc>
        <a:spcBef>
          <a:spcPts val="500"/>
        </a:spcBef>
        <a:spcAft>
          <a:spcPct val="0"/>
        </a:spcAft>
        <a:buClrTx/>
        <a:buSzPct val="80000"/>
        <a:buFont typeface="Arial" panose="020B0604020202020204" pitchFamily="34" charset="0"/>
        <a:buChar char="•"/>
        <a:tabLs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ur01.safelinks.protection.outlook.com/?url=https%3A%2F%2Fdiscord.gg%2FQ5jNska9&amp;data=05%7C01%7Ckatie.zoltan.21%40ucl.ac.uk%7C3c0a0b970a4848ad410508da3ff65bc5%7C1faf88fea9984c5b93c9210a11d9a5c2%7C0%7C0%7C637892624567742840%7CUnknown%7CTWFpbGZsb3d8eyJWIjoiMC4wLjAwMDAiLCJQIjoiV2luMzIiLCJBTiI6Ik1haWwiLCJXVCI6Mn0%3D%7C3000%7C%7C%7C&amp;sdata=XkYn8O9lbaJQxI%2BZaO6aSF1c3wk%2BB%2F%2FLxHgIVg7TsuY%3D&amp;reserved=0" TargetMode="External"/><Relationship Id="rId2" Type="http://schemas.openxmlformats.org/officeDocument/2006/relationships/hyperlink" Target="https://www.ma.imperial.ac.uk/~buzzard/xen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sz="1800" dirty="0">
                <a:effectLst>
                  <a:outerShdw blurRad="38100" dist="38100" dir="2700000" algn="tl">
                    <a:srgbClr val="000000">
                      <a:alpha val="43137"/>
                    </a:srgbClr>
                  </a:outerShdw>
                </a:effectLst>
                <a:latin typeface="Bahnschrift Light" panose="020B0502040204020203" pitchFamily="34" charset="0"/>
              </a:rPr>
              <a:t>THIRD TERM PROJECT PRESENTATION </a:t>
            </a:r>
          </a:p>
          <a:p>
            <a:r>
              <a:rPr lang="en-GB" sz="1800" dirty="0">
                <a:effectLst>
                  <a:outerShdw blurRad="38100" dist="38100" dir="2700000" algn="tl">
                    <a:srgbClr val="000000">
                      <a:alpha val="43137"/>
                    </a:srgbClr>
                  </a:outerShdw>
                </a:effectLst>
                <a:latin typeface="Ink Free" panose="03080402000500000000" pitchFamily="66" charset="0"/>
              </a:rPr>
              <a:t>BY PETER, MARION AND KATIE!</a:t>
            </a:r>
          </a:p>
        </p:txBody>
      </p:sp>
      <p:pic>
        <p:nvPicPr>
          <p:cNvPr id="3" name="Picture Placeholder 2">
            <a:extLst>
              <a:ext uri="{FF2B5EF4-FFF2-40B4-BE49-F238E27FC236}">
                <a16:creationId xmlns:a16="http://schemas.microsoft.com/office/drawing/2014/main" id="{D5D3EF09-89E4-51D1-7056-F71E7ADB97D5}"/>
              </a:ext>
            </a:extLst>
          </p:cNvPr>
          <p:cNvPicPr>
            <a:picLocks noGrp="1" noChangeAspect="1"/>
          </p:cNvPicPr>
          <p:nvPr>
            <p:ph type="pic" sz="quarter" idx="11"/>
          </p:nvPr>
        </p:nvPicPr>
        <p:blipFill>
          <a:blip r:embed="rId2">
            <a:extLst>
              <a:ext uri="{96DAC541-7B7A-43D3-8B79-37D633B846F1}">
                <asvg:svgBlip xmlns:asvg="http://schemas.microsoft.com/office/drawing/2016/SVG/main" r:embed="rId3"/>
              </a:ext>
            </a:extLst>
          </a:blip>
          <a:srcRect l="14970" r="14970"/>
          <a:stretch>
            <a:fillRect/>
          </a:stretch>
        </p:blipFill>
        <p:spPr>
          <a:xfrm>
            <a:off x="667828" y="1907592"/>
            <a:ext cx="10689436" cy="4752982"/>
          </a:xfrm>
        </p:spPr>
      </p:pic>
      <p:sp>
        <p:nvSpPr>
          <p:cNvPr id="4" name="TextBox 3">
            <a:extLst>
              <a:ext uri="{FF2B5EF4-FFF2-40B4-BE49-F238E27FC236}">
                <a16:creationId xmlns:a16="http://schemas.microsoft.com/office/drawing/2014/main" id="{6F96D628-5A98-BF67-1D07-2151C133828A}"/>
              </a:ext>
            </a:extLst>
          </p:cNvPr>
          <p:cNvSpPr txBox="1"/>
          <p:nvPr/>
        </p:nvSpPr>
        <p:spPr>
          <a:xfrm>
            <a:off x="4997473" y="1445927"/>
            <a:ext cx="2245053" cy="461665"/>
          </a:xfrm>
          <a:prstGeom prst="rect">
            <a:avLst/>
          </a:prstGeom>
          <a:noFill/>
        </p:spPr>
        <p:txBody>
          <a:bodyPr wrap="square" rtlCol="0">
            <a:spAutoFit/>
          </a:bodyPr>
          <a:lstStyle/>
          <a:p>
            <a:pPr algn="l"/>
            <a:r>
              <a:rPr lang="en-GB" sz="2400" b="1" dirty="0">
                <a:latin typeface="Ink Free" panose="03080402000500000000" pitchFamily="66" charset="0"/>
              </a:rPr>
              <a:t>PRESENTING</a:t>
            </a:r>
            <a:r>
              <a:rPr lang="en-GB" b="1" dirty="0">
                <a:latin typeface="Ink Free" panose="03080402000500000000" pitchFamily="66" charset="0"/>
              </a:rPr>
              <a:t>:</a:t>
            </a:r>
          </a:p>
        </p:txBody>
      </p:sp>
    </p:spTree>
    <p:extLst>
      <p:ext uri="{BB962C8B-B14F-4D97-AF65-F5344CB8AC3E}">
        <p14:creationId xmlns:p14="http://schemas.microsoft.com/office/powerpoint/2010/main" val="161594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F18C0-054C-F89D-83D9-399E488AF9BF}"/>
              </a:ext>
            </a:extLst>
          </p:cNvPr>
          <p:cNvSpPr/>
          <p:nvPr/>
        </p:nvSpPr>
        <p:spPr>
          <a:xfrm>
            <a:off x="0" y="590550"/>
            <a:ext cx="14814550" cy="6572250"/>
          </a:xfrm>
          <a:prstGeom prst="rect">
            <a:avLst/>
          </a:prstGeom>
          <a:solidFill>
            <a:srgbClr val="003D4C"/>
          </a:solidFill>
          <a:ln>
            <a:solidFill>
              <a:srgbClr val="003D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F6559FF4-815C-CA09-1EA8-E459C39EEC02}"/>
              </a:ext>
            </a:extLst>
          </p:cNvPr>
          <p:cNvSpPr txBox="1"/>
          <p:nvPr/>
        </p:nvSpPr>
        <p:spPr>
          <a:xfrm>
            <a:off x="1344612" y="3206750"/>
            <a:ext cx="9502775" cy="923330"/>
          </a:xfrm>
          <a:prstGeom prst="rect">
            <a:avLst/>
          </a:prstGeom>
          <a:noFill/>
        </p:spPr>
        <p:txBody>
          <a:bodyPr wrap="square" rtlCol="0">
            <a:spAutoFit/>
          </a:bodyPr>
          <a:lstStyle/>
          <a:p>
            <a:pPr algn="l"/>
            <a:r>
              <a:rPr lang="en-GB" sz="5400" b="1" dirty="0">
                <a:solidFill>
                  <a:schemeClr val="bg1"/>
                </a:solidFill>
                <a:latin typeface="Ink Free" panose="03080402000500000000" pitchFamily="66" charset="0"/>
              </a:rPr>
              <a:t>THANKS FOR LISTENING </a:t>
            </a:r>
            <a:r>
              <a:rPr lang="en-GB" sz="5400" b="1" dirty="0">
                <a:solidFill>
                  <a:schemeClr val="bg1"/>
                </a:solidFill>
                <a:latin typeface="Ink Free" panose="03080402000500000000" pitchFamily="66" charset="0"/>
                <a:sym typeface="Wingdings" panose="05000000000000000000" pitchFamily="2" charset="2"/>
              </a:rPr>
              <a:t></a:t>
            </a:r>
            <a:endParaRPr lang="en-GB" sz="5400" b="1" dirty="0">
              <a:solidFill>
                <a:schemeClr val="bg1"/>
              </a:solidFill>
              <a:latin typeface="Ink Free" panose="03080402000500000000" pitchFamily="66" charset="0"/>
            </a:endParaRPr>
          </a:p>
        </p:txBody>
      </p:sp>
    </p:spTree>
    <p:extLst>
      <p:ext uri="{BB962C8B-B14F-4D97-AF65-F5344CB8AC3E}">
        <p14:creationId xmlns:p14="http://schemas.microsoft.com/office/powerpoint/2010/main" val="22210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9EEC79-CB00-0774-F3C6-F573A0B18B9F}"/>
              </a:ext>
            </a:extLst>
          </p:cNvPr>
          <p:cNvSpPr>
            <a:spLocks noGrp="1"/>
          </p:cNvSpPr>
          <p:nvPr>
            <p:ph type="body" sz="quarter" idx="10"/>
          </p:nvPr>
        </p:nvSpPr>
        <p:spPr>
          <a:xfrm>
            <a:off x="296500" y="414553"/>
            <a:ext cx="7748950" cy="720000"/>
          </a:xfrm>
        </p:spPr>
        <p:txBody>
          <a:bodyPr/>
          <a:lstStyle/>
          <a:p>
            <a:r>
              <a:rPr lang="en-GB" sz="3200" dirty="0">
                <a:latin typeface="Bahnschrift Light" panose="020B0502040204020203" pitchFamily="34" charset="0"/>
              </a:rPr>
              <a:t>THE ORIGIN OF LEAN</a:t>
            </a:r>
          </a:p>
        </p:txBody>
      </p:sp>
      <p:sp>
        <p:nvSpPr>
          <p:cNvPr id="3" name="TextBox 2">
            <a:extLst>
              <a:ext uri="{FF2B5EF4-FFF2-40B4-BE49-F238E27FC236}">
                <a16:creationId xmlns:a16="http://schemas.microsoft.com/office/drawing/2014/main" id="{D971B487-6634-A092-A193-72D1398A76C3}"/>
              </a:ext>
            </a:extLst>
          </p:cNvPr>
          <p:cNvSpPr txBox="1"/>
          <p:nvPr/>
        </p:nvSpPr>
        <p:spPr>
          <a:xfrm>
            <a:off x="420832" y="2270412"/>
            <a:ext cx="10681854" cy="3080843"/>
          </a:xfrm>
          <a:prstGeom prst="rect">
            <a:avLst/>
          </a:prstGeom>
          <a:noFill/>
        </p:spPr>
        <p:txBody>
          <a:bodyPr wrap="square" rtlCol="0">
            <a:spAutoFit/>
          </a:bodyPr>
          <a:lstStyle/>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In 2013, Leonardo de Moura created the Lean Project at Microsoft Research.</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Lean 4 is the newest version, however we have worked with Lean 3.</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Lean programming was Japanese industry concept adopted by the U.S. during the 1980s.</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It has grasped the attention of Tomas Hales, who is using Lean for his project ‘Formal Abstracts’ and Kevin Buzzard regarding the ‘</a:t>
            </a:r>
            <a:r>
              <a:rPr kumimoji="0" lang="en-US" sz="2400" b="1" i="0" u="none" strike="noStrike" kern="1200" cap="none" spc="0" normalizeH="0" baseline="0" noProof="0" dirty="0" err="1">
                <a:ln>
                  <a:noFill/>
                </a:ln>
                <a:solidFill>
                  <a:prstClr val="black"/>
                </a:solidFill>
                <a:effectLst/>
                <a:uLnTx/>
                <a:uFillTx/>
                <a:latin typeface="Ink Free" panose="03080402000500000000" pitchFamily="66" charset="0"/>
              </a:rPr>
              <a:t>Xena</a:t>
            </a: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 Project’</a:t>
            </a:r>
          </a:p>
          <a:p>
            <a:pPr algn="l"/>
            <a:endParaRPr lang="en-GB" dirty="0"/>
          </a:p>
        </p:txBody>
      </p:sp>
    </p:spTree>
    <p:extLst>
      <p:ext uri="{BB962C8B-B14F-4D97-AF65-F5344CB8AC3E}">
        <p14:creationId xmlns:p14="http://schemas.microsoft.com/office/powerpoint/2010/main" val="205133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7E1880-0907-25EA-1DBD-9665EE588622}"/>
              </a:ext>
            </a:extLst>
          </p:cNvPr>
          <p:cNvSpPr>
            <a:spLocks noGrp="1"/>
          </p:cNvSpPr>
          <p:nvPr>
            <p:ph type="body" sz="quarter" idx="10"/>
          </p:nvPr>
        </p:nvSpPr>
        <p:spPr>
          <a:xfrm>
            <a:off x="336000" y="422345"/>
            <a:ext cx="5760000" cy="720000"/>
          </a:xfrm>
        </p:spPr>
        <p:txBody>
          <a:bodyPr/>
          <a:lstStyle/>
          <a:p>
            <a:r>
              <a:rPr lang="en-GB" sz="3200" dirty="0">
                <a:latin typeface="Bahnschrift Light" panose="020B0502040204020203" pitchFamily="34" charset="0"/>
              </a:rPr>
              <a:t>HOW DOES LEAN WORK?</a:t>
            </a:r>
          </a:p>
        </p:txBody>
      </p:sp>
      <p:sp>
        <p:nvSpPr>
          <p:cNvPr id="5" name="TextBox 4">
            <a:extLst>
              <a:ext uri="{FF2B5EF4-FFF2-40B4-BE49-F238E27FC236}">
                <a16:creationId xmlns:a16="http://schemas.microsoft.com/office/drawing/2014/main" id="{C2C25775-C164-E2BA-EDEE-DF48CAE459F3}"/>
              </a:ext>
            </a:extLst>
          </p:cNvPr>
          <p:cNvSpPr txBox="1"/>
          <p:nvPr/>
        </p:nvSpPr>
        <p:spPr>
          <a:xfrm>
            <a:off x="498764" y="1782041"/>
            <a:ext cx="10105159" cy="2224199"/>
          </a:xfrm>
          <a:prstGeom prst="rect">
            <a:avLst/>
          </a:prstGeom>
          <a:noFill/>
        </p:spPr>
        <p:txBody>
          <a:bodyPr wrap="square" rtlCol="0">
            <a:spAutoFit/>
          </a:bodyPr>
          <a:lstStyle/>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As written in the paper ‘ Programming in Lean’ by Jeremy </a:t>
            </a:r>
            <a:r>
              <a:rPr kumimoji="0" lang="en-US" sz="2400" b="1" i="0" u="none" strike="noStrike" kern="1200" cap="none" spc="0" normalizeH="0" baseline="0" noProof="0" dirty="0" err="1">
                <a:ln>
                  <a:noFill/>
                </a:ln>
                <a:solidFill>
                  <a:prstClr val="black"/>
                </a:solidFill>
                <a:effectLst/>
                <a:uLnTx/>
                <a:uFillTx/>
                <a:latin typeface="Ink Free" panose="03080402000500000000" pitchFamily="66" charset="0"/>
              </a:rPr>
              <a:t>Avigad</a:t>
            </a: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 Leonardo de Moura and Jared </a:t>
            </a:r>
            <a:r>
              <a:rPr kumimoji="0" lang="en-US" sz="2400" b="1" i="0" u="none" strike="noStrike" kern="1200" cap="none" spc="0" normalizeH="0" baseline="0" noProof="0" dirty="0" err="1">
                <a:ln>
                  <a:noFill/>
                </a:ln>
                <a:solidFill>
                  <a:prstClr val="black"/>
                </a:solidFill>
                <a:effectLst/>
                <a:uLnTx/>
                <a:uFillTx/>
                <a:latin typeface="Ink Free" panose="03080402000500000000" pitchFamily="66" charset="0"/>
              </a:rPr>
              <a:t>Roesch</a:t>
            </a: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 “a program in Lean is simply an expression whose value is determined compositionally from the values of the other expressions it refers to, independent of any sort of ambient state of computation.” </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rPr>
              <a:t>Common commands used in Lean are:</a:t>
            </a:r>
          </a:p>
        </p:txBody>
      </p:sp>
      <p:sp>
        <p:nvSpPr>
          <p:cNvPr id="6" name="TextBox 5">
            <a:extLst>
              <a:ext uri="{FF2B5EF4-FFF2-40B4-BE49-F238E27FC236}">
                <a16:creationId xmlns:a16="http://schemas.microsoft.com/office/drawing/2014/main" id="{A1C51166-D80B-4DFA-5B4A-56414B05D04A}"/>
              </a:ext>
            </a:extLst>
          </p:cNvPr>
          <p:cNvSpPr txBox="1"/>
          <p:nvPr/>
        </p:nvSpPr>
        <p:spPr>
          <a:xfrm>
            <a:off x="555914" y="4130387"/>
            <a:ext cx="4951268" cy="1815882"/>
          </a:xfrm>
          <a:prstGeom prst="rect">
            <a:avLst/>
          </a:prstGeom>
          <a:noFill/>
        </p:spPr>
        <p:txBody>
          <a:bodyPr wrap="square" rtlCol="0">
            <a:spAutoFit/>
          </a:bodyPr>
          <a:lstStyle/>
          <a:p>
            <a:pPr marL="1428750" marR="0" lvl="2"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ea typeface="+mn-ea"/>
                <a:cs typeface="+mn-cs"/>
              </a:rPr>
              <a:t>Import</a:t>
            </a:r>
          </a:p>
          <a:p>
            <a:pPr marL="1428750" marR="0" lvl="2" indent="-514350" algn="l" defTabSz="914400" rtl="0" eaLnBrk="1" fontAlgn="auto" latinLnBrk="0" hangingPunct="1">
              <a:lnSpc>
                <a:spcPct val="90000"/>
              </a:lnSpc>
              <a:spcBef>
                <a:spcPts val="1000"/>
              </a:spcBef>
              <a:spcAft>
                <a:spcPts val="0"/>
              </a:spcAft>
              <a:buClrTx/>
              <a:buSzTx/>
              <a:buFont typeface="+mj-lt"/>
              <a:buAutoNum type="arabicPeriod"/>
              <a:tabLst/>
              <a:defRPr/>
            </a:pPr>
            <a:r>
              <a:rPr lang="en-US" sz="2400" b="1" noProof="0" dirty="0">
                <a:solidFill>
                  <a:prstClr val="black"/>
                </a:solidFill>
                <a:latin typeface="Ink Free" panose="03080402000500000000" pitchFamily="66" charset="0"/>
              </a:rPr>
              <a:t>Open </a:t>
            </a:r>
            <a:r>
              <a:rPr lang="en-US" sz="2400" b="1" noProof="0" dirty="0" err="1">
                <a:solidFill>
                  <a:prstClr val="black"/>
                </a:solidFill>
                <a:latin typeface="Ink Free" panose="03080402000500000000" pitchFamily="66" charset="0"/>
              </a:rPr>
              <a:t>nat</a:t>
            </a:r>
            <a:endParaRPr lang="en-US" sz="2400" b="1" noProof="0" dirty="0">
              <a:solidFill>
                <a:prstClr val="black"/>
              </a:solidFill>
              <a:latin typeface="Ink Free" panose="03080402000500000000" pitchFamily="66" charset="0"/>
            </a:endParaRPr>
          </a:p>
          <a:p>
            <a:pPr marL="1428750" marR="0" lvl="2"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400" b="1" i="0" u="none" strike="noStrike" kern="1200" cap="none" spc="0" normalizeH="0" baseline="0" dirty="0">
                <a:ln>
                  <a:noFill/>
                </a:ln>
                <a:solidFill>
                  <a:prstClr val="black"/>
                </a:solidFill>
                <a:effectLst/>
                <a:uLnTx/>
                <a:uFillTx/>
                <a:latin typeface="Ink Free" panose="03080402000500000000" pitchFamily="66" charset="0"/>
                <a:ea typeface="+mn-ea"/>
                <a:cs typeface="+mn-cs"/>
              </a:rPr>
              <a:t>Begin,</a:t>
            </a:r>
            <a:r>
              <a:rPr kumimoji="0" lang="en-US" sz="2400" b="1" i="0" u="none" strike="noStrike" kern="1200" cap="none" spc="0" normalizeH="0" dirty="0">
                <a:ln>
                  <a:noFill/>
                </a:ln>
                <a:solidFill>
                  <a:prstClr val="black"/>
                </a:solidFill>
                <a:effectLst/>
                <a:uLnTx/>
                <a:uFillTx/>
                <a:latin typeface="Ink Free" panose="03080402000500000000" pitchFamily="66" charset="0"/>
                <a:ea typeface="+mn-ea"/>
                <a:cs typeface="+mn-cs"/>
              </a:rPr>
              <a:t> end </a:t>
            </a:r>
          </a:p>
          <a:p>
            <a:pPr marL="1428750" marR="0" lvl="2"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400" b="1" i="0" u="none" strike="noStrike" kern="1200" cap="none" spc="0" normalizeH="0" baseline="0" noProof="0" dirty="0">
                <a:ln>
                  <a:noFill/>
                </a:ln>
                <a:solidFill>
                  <a:prstClr val="black"/>
                </a:solidFill>
                <a:effectLst/>
                <a:uLnTx/>
                <a:uFillTx/>
                <a:latin typeface="Ink Free" panose="03080402000500000000" pitchFamily="66" charset="0"/>
                <a:ea typeface="+mn-ea"/>
                <a:cs typeface="+mn-cs"/>
              </a:rPr>
              <a:t>Have</a:t>
            </a:r>
          </a:p>
        </p:txBody>
      </p:sp>
    </p:spTree>
    <p:extLst>
      <p:ext uri="{BB962C8B-B14F-4D97-AF65-F5344CB8AC3E}">
        <p14:creationId xmlns:p14="http://schemas.microsoft.com/office/powerpoint/2010/main" val="14067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C5D60-F3E4-117D-73CB-E1C0DB51A700}"/>
              </a:ext>
            </a:extLst>
          </p:cNvPr>
          <p:cNvSpPr/>
          <p:nvPr/>
        </p:nvSpPr>
        <p:spPr>
          <a:xfrm>
            <a:off x="-65809" y="577850"/>
            <a:ext cx="12323618" cy="6463145"/>
          </a:xfrm>
          <a:prstGeom prst="rect">
            <a:avLst/>
          </a:prstGeom>
          <a:solidFill>
            <a:srgbClr val="003D4C"/>
          </a:solidFill>
          <a:ln>
            <a:solidFill>
              <a:srgbClr val="003D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CBF4BBB-0129-E8CB-9B1C-FC17DC246D0D}"/>
              </a:ext>
            </a:extLst>
          </p:cNvPr>
          <p:cNvSpPr txBox="1"/>
          <p:nvPr/>
        </p:nvSpPr>
        <p:spPr>
          <a:xfrm>
            <a:off x="831850" y="1495841"/>
            <a:ext cx="9671050" cy="6740307"/>
          </a:xfrm>
          <a:prstGeom prst="rect">
            <a:avLst/>
          </a:prstGeom>
          <a:noFill/>
        </p:spPr>
        <p:txBody>
          <a:bodyPr wrap="square" rtlCol="0">
            <a:spAutoFit/>
          </a:bodyPr>
          <a:lstStyle/>
          <a:p>
            <a:r>
              <a:rPr lang="en-GB" sz="5400" b="1" dirty="0">
                <a:solidFill>
                  <a:schemeClr val="bg1"/>
                </a:solidFill>
                <a:latin typeface="Ink Free" panose="03080402000500000000" pitchFamily="66" charset="0"/>
              </a:rPr>
              <a:t>To show you LEAN in action, let’s take a statement that </a:t>
            </a:r>
            <a:r>
              <a:rPr lang="en-GB" sz="5400" b="1" u="sng" dirty="0">
                <a:solidFill>
                  <a:schemeClr val="bg1"/>
                </a:solidFill>
                <a:latin typeface="Ink Free" panose="03080402000500000000" pitchFamily="66" charset="0"/>
              </a:rPr>
              <a:t>all of you</a:t>
            </a:r>
            <a:r>
              <a:rPr lang="en-GB" sz="5400" b="1" dirty="0">
                <a:solidFill>
                  <a:schemeClr val="bg1"/>
                </a:solidFill>
                <a:latin typeface="Ink Free" panose="03080402000500000000" pitchFamily="66" charset="0"/>
              </a:rPr>
              <a:t> know how to prove</a:t>
            </a:r>
          </a:p>
          <a:p>
            <a:endParaRPr lang="en-GB" sz="5400" b="1" dirty="0">
              <a:solidFill>
                <a:schemeClr val="bg1"/>
              </a:solidFill>
              <a:latin typeface="Ink Free" panose="03080402000500000000" pitchFamily="66" charset="0"/>
            </a:endParaRPr>
          </a:p>
          <a:p>
            <a:r>
              <a:rPr lang="en-GB" sz="5400" b="1" dirty="0">
                <a:solidFill>
                  <a:schemeClr val="bg1"/>
                </a:solidFill>
                <a:latin typeface="Ink Free" panose="03080402000500000000" pitchFamily="66" charset="0"/>
              </a:rPr>
              <a:t>and prove it using </a:t>
            </a:r>
            <a:r>
              <a:rPr lang="en-GB" sz="5400" b="1" u="sng" dirty="0">
                <a:solidFill>
                  <a:schemeClr val="bg1"/>
                </a:solidFill>
                <a:latin typeface="Ink Free" panose="03080402000500000000" pitchFamily="66" charset="0"/>
              </a:rPr>
              <a:t>only LEAN:</a:t>
            </a:r>
          </a:p>
          <a:p>
            <a:endParaRPr lang="en-GB" sz="5400" b="1" u="sng" dirty="0">
              <a:solidFill>
                <a:schemeClr val="bg1"/>
              </a:solidFill>
              <a:latin typeface="Ink Free" panose="03080402000500000000" pitchFamily="66" charset="0"/>
            </a:endParaRPr>
          </a:p>
          <a:p>
            <a:endParaRPr lang="en-GB" sz="5400" b="1" dirty="0">
              <a:solidFill>
                <a:schemeClr val="bg1"/>
              </a:solidFill>
              <a:latin typeface="Ink Free" panose="03080402000500000000" pitchFamily="66" charset="0"/>
            </a:endParaRPr>
          </a:p>
          <a:p>
            <a:pPr algn="l"/>
            <a:endParaRPr lang="en-GB" sz="5400" b="1" dirty="0">
              <a:solidFill>
                <a:schemeClr val="bg1"/>
              </a:solidFill>
              <a:latin typeface="Ink Free" panose="03080402000500000000" pitchFamily="66" charset="0"/>
            </a:endParaRPr>
          </a:p>
        </p:txBody>
      </p:sp>
    </p:spTree>
    <p:extLst>
      <p:ext uri="{BB962C8B-B14F-4D97-AF65-F5344CB8AC3E}">
        <p14:creationId xmlns:p14="http://schemas.microsoft.com/office/powerpoint/2010/main" val="24282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A8322-797F-96EF-138A-0773F8D9D59C}"/>
              </a:ext>
            </a:extLst>
          </p:cNvPr>
          <p:cNvSpPr>
            <a:spLocks noGrp="1"/>
          </p:cNvSpPr>
          <p:nvPr>
            <p:ph type="body" sz="quarter" idx="10"/>
          </p:nvPr>
        </p:nvSpPr>
        <p:spPr>
          <a:xfrm>
            <a:off x="228600" y="466000"/>
            <a:ext cx="8764950" cy="720000"/>
          </a:xfrm>
        </p:spPr>
        <p:txBody>
          <a:bodyPr/>
          <a:lstStyle/>
          <a:p>
            <a:r>
              <a:rPr lang="en-GB" sz="3200" dirty="0">
                <a:latin typeface="Bahnschrift Light" panose="020B0502040204020203" pitchFamily="34" charset="0"/>
              </a:rPr>
              <a:t>WTP: There are infinitely many primes</a:t>
            </a:r>
          </a:p>
        </p:txBody>
      </p:sp>
      <p:sp>
        <p:nvSpPr>
          <p:cNvPr id="5" name="Text Placeholder 4">
            <a:extLst>
              <a:ext uri="{FF2B5EF4-FFF2-40B4-BE49-F238E27FC236}">
                <a16:creationId xmlns:a16="http://schemas.microsoft.com/office/drawing/2014/main" id="{99DF71EF-F8F2-F238-A233-7D8B273DCFF6}"/>
              </a:ext>
            </a:extLst>
          </p:cNvPr>
          <p:cNvSpPr>
            <a:spLocks noGrp="1"/>
          </p:cNvSpPr>
          <p:nvPr>
            <p:ph type="body" sz="quarter" idx="11"/>
          </p:nvPr>
        </p:nvSpPr>
        <p:spPr>
          <a:xfrm>
            <a:off x="359998" y="3492500"/>
            <a:ext cx="10822352" cy="2997200"/>
          </a:xfrm>
        </p:spPr>
        <p:txBody>
          <a:bodyPr/>
          <a:lstStyle/>
          <a:p>
            <a:r>
              <a:rPr lang="en-GB" sz="1800" dirty="0"/>
              <a:t>Statement: ∀ N </a:t>
            </a:r>
            <a:r>
              <a:rPr lang="en-CN" sz="1800" dirty="0"/>
              <a:t>∈ </a:t>
            </a:r>
            <a:r>
              <a:rPr lang="en-GB" sz="1800" dirty="0" err="1"/>
              <a:t>ℕ</a:t>
            </a:r>
            <a:r>
              <a:rPr lang="en-GB" sz="1800" dirty="0"/>
              <a:t>, ∃ p </a:t>
            </a:r>
            <a:r>
              <a:rPr lang="en-CN" sz="1800" dirty="0"/>
              <a:t>∈ </a:t>
            </a:r>
            <a:r>
              <a:rPr lang="en-GB" sz="1800" dirty="0" err="1"/>
              <a:t>ℕ</a:t>
            </a:r>
            <a:r>
              <a:rPr lang="en-GB" sz="1800" dirty="0"/>
              <a:t> such that p ≥ N and p is prime</a:t>
            </a:r>
          </a:p>
          <a:p>
            <a:endParaRPr lang="en-GB" sz="1800" dirty="0"/>
          </a:p>
          <a:p>
            <a:r>
              <a:rPr lang="en-GB" sz="1800" dirty="0"/>
              <a:t>Let M := N! + 1 and let p be the smallest prime factor of M</a:t>
            </a:r>
          </a:p>
          <a:p>
            <a:r>
              <a:rPr lang="en-GB" sz="1800" dirty="0"/>
              <a:t>Since p is a factor, p divides M</a:t>
            </a:r>
          </a:p>
          <a:p>
            <a:r>
              <a:rPr lang="en-GB" sz="1800" dirty="0"/>
              <a:t>Suppose for contradiction that p </a:t>
            </a:r>
            <a:r>
              <a:rPr lang="en-CN" sz="1800" dirty="0"/>
              <a:t>≤ N, then we have p divides N!</a:t>
            </a:r>
          </a:p>
          <a:p>
            <a:r>
              <a:rPr lang="en-CN" sz="1800" dirty="0"/>
              <a:t>Since p divides N! + 1 and N! , we have p divides 1</a:t>
            </a:r>
          </a:p>
          <a:p>
            <a:r>
              <a:rPr lang="en-GB" sz="1800" dirty="0"/>
              <a:t>This is a contradiction. </a:t>
            </a:r>
          </a:p>
          <a:p>
            <a:r>
              <a:rPr lang="en-GB" sz="1800" dirty="0"/>
              <a:t>So </a:t>
            </a:r>
            <a:r>
              <a:rPr lang="en-GB" sz="1800"/>
              <a:t>p ≥ N.</a:t>
            </a:r>
            <a:endParaRPr lang="en-GB" sz="1800" dirty="0"/>
          </a:p>
          <a:p>
            <a:r>
              <a:rPr lang="en-GB" sz="1800" dirty="0"/>
              <a:t>Therefore there are infinitely many primes. </a:t>
            </a:r>
          </a:p>
          <a:p>
            <a:endParaRPr lang="en-GB" sz="1800" dirty="0"/>
          </a:p>
        </p:txBody>
      </p:sp>
      <p:sp>
        <p:nvSpPr>
          <p:cNvPr id="6" name="TextBox 5">
            <a:extLst>
              <a:ext uri="{FF2B5EF4-FFF2-40B4-BE49-F238E27FC236}">
                <a16:creationId xmlns:a16="http://schemas.microsoft.com/office/drawing/2014/main" id="{B08BC283-019F-41DA-2F01-907CC77B7881}"/>
              </a:ext>
            </a:extLst>
          </p:cNvPr>
          <p:cNvSpPr txBox="1"/>
          <p:nvPr/>
        </p:nvSpPr>
        <p:spPr>
          <a:xfrm>
            <a:off x="360000" y="2012403"/>
            <a:ext cx="11165251" cy="461665"/>
          </a:xfrm>
          <a:prstGeom prst="rect">
            <a:avLst/>
          </a:prstGeom>
          <a:noFill/>
        </p:spPr>
        <p:txBody>
          <a:bodyPr wrap="square" rtlCol="0">
            <a:spAutoFit/>
          </a:bodyPr>
          <a:lstStyle/>
          <a:p>
            <a:pPr algn="l"/>
            <a:r>
              <a:rPr lang="en-GB" sz="2400" b="1" dirty="0"/>
              <a:t>In case you’ve forgotten, here’s the proof of this statement mathematically:</a:t>
            </a:r>
          </a:p>
        </p:txBody>
      </p:sp>
    </p:spTree>
    <p:extLst>
      <p:ext uri="{BB962C8B-B14F-4D97-AF65-F5344CB8AC3E}">
        <p14:creationId xmlns:p14="http://schemas.microsoft.com/office/powerpoint/2010/main" val="112147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756D88-5514-033E-0EFE-260FB7840499}"/>
              </a:ext>
            </a:extLst>
          </p:cNvPr>
          <p:cNvSpPr txBox="1"/>
          <p:nvPr/>
        </p:nvSpPr>
        <p:spPr>
          <a:xfrm>
            <a:off x="209550" y="419100"/>
            <a:ext cx="7562850" cy="861774"/>
          </a:xfrm>
          <a:prstGeom prst="rect">
            <a:avLst/>
          </a:prstGeom>
          <a:noFill/>
        </p:spPr>
        <p:txBody>
          <a:bodyPr wrap="square" rtlCol="0">
            <a:spAutoFit/>
          </a:bodyPr>
          <a:lstStyle/>
          <a:p>
            <a:pPr marL="11112" marR="0" lvl="0" indent="0"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lang="en-GB" sz="3200" b="1" cap="all" dirty="0">
                <a:solidFill>
                  <a:srgbClr val="FFFFFF"/>
                </a:solidFill>
                <a:latin typeface="Bahnschrift Light" panose="020B0502040204020203" pitchFamily="34" charset="0"/>
              </a:rPr>
              <a:t>ASSUMPTIONS AND TACTICS</a:t>
            </a:r>
            <a:r>
              <a:rPr kumimoji="0" lang="en-GB" sz="3200" b="1" i="0" u="none" strike="noStrike" kern="1200" cap="all" spc="0" normalizeH="0" baseline="0" noProof="0" dirty="0">
                <a:ln>
                  <a:noFill/>
                </a:ln>
                <a:solidFill>
                  <a:srgbClr val="FFFFFF"/>
                </a:solidFill>
                <a:effectLst/>
                <a:uLnTx/>
                <a:uFillTx/>
                <a:latin typeface="Bahnschrift Light" panose="020B0502040204020203" pitchFamily="34" charset="0"/>
                <a:ea typeface="+mn-ea"/>
                <a:cs typeface="+mn-cs"/>
              </a:rPr>
              <a:t> </a:t>
            </a:r>
          </a:p>
          <a:p>
            <a:pPr algn="l"/>
            <a:endParaRPr lang="en-GB" dirty="0"/>
          </a:p>
        </p:txBody>
      </p:sp>
      <p:sp>
        <p:nvSpPr>
          <p:cNvPr id="12" name="Rectangle 11">
            <a:extLst>
              <a:ext uri="{FF2B5EF4-FFF2-40B4-BE49-F238E27FC236}">
                <a16:creationId xmlns:a16="http://schemas.microsoft.com/office/drawing/2014/main" id="{692D14B8-72CF-9E3D-4338-097DEF934058}"/>
              </a:ext>
            </a:extLst>
          </p:cNvPr>
          <p:cNvSpPr/>
          <p:nvPr/>
        </p:nvSpPr>
        <p:spPr>
          <a:xfrm>
            <a:off x="0" y="1371600"/>
            <a:ext cx="12192000" cy="2403574"/>
          </a:xfrm>
          <a:prstGeom prst="rect">
            <a:avLst/>
          </a:prstGeom>
          <a:solidFill>
            <a:srgbClr val="CCD8DB"/>
          </a:solidFill>
          <a:ln>
            <a:solidFill>
              <a:srgbClr val="CCD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D6F54C3-3113-331E-9052-B6C6EF186690}"/>
              </a:ext>
            </a:extLst>
          </p:cNvPr>
          <p:cNvSpPr txBox="1"/>
          <p:nvPr/>
        </p:nvSpPr>
        <p:spPr>
          <a:xfrm>
            <a:off x="6351155" y="1599747"/>
            <a:ext cx="5676900" cy="2031325"/>
          </a:xfrm>
          <a:prstGeom prst="rect">
            <a:avLst/>
          </a:prstGeom>
          <a:noFill/>
        </p:spPr>
        <p:txBody>
          <a:bodyPr wrap="square" rtlCol="0">
            <a:spAutoFit/>
          </a:bodyPr>
          <a:lstStyle/>
          <a:p>
            <a:pPr marL="285750" indent="-285750">
              <a:buFont typeface="Wingdings" panose="05000000000000000000" pitchFamily="2" charset="2"/>
              <a:buChar char="q"/>
            </a:pPr>
            <a:r>
              <a:rPr lang="en-GB" dirty="0">
                <a:latin typeface="Bahnschrift Light" panose="020B0502040204020203" pitchFamily="34" charset="0"/>
              </a:rPr>
              <a:t>From there, carry out steps in the proof by applying pre-defined methods</a:t>
            </a:r>
            <a:r>
              <a:rPr lang="en-GB" b="1" dirty="0">
                <a:latin typeface="Bahnschrift Light" panose="020B0502040204020203" pitchFamily="34" charset="0"/>
              </a:rPr>
              <a:t> </a:t>
            </a:r>
            <a:r>
              <a:rPr lang="en-GB" dirty="0">
                <a:latin typeface="Bahnschrift Light" panose="020B0502040204020203" pitchFamily="34" charset="0"/>
              </a:rPr>
              <a:t>known as </a:t>
            </a:r>
            <a:r>
              <a:rPr lang="en-GB" b="1" dirty="0">
                <a:latin typeface="Bahnschrift Light" panose="020B0502040204020203" pitchFamily="34" charset="0"/>
              </a:rPr>
              <a:t>tactics</a:t>
            </a:r>
          </a:p>
          <a:p>
            <a:pPr marL="285750" indent="-285750">
              <a:buFont typeface="Wingdings" panose="05000000000000000000" pitchFamily="2" charset="2"/>
              <a:buChar char="q"/>
            </a:pPr>
            <a:r>
              <a:rPr lang="en-GB" dirty="0">
                <a:latin typeface="Bahnschrift Light" panose="020B0502040204020203" pitchFamily="34" charset="0"/>
              </a:rPr>
              <a:t>Tactics are themselves Lean expressions of a special tactic type</a:t>
            </a:r>
          </a:p>
          <a:p>
            <a:pPr marL="285750" indent="-285750">
              <a:buFont typeface="Wingdings" panose="05000000000000000000" pitchFamily="2" charset="2"/>
              <a:buChar char="q"/>
            </a:pPr>
            <a:r>
              <a:rPr lang="en-GB" dirty="0">
                <a:latin typeface="Bahnschrift Light" panose="020B0502040204020203" pitchFamily="34" charset="0"/>
              </a:rPr>
              <a:t>An example: contradiction. In LEAN there is a tactic called </a:t>
            </a:r>
            <a:r>
              <a:rPr lang="en-GB" b="1" dirty="0" err="1">
                <a:latin typeface="Bahnschrift Light" panose="020B0502040204020203" pitchFamily="34" charset="0"/>
              </a:rPr>
              <a:t>by_contra</a:t>
            </a:r>
            <a:endParaRPr lang="en-GB" dirty="0"/>
          </a:p>
          <a:p>
            <a:pPr algn="l"/>
            <a:endParaRPr lang="en-GB" dirty="0"/>
          </a:p>
        </p:txBody>
      </p:sp>
      <p:sp>
        <p:nvSpPr>
          <p:cNvPr id="13" name="TextBox 12">
            <a:extLst>
              <a:ext uri="{FF2B5EF4-FFF2-40B4-BE49-F238E27FC236}">
                <a16:creationId xmlns:a16="http://schemas.microsoft.com/office/drawing/2014/main" id="{0B9D7DD5-7238-4505-2E8B-3BF7379A4811}"/>
              </a:ext>
            </a:extLst>
          </p:cNvPr>
          <p:cNvSpPr txBox="1"/>
          <p:nvPr/>
        </p:nvSpPr>
        <p:spPr>
          <a:xfrm>
            <a:off x="508000" y="4019550"/>
            <a:ext cx="5588000" cy="369332"/>
          </a:xfrm>
          <a:prstGeom prst="rect">
            <a:avLst/>
          </a:prstGeom>
          <a:noFill/>
        </p:spPr>
        <p:txBody>
          <a:bodyPr wrap="square" rtlCol="0">
            <a:spAutoFit/>
          </a:bodyPr>
          <a:lstStyle/>
          <a:p>
            <a:pPr algn="l"/>
            <a:r>
              <a:rPr lang="en-GB" dirty="0">
                <a:latin typeface="Bahnschrift Light" panose="020B0502040204020203" pitchFamily="34" charset="0"/>
              </a:rPr>
              <a:t>The three most common tactics we will be using are:</a:t>
            </a:r>
          </a:p>
        </p:txBody>
      </p:sp>
      <p:sp>
        <p:nvSpPr>
          <p:cNvPr id="14" name="TextBox 13">
            <a:extLst>
              <a:ext uri="{FF2B5EF4-FFF2-40B4-BE49-F238E27FC236}">
                <a16:creationId xmlns:a16="http://schemas.microsoft.com/office/drawing/2014/main" id="{245CF7C1-66E1-6DB4-A79E-6F2A4B3BDA88}"/>
              </a:ext>
            </a:extLst>
          </p:cNvPr>
          <p:cNvSpPr txBox="1"/>
          <p:nvPr/>
        </p:nvSpPr>
        <p:spPr>
          <a:xfrm>
            <a:off x="1498600" y="4737100"/>
            <a:ext cx="8718550" cy="1631216"/>
          </a:xfrm>
          <a:prstGeom prst="rect">
            <a:avLst/>
          </a:prstGeom>
          <a:noFill/>
        </p:spPr>
        <p:txBody>
          <a:bodyPr wrap="square" rtlCol="0">
            <a:spAutoFit/>
          </a:bodyPr>
          <a:lstStyle/>
          <a:p>
            <a:pPr marL="514350" indent="-514350" algn="ctr">
              <a:buAutoNum type="arabicPeriod"/>
            </a:pPr>
            <a:r>
              <a:rPr lang="en-GB" sz="2800" b="1" dirty="0">
                <a:latin typeface="Ink Free" panose="03080402000500000000" pitchFamily="66" charset="0"/>
              </a:rPr>
              <a:t>INTRO</a:t>
            </a:r>
          </a:p>
          <a:p>
            <a:pPr marL="342900" indent="-342900" algn="ctr">
              <a:buFont typeface="Arial" panose="020B0604020202020204" pitchFamily="34" charset="0"/>
              <a:buChar char="•"/>
            </a:pPr>
            <a:r>
              <a:rPr lang="en-GB" sz="2400" b="1" dirty="0">
                <a:latin typeface="Ink Free" panose="03080402000500000000" pitchFamily="66" charset="0"/>
              </a:rPr>
              <a:t>Used to separate out your assumptions</a:t>
            </a:r>
          </a:p>
          <a:p>
            <a:pPr marL="342900" indent="-342900" algn="ctr">
              <a:buFont typeface="Arial" panose="020B0604020202020204" pitchFamily="34" charset="0"/>
              <a:buChar char="•"/>
            </a:pPr>
            <a:r>
              <a:rPr lang="en-GB" sz="2400" b="1" dirty="0">
                <a:latin typeface="Ink Free" panose="03080402000500000000" pitchFamily="66" charset="0"/>
              </a:rPr>
              <a:t>Often one of the first tactics you use</a:t>
            </a:r>
          </a:p>
          <a:p>
            <a:pPr algn="ctr"/>
            <a:endParaRPr lang="en-GB" sz="2400" b="1" dirty="0">
              <a:latin typeface="Ink Free" panose="03080402000500000000" pitchFamily="66" charset="0"/>
            </a:endParaRPr>
          </a:p>
        </p:txBody>
      </p:sp>
      <p:sp>
        <p:nvSpPr>
          <p:cNvPr id="15" name="TextBox 14">
            <a:extLst>
              <a:ext uri="{FF2B5EF4-FFF2-40B4-BE49-F238E27FC236}">
                <a16:creationId xmlns:a16="http://schemas.microsoft.com/office/drawing/2014/main" id="{A0994939-672E-621D-731A-765491C012D8}"/>
              </a:ext>
            </a:extLst>
          </p:cNvPr>
          <p:cNvSpPr txBox="1"/>
          <p:nvPr/>
        </p:nvSpPr>
        <p:spPr>
          <a:xfrm>
            <a:off x="2482850" y="4521656"/>
            <a:ext cx="6985000" cy="2062103"/>
          </a:xfrm>
          <a:prstGeom prst="rect">
            <a:avLst/>
          </a:prstGeom>
          <a:noFill/>
        </p:spPr>
        <p:txBody>
          <a:bodyPr wrap="square" rtlCol="0">
            <a:spAutoFit/>
          </a:bodyPr>
          <a:lstStyle/>
          <a:p>
            <a:pPr algn="ctr"/>
            <a:r>
              <a:rPr lang="en-GB" sz="3200" b="1" dirty="0">
                <a:latin typeface="Ink Free" panose="03080402000500000000" pitchFamily="66" charset="0"/>
              </a:rPr>
              <a:t>2. HAVE</a:t>
            </a:r>
          </a:p>
          <a:p>
            <a:pPr marL="342900" indent="-342900" algn="ctr">
              <a:buFont typeface="Arial" panose="020B0604020202020204" pitchFamily="34" charset="0"/>
              <a:buChar char="•"/>
            </a:pPr>
            <a:r>
              <a:rPr lang="en-GB" sz="2400" b="1" dirty="0">
                <a:latin typeface="Ink Free" panose="03080402000500000000" pitchFamily="66" charset="0"/>
              </a:rPr>
              <a:t>have h : t := p, where p is of type t, adds the expression h : t to p, the current target. </a:t>
            </a:r>
          </a:p>
          <a:p>
            <a:pPr marL="342900" indent="-342900" algn="ctr">
              <a:buFont typeface="Arial" panose="020B0604020202020204" pitchFamily="34" charset="0"/>
              <a:buChar char="•"/>
            </a:pPr>
            <a:r>
              <a:rPr lang="en-GB" sz="2400" b="1" dirty="0">
                <a:latin typeface="Ink Free" panose="03080402000500000000" pitchFamily="66" charset="0"/>
              </a:rPr>
              <a:t>have h : t adds the expression h : t to the current goal and opens a new subgoal with goal t </a:t>
            </a:r>
          </a:p>
        </p:txBody>
      </p:sp>
      <p:sp>
        <p:nvSpPr>
          <p:cNvPr id="16" name="TextBox 15">
            <a:extLst>
              <a:ext uri="{FF2B5EF4-FFF2-40B4-BE49-F238E27FC236}">
                <a16:creationId xmlns:a16="http://schemas.microsoft.com/office/drawing/2014/main" id="{DF954CEE-584C-A8D5-120E-991A1F66BEEB}"/>
              </a:ext>
            </a:extLst>
          </p:cNvPr>
          <p:cNvSpPr txBox="1"/>
          <p:nvPr/>
        </p:nvSpPr>
        <p:spPr>
          <a:xfrm>
            <a:off x="3435350" y="4633258"/>
            <a:ext cx="5321300" cy="1631216"/>
          </a:xfrm>
          <a:prstGeom prst="rect">
            <a:avLst/>
          </a:prstGeom>
          <a:noFill/>
        </p:spPr>
        <p:txBody>
          <a:bodyPr wrap="square" rtlCol="0">
            <a:spAutoFit/>
          </a:bodyPr>
          <a:lstStyle/>
          <a:p>
            <a:pPr algn="ctr"/>
            <a:r>
              <a:rPr lang="en-GB" sz="2800" b="1" dirty="0">
                <a:latin typeface="Ink Free" panose="03080402000500000000" pitchFamily="66" charset="0"/>
              </a:rPr>
              <a:t>3. EXACT </a:t>
            </a:r>
          </a:p>
          <a:p>
            <a:pPr marL="342900" indent="-342900" algn="ctr">
              <a:buFont typeface="Arial" panose="020B0604020202020204" pitchFamily="34" charset="0"/>
              <a:buChar char="•"/>
            </a:pPr>
            <a:r>
              <a:rPr lang="en-GB" sz="2400" b="1" dirty="0">
                <a:latin typeface="Ink Free" panose="03080402000500000000" pitchFamily="66" charset="0"/>
              </a:rPr>
              <a:t>Often used at the end of the proof</a:t>
            </a:r>
          </a:p>
          <a:p>
            <a:pPr marL="342900" indent="-342900" algn="ctr">
              <a:buFont typeface="Arial" panose="020B0604020202020204" pitchFamily="34" charset="0"/>
              <a:buChar char="•"/>
            </a:pPr>
            <a:r>
              <a:rPr lang="en-GB" sz="2400" b="1" dirty="0">
                <a:latin typeface="Ink Free" panose="03080402000500000000" pitchFamily="66" charset="0"/>
              </a:rPr>
              <a:t>If a hypothesis h matches the goal, </a:t>
            </a:r>
            <a:r>
              <a:rPr lang="en-GB" sz="2400" b="1" u="sng" dirty="0">
                <a:latin typeface="Ink Free" panose="03080402000500000000" pitchFamily="66" charset="0"/>
              </a:rPr>
              <a:t>exact h</a:t>
            </a:r>
            <a:r>
              <a:rPr lang="en-GB" sz="2400" b="1" dirty="0">
                <a:latin typeface="Ink Free" panose="03080402000500000000" pitchFamily="66" charset="0"/>
              </a:rPr>
              <a:t> will close the goal </a:t>
            </a:r>
          </a:p>
        </p:txBody>
      </p:sp>
      <p:pic>
        <p:nvPicPr>
          <p:cNvPr id="3" name="Picture 2">
            <a:extLst>
              <a:ext uri="{FF2B5EF4-FFF2-40B4-BE49-F238E27FC236}">
                <a16:creationId xmlns:a16="http://schemas.microsoft.com/office/drawing/2014/main" id="{A5712C05-1418-96BC-D7E0-A0B4F5F3882B}"/>
              </a:ext>
            </a:extLst>
          </p:cNvPr>
          <p:cNvPicPr>
            <a:picLocks noChangeAspect="1"/>
          </p:cNvPicPr>
          <p:nvPr/>
        </p:nvPicPr>
        <p:blipFill>
          <a:blip r:embed="rId2"/>
          <a:stretch>
            <a:fillRect/>
          </a:stretch>
        </p:blipFill>
        <p:spPr>
          <a:xfrm>
            <a:off x="2461118" y="1661361"/>
            <a:ext cx="3300437" cy="1824051"/>
          </a:xfrm>
          <a:prstGeom prst="rect">
            <a:avLst/>
          </a:prstGeom>
        </p:spPr>
      </p:pic>
      <p:sp>
        <p:nvSpPr>
          <p:cNvPr id="4" name="Left Bracket 3">
            <a:extLst>
              <a:ext uri="{FF2B5EF4-FFF2-40B4-BE49-F238E27FC236}">
                <a16:creationId xmlns:a16="http://schemas.microsoft.com/office/drawing/2014/main" id="{E4990CA8-532D-8BC7-6C9E-795A470ACD5C}"/>
              </a:ext>
            </a:extLst>
          </p:cNvPr>
          <p:cNvSpPr/>
          <p:nvPr/>
        </p:nvSpPr>
        <p:spPr>
          <a:xfrm>
            <a:off x="2296409" y="2234045"/>
            <a:ext cx="74264" cy="961160"/>
          </a:xfrm>
          <a:prstGeom prst="leftBracket">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5D7B64AD-C815-F3E0-7400-DB385B727C8E}"/>
              </a:ext>
            </a:extLst>
          </p:cNvPr>
          <p:cNvSpPr txBox="1"/>
          <p:nvPr/>
        </p:nvSpPr>
        <p:spPr>
          <a:xfrm>
            <a:off x="1018327" y="2545348"/>
            <a:ext cx="1278082" cy="338554"/>
          </a:xfrm>
          <a:prstGeom prst="rect">
            <a:avLst/>
          </a:prstGeom>
          <a:noFill/>
        </p:spPr>
        <p:txBody>
          <a:bodyPr wrap="square" rtlCol="0">
            <a:spAutoFit/>
          </a:bodyPr>
          <a:lstStyle/>
          <a:p>
            <a:pPr algn="l"/>
            <a:r>
              <a:rPr lang="en-GB" sz="1600" b="1" dirty="0">
                <a:latin typeface="Ink Free" panose="03080402000500000000" pitchFamily="66" charset="0"/>
              </a:rPr>
              <a:t>assumptions</a:t>
            </a:r>
          </a:p>
        </p:txBody>
      </p:sp>
      <p:sp>
        <p:nvSpPr>
          <p:cNvPr id="7" name="Left Bracket 6">
            <a:extLst>
              <a:ext uri="{FF2B5EF4-FFF2-40B4-BE49-F238E27FC236}">
                <a16:creationId xmlns:a16="http://schemas.microsoft.com/office/drawing/2014/main" id="{61218878-4EDF-655C-052A-10350452A0A6}"/>
              </a:ext>
            </a:extLst>
          </p:cNvPr>
          <p:cNvSpPr/>
          <p:nvPr/>
        </p:nvSpPr>
        <p:spPr>
          <a:xfrm>
            <a:off x="2296409" y="3241964"/>
            <a:ext cx="74264" cy="243448"/>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8086AB14-74F1-5B51-0AB3-C1939AC0D85A}"/>
              </a:ext>
            </a:extLst>
          </p:cNvPr>
          <p:cNvSpPr txBox="1"/>
          <p:nvPr/>
        </p:nvSpPr>
        <p:spPr>
          <a:xfrm>
            <a:off x="1706809" y="3194411"/>
            <a:ext cx="545523" cy="338554"/>
          </a:xfrm>
          <a:prstGeom prst="rect">
            <a:avLst/>
          </a:prstGeom>
          <a:noFill/>
        </p:spPr>
        <p:txBody>
          <a:bodyPr wrap="square" rtlCol="0">
            <a:spAutoFit/>
          </a:bodyPr>
          <a:lstStyle/>
          <a:p>
            <a:pPr algn="l"/>
            <a:r>
              <a:rPr lang="en-GB" sz="1600" b="1" dirty="0">
                <a:latin typeface="Ink Free" panose="03080402000500000000" pitchFamily="66" charset="0"/>
              </a:rPr>
              <a:t>goal</a:t>
            </a:r>
          </a:p>
        </p:txBody>
      </p:sp>
      <p:sp>
        <p:nvSpPr>
          <p:cNvPr id="11" name="TextBox 10">
            <a:extLst>
              <a:ext uri="{FF2B5EF4-FFF2-40B4-BE49-F238E27FC236}">
                <a16:creationId xmlns:a16="http://schemas.microsoft.com/office/drawing/2014/main" id="{95182E0D-8424-A309-957A-85C268102C6F}"/>
              </a:ext>
            </a:extLst>
          </p:cNvPr>
          <p:cNvSpPr txBox="1"/>
          <p:nvPr/>
        </p:nvSpPr>
        <p:spPr>
          <a:xfrm>
            <a:off x="360404" y="1675928"/>
            <a:ext cx="2122446" cy="400110"/>
          </a:xfrm>
          <a:prstGeom prst="rect">
            <a:avLst/>
          </a:prstGeom>
          <a:noFill/>
        </p:spPr>
        <p:txBody>
          <a:bodyPr wrap="square" rtlCol="0">
            <a:spAutoFit/>
          </a:bodyPr>
          <a:lstStyle/>
          <a:p>
            <a:pPr algn="l"/>
            <a:r>
              <a:rPr lang="en-GB" sz="2000" b="1" u="sng" dirty="0">
                <a:latin typeface="Ink Free" panose="03080402000500000000" pitchFamily="66" charset="0"/>
              </a:rPr>
              <a:t>how lean looks:</a:t>
            </a:r>
          </a:p>
        </p:txBody>
      </p:sp>
      <p:sp>
        <p:nvSpPr>
          <p:cNvPr id="17" name="TextBox 16">
            <a:extLst>
              <a:ext uri="{FF2B5EF4-FFF2-40B4-BE49-F238E27FC236}">
                <a16:creationId xmlns:a16="http://schemas.microsoft.com/office/drawing/2014/main" id="{46E752AA-3BBC-6B1A-5216-4B3CAED5925A}"/>
              </a:ext>
            </a:extLst>
          </p:cNvPr>
          <p:cNvSpPr txBox="1"/>
          <p:nvPr/>
        </p:nvSpPr>
        <p:spPr>
          <a:xfrm>
            <a:off x="6351155" y="1834722"/>
            <a:ext cx="4725554" cy="1477328"/>
          </a:xfrm>
          <a:prstGeom prst="rect">
            <a:avLst/>
          </a:prstGeom>
          <a:noFill/>
        </p:spPr>
        <p:txBody>
          <a:bodyPr wrap="square" rtlCol="0">
            <a:spAutoFit/>
          </a:bodyPr>
          <a:lstStyle/>
          <a:p>
            <a:pPr marL="285750" indent="-285750" algn="l">
              <a:buFont typeface="Wingdings" panose="05000000000000000000" pitchFamily="2" charset="2"/>
              <a:buChar char="q"/>
            </a:pPr>
            <a:r>
              <a:rPr lang="en-GB" dirty="0">
                <a:latin typeface="Bahnschrift Light" panose="020B0502040204020203" pitchFamily="34" charset="0"/>
              </a:rPr>
              <a:t>Once you have written the statement you wish to prove, LEAN will extract what it can</a:t>
            </a:r>
          </a:p>
          <a:p>
            <a:pPr marL="285750" indent="-285750" algn="l">
              <a:buFont typeface="Wingdings" panose="05000000000000000000" pitchFamily="2" charset="2"/>
              <a:buChar char="q"/>
            </a:pPr>
            <a:r>
              <a:rPr lang="en-GB" dirty="0">
                <a:latin typeface="Bahnschrift Light" panose="020B0502040204020203" pitchFamily="34" charset="0"/>
              </a:rPr>
              <a:t>The goal is marked with the turnstile symbol</a:t>
            </a:r>
          </a:p>
        </p:txBody>
      </p:sp>
    </p:spTree>
    <p:extLst>
      <p:ext uri="{BB962C8B-B14F-4D97-AF65-F5344CB8AC3E}">
        <p14:creationId xmlns:p14="http://schemas.microsoft.com/office/powerpoint/2010/main" val="94991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fade">
                                      <p:cBhvr>
                                        <p:cTn id="33" dur="500"/>
                                        <p:tgtEl>
                                          <p:spTgt spid="10">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Effect transition="in" filter="fade">
                                      <p:cBhvr>
                                        <p:cTn id="43" dur="500"/>
                                        <p:tgtEl>
                                          <p:spTgt spid="14">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xEl>
                                              <p:pRg st="1" end="1"/>
                                            </p:txEl>
                                          </p:spTgt>
                                        </p:tgtEl>
                                        <p:attrNameLst>
                                          <p:attrName>style.visibility</p:attrName>
                                        </p:attrNameLst>
                                      </p:cBhvr>
                                      <p:to>
                                        <p:strVal val="visible"/>
                                      </p:to>
                                    </p:set>
                                    <p:animEffect transition="in" filter="fade">
                                      <p:cBhvr>
                                        <p:cTn id="48" dur="500"/>
                                        <p:tgtEl>
                                          <p:spTgt spid="1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xEl>
                                              <p:pRg st="2" end="2"/>
                                            </p:txEl>
                                          </p:spTgt>
                                        </p:tgtEl>
                                        <p:attrNameLst>
                                          <p:attrName>style.visibility</p:attrName>
                                        </p:attrNameLst>
                                      </p:cBhvr>
                                      <p:to>
                                        <p:strVal val="visible"/>
                                      </p:to>
                                    </p:set>
                                    <p:animEffect transition="in" filter="fade">
                                      <p:cBhvr>
                                        <p:cTn id="53" dur="500"/>
                                        <p:tgtEl>
                                          <p:spTgt spid="14">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4">
                                            <p:txEl>
                                              <p:pRg st="0" end="0"/>
                                            </p:txEl>
                                          </p:spTgt>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4">
                                            <p:txEl>
                                              <p:pRg st="1" end="1"/>
                                            </p:txEl>
                                          </p:spTgt>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4">
                                            <p:txEl>
                                              <p:pRg st="2" end="2"/>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xEl>
                                              <p:pRg st="0" end="0"/>
                                            </p:txEl>
                                          </p:spTgt>
                                        </p:tgtEl>
                                        <p:attrNameLst>
                                          <p:attrName>style.visibility</p:attrName>
                                        </p:attrNameLst>
                                      </p:cBhvr>
                                      <p:to>
                                        <p:strVal val="visible"/>
                                      </p:to>
                                    </p:set>
                                    <p:animEffect transition="in" filter="fade">
                                      <p:cBhvr>
                                        <p:cTn id="66" dur="500"/>
                                        <p:tgtEl>
                                          <p:spTgt spid="15">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5">
                                            <p:txEl>
                                              <p:pRg st="1" end="1"/>
                                            </p:txEl>
                                          </p:spTgt>
                                        </p:tgtEl>
                                        <p:attrNameLst>
                                          <p:attrName>style.visibility</p:attrName>
                                        </p:attrNameLst>
                                      </p:cBhvr>
                                      <p:to>
                                        <p:strVal val="visible"/>
                                      </p:to>
                                    </p:set>
                                    <p:animEffect transition="in" filter="fade">
                                      <p:cBhvr>
                                        <p:cTn id="71" dur="500"/>
                                        <p:tgtEl>
                                          <p:spTgt spid="15">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5">
                                            <p:txEl>
                                              <p:pRg st="2" end="2"/>
                                            </p:txEl>
                                          </p:spTgt>
                                        </p:tgtEl>
                                        <p:attrNameLst>
                                          <p:attrName>style.visibility</p:attrName>
                                        </p:attrNameLst>
                                      </p:cBhvr>
                                      <p:to>
                                        <p:strVal val="visible"/>
                                      </p:to>
                                    </p:set>
                                    <p:animEffect transition="in" filter="fade">
                                      <p:cBhvr>
                                        <p:cTn id="76" dur="500"/>
                                        <p:tgtEl>
                                          <p:spTgt spid="15">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5">
                                            <p:txEl>
                                              <p:pRg st="0" end="0"/>
                                            </p:txEl>
                                          </p:spTgt>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
                                            <p:txEl>
                                              <p:pRg st="1" end="1"/>
                                            </p:txEl>
                                          </p:spTgt>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
                                            <p:txEl>
                                              <p:pRg st="2" end="2"/>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6">
                                            <p:txEl>
                                              <p:pRg st="0" end="0"/>
                                            </p:txEl>
                                          </p:spTgt>
                                        </p:tgtEl>
                                        <p:attrNameLst>
                                          <p:attrName>style.visibility</p:attrName>
                                        </p:attrNameLst>
                                      </p:cBhvr>
                                      <p:to>
                                        <p:strVal val="visible"/>
                                      </p:to>
                                    </p:set>
                                    <p:animEffect transition="in" filter="fade">
                                      <p:cBhvr>
                                        <p:cTn id="89" dur="500"/>
                                        <p:tgtEl>
                                          <p:spTgt spid="16">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
                                            <p:txEl>
                                              <p:pRg st="1" end="1"/>
                                            </p:txEl>
                                          </p:spTgt>
                                        </p:tgtEl>
                                        <p:attrNameLst>
                                          <p:attrName>style.visibility</p:attrName>
                                        </p:attrNameLst>
                                      </p:cBhvr>
                                      <p:to>
                                        <p:strVal val="visible"/>
                                      </p:to>
                                    </p:set>
                                    <p:animEffect transition="in" filter="fade">
                                      <p:cBhvr>
                                        <p:cTn id="94" dur="500"/>
                                        <p:tgtEl>
                                          <p:spTgt spid="16">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6">
                                            <p:txEl>
                                              <p:pRg st="2" end="2"/>
                                            </p:txEl>
                                          </p:spTgt>
                                        </p:tgtEl>
                                        <p:attrNameLst>
                                          <p:attrName>style.visibility</p:attrName>
                                        </p:attrNameLst>
                                      </p:cBhvr>
                                      <p:to>
                                        <p:strVal val="visible"/>
                                      </p:to>
                                    </p:set>
                                    <p:animEffect transition="in" filter="fade">
                                      <p:cBhvr>
                                        <p:cTn id="99"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p:bldP spid="14" grpId="0" build="p"/>
      <p:bldP spid="14" grpId="1" build="allAtOnce"/>
      <p:bldP spid="15" grpId="0" build="p"/>
      <p:bldP spid="15" grpId="1" build="allAtOnce"/>
      <p:bldP spid="16" grpId="0" build="p"/>
      <p:bldP spid="17" grpId="0" build="p"/>
      <p:bldP spid="17"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9A06B4-8737-F91B-F028-00D7F47445CD}"/>
              </a:ext>
            </a:extLst>
          </p:cNvPr>
          <p:cNvSpPr>
            <a:spLocks noGrp="1"/>
          </p:cNvSpPr>
          <p:nvPr>
            <p:ph type="pic" sz="quarter" idx="11"/>
          </p:nvPr>
        </p:nvSpPr>
        <p:spPr/>
      </p:sp>
      <p:sp>
        <p:nvSpPr>
          <p:cNvPr id="4" name="Title 3">
            <a:extLst>
              <a:ext uri="{FF2B5EF4-FFF2-40B4-BE49-F238E27FC236}">
                <a16:creationId xmlns:a16="http://schemas.microsoft.com/office/drawing/2014/main" id="{26B3D99A-B983-ED22-936A-BF7DF5D49001}"/>
              </a:ext>
            </a:extLst>
          </p:cNvPr>
          <p:cNvSpPr>
            <a:spLocks noGrp="1"/>
          </p:cNvSpPr>
          <p:nvPr>
            <p:ph type="title"/>
          </p:nvPr>
        </p:nvSpPr>
        <p:spPr/>
        <p:txBody>
          <a:bodyPr/>
          <a:lstStyle/>
          <a:p>
            <a:endParaRPr lang="en-GB"/>
          </a:p>
        </p:txBody>
      </p:sp>
      <p:sp>
        <p:nvSpPr>
          <p:cNvPr id="5" name="Rectangle 4">
            <a:extLst>
              <a:ext uri="{FF2B5EF4-FFF2-40B4-BE49-F238E27FC236}">
                <a16:creationId xmlns:a16="http://schemas.microsoft.com/office/drawing/2014/main" id="{109681AC-E6EA-006F-918D-32685781836F}"/>
              </a:ext>
            </a:extLst>
          </p:cNvPr>
          <p:cNvSpPr/>
          <p:nvPr/>
        </p:nvSpPr>
        <p:spPr>
          <a:xfrm>
            <a:off x="-406400" y="1377950"/>
            <a:ext cx="12827000" cy="6038850"/>
          </a:xfrm>
          <a:prstGeom prst="rect">
            <a:avLst/>
          </a:prstGeom>
          <a:solidFill>
            <a:srgbClr val="003D4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E8335F2B-1D25-B5D1-BBEE-2E6E117EDF6C}"/>
              </a:ext>
            </a:extLst>
          </p:cNvPr>
          <p:cNvSpPr txBox="1"/>
          <p:nvPr/>
        </p:nvSpPr>
        <p:spPr>
          <a:xfrm>
            <a:off x="2082800" y="3151299"/>
            <a:ext cx="8026400" cy="1015663"/>
          </a:xfrm>
          <a:prstGeom prst="rect">
            <a:avLst/>
          </a:prstGeom>
          <a:noFill/>
        </p:spPr>
        <p:txBody>
          <a:bodyPr wrap="square" rtlCol="0">
            <a:spAutoFit/>
          </a:bodyPr>
          <a:lstStyle/>
          <a:p>
            <a:pPr algn="ctr"/>
            <a:r>
              <a:rPr lang="en-GB" sz="6000" b="1" dirty="0">
                <a:solidFill>
                  <a:schemeClr val="bg1"/>
                </a:solidFill>
                <a:latin typeface="Ink Free" panose="03080402000500000000" pitchFamily="66" charset="0"/>
              </a:rPr>
              <a:t>Now, over to our code:</a:t>
            </a:r>
          </a:p>
        </p:txBody>
      </p:sp>
    </p:spTree>
    <p:extLst>
      <p:ext uri="{BB962C8B-B14F-4D97-AF65-F5344CB8AC3E}">
        <p14:creationId xmlns:p14="http://schemas.microsoft.com/office/powerpoint/2010/main" val="49197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2990BC-DBD7-3D0F-FD2C-5E12BF97047D}"/>
              </a:ext>
            </a:extLst>
          </p:cNvPr>
          <p:cNvSpPr txBox="1"/>
          <p:nvPr/>
        </p:nvSpPr>
        <p:spPr>
          <a:xfrm>
            <a:off x="215900" y="445070"/>
            <a:ext cx="7689850" cy="584775"/>
          </a:xfrm>
          <a:prstGeom prst="rect">
            <a:avLst/>
          </a:prstGeom>
          <a:noFill/>
        </p:spPr>
        <p:txBody>
          <a:bodyPr wrap="square" rtlCol="0">
            <a:spAutoFit/>
          </a:bodyPr>
          <a:lstStyle/>
          <a:p>
            <a:pPr algn="l"/>
            <a:r>
              <a:rPr lang="en-GB" sz="3200" b="1" dirty="0">
                <a:solidFill>
                  <a:schemeClr val="bg1"/>
                </a:solidFill>
                <a:latin typeface="Bahnschrift Light" panose="020B0502040204020203" pitchFamily="34" charset="0"/>
              </a:rPr>
              <a:t>THE FUTURE OF LEAN</a:t>
            </a:r>
          </a:p>
        </p:txBody>
      </p:sp>
      <p:sp>
        <p:nvSpPr>
          <p:cNvPr id="2" name="TextBox 1">
            <a:extLst>
              <a:ext uri="{FF2B5EF4-FFF2-40B4-BE49-F238E27FC236}">
                <a16:creationId xmlns:a16="http://schemas.microsoft.com/office/drawing/2014/main" id="{B126FE67-5F00-305F-A8C5-3650B10EF18A}"/>
              </a:ext>
            </a:extLst>
          </p:cNvPr>
          <p:cNvSpPr txBox="1"/>
          <p:nvPr/>
        </p:nvSpPr>
        <p:spPr>
          <a:xfrm>
            <a:off x="602673" y="2052205"/>
            <a:ext cx="10318172" cy="2262158"/>
          </a:xfrm>
          <a:prstGeom prst="rect">
            <a:avLst/>
          </a:prstGeom>
          <a:noFill/>
        </p:spPr>
        <p:txBody>
          <a:bodyPr wrap="square" rtlCol="0">
            <a:spAutoFit/>
          </a:bodyPr>
          <a:lstStyle/>
          <a:p>
            <a:pPr marL="285750" indent="-285750" algn="l">
              <a:lnSpc>
                <a:spcPct val="150000"/>
              </a:lnSpc>
              <a:buFont typeface="Wingdings" panose="05000000000000000000" pitchFamily="2" charset="2"/>
              <a:buChar char="q"/>
            </a:pPr>
            <a:r>
              <a:rPr lang="en-GB" sz="2400" b="1" dirty="0">
                <a:latin typeface="Ink Free" panose="03080402000500000000" pitchFamily="66" charset="0"/>
              </a:rPr>
              <a:t>Lean is a programming language that can help mathematicians achieve tremendous accomplishments in analysis, algebra and many other theorems</a:t>
            </a:r>
          </a:p>
          <a:p>
            <a:pPr marL="285750" indent="-285750" algn="l">
              <a:lnSpc>
                <a:spcPct val="150000"/>
              </a:lnSpc>
              <a:buFont typeface="Wingdings" panose="05000000000000000000" pitchFamily="2" charset="2"/>
              <a:buChar char="q"/>
            </a:pPr>
            <a:r>
              <a:rPr lang="en-GB" sz="2400" b="1" dirty="0">
                <a:latin typeface="Ink Free" panose="03080402000500000000" pitchFamily="66" charset="0"/>
              </a:rPr>
              <a:t>It is also </a:t>
            </a:r>
            <a:r>
              <a:rPr lang="en-GB" sz="2400" b="1" u="sng" dirty="0">
                <a:latin typeface="Ink Free" panose="03080402000500000000" pitchFamily="66" charset="0"/>
              </a:rPr>
              <a:t>still growing</a:t>
            </a:r>
          </a:p>
          <a:p>
            <a:pPr marL="285750" indent="-285750" algn="l">
              <a:lnSpc>
                <a:spcPct val="150000"/>
              </a:lnSpc>
              <a:buFont typeface="Wingdings" panose="05000000000000000000" pitchFamily="2" charset="2"/>
              <a:buChar char="q"/>
            </a:pPr>
            <a:r>
              <a:rPr lang="en-GB" sz="2400" b="1" dirty="0">
                <a:latin typeface="Ink Free" panose="03080402000500000000" pitchFamily="66" charset="0"/>
              </a:rPr>
              <a:t>Who knows, what if LEAN solve your problem sheets for you?  </a:t>
            </a:r>
          </a:p>
        </p:txBody>
      </p:sp>
    </p:spTree>
    <p:extLst>
      <p:ext uri="{BB962C8B-B14F-4D97-AF65-F5344CB8AC3E}">
        <p14:creationId xmlns:p14="http://schemas.microsoft.com/office/powerpoint/2010/main" val="270198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9561E9-8D27-CD0B-779D-FD518FBCE7E1}"/>
              </a:ext>
            </a:extLst>
          </p:cNvPr>
          <p:cNvSpPr>
            <a:spLocks noGrp="1"/>
          </p:cNvSpPr>
          <p:nvPr>
            <p:ph type="body" sz="quarter" idx="10"/>
          </p:nvPr>
        </p:nvSpPr>
        <p:spPr>
          <a:xfrm>
            <a:off x="336000" y="444206"/>
            <a:ext cx="5760000" cy="720000"/>
          </a:xfrm>
        </p:spPr>
        <p:txBody>
          <a:bodyPr/>
          <a:lstStyle/>
          <a:p>
            <a:r>
              <a:rPr lang="en-GB" sz="3200" dirty="0">
                <a:latin typeface="Bahnschrift Light" panose="020B0502040204020203" pitchFamily="34" charset="0"/>
              </a:rPr>
              <a:t>THE XENA PROJECT</a:t>
            </a:r>
          </a:p>
        </p:txBody>
      </p:sp>
      <p:sp>
        <p:nvSpPr>
          <p:cNvPr id="5" name="TextBox 4">
            <a:extLst>
              <a:ext uri="{FF2B5EF4-FFF2-40B4-BE49-F238E27FC236}">
                <a16:creationId xmlns:a16="http://schemas.microsoft.com/office/drawing/2014/main" id="{602ACC56-3593-21DF-9D69-34C02121F044}"/>
              </a:ext>
            </a:extLst>
          </p:cNvPr>
          <p:cNvSpPr txBox="1"/>
          <p:nvPr/>
        </p:nvSpPr>
        <p:spPr>
          <a:xfrm>
            <a:off x="336000" y="1784350"/>
            <a:ext cx="8134900" cy="3108543"/>
          </a:xfrm>
          <a:prstGeom prst="rect">
            <a:avLst/>
          </a:prstGeom>
          <a:noFill/>
        </p:spPr>
        <p:txBody>
          <a:bodyPr wrap="square" rtlCol="0">
            <a:spAutoFit/>
          </a:bodyPr>
          <a:lstStyle/>
          <a:p>
            <a:pPr marL="457200" indent="-457200" algn="l">
              <a:buFont typeface="Wingdings" panose="05000000000000000000" pitchFamily="2" charset="2"/>
              <a:buChar char="q"/>
            </a:pPr>
            <a:r>
              <a:rPr lang="en-GB" sz="2800" dirty="0">
                <a:latin typeface="Ink Free" panose="03080402000500000000" pitchFamily="66" charset="0"/>
              </a:rPr>
              <a:t>Prof. Kevin Buzzard is one of the leading mathematicians involved in LEAN</a:t>
            </a:r>
          </a:p>
          <a:p>
            <a:pPr marL="457200" indent="-457200" algn="l">
              <a:buFont typeface="Wingdings" panose="05000000000000000000" pitchFamily="2" charset="2"/>
              <a:buChar char="q"/>
            </a:pPr>
            <a:r>
              <a:rPr lang="en-GB" sz="2800" dirty="0">
                <a:latin typeface="Ink Free" panose="03080402000500000000" pitchFamily="66" charset="0"/>
              </a:rPr>
              <a:t>He also runs the </a:t>
            </a:r>
            <a:r>
              <a:rPr lang="en-GB" sz="2800" u="sng" dirty="0" err="1">
                <a:latin typeface="Ink Free" panose="03080402000500000000" pitchFamily="66" charset="0"/>
              </a:rPr>
              <a:t>Xena</a:t>
            </a:r>
            <a:r>
              <a:rPr lang="en-GB" sz="2800" u="sng" dirty="0">
                <a:latin typeface="Ink Free" panose="03080402000500000000" pitchFamily="66" charset="0"/>
              </a:rPr>
              <a:t> Project</a:t>
            </a:r>
          </a:p>
          <a:p>
            <a:pPr marL="457200" indent="-457200" algn="l">
              <a:buFont typeface="Wingdings" panose="05000000000000000000" pitchFamily="2" charset="2"/>
              <a:buChar char="q"/>
            </a:pPr>
            <a:r>
              <a:rPr lang="en-GB" sz="2800" dirty="0">
                <a:latin typeface="Ink Free" panose="03080402000500000000" pitchFamily="66" charset="0"/>
              </a:rPr>
              <a:t>For those interested in LEAN, we recommend:</a:t>
            </a:r>
          </a:p>
          <a:p>
            <a:pPr marL="457200" indent="-457200" algn="l">
              <a:buFont typeface="Wingdings" panose="05000000000000000000" pitchFamily="2" charset="2"/>
              <a:buChar char="q"/>
            </a:pPr>
            <a:endParaRPr lang="en-GB" sz="2800" b="1" dirty="0">
              <a:latin typeface="Ink Free" panose="03080402000500000000" pitchFamily="66" charset="0"/>
            </a:endParaRPr>
          </a:p>
          <a:p>
            <a:pPr algn="l"/>
            <a:r>
              <a:rPr lang="en-GB" sz="2800" b="1" dirty="0">
                <a:latin typeface="Ink Free" panose="03080402000500000000" pitchFamily="66" charset="0"/>
              </a:rPr>
              <a:t> </a:t>
            </a:r>
          </a:p>
          <a:p>
            <a:pPr algn="l"/>
            <a:endParaRPr lang="en-GB" sz="2800" b="1" dirty="0">
              <a:latin typeface="Ink Free" panose="03080402000500000000" pitchFamily="66" charset="0"/>
            </a:endParaRPr>
          </a:p>
        </p:txBody>
      </p:sp>
      <p:sp>
        <p:nvSpPr>
          <p:cNvPr id="6" name="TextBox 5">
            <a:extLst>
              <a:ext uri="{FF2B5EF4-FFF2-40B4-BE49-F238E27FC236}">
                <a16:creationId xmlns:a16="http://schemas.microsoft.com/office/drawing/2014/main" id="{21451061-5BB9-29D1-3195-D3DE14C2D076}"/>
              </a:ext>
            </a:extLst>
          </p:cNvPr>
          <p:cNvSpPr txBox="1"/>
          <p:nvPr/>
        </p:nvSpPr>
        <p:spPr>
          <a:xfrm>
            <a:off x="939800" y="3981450"/>
            <a:ext cx="9391650" cy="1938992"/>
          </a:xfrm>
          <a:prstGeom prst="rect">
            <a:avLst/>
          </a:prstGeom>
          <a:noFill/>
        </p:spPr>
        <p:txBody>
          <a:bodyPr wrap="square" rtlCol="0">
            <a:spAutoFit/>
          </a:bodyPr>
          <a:lstStyle/>
          <a:p>
            <a:pPr marL="342900" indent="-342900" algn="l">
              <a:buFont typeface="+mj-lt"/>
              <a:buAutoNum type="arabicPeriod"/>
            </a:pPr>
            <a:r>
              <a:rPr lang="en-GB" sz="2400" b="1" dirty="0">
                <a:latin typeface="Ink Free" panose="03080402000500000000" pitchFamily="66" charset="0"/>
              </a:rPr>
              <a:t>The natural numbers game!</a:t>
            </a:r>
          </a:p>
          <a:p>
            <a:pPr algn="l"/>
            <a:r>
              <a:rPr lang="en-GB" sz="2400" dirty="0">
                <a:latin typeface="Bahnschrift Light" panose="020B0502040204020203" pitchFamily="34" charset="0"/>
                <a:hlinkClick r:id="rId2"/>
              </a:rPr>
              <a:t>https://www.ma.imperial.ac.uk/~buzzard/xena/</a:t>
            </a:r>
            <a:endParaRPr lang="en-GB" sz="2400" dirty="0">
              <a:latin typeface="Bahnschrift Light" panose="020B0502040204020203" pitchFamily="34" charset="0"/>
            </a:endParaRPr>
          </a:p>
          <a:p>
            <a:pPr algn="l"/>
            <a:endParaRPr lang="en-GB" sz="2400" dirty="0">
              <a:latin typeface="Bahnschrift Light" panose="020B0502040204020203" pitchFamily="34" charset="0"/>
            </a:endParaRPr>
          </a:p>
          <a:p>
            <a:pPr algn="l"/>
            <a:r>
              <a:rPr lang="en-GB" sz="2400" b="1" dirty="0">
                <a:latin typeface="Ink Free" panose="03080402000500000000" pitchFamily="66" charset="0"/>
              </a:rPr>
              <a:t>2. Join the </a:t>
            </a:r>
            <a:r>
              <a:rPr lang="en-GB" sz="2400" b="1" dirty="0" err="1">
                <a:latin typeface="Ink Free" panose="03080402000500000000" pitchFamily="66" charset="0"/>
              </a:rPr>
              <a:t>Xena</a:t>
            </a:r>
            <a:r>
              <a:rPr lang="en-GB" sz="2400" b="1" dirty="0">
                <a:latin typeface="Ink Free" panose="03080402000500000000" pitchFamily="66" charset="0"/>
              </a:rPr>
              <a:t> Project discord server</a:t>
            </a:r>
          </a:p>
          <a:p>
            <a:pPr algn="l"/>
            <a:r>
              <a:rPr lang="en-GB" sz="2400" i="0" dirty="0">
                <a:solidFill>
                  <a:srgbClr val="0000FF"/>
                </a:solidFill>
                <a:effectLst/>
                <a:latin typeface="Bahnschrift Light" panose="020B0502040204020203" pitchFamily="34" charset="0"/>
                <a:hlinkClick r:id="rId3" tooltip="Original URL: https://discord.gg/Q5jNska9. Click or tap if you trust this link."/>
              </a:rPr>
              <a:t>https://discord.gg/Q5jNska9</a:t>
            </a:r>
            <a:endParaRPr lang="en-GB" sz="2400" dirty="0">
              <a:latin typeface="Bahnschrift Light" panose="020B0502040204020203" pitchFamily="34" charset="0"/>
            </a:endParaRPr>
          </a:p>
        </p:txBody>
      </p:sp>
    </p:spTree>
    <p:extLst>
      <p:ext uri="{BB962C8B-B14F-4D97-AF65-F5344CB8AC3E}">
        <p14:creationId xmlns:p14="http://schemas.microsoft.com/office/powerpoint/2010/main" val="56958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theme/theme1.xml><?xml version="1.0" encoding="utf-8"?>
<a:theme xmlns:a="http://schemas.openxmlformats.org/drawingml/2006/main" name="UCL_Dark_Blue_Slide_Theme">
  <a:themeElements>
    <a:clrScheme name="UCL Dark Blue Theme">
      <a:dk1>
        <a:srgbClr val="000000"/>
      </a:dk1>
      <a:lt1>
        <a:srgbClr val="FFFFFF"/>
      </a:lt1>
      <a:dk2>
        <a:srgbClr val="003D4C"/>
      </a:dk2>
      <a:lt2>
        <a:srgbClr val="CCD8DB"/>
      </a:lt2>
      <a:accent1>
        <a:srgbClr val="EA7600"/>
      </a:accent1>
      <a:accent2>
        <a:srgbClr val="B5BD00"/>
      </a:accent2>
      <a:accent3>
        <a:srgbClr val="D50032"/>
      </a:accent3>
      <a:accent4>
        <a:srgbClr val="0097A9"/>
      </a:accent4>
      <a:accent5>
        <a:srgbClr val="F6BE00"/>
      </a:accent5>
      <a:accent6>
        <a:srgbClr val="8DB9CA"/>
      </a:accent6>
      <a:hlink>
        <a:srgbClr val="0097A9"/>
      </a:hlink>
      <a:folHlink>
        <a:srgbClr val="0097A9"/>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custClrLst>
    <a:custClr name="name of colour">
      <a:srgbClr val="000000"/>
    </a:custClr>
  </a:custClrLst>
  <a:extLst>
    <a:ext uri="{05A4C25C-085E-4340-85A3-A5531E510DB2}">
      <thm15:themeFamily xmlns:thm15="http://schemas.microsoft.com/office/thememl/2012/main" name="UCL_Slide_Master_Dark_Blue.potx" id="{381215F5-5311-4425-A889-8D58B2272531}" vid="{3951A76B-8CCF-4335-9F96-7B16EF6A97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606</Words>
  <Application>Microsoft Macintosh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Light</vt:lpstr>
      <vt:lpstr>Calibri</vt:lpstr>
      <vt:lpstr>Ink Free</vt:lpstr>
      <vt:lpstr>Wingdings</vt:lpstr>
      <vt:lpstr>UCL_Dark_Blue_Slide_Theme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Petterson, Helen</dc:creator>
  <cp:lastModifiedBy>Wang, Peter</cp:lastModifiedBy>
  <cp:revision>10</cp:revision>
  <dcterms:created xsi:type="dcterms:W3CDTF">2020-09-11T12:44:12Z</dcterms:created>
  <dcterms:modified xsi:type="dcterms:W3CDTF">2022-06-06T03:03:55Z</dcterms:modified>
</cp:coreProperties>
</file>