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A9E3EBFF-15FD-A21D-868A-436E0D2745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39663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4" imgW="471" imgH="470" progId="TCLayout.ActiveDocument.1">
                  <p:embed/>
                </p:oleObj>
              </mc:Choice>
              <mc:Fallback>
                <p:oleObj name="Diapositiva de think-cell" r:id="rId14" imgW="471" imgH="4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88B472E-666E-97C8-F183-13B8D987AB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3700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71" imgH="470" progId="TCLayout.ActiveDocument.1">
                  <p:embed/>
                </p:oleObj>
              </mc:Choice>
              <mc:Fallback>
                <p:oleObj name="Diapositiva de think-cell" r:id="rId3" imgW="471" imgH="4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114CD0D-F7F7-0211-FE99-05B28C92D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s-CL" dirty="0"/>
              <a:t>Presentación Portafolio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0DBBFB-5B6F-9018-CD4E-DCEA12F74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Modelo Predictivo del valor de los activos de una empresa</a:t>
            </a:r>
          </a:p>
        </p:txBody>
      </p:sp>
    </p:spTree>
    <p:extLst>
      <p:ext uri="{BB962C8B-B14F-4D97-AF65-F5344CB8AC3E}">
        <p14:creationId xmlns:p14="http://schemas.microsoft.com/office/powerpoint/2010/main" val="417437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DA8E95D-BB37-B497-E641-88B2BA331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24206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71" imgH="470" progId="TCLayout.ActiveDocument.1">
                  <p:embed/>
                </p:oleObj>
              </mc:Choice>
              <mc:Fallback>
                <p:oleObj name="Diapositiva de think-cell" r:id="rId3" imgW="471" imgH="4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33A97D3-4C45-8A72-947E-CD539A64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CL" dirty="0"/>
              <a:t>Explicación del Proyecto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C3EF65D-E67C-A658-5613-600A4EF35876}"/>
              </a:ext>
            </a:extLst>
          </p:cNvPr>
          <p:cNvSpPr/>
          <p:nvPr/>
        </p:nvSpPr>
        <p:spPr>
          <a:xfrm>
            <a:off x="1115080" y="2260396"/>
            <a:ext cx="1872690" cy="13459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Selección de la empresa o industria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2B5B0B1-EA0E-6447-0659-BD3B584477D1}"/>
              </a:ext>
            </a:extLst>
          </p:cNvPr>
          <p:cNvSpPr/>
          <p:nvPr/>
        </p:nvSpPr>
        <p:spPr>
          <a:xfrm>
            <a:off x="3561284" y="2260396"/>
            <a:ext cx="1872690" cy="13459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Análisis de supuestos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037369-BF4B-4686-3C26-D58C3F146835}"/>
              </a:ext>
            </a:extLst>
          </p:cNvPr>
          <p:cNvSpPr/>
          <p:nvPr/>
        </p:nvSpPr>
        <p:spPr>
          <a:xfrm>
            <a:off x="6007488" y="2260396"/>
            <a:ext cx="1872690" cy="13459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Crear Tasa de descuento con comparables de mercado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CA91061-26E8-8057-0DDD-9B74401088EA}"/>
              </a:ext>
            </a:extLst>
          </p:cNvPr>
          <p:cNvSpPr/>
          <p:nvPr/>
        </p:nvSpPr>
        <p:spPr>
          <a:xfrm>
            <a:off x="8453692" y="2260396"/>
            <a:ext cx="1872690" cy="13459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Descargar serie de datos de ingresos(buscando la mayor cantidad de datos)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D112056-A1F4-4FE5-68CD-9595485AA140}"/>
              </a:ext>
            </a:extLst>
          </p:cNvPr>
          <p:cNvSpPr/>
          <p:nvPr/>
        </p:nvSpPr>
        <p:spPr>
          <a:xfrm>
            <a:off x="8453692" y="4013034"/>
            <a:ext cx="1872690" cy="13459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Encontrar distribución que se asemeje más a la empresa seleccionada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5F7B92-65E2-BD9C-B219-B37FE89CA9E1}"/>
              </a:ext>
            </a:extLst>
          </p:cNvPr>
          <p:cNvSpPr/>
          <p:nvPr/>
        </p:nvSpPr>
        <p:spPr>
          <a:xfrm>
            <a:off x="6007488" y="4013034"/>
            <a:ext cx="1872690" cy="13459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Correr el modelo Montecarlo con el FCD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E1BC1C9-35ED-EAFD-966A-EE63C2FD9CC0}"/>
              </a:ext>
            </a:extLst>
          </p:cNvPr>
          <p:cNvSpPr/>
          <p:nvPr/>
        </p:nvSpPr>
        <p:spPr>
          <a:xfrm>
            <a:off x="3561284" y="4013034"/>
            <a:ext cx="1872690" cy="13459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Ver resultados para ver exactitud del modelo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3ADF8D8-80D9-9E7C-C43D-28204AA95879}"/>
              </a:ext>
            </a:extLst>
          </p:cNvPr>
          <p:cNvCxnSpPr>
            <a:endCxn id="16" idx="1"/>
          </p:cNvCxnSpPr>
          <p:nvPr/>
        </p:nvCxnSpPr>
        <p:spPr>
          <a:xfrm>
            <a:off x="3050438" y="2933394"/>
            <a:ext cx="510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D3FB4BA-8B10-0F90-8777-DF1DB4A364A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433974" y="2933394"/>
            <a:ext cx="57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0E54B2E-41AC-B8FC-9658-E8B08DDA3DB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880178" y="2933394"/>
            <a:ext cx="57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5B32610-5271-939C-4CB8-46CBEDBEACD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390037" y="3606392"/>
            <a:ext cx="0" cy="40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DFDE2DF-0CCA-3D29-BB80-9D1AD0F449F1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7880178" y="4686032"/>
            <a:ext cx="57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1889EDD-76A2-F9AC-F2B4-277FD580540E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5433974" y="4686032"/>
            <a:ext cx="57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0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C8A61-D6D6-F934-7F95-C96AA2FDF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EC7E5C5-D851-7B4E-1C33-125BF88DF4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71" imgH="470" progId="TCLayout.ActiveDocument.1">
                  <p:embed/>
                </p:oleObj>
              </mc:Choice>
              <mc:Fallback>
                <p:oleObj name="Diapositiva de think-cell" r:id="rId3" imgW="471" imgH="47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A8E95D-BB37-B497-E641-88B2BA331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A4391F2-08F7-B73F-DAFC-5FA714AE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CL" dirty="0"/>
              <a:t>Problema y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E6E9A-51AD-36C7-8A91-7AB71EF7F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776" y="2242503"/>
            <a:ext cx="3873887" cy="3450613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Problema:</a:t>
            </a:r>
          </a:p>
          <a:p>
            <a:r>
              <a:rPr lang="es-CL" dirty="0"/>
              <a:t>+ tiempo de desarrollo y análisis</a:t>
            </a:r>
          </a:p>
          <a:p>
            <a:r>
              <a:rPr lang="es-CL" dirty="0"/>
              <a:t>Falta de alternativas de valorización</a:t>
            </a:r>
          </a:p>
          <a:p>
            <a:r>
              <a:rPr lang="es-CL" dirty="0"/>
              <a:t>Metodología actual no esta automatizada</a:t>
            </a:r>
          </a:p>
          <a:p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9C60244-CE59-4041-55E4-66D3D8550606}"/>
              </a:ext>
            </a:extLst>
          </p:cNvPr>
          <p:cNvSpPr txBox="1">
            <a:spLocks/>
          </p:cNvSpPr>
          <p:nvPr/>
        </p:nvSpPr>
        <p:spPr>
          <a:xfrm>
            <a:off x="6253216" y="2242502"/>
            <a:ext cx="387388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Solución:</a:t>
            </a:r>
          </a:p>
          <a:p>
            <a:r>
              <a:rPr lang="es-CL" dirty="0"/>
              <a:t>- tiempo de desarrollo y análisis</a:t>
            </a:r>
          </a:p>
          <a:p>
            <a:r>
              <a:rPr lang="es-CL" dirty="0"/>
              <a:t>Alternativa de valorización rápida y confiable</a:t>
            </a:r>
          </a:p>
          <a:p>
            <a:r>
              <a:rPr lang="es-CL" dirty="0"/>
              <a:t>Usaría el mismo concepto de valorización que se usa actualmente y que esta muy probado por el mercado.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58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2D49C-7CD6-70F6-C3FE-F4C1F07F8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ADA3E5B-838C-BFA2-D651-338C583E8E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4095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71" imgH="470" progId="TCLayout.ActiveDocument.1">
                  <p:embed/>
                </p:oleObj>
              </mc:Choice>
              <mc:Fallback>
                <p:oleObj name="Diapositiva de think-cell" r:id="rId3" imgW="471" imgH="47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EC7E5C5-D851-7B4E-1C33-125BF88DF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845E967-879C-C654-9E0D-18A68401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CL" dirty="0"/>
              <a:t>Carta Gantt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4A3207F-BA65-0809-7612-D22F97F9F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83142"/>
              </p:ext>
            </p:extLst>
          </p:nvPr>
        </p:nvGraphicFramePr>
        <p:xfrm>
          <a:off x="2279330" y="2321032"/>
          <a:ext cx="7815646" cy="1958358"/>
        </p:xfrm>
        <a:graphic>
          <a:graphicData uri="http://schemas.openxmlformats.org/drawingml/2006/table">
            <a:tbl>
              <a:tblPr/>
              <a:tblGrid>
                <a:gridCol w="1863333">
                  <a:extLst>
                    <a:ext uri="{9D8B030D-6E8A-4147-A177-3AD203B41FA5}">
                      <a16:colId xmlns:a16="http://schemas.microsoft.com/office/drawing/2014/main" val="3493872047"/>
                    </a:ext>
                  </a:extLst>
                </a:gridCol>
                <a:gridCol w="327809">
                  <a:extLst>
                    <a:ext uri="{9D8B030D-6E8A-4147-A177-3AD203B41FA5}">
                      <a16:colId xmlns:a16="http://schemas.microsoft.com/office/drawing/2014/main" val="1305739958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190443104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3886606566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1567289265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2935323376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672068279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1416857129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1474948726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3531083263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1905496558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430989962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3223716144"/>
                    </a:ext>
                  </a:extLst>
                </a:gridCol>
                <a:gridCol w="431327">
                  <a:extLst>
                    <a:ext uri="{9D8B030D-6E8A-4147-A177-3AD203B41FA5}">
                      <a16:colId xmlns:a16="http://schemas.microsoft.com/office/drawing/2014/main" val="3734142535"/>
                    </a:ext>
                  </a:extLst>
                </a:gridCol>
                <a:gridCol w="448580">
                  <a:extLst>
                    <a:ext uri="{9D8B030D-6E8A-4147-A177-3AD203B41FA5}">
                      <a16:colId xmlns:a16="http://schemas.microsoft.com/office/drawing/2014/main" val="2170238274"/>
                    </a:ext>
                  </a:extLst>
                </a:gridCol>
              </a:tblGrid>
              <a:tr h="326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effectLst/>
                          <a:latin typeface="Arial" panose="020B0604020202020204" pitchFamily="34" charset="0"/>
                        </a:rPr>
                        <a:t>Tareas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50" b="0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380178"/>
                  </a:ext>
                </a:extLst>
              </a:tr>
              <a:tr h="326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effectLst/>
                          <a:latin typeface="Arial" panose="020B0604020202020204" pitchFamily="34" charset="0"/>
                        </a:rPr>
                        <a:t>Buscar  información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266686"/>
                  </a:ext>
                </a:extLst>
              </a:tr>
              <a:tr h="326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effectLst/>
                          <a:latin typeface="Arial" panose="020B0604020202020204" pitchFamily="34" charset="0"/>
                        </a:rPr>
                        <a:t>Crear primer Avance Código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77666"/>
                  </a:ext>
                </a:extLst>
              </a:tr>
              <a:tr h="326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effectLst/>
                          <a:latin typeface="Arial" panose="020B0604020202020204" pitchFamily="34" charset="0"/>
                        </a:rPr>
                        <a:t>Ver mejoras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544737"/>
                  </a:ext>
                </a:extLst>
              </a:tr>
              <a:tr h="326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effectLst/>
                          <a:latin typeface="Arial" panose="020B0604020202020204" pitchFamily="34" charset="0"/>
                        </a:rPr>
                        <a:t>Segunda iteración código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40451"/>
                  </a:ext>
                </a:extLst>
              </a:tr>
              <a:tr h="326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effectLst/>
                          <a:latin typeface="Arial" panose="020B0604020202020204" pitchFamily="34" charset="0"/>
                        </a:rPr>
                        <a:t>Posibles Mejoras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92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22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C55DE-E68A-57F1-F9CF-8D1CB5A18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5F3C45E-4164-F5C0-87C2-C3909F73DD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25045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71" imgH="470" progId="TCLayout.ActiveDocument.1">
                  <p:embed/>
                </p:oleObj>
              </mc:Choice>
              <mc:Fallback>
                <p:oleObj name="Diapositiva de think-cell" r:id="rId3" imgW="471" imgH="47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ADA3E5B-838C-BFA2-D651-338C583E8E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FD17A292-B353-4432-0351-1F66D7D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CL" dirty="0"/>
              <a:t>Resultados y mejoras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D0E9D7-CBC7-A6D8-754D-C2E71E1AE7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8374" y="3276600"/>
            <a:ext cx="3710026" cy="37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88AA0B3-17CB-7617-7774-79995D48FF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duotone>
              <a:prstClr val="black"/>
              <a:srgbClr val="E8E6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22211" y="1920899"/>
            <a:ext cx="6491327" cy="4057079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554260C-5374-2E4F-E6F2-31885029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010" y="2299634"/>
            <a:ext cx="3873887" cy="34506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L" dirty="0"/>
              <a:t>Mejoras:</a:t>
            </a:r>
          </a:p>
          <a:p>
            <a:r>
              <a:rPr lang="es-CL" sz="2300" dirty="0"/>
              <a:t>Conectar con API de Capital IQ</a:t>
            </a:r>
          </a:p>
          <a:p>
            <a:r>
              <a:rPr lang="es-CL" sz="2300" dirty="0"/>
              <a:t>Dejar de depender solo de las ventas para las proyecciones(viene de la mejora anterior)</a:t>
            </a:r>
          </a:p>
          <a:p>
            <a:r>
              <a:rPr lang="es-CL" sz="2300" dirty="0"/>
              <a:t>Seguir mejorando el código para representar el valor de Apple más cercano a la realidad</a:t>
            </a:r>
          </a:p>
          <a:p>
            <a:r>
              <a:rPr lang="es-CL" dirty="0"/>
              <a:t>Meta: si logro modelar el valor de Apple y de otras empresas abiertas en bolsa tendré supuestos más fuertes cuando lo quiera aplicar a otras empresas.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95638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31</TotalTime>
  <Words>294</Words>
  <Application>Microsoft Office PowerPoint</Application>
  <PresentationFormat>Panorámica</PresentationFormat>
  <Paragraphs>115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Galería</vt:lpstr>
      <vt:lpstr>Diapositiva de think-cell</vt:lpstr>
      <vt:lpstr>Presentación Portafolio</vt:lpstr>
      <vt:lpstr>Explicación del Proyecto</vt:lpstr>
      <vt:lpstr>Problema y solución</vt:lpstr>
      <vt:lpstr>Carta Gantt</vt:lpstr>
      <vt:lpstr>Resultados y 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Pablo Leiva</dc:creator>
  <cp:lastModifiedBy>Juan Pablo Leiva</cp:lastModifiedBy>
  <cp:revision>1</cp:revision>
  <dcterms:created xsi:type="dcterms:W3CDTF">2024-11-04T13:05:08Z</dcterms:created>
  <dcterms:modified xsi:type="dcterms:W3CDTF">2024-11-04T13:36:21Z</dcterms:modified>
</cp:coreProperties>
</file>