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7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47" autoAdjust="0"/>
  </p:normalViewPr>
  <p:slideViewPr>
    <p:cSldViewPr snapToGrid="0">
      <p:cViewPr varScale="1">
        <p:scale>
          <a:sx n="156" d="100"/>
          <a:sy n="156" d="100"/>
        </p:scale>
        <p:origin x="2034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5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2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3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7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7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6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5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4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3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96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8" r:id="rId1"/>
    <p:sldLayoutId id="2147484229" r:id="rId2"/>
    <p:sldLayoutId id="2147484230" r:id="rId3"/>
    <p:sldLayoutId id="2147484231" r:id="rId4"/>
    <p:sldLayoutId id="2147484232" r:id="rId5"/>
    <p:sldLayoutId id="2147484233" r:id="rId6"/>
    <p:sldLayoutId id="2147484234" r:id="rId7"/>
    <p:sldLayoutId id="2147484235" r:id="rId8"/>
    <p:sldLayoutId id="2147484236" r:id="rId9"/>
    <p:sldLayoutId id="2147484237" r:id="rId10"/>
    <p:sldLayoutId id="21474842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hreibtisch mit Stethoskop und Computertastatur">
            <a:extLst>
              <a:ext uri="{FF2B5EF4-FFF2-40B4-BE49-F238E27FC236}">
                <a16:creationId xmlns:a16="http://schemas.microsoft.com/office/drawing/2014/main" id="{253A11AF-257F-494F-819E-A6C152E383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-1" y="10"/>
            <a:ext cx="12192002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F9CED1-15B1-498D-8257-C7CD9206D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832404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300" b="0" i="0" dirty="0" err="1">
                <a:effectLst/>
                <a:latin typeface="Arial" panose="020B0604020202020204" pitchFamily="34" charset="0"/>
              </a:rPr>
              <a:t>Softwareentwicklung</a:t>
            </a:r>
            <a:r>
              <a:rPr lang="en-GB" sz="2300" b="0" i="0" dirty="0">
                <a:effectLst/>
                <a:latin typeface="Arial" panose="020B0604020202020204" pitchFamily="34" charset="0"/>
              </a:rPr>
              <a:t> in der </a:t>
            </a:r>
            <a:r>
              <a:rPr lang="en-GB" sz="2300" b="0" i="0" dirty="0" err="1">
                <a:effectLst/>
                <a:latin typeface="Arial" panose="020B0604020202020204" pitchFamily="34" charset="0"/>
              </a:rPr>
              <a:t>Medizintechnik</a:t>
            </a:r>
            <a:br>
              <a:rPr lang="en-GB" sz="23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endParaRPr lang="en-DE" sz="23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A8CC7-E53D-4277-B49B-5C3E1CCC1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4535293"/>
            <a:ext cx="4047834" cy="1291887"/>
          </a:xfrm>
        </p:spPr>
        <p:txBody>
          <a:bodyPr anchor="b">
            <a:normAutofit/>
          </a:bodyPr>
          <a:lstStyle/>
          <a:p>
            <a:r>
              <a:rPr lang="en-GB" b="0" i="0" dirty="0" err="1">
                <a:effectLst/>
                <a:latin typeface="Arial" panose="020B0604020202020204" pitchFamily="34" charset="0"/>
              </a:rPr>
              <a:t>Konformitätsbewertung</a:t>
            </a:r>
            <a:endParaRPr lang="en-GB" b="0" i="0" dirty="0">
              <a:effectLst/>
              <a:latin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</a:rPr>
              <a:t>Youssef kharita </a:t>
            </a:r>
            <a:r>
              <a:rPr lang="en-GB" b="0" i="0" dirty="0">
                <a:effectLst/>
                <a:latin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0052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FF571-2706-4FA7-B9C0-73E01B252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57" y="131689"/>
            <a:ext cx="7236143" cy="6783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GB" sz="2000" b="0" i="0" dirty="0">
                <a:effectLst/>
                <a:latin typeface="Arial" panose="020B0604020202020204" pitchFamily="34" charset="0"/>
              </a:rPr>
              <a:t>Product </a:t>
            </a:r>
            <a:r>
              <a:rPr lang="de-DE" sz="2000" b="0" i="0" dirty="0">
                <a:effectLst/>
                <a:latin typeface="Arial" panose="020B0604020202020204" pitchFamily="34" charset="0"/>
              </a:rPr>
              <a:t>Beschreibung</a:t>
            </a:r>
            <a:r>
              <a:rPr lang="en-GB" sz="2000" b="0" i="0" dirty="0">
                <a:effectLst/>
                <a:latin typeface="Arial" panose="020B0604020202020204" pitchFamily="34" charset="0"/>
              </a:rPr>
              <a:t> </a:t>
            </a:r>
            <a:endParaRPr lang="en-US" sz="4800" cap="all" spc="3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AB758E-78C4-4D32-9BA4-ADF0463EFF13}"/>
              </a:ext>
            </a:extLst>
          </p:cNvPr>
          <p:cNvSpPr txBox="1"/>
          <p:nvPr/>
        </p:nvSpPr>
        <p:spPr>
          <a:xfrm>
            <a:off x="741182" y="2068140"/>
            <a:ext cx="109605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Bild </a:t>
            </a:r>
            <a:r>
              <a:rPr lang="en-GB" dirty="0" err="1"/>
              <a:t>bearbeitung</a:t>
            </a:r>
            <a:r>
              <a:rPr lang="en-GB" dirty="0"/>
              <a:t> </a:t>
            </a:r>
            <a:r>
              <a:rPr lang="en-GB" dirty="0" err="1"/>
              <a:t>Programm</a:t>
            </a:r>
            <a:r>
              <a:rPr lang="en-GB" dirty="0"/>
              <a:t> von CT </a:t>
            </a:r>
            <a:r>
              <a:rPr lang="en-GB" dirty="0" err="1"/>
              <a:t>Bilder</a:t>
            </a:r>
            <a:r>
              <a:rPr lang="en-GB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err="1"/>
              <a:t>Schlichtweisen</a:t>
            </a:r>
            <a:r>
              <a:rPr lang="en-GB" dirty="0"/>
              <a:t> </a:t>
            </a:r>
            <a:r>
              <a:rPr lang="en-GB" dirty="0" err="1"/>
              <a:t>Darstllung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3D </a:t>
            </a:r>
            <a:r>
              <a:rPr lang="en-GB" dirty="0" err="1"/>
              <a:t>Ansicht</a:t>
            </a:r>
            <a:r>
              <a:rPr lang="en-GB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Drehung in 3 Raumrichtungen möglich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Operationsplanungssystem zur Dekompression von atraumatischen Hüftkopfnekrosen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Bohr länge und durch messe angeben und Darstellen im schichten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Schablone erstellen für und vorbereiten für 3D Drücker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03966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FF571-2706-4FA7-B9C0-73E01B252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57" y="131689"/>
            <a:ext cx="7236143" cy="6783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DE" sz="2000" dirty="0">
                <a:latin typeface="Arial" panose="020B0604020202020204" pitchFamily="34" charset="0"/>
              </a:rPr>
              <a:t>Risikoklassifizierung – MDR ANHANG VIII</a:t>
            </a:r>
            <a:endParaRPr lang="en-US" sz="20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6953E6-F003-4BFE-926F-78414FB121C4}"/>
              </a:ext>
            </a:extLst>
          </p:cNvPr>
          <p:cNvSpPr txBox="1"/>
          <p:nvPr/>
        </p:nvSpPr>
        <p:spPr>
          <a:xfrm>
            <a:off x="165697" y="1307162"/>
            <a:ext cx="1108326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DAUER DER VERWENDUNG</a:t>
            </a:r>
          </a:p>
          <a:p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GB" b="0" i="0" dirty="0">
                <a:solidFill>
                  <a:srgbClr val="0A0A0A"/>
                </a:solidFill>
                <a:effectLst/>
                <a:latin typeface="Arial" panose="020B0604020202020204" pitchFamily="34" charset="0"/>
              </a:rPr>
              <a:t> „</a:t>
            </a:r>
            <a:r>
              <a:rPr lang="en-GB" b="0" i="0" dirty="0" err="1">
                <a:solidFill>
                  <a:srgbClr val="0A0A0A"/>
                </a:solidFill>
                <a:effectLst/>
                <a:latin typeface="Arial" panose="020B0604020202020204" pitchFamily="34" charset="0"/>
              </a:rPr>
              <a:t>Langzeitig</a:t>
            </a:r>
            <a:r>
              <a:rPr lang="en-GB" b="0" i="0" dirty="0">
                <a:solidFill>
                  <a:srgbClr val="0A0A0A"/>
                </a:solidFill>
                <a:effectLst/>
                <a:latin typeface="Arial" panose="020B0604020202020204" pitchFamily="34" charset="0"/>
              </a:rPr>
              <a:t>“</a:t>
            </a:r>
          </a:p>
          <a:p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INVASIVE 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UND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AKTIVE PRODUKTE</a:t>
            </a:r>
          </a:p>
          <a:p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de-DE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„Aktives Medizinprodukt zu Diagnose- und Überwachungszwecken“</a:t>
            </a:r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</a:rPr>
              <a:t>durch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</a:rPr>
              <a:t>Bilder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 Anschauung und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</a:rPr>
              <a:t>Bohren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</a:rPr>
              <a:t>lokalisieren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3.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DURCHFÜHRUNGSVORSCHRIFTEN</a:t>
            </a:r>
          </a:p>
          <a:p>
            <a:r>
              <a:rPr lang="de-DE" dirty="0">
                <a:effectLst/>
              </a:rPr>
              <a:t>	„Software, die ein Produkt steuert oder dessen Anwendung beeinflusst, wird derselben Klasse zugerechnet wie 	das Produkt.“</a:t>
            </a:r>
          </a:p>
          <a:p>
            <a:endParaRPr lang="de-DE" dirty="0">
              <a:effectLst/>
            </a:endParaRPr>
          </a:p>
          <a:p>
            <a:pPr algn="l"/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</a:rPr>
              <a:t>6.3. Regel 11</a:t>
            </a:r>
          </a:p>
          <a:p>
            <a:pPr algn="l"/>
            <a:r>
              <a:rPr lang="de-DE" b="0" i="0" dirty="0">
                <a:solidFill>
                  <a:srgbClr val="0A0A0A"/>
                </a:solidFill>
                <a:effectLst/>
                <a:latin typeface="Arial" panose="020B0604020202020204" pitchFamily="34" charset="0"/>
              </a:rPr>
              <a:t>	„Software, die dazu bestimmt ist, Informationen zu liefern, die zu Entscheidungen für diagnostische 	oder therapeutische Zwecke herangezogen werden, gehört zur Klasse </a:t>
            </a:r>
            <a:r>
              <a:rPr lang="de-DE" b="1" i="0" dirty="0" err="1">
                <a:solidFill>
                  <a:srgbClr val="0A0A0A"/>
                </a:solidFill>
                <a:effectLst/>
                <a:latin typeface="Arial" panose="020B0604020202020204" pitchFamily="34" charset="0"/>
              </a:rPr>
              <a:t>IIa</a:t>
            </a:r>
            <a:r>
              <a:rPr lang="de-DE" b="0" i="0" dirty="0">
                <a:solidFill>
                  <a:srgbClr val="0A0A0A"/>
                </a:solidFill>
                <a:effectLst/>
                <a:latin typeface="Arial" panose="020B0604020202020204" pitchFamily="34" charset="0"/>
              </a:rPr>
              <a:t>,“</a:t>
            </a:r>
          </a:p>
          <a:p>
            <a:pPr algn="l"/>
            <a:r>
              <a:rPr lang="de-DE" b="0" i="0" dirty="0">
                <a:solidFill>
                  <a:srgbClr val="0A0A0A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de-DE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es sei denn</a:t>
            </a:r>
            <a:r>
              <a:rPr lang="de-DE" b="0" i="0" dirty="0">
                <a:solidFill>
                  <a:srgbClr val="0A0A0A"/>
                </a:solidFill>
                <a:effectLst/>
                <a:latin typeface="Arial" panose="020B0604020202020204" pitchFamily="34" charset="0"/>
              </a:rPr>
              <a:t>, diese Entscheidungen haben Auswirkungen, die Folgendes verursachen können:</a:t>
            </a:r>
          </a:p>
          <a:p>
            <a:pPr algn="l"/>
            <a:r>
              <a:rPr lang="de-DE" dirty="0">
                <a:solidFill>
                  <a:srgbClr val="0A0A0A"/>
                </a:solidFill>
                <a:latin typeface="Arial" panose="020B0604020202020204" pitchFamily="34" charset="0"/>
              </a:rPr>
              <a:t>	„</a:t>
            </a:r>
            <a:r>
              <a:rPr lang="de-DE" b="0" i="0" dirty="0">
                <a:solidFill>
                  <a:srgbClr val="0A0A0A"/>
                </a:solidFill>
                <a:effectLst/>
                <a:latin typeface="Arial" panose="020B0604020202020204" pitchFamily="34" charset="0"/>
              </a:rPr>
              <a:t>eine schwerwiegende Verschlechterung des Gesundheitszustands einer Person oder einen 	chirurgischen Eingriff; in diesem Fall wird sie der Klasse </a:t>
            </a:r>
            <a:r>
              <a:rPr lang="de-DE" b="1" i="0" dirty="0" err="1">
                <a:solidFill>
                  <a:srgbClr val="0A0A0A"/>
                </a:solidFill>
                <a:effectLst/>
                <a:latin typeface="Arial" panose="020B0604020202020204" pitchFamily="34" charset="0"/>
              </a:rPr>
              <a:t>IIb</a:t>
            </a:r>
            <a:r>
              <a:rPr lang="de-DE" b="0" i="0" dirty="0">
                <a:solidFill>
                  <a:srgbClr val="0A0A0A"/>
                </a:solidFill>
                <a:effectLst/>
                <a:latin typeface="Arial" panose="020B0604020202020204" pitchFamily="34" charset="0"/>
              </a:rPr>
              <a:t> zugeordnet“</a:t>
            </a:r>
          </a:p>
          <a:p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67006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FF571-2706-4FA7-B9C0-73E01B252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57" y="131689"/>
            <a:ext cx="7236143" cy="6783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GB" sz="2000" b="0" i="0" dirty="0" err="1">
                <a:effectLst/>
                <a:latin typeface="Arial" panose="020B0604020202020204" pitchFamily="34" charset="0"/>
              </a:rPr>
              <a:t>Grundlegenden</a:t>
            </a:r>
            <a:r>
              <a:rPr lang="en-GB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sz="2000" b="0" i="0" dirty="0" err="1">
                <a:effectLst/>
                <a:latin typeface="Arial" panose="020B0604020202020204" pitchFamily="34" charset="0"/>
              </a:rPr>
              <a:t>Sicherheits</a:t>
            </a:r>
            <a:r>
              <a:rPr lang="en-GB" sz="2000" b="0" i="0" dirty="0">
                <a:effectLst/>
                <a:latin typeface="Arial" panose="020B0604020202020204" pitchFamily="34" charset="0"/>
              </a:rPr>
              <a:t>-und </a:t>
            </a:r>
            <a:r>
              <a:rPr lang="en-GB" sz="2000" b="0" i="0" dirty="0" err="1">
                <a:effectLst/>
                <a:latin typeface="Arial" panose="020B0604020202020204" pitchFamily="34" charset="0"/>
              </a:rPr>
              <a:t>Leistungsanforderungen</a:t>
            </a:r>
            <a:endParaRPr lang="en-US" sz="4800" cap="all" spc="3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9B1E6F-8700-4B8A-AC34-EF97EC2BABC5}"/>
              </a:ext>
            </a:extLst>
          </p:cNvPr>
          <p:cNvSpPr txBox="1"/>
          <p:nvPr/>
        </p:nvSpPr>
        <p:spPr>
          <a:xfrm>
            <a:off x="589144" y="1423764"/>
            <a:ext cx="101259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unter normalen Verwendungsbedingungen, die Zweckbestimmung ist erfüllt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</a:rPr>
              <a:t>Es folgt ein Schulung für die Ärzte die das Programm benützen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Risikomanagement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-Plan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</a:rPr>
              <a:t>ist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</a:rPr>
              <a:t>vorhand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38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FF571-2706-4FA7-B9C0-73E01B252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77" y="285112"/>
            <a:ext cx="7236143" cy="6783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GB" sz="2000" b="0" i="0" dirty="0" err="1">
                <a:effectLst/>
                <a:latin typeface="Arial" panose="020B0604020202020204" pitchFamily="34" charset="0"/>
              </a:rPr>
              <a:t>Risikomanagementplan</a:t>
            </a:r>
            <a:endParaRPr lang="en-US" sz="2000" cap="all" spc="3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01F9C8-965D-4607-9EFF-7232033CD421}"/>
              </a:ext>
            </a:extLst>
          </p:cNvPr>
          <p:cNvSpPr txBox="1"/>
          <p:nvPr/>
        </p:nvSpPr>
        <p:spPr>
          <a:xfrm>
            <a:off x="673677" y="1589461"/>
            <a:ext cx="113546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Risikomanagement-Prozess nach ISO 14971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Erstellung und Nutzen von Unit-Test</a:t>
            </a:r>
            <a:endParaRPr lang="en-GB" dirty="0"/>
          </a:p>
          <a:p>
            <a:r>
              <a:rPr lang="en-GB" dirty="0"/>
              <a:t>	Unit test für die </a:t>
            </a:r>
            <a:r>
              <a:rPr lang="de-DE" dirty="0"/>
              <a:t>daten</a:t>
            </a:r>
            <a:r>
              <a:rPr lang="en-GB" dirty="0"/>
              <a:t> laden, </a:t>
            </a:r>
            <a:r>
              <a:rPr lang="de-DE" dirty="0"/>
              <a:t>Fensterung</a:t>
            </a:r>
            <a:r>
              <a:rPr lang="en-GB" dirty="0"/>
              <a:t> und </a:t>
            </a:r>
            <a:r>
              <a:rPr lang="en-GB" dirty="0" err="1"/>
              <a:t>segmentierung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Risikoanalyse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de-DE" dirty="0" err="1"/>
              <a:t>vorhand</a:t>
            </a:r>
            <a:r>
              <a:rPr lang="en-GB" dirty="0"/>
              <a:t>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err="1"/>
              <a:t>Trennung</a:t>
            </a:r>
            <a:r>
              <a:rPr lang="en-GB" dirty="0"/>
              <a:t> </a:t>
            </a:r>
            <a:r>
              <a:rPr lang="en-GB" dirty="0" err="1"/>
              <a:t>zwischen</a:t>
            </a:r>
            <a:r>
              <a:rPr lang="en-GB" dirty="0"/>
              <a:t> 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bearbeitung</a:t>
            </a:r>
            <a:r>
              <a:rPr lang="en-GB" dirty="0"/>
              <a:t> und user interface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err="1"/>
              <a:t>Kontrolieren</a:t>
            </a:r>
            <a:r>
              <a:rPr lang="en-GB" dirty="0"/>
              <a:t> der </a:t>
            </a:r>
            <a:r>
              <a:rPr lang="en-GB" dirty="0" err="1"/>
              <a:t>Speicherzugriff</a:t>
            </a:r>
            <a:r>
              <a:rPr lang="en-GB" dirty="0"/>
              <a:t>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err="1"/>
              <a:t>Spezifizierung</a:t>
            </a:r>
            <a:r>
              <a:rPr lang="en-GB" dirty="0"/>
              <a:t> von </a:t>
            </a:r>
            <a:r>
              <a:rPr lang="en-GB" dirty="0" err="1"/>
              <a:t>eingelesen</a:t>
            </a:r>
            <a:r>
              <a:rPr lang="en-GB" dirty="0"/>
              <a:t>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satz</a:t>
            </a:r>
            <a:r>
              <a:rPr lang="en-GB" dirty="0"/>
              <a:t> type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User </a:t>
            </a:r>
            <a:r>
              <a:rPr lang="en-GB" dirty="0" err="1"/>
              <a:t>bestätigung</a:t>
            </a:r>
            <a:r>
              <a:rPr lang="en-GB" dirty="0"/>
              <a:t> für </a:t>
            </a:r>
            <a:r>
              <a:rPr lang="en-GB" dirty="0" err="1"/>
              <a:t>jeder</a:t>
            </a:r>
            <a:r>
              <a:rPr lang="en-GB" dirty="0"/>
              <a:t> </a:t>
            </a:r>
            <a:r>
              <a:rPr lang="en-GB" dirty="0" err="1"/>
              <a:t>funktionalität</a:t>
            </a:r>
            <a:r>
              <a:rPr lang="en-GB" dirty="0"/>
              <a:t>(start, end </a:t>
            </a:r>
            <a:r>
              <a:rPr lang="en-GB" dirty="0" err="1"/>
              <a:t>punkt</a:t>
            </a:r>
            <a:r>
              <a:rPr lang="en-GB" dirty="0"/>
              <a:t> </a:t>
            </a:r>
            <a:r>
              <a:rPr lang="en-GB" dirty="0" err="1"/>
              <a:t>einsetzten</a:t>
            </a:r>
            <a:r>
              <a:rPr lang="en-GB" dirty="0"/>
              <a:t> 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err="1"/>
              <a:t>Darstellung</a:t>
            </a:r>
            <a:r>
              <a:rPr lang="en-GB" dirty="0"/>
              <a:t> der </a:t>
            </a:r>
            <a:r>
              <a:rPr lang="en-GB" dirty="0" err="1"/>
              <a:t>ergebnisse</a:t>
            </a:r>
            <a:r>
              <a:rPr lang="en-GB" dirty="0"/>
              <a:t> (</a:t>
            </a:r>
            <a:r>
              <a:rPr lang="en-GB" dirty="0" err="1"/>
              <a:t>schablone</a:t>
            </a:r>
            <a:r>
              <a:rPr lang="en-GB" dirty="0"/>
              <a:t>)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5480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FF571-2706-4FA7-B9C0-73E01B252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57" y="131689"/>
            <a:ext cx="7236143" cy="6783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GB" sz="2000" b="0" i="0" dirty="0">
                <a:effectLst/>
                <a:latin typeface="Arial" panose="020B0604020202020204" pitchFamily="34" charset="0"/>
              </a:rPr>
              <a:t>Usability-Engineering </a:t>
            </a:r>
            <a:r>
              <a:rPr lang="en-GB" sz="2000" b="0" i="0" dirty="0" err="1">
                <a:effectLst/>
                <a:latin typeface="Arial" panose="020B0604020202020204" pitchFamily="34" charset="0"/>
              </a:rPr>
              <a:t>Akte</a:t>
            </a:r>
            <a:endParaRPr lang="en-US" sz="2000" cap="all" spc="3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438125-4FC5-44AD-A0FF-32DB9DE1360D}"/>
              </a:ext>
            </a:extLst>
          </p:cNvPr>
          <p:cNvSpPr txBox="1"/>
          <p:nvPr/>
        </p:nvSpPr>
        <p:spPr>
          <a:xfrm>
            <a:off x="865305" y="1626282"/>
            <a:ext cx="108991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Trennung von UI und DDL</a:t>
            </a:r>
          </a:p>
          <a:p>
            <a:r>
              <a:rPr lang="de-DE" dirty="0"/>
              <a:t>	Verbesserung von nicht funktional Anforderung möglich ohne Änderung bei User interface</a:t>
            </a:r>
          </a:p>
          <a:p>
            <a:r>
              <a:rPr lang="de-DE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 Alle Funktionen sind mit der Maus bedienbar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In UI sind alle möglich Bedingung Parameter unterteil nach Funktionalität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Eingaben zum Bohr Trajektorien zu veranschaulichen Start in 3d Ansicht und end in Schichten Ansicht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Anzeigen beim Bohr Trajektorien punkte im 3d Ansicht</a:t>
            </a:r>
          </a:p>
          <a:p>
            <a:r>
              <a:rPr lang="de-DE" dirty="0"/>
              <a:t> mit verschieden fahrbar zu unterscheiden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Rechtangle anzeige vor </a:t>
            </a:r>
            <a:r>
              <a:rPr lang="de-DE" dirty="0" err="1"/>
              <a:t>Corpping</a:t>
            </a:r>
            <a:r>
              <a:rPr lang="de-DE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Anzeigen von mause klick Position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Anzeigen von gedrehten Winkel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8707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FF571-2706-4FA7-B9C0-73E01B252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57" y="131689"/>
            <a:ext cx="7236143" cy="6783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GB" sz="2000" b="0" i="0" dirty="0" err="1">
                <a:effectLst/>
                <a:latin typeface="Arial" panose="020B0604020202020204" pitchFamily="34" charset="0"/>
              </a:rPr>
              <a:t>Technische</a:t>
            </a:r>
            <a:r>
              <a:rPr lang="en-GB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sz="2000" b="0" i="0" dirty="0" err="1">
                <a:effectLst/>
                <a:latin typeface="Arial" panose="020B0604020202020204" pitchFamily="34" charset="0"/>
              </a:rPr>
              <a:t>Dokumentation</a:t>
            </a:r>
            <a:endParaRPr lang="en-US" sz="2000" cap="all" spc="3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895B9-541F-4960-A39B-3E3CFB359E2B}"/>
              </a:ext>
            </a:extLst>
          </p:cNvPr>
          <p:cNvSpPr txBox="1"/>
          <p:nvPr/>
        </p:nvSpPr>
        <p:spPr>
          <a:xfrm>
            <a:off x="546185" y="1491269"/>
            <a:ext cx="108071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/>
              <a:t>Doxygen</a:t>
            </a:r>
            <a:r>
              <a:rPr lang="de-DE" dirty="0"/>
              <a:t> mit HTML anzeigen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 Pflichtenheft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/>
              <a:t>Git</a:t>
            </a:r>
            <a:r>
              <a:rPr lang="de-DE" dirty="0"/>
              <a:t> versionieren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Konformität Nachweis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/>
              <a:t>Lasetenheft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Risikoanalyse 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5175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432</TotalTime>
  <Words>363</Words>
  <Application>Microsoft Office PowerPoint</Application>
  <PresentationFormat>Widescreen</PresentationFormat>
  <Paragraphs>97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Softwareentwicklung in der Medizintechnik </vt:lpstr>
      <vt:lpstr>Product Beschreibung </vt:lpstr>
      <vt:lpstr>Risikoklassifizierung – MDR ANHANG VIII</vt:lpstr>
      <vt:lpstr>Grundlegenden Sicherheits-und Leistungsanforderungen</vt:lpstr>
      <vt:lpstr>Risikomanagementplan</vt:lpstr>
      <vt:lpstr>Usability-Engineering Akte</vt:lpstr>
      <vt:lpstr>Technische Dokumentation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Softwareentwicklung in der Medizintechnik </dc:title>
  <dc:creator>Youssef Kharita</dc:creator>
  <cp:lastModifiedBy>Youssef Kharita</cp:lastModifiedBy>
  <cp:revision>3</cp:revision>
  <dcterms:created xsi:type="dcterms:W3CDTF">2022-01-31T14:44:27Z</dcterms:created>
  <dcterms:modified xsi:type="dcterms:W3CDTF">2022-01-31T22:31:01Z</dcterms:modified>
</cp:coreProperties>
</file>