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1726"/>
    <a:srgbClr val="052035"/>
    <a:srgbClr val="233E6F"/>
    <a:srgbClr val="031523"/>
    <a:srgbClr val="00219A"/>
    <a:srgbClr val="041F36"/>
    <a:srgbClr val="2494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4" autoAdjust="0"/>
    <p:restoredTop sz="94660"/>
  </p:normalViewPr>
  <p:slideViewPr>
    <p:cSldViewPr snapToGrid="0">
      <p:cViewPr>
        <p:scale>
          <a:sx n="66" d="100"/>
          <a:sy n="66" d="100"/>
        </p:scale>
        <p:origin x="744" y="1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58E253-508D-4904-9349-52595304E3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9FDDF84-E3A8-4685-922F-5124EE11D8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8B2F11A-5B3A-428A-BD27-1D80268A6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F345F-26A6-49AB-B93C-DEFAC298FAB7}" type="datetimeFigureOut">
              <a:rPr lang="ru-RU" smtClean="0"/>
              <a:t>07.02.2022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2A172CD-E8FA-4444-A25F-6B140650B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6D5E376-7BFF-4425-AD92-E9A2799E0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8CE91-E04B-48D1-A21B-3AB0827631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4920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8F77A6-09F1-46FA-AF59-C7DB5C06A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D72B9BC-AF5F-4620-B15E-555281E757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C90B71F-A64B-416C-838C-3CE981978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F345F-26A6-49AB-B93C-DEFAC298FAB7}" type="datetimeFigureOut">
              <a:rPr lang="ru-RU" smtClean="0"/>
              <a:t>07.02.2022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2CD1C59-645A-4414-8DA2-0B03FFB64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6E72FAD-B436-4F59-AA26-E83708121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8CE91-E04B-48D1-A21B-3AB0827631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9710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5C90F46-F3B6-4059-B718-F9ACC487F7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AF73CF5-ABB9-4434-971C-16DE8E4125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0BA03EC-A132-4431-AC36-607C06372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F345F-26A6-49AB-B93C-DEFAC298FAB7}" type="datetimeFigureOut">
              <a:rPr lang="ru-RU" smtClean="0"/>
              <a:t>07.02.2022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1812B79-76FA-4CE9-8881-8C6C38C3F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7048B88-F574-49B9-B2B0-2DE9C07AC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8CE91-E04B-48D1-A21B-3AB0827631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4669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56D5E4-712C-4C07-9A85-9BCC98591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4803C21-B8FD-4B57-9FC0-D13E14B45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7B5B7E4-BFB6-4250-B66C-C13681848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F345F-26A6-49AB-B93C-DEFAC298FAB7}" type="datetimeFigureOut">
              <a:rPr lang="ru-RU" smtClean="0"/>
              <a:t>07.02.2022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CD79E5B-CF15-4F97-A558-C2F25A93C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F2AD1F4-C8E4-4494-8B5C-53A51260A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8CE91-E04B-48D1-A21B-3AB0827631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0595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6F4365-B6E6-4655-976D-2CEEA7819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59830EA-0149-4391-A66D-9D536A2CBD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D432401-D935-4781-BD0D-B7CF7C2DC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F345F-26A6-49AB-B93C-DEFAC298FAB7}" type="datetimeFigureOut">
              <a:rPr lang="ru-RU" smtClean="0"/>
              <a:t>07.02.2022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47DB94D-ABF2-414C-BEF7-FAA823D91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0B83417-0EDB-47FB-91C6-416ACB8E2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8CE91-E04B-48D1-A21B-3AB0827631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4893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D96FC4-F351-42BC-A891-A2960C2DE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5A9E72-B4C2-4799-B0A1-F9F2C66EEB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58293DE-C241-4C12-A18A-E7F7532059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06D14DD-B220-4246-B812-A08F9FA03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F345F-26A6-49AB-B93C-DEFAC298FAB7}" type="datetimeFigureOut">
              <a:rPr lang="ru-RU" smtClean="0"/>
              <a:t>07.02.2022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8AD00A2-46C1-4B13-A248-690F4A843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6923299-4327-4CDC-A264-8D5330045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8CE91-E04B-48D1-A21B-3AB0827631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0006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A4D31D-CB8B-48E0-AAB2-75D6E34DA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C5E2A8C-35DA-4105-B44E-50B59EC64A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6FADA6F-6140-43C7-92EA-B1DE1E6F8A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57699C7-E5FC-4BB1-A7CB-7468F1A45C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ECAF457-7D24-44B1-80CB-9E1A20486A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8AC127B-D01F-44B2-B0B9-32928AAF3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F345F-26A6-49AB-B93C-DEFAC298FAB7}" type="datetimeFigureOut">
              <a:rPr lang="ru-RU" smtClean="0"/>
              <a:t>07.02.2022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9C86ADC-1EA3-4A57-8C39-054499476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919DB05-1AC7-4FA9-8533-1AF6082E6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8CE91-E04B-48D1-A21B-3AB0827631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2607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FF8E05-6F54-4A64-BD1A-926C7569A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6947A17-B51F-44F1-A8A1-E6352DD55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F345F-26A6-49AB-B93C-DEFAC298FAB7}" type="datetimeFigureOut">
              <a:rPr lang="ru-RU" smtClean="0"/>
              <a:t>07.02.2022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548CCC5-68EA-4DE0-BD56-AB01ED7BE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51206AA-68F4-4BAD-9B25-FEACE0F3D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8CE91-E04B-48D1-A21B-3AB0827631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3638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C2ECDF4-6860-4AF3-8642-26078DBC0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F345F-26A6-49AB-B93C-DEFAC298FAB7}" type="datetimeFigureOut">
              <a:rPr lang="ru-RU" smtClean="0"/>
              <a:t>07.02.2022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7D22C4F-CAB6-4186-ABF3-4B3D94C4D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F9C9CE3-D757-4FC5-A640-2C3E1A7CE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8CE91-E04B-48D1-A21B-3AB0827631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6136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5DFF6E-DF5B-4DAC-808E-E7E71EE38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3189B82-661B-41F0-ACCC-70B9DE0AF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3075171-A6AF-4376-8C57-96368E237F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47F128A-FD07-4063-AD9F-F3881803E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F345F-26A6-49AB-B93C-DEFAC298FAB7}" type="datetimeFigureOut">
              <a:rPr lang="ru-RU" smtClean="0"/>
              <a:t>07.02.2022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D288D4D-061A-4AEB-A12C-D373C0EF6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2CB5AF2-F24D-4C8D-9BF0-634984E95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8CE91-E04B-48D1-A21B-3AB0827631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4824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C4FB94-88DC-4807-8838-C40A16016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514F370-3841-4086-B1AA-192416B323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1EB2EF3-A3F2-4125-BF0E-D48FD7950D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BD80E4C-A0F7-4D91-A622-8CF7D1B18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F345F-26A6-49AB-B93C-DEFAC298FAB7}" type="datetimeFigureOut">
              <a:rPr lang="ru-RU" smtClean="0"/>
              <a:t>07.02.2022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5B23838-6CA5-4BDA-A6A7-D75FD9ADF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3339B8A-BFA3-4F87-A48D-917AA07DF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8CE91-E04B-48D1-A21B-3AB0827631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4510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1000">
              <a:srgbClr val="041726">
                <a:lumMod val="90000"/>
                <a:lumOff val="10000"/>
              </a:srgbClr>
            </a:gs>
            <a:gs pos="100000">
              <a:srgbClr val="233E6F">
                <a:lumMod val="96000"/>
                <a:lumOff val="4000"/>
              </a:srgb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14E954-2467-4A29-9CD0-08E5372B6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C0A3796-3EF4-47FA-88DD-32A33349B6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CBC587A-24D9-4C8D-BD34-7CB8EDAFC7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0F345F-26A6-49AB-B93C-DEFAC298FAB7}" type="datetimeFigureOut">
              <a:rPr lang="ru-RU" smtClean="0"/>
              <a:t>07.02.2022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C592737-179E-44EE-81B6-91E4961CE4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893C1CD-32E3-405B-939C-4ACAF8D74C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D8CE91-E04B-48D1-A21B-3AB0827631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4111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B9BD71-9698-4D07-8AB3-C9E5777E14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80214"/>
            <a:ext cx="9144000" cy="1373790"/>
          </a:xfrm>
        </p:spPr>
        <p:txBody>
          <a:bodyPr anchor="t">
            <a:noAutofit/>
          </a:bodyPr>
          <a:lstStyle/>
          <a:p>
            <a:r>
              <a:rPr lang="ru-RU" sz="46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Приложение для авторизации по подписи</a:t>
            </a:r>
            <a:br>
              <a:rPr lang="ru-RU" sz="4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RU" sz="4600" dirty="0">
              <a:solidFill>
                <a:schemeClr val="bg1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82F9377-5410-4931-A50F-7A04864E83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75594" y="3503997"/>
            <a:ext cx="9040812" cy="1576003"/>
          </a:xfrm>
        </p:spPr>
        <p:txBody>
          <a:bodyPr>
            <a:noAutofit/>
          </a:bodyPr>
          <a:lstStyle/>
          <a:p>
            <a:pPr algn="l">
              <a:lnSpc>
                <a:spcPct val="120000"/>
              </a:lnSpc>
              <a:spcAft>
                <a:spcPts val="800"/>
              </a:spcAft>
            </a:pPr>
            <a:r>
              <a:rPr lang="ru-RU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Организации</a:t>
            </a:r>
            <a:r>
              <a:rPr lang="en-US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ru-RU" sz="20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Гбоу</a:t>
            </a:r>
            <a:r>
              <a:rPr lang="ru-RU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№”1542”, Детский технопарк “Альтаир” на базе РТУ “МИРЭА”</a:t>
            </a:r>
          </a:p>
          <a:p>
            <a:pPr algn="l">
              <a:lnSpc>
                <a:spcPct val="120000"/>
              </a:lnSpc>
              <a:spcAft>
                <a:spcPts val="800"/>
              </a:spcAft>
            </a:pPr>
            <a:r>
              <a:rPr lang="ru-RU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Авторы</a:t>
            </a: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ru-RU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Попов Юрий Александрович, </a:t>
            </a:r>
            <a:r>
              <a:rPr lang="ru-RU" sz="20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Жижин</a:t>
            </a:r>
            <a:r>
              <a:rPr lang="ru-RU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Никита </a:t>
            </a: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ru-RU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Отчество</a:t>
            </a: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&gt;</a:t>
            </a:r>
            <a:br>
              <a:rPr lang="ru-RU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ru-RU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Научный руководитель</a:t>
            </a: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ru-RU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Русаков Алексей Михайлович</a:t>
            </a:r>
            <a:endParaRPr lang="ru-RU" sz="20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0182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4CF1C8-B31F-4067-89C5-84BFACC20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3352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3500" b="1" dirty="0">
                <a:solidFill>
                  <a:schemeClr val="bg1"/>
                </a:solidFill>
                <a:effectLst/>
                <a:latin typeface="+mn-lt"/>
                <a:ea typeface="Calibri" panose="020F0502020204030204" pitchFamily="34" charset="0"/>
              </a:rPr>
              <a:t>Команда и указание их функций и решаемых задач</a:t>
            </a:r>
            <a:r>
              <a:rPr lang="en-US" sz="3500" b="1" dirty="0">
                <a:solidFill>
                  <a:schemeClr val="bg1"/>
                </a:solidFill>
                <a:latin typeface="+mn-lt"/>
                <a:ea typeface="Calibri" panose="020F0502020204030204" pitchFamily="34" charset="0"/>
              </a:rPr>
              <a:t>.</a:t>
            </a:r>
            <a:endParaRPr lang="ru-RU" sz="35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30CCB4A-11A2-4EA5-8E19-ABE08816F1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59092"/>
            <a:ext cx="10515600" cy="1716472"/>
          </a:xfrm>
        </p:spPr>
        <p:txBody>
          <a:bodyPr>
            <a:normAutofit lnSpcReduction="10000"/>
          </a:bodyPr>
          <a:lstStyle/>
          <a:p>
            <a:r>
              <a:rPr lang="ru-RU" sz="2000" dirty="0">
                <a:solidFill>
                  <a:schemeClr val="bg1"/>
                </a:solidFill>
              </a:rPr>
              <a:t>Попов Юрий – В нашем проекте отвечал за</a:t>
            </a:r>
            <a:r>
              <a:rPr lang="en-US" sz="2000" dirty="0">
                <a:solidFill>
                  <a:schemeClr val="bg1"/>
                </a:solidFill>
              </a:rPr>
              <a:t> “</a:t>
            </a:r>
            <a:r>
              <a:rPr lang="ru-RU" sz="2000" dirty="0" err="1">
                <a:solidFill>
                  <a:schemeClr val="bg1"/>
                </a:solidFill>
              </a:rPr>
              <a:t>Фронтэнд</a:t>
            </a:r>
            <a:r>
              <a:rPr lang="en-US" sz="2000" dirty="0">
                <a:solidFill>
                  <a:schemeClr val="bg1"/>
                </a:solidFill>
              </a:rPr>
              <a:t>”</a:t>
            </a:r>
            <a:r>
              <a:rPr lang="ru-RU" sz="2000" dirty="0">
                <a:solidFill>
                  <a:schemeClr val="bg1"/>
                </a:solidFill>
              </a:rPr>
              <a:t> разработку и передачу данных из интерфейса в алгоритм распознавания подписи</a:t>
            </a:r>
          </a:p>
          <a:p>
            <a:endParaRPr lang="ru-RU" sz="2000" dirty="0">
              <a:solidFill>
                <a:schemeClr val="bg1"/>
              </a:solidFill>
            </a:endParaRPr>
          </a:p>
          <a:p>
            <a:r>
              <a:rPr lang="ru-RU" sz="2000" dirty="0" err="1">
                <a:solidFill>
                  <a:schemeClr val="bg1"/>
                </a:solidFill>
              </a:rPr>
              <a:t>Жижин</a:t>
            </a:r>
            <a:r>
              <a:rPr lang="ru-RU" sz="2000" dirty="0">
                <a:solidFill>
                  <a:schemeClr val="bg1"/>
                </a:solidFill>
              </a:rPr>
              <a:t> Никита – Разрабатывает </a:t>
            </a:r>
            <a:r>
              <a:rPr lang="en-US" sz="2000" dirty="0">
                <a:solidFill>
                  <a:schemeClr val="bg1"/>
                </a:solidFill>
              </a:rPr>
              <a:t>“</a:t>
            </a:r>
            <a:r>
              <a:rPr lang="ru-RU" sz="2000" dirty="0" err="1">
                <a:solidFill>
                  <a:schemeClr val="bg1"/>
                </a:solidFill>
              </a:rPr>
              <a:t>Бекэнд</a:t>
            </a:r>
            <a:r>
              <a:rPr lang="en-US" sz="2000" dirty="0">
                <a:solidFill>
                  <a:schemeClr val="bg1"/>
                </a:solidFill>
              </a:rPr>
              <a:t>”</a:t>
            </a:r>
            <a:r>
              <a:rPr lang="ru-RU" sz="2000" dirty="0">
                <a:solidFill>
                  <a:schemeClr val="bg1"/>
                </a:solidFill>
              </a:rPr>
              <a:t> проекта. Отвечает за нейросеть и обработку данных</a:t>
            </a:r>
          </a:p>
        </p:txBody>
      </p:sp>
    </p:spTree>
    <p:extLst>
      <p:ext uri="{BB962C8B-B14F-4D97-AF65-F5344CB8AC3E}">
        <p14:creationId xmlns:p14="http://schemas.microsoft.com/office/powerpoint/2010/main" val="1394689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81C027-25DF-4B3D-A467-4EDD47D79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403" y="457200"/>
            <a:ext cx="8204200" cy="612775"/>
          </a:xfrm>
        </p:spPr>
        <p:txBody>
          <a:bodyPr>
            <a:noAutofit/>
          </a:bodyPr>
          <a:lstStyle/>
          <a:p>
            <a:pPr algn="ctr"/>
            <a:r>
              <a:rPr lang="ru-RU" sz="4600" dirty="0">
                <a:solidFill>
                  <a:schemeClr val="bg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Проблема и результаты анализа</a:t>
            </a:r>
            <a:endParaRPr lang="ru-RU" sz="4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6A858A-3BE8-4B9A-AB20-801E3C706B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403" y="1069975"/>
            <a:ext cx="8001000" cy="5434562"/>
          </a:xfrm>
        </p:spPr>
        <p:txBody>
          <a:bodyPr>
            <a:noAutofit/>
          </a:bodyPr>
          <a:lstStyle/>
          <a:p>
            <a:r>
              <a:rPr lang="ru-RU" sz="1600" dirty="0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В современном мире люди все чаще сталкиваются с потребностью в регистрации в различных сервисах.  Зачастую для этого нужно ввести свою почту и пароль. В связи с большим количеством получаемой информацией, люди часто забывают свои пароли от своих аккаунтов. Наш проект призван избавить пользователей от неудобств, доставляемых старыми и небезопасными методами авторизации.</a:t>
            </a:r>
            <a:endParaRPr lang="en-US" sz="1600" dirty="0">
              <a:solidFill>
                <a:schemeClr val="bg1"/>
              </a:solidFill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мы опирались на исследования многих русских и зарубежных авторов, которые показывают, насколько неудобны существующие системы аутентификации. Например, зачастую, человек просто забывает свой пароль, и ему приходится его восстанавливать.</a:t>
            </a:r>
            <a:endParaRPr lang="ru-RU" sz="16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При анализе рынка мы нашли несколько конкурентов:</a:t>
            </a:r>
            <a:br>
              <a:rPr lang="ru-RU" sz="1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ru-RU" sz="1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 Система </a:t>
            </a:r>
            <a:r>
              <a:rPr lang="en-US" sz="16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DinaSig</a:t>
            </a:r>
            <a:r>
              <a:rPr lang="en-US" sz="1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Bio</a:t>
            </a:r>
            <a:r>
              <a:rPr lang="ru-RU" sz="1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n-US" sz="1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Pen</a:t>
            </a:r>
            <a:br>
              <a:rPr lang="ru-RU" sz="1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ru-RU" sz="1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2. </a:t>
            </a:r>
            <a:r>
              <a:rPr lang="ru-RU" sz="1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Система </a:t>
            </a:r>
            <a:r>
              <a:rPr lang="en-US" sz="16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KeCrypt</a:t>
            </a:r>
            <a:br>
              <a:rPr lang="ru-RU" sz="1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1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 Система </a:t>
            </a:r>
            <a:r>
              <a:rPr lang="en-US" sz="16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BioLink</a:t>
            </a:r>
            <a:r>
              <a:rPr lang="en-US" sz="1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AMIS</a:t>
            </a:r>
            <a:endParaRPr lang="ru-RU" sz="16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Также существует, несколько методов идентификации человека по его почерку, таких как:</a:t>
            </a:r>
            <a:br>
              <a:rPr lang="ru-RU" sz="1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ru-RU" sz="16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онлайн-распознавание</a:t>
            </a:r>
            <a:r>
              <a:rPr lang="ru-RU" sz="1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— процесс распознавания ведётся параллельно с процессом синтеза изображения; </a:t>
            </a:r>
            <a:br>
              <a:rPr lang="ru-RU" sz="1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16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офлайн-распознавание </a:t>
            </a:r>
            <a:r>
              <a:rPr lang="ru-RU" sz="1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— распознавание производится на уже сформированном изображении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E2F737A-F348-40FC-A0CB-57C13A9427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0857" y="1761126"/>
            <a:ext cx="3253740" cy="1605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E37B1EF-F79C-4D96-9456-FD57BF2724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0857" y="3645264"/>
            <a:ext cx="3253740" cy="16052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81550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063319-5BFC-4AE8-8D36-2030ADF33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5800" y="822325"/>
            <a:ext cx="8280400" cy="714375"/>
          </a:xfrm>
        </p:spPr>
        <p:txBody>
          <a:bodyPr>
            <a:normAutofit fontScale="90000"/>
          </a:bodyPr>
          <a:lstStyle/>
          <a:p>
            <a:pPr algn="ctr"/>
            <a:r>
              <a:rPr lang="ru-RU" sz="4600" dirty="0">
                <a:solidFill>
                  <a:schemeClr val="bg1"/>
                </a:solidFill>
                <a:effectLst/>
                <a:latin typeface="+mn-lt"/>
                <a:ea typeface="Calibri" panose="020F0502020204030204" pitchFamily="34" charset="0"/>
              </a:rPr>
              <a:t>Цель и главные задачи проекта</a:t>
            </a:r>
            <a:r>
              <a:rPr lang="en-US" sz="4600" dirty="0">
                <a:solidFill>
                  <a:schemeClr val="bg1"/>
                </a:solidFill>
                <a:effectLst/>
                <a:latin typeface="+mn-lt"/>
                <a:ea typeface="Calibri" panose="020F0502020204030204" pitchFamily="34" charset="0"/>
              </a:rPr>
              <a:t>.</a:t>
            </a:r>
            <a:endParaRPr lang="ru-RU" sz="4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09FF080-EAF0-4BBB-8CDB-1B728D6AFA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6700"/>
            <a:ext cx="10515600" cy="474980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Aft>
                <a:spcPts val="800"/>
              </a:spcAft>
              <a:buNone/>
            </a:pPr>
            <a:r>
              <a:rPr lang="ru-RU" sz="19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Цель проекта:</a:t>
            </a:r>
            <a:endParaRPr lang="ru-RU" sz="1900" b="1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ru-RU" sz="19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Разработать технологию и написать десктопное приложение, позволяющее авторизоваться по уникальному, введённому пользователем символу</a:t>
            </a:r>
            <a:endParaRPr lang="ru-RU" sz="19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Aft>
                <a:spcPts val="800"/>
              </a:spcAft>
              <a:buNone/>
            </a:pPr>
            <a:r>
              <a:rPr lang="ru-RU" sz="19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Задачи</a:t>
            </a:r>
            <a:r>
              <a:rPr lang="ru-RU" sz="19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</a:p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ru-RU" sz="19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Проанализировать конкурентов и текущее состояние технологий, использующихся в качестве способов авторизации в различные системы. </a:t>
            </a:r>
          </a:p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ru-RU" sz="19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Спроектировать логику работы приложения.</a:t>
            </a:r>
          </a:p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ru-RU" sz="19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Воплотить прототип в жизнь, используя современные технологии.</a:t>
            </a:r>
            <a:br>
              <a:rPr lang="ru-RU" sz="19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ru-RU" sz="19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Добавить дополнительные функции.</a:t>
            </a:r>
          </a:p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ru-RU" sz="19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Протестировать приложение, провести анализ </a:t>
            </a:r>
            <a:r>
              <a:rPr lang="en-US" sz="19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UI </a:t>
            </a:r>
            <a:r>
              <a:rPr lang="ru-RU" sz="19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и </a:t>
            </a:r>
            <a:r>
              <a:rPr lang="en-US" sz="19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UX</a:t>
            </a:r>
            <a:br>
              <a:rPr lang="ru-RU" sz="19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ru-RU" sz="19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Определить перспективы развития проекта.</a:t>
            </a:r>
            <a:endParaRPr lang="ru-RU" sz="19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6716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8A85C0-C176-43ED-9B0D-5F75F04A9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4128" y="986065"/>
            <a:ext cx="6723743" cy="999218"/>
          </a:xfrm>
        </p:spPr>
        <p:txBody>
          <a:bodyPr>
            <a:norm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ru-RU" sz="4600" dirty="0">
                <a:solidFill>
                  <a:schemeClr val="bg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Дорожная карта проекта.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C154866-D13D-4A0E-95FC-3E6AC208AA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85283"/>
            <a:ext cx="10515600" cy="3573689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Проанализировать рынок для успешной интеграции нашего продукта, в системы авторизации популярных сервисов и платформ, такие как ВКонтакте, </a:t>
            </a:r>
            <a:r>
              <a:rPr lang="en-US" sz="2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Facebook</a:t>
            </a:r>
            <a:r>
              <a:rPr lang="ru-RU" sz="2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Одноклассники, </a:t>
            </a:r>
            <a:r>
              <a:rPr lang="en-US" sz="2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ICQ</a:t>
            </a:r>
            <a:r>
              <a:rPr lang="ru-RU" sz="2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mail</a:t>
            </a:r>
            <a:r>
              <a:rPr lang="ru-RU" sz="2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en-US" sz="2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ru</a:t>
            </a:r>
            <a:r>
              <a:rPr lang="ru-RU" sz="2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ru-RU" sz="21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Разработка </a:t>
            </a:r>
            <a:r>
              <a:rPr lang="en-US" sz="2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Web</a:t>
            </a:r>
            <a:r>
              <a:rPr lang="ru-RU" sz="2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-версии продукта.</a:t>
            </a:r>
            <a:endParaRPr lang="ru-RU" sz="2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Проконсультироваться со специалистами в областях, связанных с нашим проектом, включая специалистов по информационной безопасности в целях оценить безопасность нашего сервиса.</a:t>
            </a:r>
            <a:endParaRPr lang="ru-RU" sz="2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Выявить баги и уязвимости системы для того, чтобы исправить их.</a:t>
            </a:r>
            <a:endParaRPr lang="ru-RU" sz="2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8909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14032F-6270-409A-A127-2BC5548E4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6200" y="829580"/>
            <a:ext cx="7988300" cy="839561"/>
          </a:xfrm>
        </p:spPr>
        <p:txBody>
          <a:bodyPr>
            <a:noAutofit/>
          </a:bodyPr>
          <a:lstStyle/>
          <a:p>
            <a:pPr algn="ctr"/>
            <a:r>
              <a:rPr lang="ru-RU" sz="4600" b="1" dirty="0">
                <a:solidFill>
                  <a:schemeClr val="bg1"/>
                </a:solidFill>
                <a:effectLst/>
                <a:latin typeface="+mn-lt"/>
                <a:ea typeface="Calibri" panose="020F0502020204030204" pitchFamily="34" charset="0"/>
              </a:rPr>
              <a:t>Ключевые результаты проекта</a:t>
            </a:r>
            <a:endParaRPr lang="ru-RU" sz="46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ECBB9E5-01E8-4241-B959-8EB30875CF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6200" y="1669141"/>
            <a:ext cx="7794172" cy="1465942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Был разработан прототип программного средства для авторизации. Принцип работы состоит в том, что пользователь будет вместо того, чтобы вводить пароль, рисовать символ – его подпись, который будет в дальнейшем распознан нашей системой.</a:t>
            </a:r>
            <a:endParaRPr lang="ru-RU" sz="20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4760AFB6-92A0-400D-B59C-4BEDCE6B0F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7201263"/>
              </p:ext>
            </p:extLst>
          </p:nvPr>
        </p:nvGraphicFramePr>
        <p:xfrm>
          <a:off x="934357" y="3276604"/>
          <a:ext cx="10323285" cy="2965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4657">
                  <a:extLst>
                    <a:ext uri="{9D8B030D-6E8A-4147-A177-3AD203B41FA5}">
                      <a16:colId xmlns:a16="http://schemas.microsoft.com/office/drawing/2014/main" val="1752100836"/>
                    </a:ext>
                  </a:extLst>
                </a:gridCol>
                <a:gridCol w="2064657">
                  <a:extLst>
                    <a:ext uri="{9D8B030D-6E8A-4147-A177-3AD203B41FA5}">
                      <a16:colId xmlns:a16="http://schemas.microsoft.com/office/drawing/2014/main" val="967210589"/>
                    </a:ext>
                  </a:extLst>
                </a:gridCol>
                <a:gridCol w="2064657">
                  <a:extLst>
                    <a:ext uri="{9D8B030D-6E8A-4147-A177-3AD203B41FA5}">
                      <a16:colId xmlns:a16="http://schemas.microsoft.com/office/drawing/2014/main" val="2988121405"/>
                    </a:ext>
                  </a:extLst>
                </a:gridCol>
                <a:gridCol w="2064657">
                  <a:extLst>
                    <a:ext uri="{9D8B030D-6E8A-4147-A177-3AD203B41FA5}">
                      <a16:colId xmlns:a16="http://schemas.microsoft.com/office/drawing/2014/main" val="1340138009"/>
                    </a:ext>
                  </a:extLst>
                </a:gridCol>
                <a:gridCol w="2064657">
                  <a:extLst>
                    <a:ext uri="{9D8B030D-6E8A-4147-A177-3AD203B41FA5}">
                      <a16:colId xmlns:a16="http://schemas.microsoft.com/office/drawing/2014/main" val="2094327031"/>
                    </a:ext>
                  </a:extLst>
                </a:gridCol>
              </a:tblGrid>
              <a:tr h="522514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Критерий сравнения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KeCrypt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Bio-Pen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BioLink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Предлагаемое решение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577773"/>
                  </a:ext>
                </a:extLst>
              </a:tr>
              <a:tr h="522514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Дополнительное оборудование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Да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Да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Нет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Нет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5745038"/>
                  </a:ext>
                </a:extLst>
              </a:tr>
              <a:tr h="522514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Открытость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Нет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Нет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Нет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Да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0665867"/>
                  </a:ext>
                </a:extLst>
              </a:tr>
              <a:tr h="522514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Платформа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Windows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Мультиплатформенная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Windows 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8293762"/>
                  </a:ext>
                </a:extLst>
              </a:tr>
              <a:tr h="522514">
                <a:tc>
                  <a:txBody>
                    <a:bodyPr/>
                    <a:lstStyle/>
                    <a:p>
                      <a:pPr algn="ctr"/>
                      <a:r>
                        <a:rPr lang="ru-RU" dirty="0" err="1"/>
                        <a:t>Доп</a:t>
                      </a:r>
                      <a:r>
                        <a:rPr lang="ru-RU" dirty="0"/>
                        <a:t> лицензия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Коммерческая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Коммерческая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Коммерческая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Свободная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90556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56442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9D827E-BE8B-46D8-967F-38EF016DB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9828" y="350611"/>
            <a:ext cx="9492343" cy="1325563"/>
          </a:xfrm>
        </p:spPr>
        <p:txBody>
          <a:bodyPr>
            <a:noAutofit/>
          </a:bodyPr>
          <a:lstStyle/>
          <a:p>
            <a:r>
              <a:rPr lang="ru-RU" sz="4000" dirty="0">
                <a:solidFill>
                  <a:schemeClr val="bg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Дальнейшие шаги по работе над проектом</a:t>
            </a:r>
            <a:endParaRPr lang="ru-RU" sz="4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0EE060-9AA3-45AC-8240-9F296C9061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0813" y="1676174"/>
            <a:ext cx="10410371" cy="4351338"/>
          </a:xfrm>
        </p:spPr>
        <p:txBody>
          <a:bodyPr>
            <a:normAutofit/>
          </a:bodyPr>
          <a:lstStyle/>
          <a:p>
            <a:r>
              <a:rPr lang="ru-RU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Тестирование и исправление ошибок</a:t>
            </a:r>
          </a:p>
          <a:p>
            <a:r>
              <a:rPr lang="ru-RU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Обновление дизайна</a:t>
            </a:r>
          </a:p>
          <a:p>
            <a:r>
              <a:rPr lang="ru-RU" sz="2000" dirty="0">
                <a:solidFill>
                  <a:schemeClr val="bg1"/>
                </a:solidFill>
              </a:rPr>
              <a:t>Продумывание пиар-стратегии</a:t>
            </a:r>
          </a:p>
          <a:p>
            <a:r>
              <a:rPr lang="ru-RU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Разработка </a:t>
            </a:r>
            <a:r>
              <a:rPr lang="en-US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Web</a:t>
            </a:r>
            <a:r>
              <a:rPr lang="ru-RU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-версии продукта.</a:t>
            </a:r>
            <a:endParaRPr lang="ru-RU" sz="20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2000" dirty="0">
                <a:solidFill>
                  <a:schemeClr val="bg1"/>
                </a:solidFill>
              </a:rPr>
              <a:t>Интеграция проекта в современные продукты</a:t>
            </a:r>
          </a:p>
        </p:txBody>
      </p:sp>
    </p:spTree>
    <p:extLst>
      <p:ext uri="{BB962C8B-B14F-4D97-AF65-F5344CB8AC3E}">
        <p14:creationId xmlns:p14="http://schemas.microsoft.com/office/powerpoint/2010/main" val="49537741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</TotalTime>
  <Words>489</Words>
  <Application>Microsoft Office PowerPoint</Application>
  <PresentationFormat>Широкоэкранный</PresentationFormat>
  <Paragraphs>57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Тема Office</vt:lpstr>
      <vt:lpstr>Приложение для авторизации по подписи </vt:lpstr>
      <vt:lpstr>Команда и указание их функций и решаемых задач.</vt:lpstr>
      <vt:lpstr>Проблема и результаты анализа</vt:lpstr>
      <vt:lpstr>Цель и главные задачи проекта.</vt:lpstr>
      <vt:lpstr>Дорожная карта проекта.</vt:lpstr>
      <vt:lpstr>Ключевые результаты проекта</vt:lpstr>
      <vt:lpstr>Дальнейшие шаги по работе над проектом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Юрий</dc:creator>
  <cp:lastModifiedBy>Юрий</cp:lastModifiedBy>
  <cp:revision>4</cp:revision>
  <dcterms:created xsi:type="dcterms:W3CDTF">2022-02-07T16:04:01Z</dcterms:created>
  <dcterms:modified xsi:type="dcterms:W3CDTF">2022-02-07T18:33:27Z</dcterms:modified>
</cp:coreProperties>
</file>