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2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3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6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3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0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6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8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4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5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curve.com/index.php/2020/01/08/how-does-the-softmax-activation-function-work/" TargetMode="External"/><Relationship Id="rId2" Type="http://schemas.openxmlformats.org/officeDocument/2006/relationships/hyperlink" Target="https://towardsdatascience.com/machine-learning-part-20-dropout-keras-layers-explained-8c9f6dc4c9ab#_=_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guide/keras/train_and_evaluate" TargetMode="External"/><Relationship Id="rId5" Type="http://schemas.openxmlformats.org/officeDocument/2006/relationships/hyperlink" Target="https://towardsdatascience.com/understanding-rmsprop-faster-neural-network-learning-62e116fcf29a" TargetMode="External"/><Relationship Id="rId4" Type="http://schemas.openxmlformats.org/officeDocument/2006/relationships/hyperlink" Target="https://medium.com/@danqing/a-practical-guide-to-relu-b83ca804f1f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Modrý vzor pruhu na bielej pozadie">
            <a:extLst>
              <a:ext uri="{FF2B5EF4-FFF2-40B4-BE49-F238E27FC236}">
                <a16:creationId xmlns:a16="http://schemas.microsoft.com/office/drawing/2014/main" id="{5EF4D8CB-C535-4A52-A5F6-A4A1A6CAA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1" b="16875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4ADA65C-D17D-4B8C-A75F-1AE5FEF2A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sk-SK" dirty="0"/>
              <a:t>Bc. Juraj Vanko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2450F93-1825-4F4A-9878-96DE8A9A0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sk-SK" sz="4400" dirty="0"/>
              <a:t>Predikcia hodnotenia čokolády</a:t>
            </a:r>
          </a:p>
        </p:txBody>
      </p:sp>
    </p:spTree>
    <p:extLst>
      <p:ext uri="{BB962C8B-B14F-4D97-AF65-F5344CB8AC3E}">
        <p14:creationId xmlns:p14="http://schemas.microsoft.com/office/powerpoint/2010/main" val="329427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8F722-528A-4C2E-B106-3E0BFE93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Matematické vyjadrenia aktivačných funkcii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C11567C-1D3C-425B-B026-40B8ACCD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69" y="3534561"/>
            <a:ext cx="2505075" cy="942975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47516D79-0B15-4204-A287-9CACC1CCADEC}"/>
              </a:ext>
            </a:extLst>
          </p:cNvPr>
          <p:cNvSpPr txBox="1"/>
          <p:nvPr/>
        </p:nvSpPr>
        <p:spPr>
          <a:xfrm>
            <a:off x="1896861" y="2954107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/>
              <a:t>ReLu</a:t>
            </a:r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E3C0084C-3721-4F40-8EE8-4BB06752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674" y="3586948"/>
            <a:ext cx="3067050" cy="838200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AAF555F8-2257-48D5-BCF9-44A8DB829635}"/>
              </a:ext>
            </a:extLst>
          </p:cNvPr>
          <p:cNvSpPr txBox="1"/>
          <p:nvPr/>
        </p:nvSpPr>
        <p:spPr>
          <a:xfrm>
            <a:off x="6701172" y="2964459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/>
              <a:t>Softmax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8523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0B296-A36E-4E61-A926-F4F48C4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Kompilácia a trénovanie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D57636A-E2B0-43C8-B79F-912DDFAA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Kompilácia z dôvodu potreby </a:t>
            </a:r>
            <a:r>
              <a:rPr lang="sk-SK" dirty="0" err="1"/>
              <a:t>optimazéru</a:t>
            </a:r>
            <a:r>
              <a:rPr lang="sk-SK" dirty="0"/>
              <a:t> a </a:t>
            </a:r>
            <a:r>
              <a:rPr lang="sk-SK" dirty="0" err="1"/>
              <a:t>funkci</a:t>
            </a:r>
            <a:r>
              <a:rPr lang="sk-SK" dirty="0"/>
              <a:t> merania rozdielu medzi cieľovými výsledkami a predikciou</a:t>
            </a:r>
          </a:p>
          <a:p>
            <a:r>
              <a:rPr lang="sk-SK" dirty="0"/>
              <a:t>Trénovanie:</a:t>
            </a:r>
          </a:p>
          <a:p>
            <a:r>
              <a:rPr lang="sk-SK" dirty="0"/>
              <a:t>Veľkosť dávky (</a:t>
            </a:r>
            <a:r>
              <a:rPr lang="sk-SK" dirty="0" err="1"/>
              <a:t>batch_size</a:t>
            </a:r>
            <a:r>
              <a:rPr lang="sk-SK" dirty="0"/>
              <a:t>) = 64</a:t>
            </a:r>
          </a:p>
          <a:p>
            <a:r>
              <a:rPr lang="sk-SK" dirty="0"/>
              <a:t>Epochy = 90</a:t>
            </a:r>
          </a:p>
        </p:txBody>
      </p:sp>
    </p:spTree>
    <p:extLst>
      <p:ext uri="{BB962C8B-B14F-4D97-AF65-F5344CB8AC3E}">
        <p14:creationId xmlns:p14="http://schemas.microsoft.com/office/powerpoint/2010/main" val="350814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EF2DC5-4BE4-4EBB-97B3-38C3B902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74" y="438150"/>
            <a:ext cx="10668000" cy="818367"/>
          </a:xfrm>
        </p:spPr>
        <p:txBody>
          <a:bodyPr/>
          <a:lstStyle/>
          <a:p>
            <a:r>
              <a:rPr lang="sk-SK" dirty="0"/>
              <a:t>Ilustrácia modelu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7A3868D-C463-4022-BBAE-2BD2ED283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89867"/>
            <a:ext cx="6800850" cy="522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5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96C773-30AF-4DD5-9CCE-D0D84CFA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9138"/>
            <a:ext cx="10668000" cy="1524000"/>
          </a:xfrm>
        </p:spPr>
        <p:txBody>
          <a:bodyPr/>
          <a:lstStyle/>
          <a:p>
            <a:r>
              <a:rPr lang="sk-SK" dirty="0"/>
              <a:t>Výsledky trénovania modelu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B210DC5-9258-46FF-AE66-29E415BC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5634037"/>
            <a:ext cx="4591050" cy="581025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F3766026-7110-49C4-897B-260EFA5DD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5634037"/>
            <a:ext cx="4133850" cy="60960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C27F2309-16D5-4AAF-9979-BF750B581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" y="1913138"/>
            <a:ext cx="4886325" cy="3543300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EE1B8822-F734-4701-9335-1440947C9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412" y="2008388"/>
            <a:ext cx="48863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8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FD0A9BC-E6E6-4279-AC17-31B361EB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Ďakujem za pozornosť.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402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BB6F32-E80E-4888-A75A-2EF7CBED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81890"/>
            <a:ext cx="10668000" cy="789709"/>
          </a:xfrm>
        </p:spPr>
        <p:txBody>
          <a:bodyPr/>
          <a:lstStyle/>
          <a:p>
            <a:r>
              <a:rPr lang="sk-SK" dirty="0"/>
              <a:t>Bibliografický zoznam odkazov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A68094-CB0B-40BE-8FFB-05C4710F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65564"/>
            <a:ext cx="10668000" cy="4538519"/>
          </a:xfrm>
        </p:spPr>
        <p:txBody>
          <a:bodyPr>
            <a:normAutofit/>
          </a:bodyPr>
          <a:lstStyle/>
          <a:p>
            <a:r>
              <a:rPr lang="sk-SK" sz="2400" dirty="0">
                <a:hlinkClick r:id="rId2"/>
              </a:rPr>
              <a:t>https://towardsdatascience.com/machine-learning-part-20-dropout-keras-layers-explained-8c9f6dc4c9ab#_=_</a:t>
            </a:r>
            <a:endParaRPr lang="sk-SK" sz="2400" dirty="0"/>
          </a:p>
          <a:p>
            <a:r>
              <a:rPr lang="sk-SK" sz="2400" dirty="0">
                <a:hlinkClick r:id="rId3"/>
              </a:rPr>
              <a:t>https://www.machinecurve.com/index.php/2020/01/08/how-does-the-softmax-activation-function-work/</a:t>
            </a:r>
            <a:endParaRPr lang="sk-SK" sz="2400" dirty="0"/>
          </a:p>
          <a:p>
            <a:r>
              <a:rPr lang="sk-SK" sz="2400" dirty="0">
                <a:hlinkClick r:id="rId4"/>
              </a:rPr>
              <a:t>https://medium.com/@danqing/a-practical-guide-to-relu-b83ca804f1f7</a:t>
            </a:r>
            <a:endParaRPr lang="sk-SK" sz="2400" dirty="0"/>
          </a:p>
          <a:p>
            <a:r>
              <a:rPr lang="sk-SK" sz="2400" dirty="0">
                <a:hlinkClick r:id="rId5"/>
              </a:rPr>
              <a:t>https://towardsdatascience.com/understanding-rmsprop-faster-neural-network-learning-62e116fcf29a</a:t>
            </a:r>
            <a:endParaRPr lang="sk-SK" sz="2400" dirty="0"/>
          </a:p>
          <a:p>
            <a:r>
              <a:rPr lang="sk-SK" sz="2400" dirty="0">
                <a:hlinkClick r:id="rId6"/>
              </a:rPr>
              <a:t>https://www.tensorflow.org/guide/keras/train_and_evaluate</a:t>
            </a:r>
            <a:endParaRPr lang="sk-SK" sz="2400" dirty="0"/>
          </a:p>
          <a:p>
            <a:endParaRPr lang="sk-SK" sz="2400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09101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47D5E1-EFF2-4062-8A3E-18525D7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semestrálneho projektu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BC3DED-30E5-4F26-AB10-4D954EC3A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Porozumenie vybranému </a:t>
            </a:r>
            <a:r>
              <a:rPr lang="sk-SK" dirty="0" err="1"/>
              <a:t>datasetu</a:t>
            </a:r>
            <a:endParaRPr lang="sk-SK" dirty="0"/>
          </a:p>
          <a:p>
            <a:r>
              <a:rPr lang="sk-SK" dirty="0"/>
              <a:t>Analýza dát</a:t>
            </a:r>
          </a:p>
          <a:p>
            <a:r>
              <a:rPr lang="sk-SK" dirty="0"/>
              <a:t>Príprava dát</a:t>
            </a:r>
          </a:p>
          <a:p>
            <a:r>
              <a:rPr lang="sk-SK" dirty="0"/>
              <a:t>Natrénovanie neurónovej siete</a:t>
            </a:r>
          </a:p>
          <a:p>
            <a:r>
              <a:rPr lang="sk-SK" dirty="0"/>
              <a:t>Otestovanie modelu cvičnými dátami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4820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25710B8-8F33-42B4-92D5-36EEF468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64095"/>
            <a:ext cx="10668000" cy="10853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Ukážka </a:t>
            </a:r>
            <a:r>
              <a:rPr lang="sk-SK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datasetu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A3954D1-BA29-4E43-B320-90C2548F3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146739"/>
            <a:ext cx="118681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6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938D600-566F-49B5-ACC7-531C99C4C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sk-SK" sz="2400" dirty="0"/>
              <a:t>Skladá sa zo 1795 záznamov a 8 stĺpcov</a:t>
            </a:r>
          </a:p>
          <a:p>
            <a:r>
              <a:rPr lang="sk-SK" sz="2400" dirty="0"/>
              <a:t>Dáta obsahujú číselné aj textové hodnoty</a:t>
            </a:r>
          </a:p>
          <a:p>
            <a:r>
              <a:rPr lang="sk-SK" sz="2400" dirty="0"/>
              <a:t>Neúplné dáta, obsahujú prázdne hodnoty</a:t>
            </a:r>
          </a:p>
          <a:p>
            <a:r>
              <a:rPr lang="sk-SK" sz="2400" dirty="0"/>
              <a:t>Nutnosť úpravy dát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4366531-E3F9-43C3-A81E-6B2ED540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sk-SK" sz="3200" dirty="0"/>
              <a:t>Obsah </a:t>
            </a:r>
            <a:r>
              <a:rPr lang="sk-SK" sz="3200" dirty="0" err="1"/>
              <a:t>datasetu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413661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EDF9F1F-370A-4D7D-9181-AA7E79E8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Čokolády a ich percentný obsah bôbov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2802E2-9A66-4A12-984D-748A365F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Najviac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čokolád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ktoré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sú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US" sz="24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tomto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datasete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má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70%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905A71A-94A4-4A56-B166-7DAF6754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995487"/>
            <a:ext cx="53340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2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AEC1994F-7EC3-45F0-97FF-08B420FC4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72" r="21285" b="-2"/>
          <a:stretch/>
        </p:blipFill>
        <p:spPr>
          <a:xfrm>
            <a:off x="762000" y="762001"/>
            <a:ext cx="4572000" cy="5334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2802E2-9A66-4A12-984D-748A365F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sk-SK" sz="2400" kern="1200">
                <a:latin typeface="+mn-lt"/>
                <a:ea typeface="+mn-ea"/>
                <a:cs typeface="+mn-cs"/>
              </a:rPr>
              <a:t>Najčastejším hodnotením je od 3.5 / 5, čo je 70%.</a:t>
            </a:r>
          </a:p>
          <a:p>
            <a:pPr marL="0" indent="0">
              <a:buNone/>
            </a:pPr>
            <a:r>
              <a:rPr lang="sk-SK" sz="2400" kern="1200">
                <a:latin typeface="+mn-lt"/>
                <a:ea typeface="+mn-ea"/>
                <a:cs typeface="+mn-cs"/>
              </a:rPr>
              <a:t>Rovnako, ako najčastejší obsah bôbov v čokoládach</a:t>
            </a:r>
            <a:endParaRPr lang="en-US" sz="2400" kern="1200">
              <a:latin typeface="+mn-lt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EDF9F1F-370A-4D7D-9181-AA7E79E8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sz="3200" kern="1200">
                <a:latin typeface="+mj-lt"/>
                <a:ea typeface="+mj-ea"/>
                <a:cs typeface="+mj-cs"/>
              </a:rPr>
              <a:t>Hodnotenia čokolád</a:t>
            </a:r>
            <a:endParaRPr lang="en-US" sz="3200" kern="12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71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E23B919-7EE2-497D-9E13-AA4D85F5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983" y="4136571"/>
            <a:ext cx="3381017" cy="2219779"/>
          </a:xfrm>
          <a:custGeom>
            <a:avLst/>
            <a:gdLst>
              <a:gd name="connsiteX0" fmla="*/ 237621 w 453152"/>
              <a:gd name="connsiteY0" fmla="*/ 965 h 401867"/>
              <a:gd name="connsiteX1" fmla="*/ 370246 w 453152"/>
              <a:gd name="connsiteY1" fmla="*/ 23666 h 401867"/>
              <a:gd name="connsiteX2" fmla="*/ 437392 w 453152"/>
              <a:gd name="connsiteY2" fmla="*/ 198545 h 401867"/>
              <a:gd name="connsiteX3" fmla="*/ 67745 w 453152"/>
              <a:gd name="connsiteY3" fmla="*/ 392003 h 401867"/>
              <a:gd name="connsiteX4" fmla="*/ 911 w 453152"/>
              <a:gd name="connsiteY4" fmla="*/ 254095 h 401867"/>
              <a:gd name="connsiteX5" fmla="*/ 115564 w 453152"/>
              <a:gd name="connsiteY5" fmla="*/ 51160 h 401867"/>
              <a:gd name="connsiteX6" fmla="*/ 237621 w 453152"/>
              <a:gd name="connsiteY6" fmla="*/ 965 h 40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3152" h="401867">
                <a:moveTo>
                  <a:pt x="237621" y="965"/>
                </a:moveTo>
                <a:cubicBezTo>
                  <a:pt x="283632" y="-2971"/>
                  <a:pt x="331405" y="5243"/>
                  <a:pt x="370246" y="23666"/>
                </a:cubicBezTo>
                <a:cubicBezTo>
                  <a:pt x="436830" y="55275"/>
                  <a:pt x="477168" y="116810"/>
                  <a:pt x="437392" y="198545"/>
                </a:cubicBezTo>
                <a:cubicBezTo>
                  <a:pt x="391568" y="292624"/>
                  <a:pt x="176850" y="441630"/>
                  <a:pt x="67745" y="392003"/>
                </a:cubicBezTo>
                <a:cubicBezTo>
                  <a:pt x="18056" y="369372"/>
                  <a:pt x="-5012" y="308398"/>
                  <a:pt x="911" y="254095"/>
                </a:cubicBezTo>
                <a:cubicBezTo>
                  <a:pt x="9203" y="178033"/>
                  <a:pt x="61012" y="103094"/>
                  <a:pt x="115564" y="51160"/>
                </a:cubicBezTo>
                <a:cubicBezTo>
                  <a:pt x="147361" y="20985"/>
                  <a:pt x="191610" y="4900"/>
                  <a:pt x="237621" y="9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3A9D9E6-3919-418C-B3AA-BD8152086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84418">
            <a:off x="3663391" y="2134929"/>
            <a:ext cx="7016810" cy="3217070"/>
          </a:xfrm>
          <a:custGeom>
            <a:avLst/>
            <a:gdLst>
              <a:gd name="connsiteX0" fmla="*/ 6578327 w 7016810"/>
              <a:gd name="connsiteY0" fmla="*/ 747813 h 3217070"/>
              <a:gd name="connsiteX1" fmla="*/ 6899586 w 7016810"/>
              <a:gd name="connsiteY1" fmla="*/ 1348391 h 3217070"/>
              <a:gd name="connsiteX2" fmla="*/ 6546865 w 7016810"/>
              <a:gd name="connsiteY2" fmla="*/ 2370096 h 3217070"/>
              <a:gd name="connsiteX3" fmla="*/ 5242831 w 7016810"/>
              <a:gd name="connsiteY3" fmla="*/ 2689242 h 3217070"/>
              <a:gd name="connsiteX4" fmla="*/ 2836315 w 7016810"/>
              <a:gd name="connsiteY4" fmla="*/ 3070479 h 3217070"/>
              <a:gd name="connsiteX5" fmla="*/ 817744 w 7016810"/>
              <a:gd name="connsiteY5" fmla="*/ 3207342 h 3217070"/>
              <a:gd name="connsiteX6" fmla="*/ 760277 w 7016810"/>
              <a:gd name="connsiteY6" fmla="*/ 3201955 h 3217070"/>
              <a:gd name="connsiteX7" fmla="*/ 0 w 7016810"/>
              <a:gd name="connsiteY7" fmla="*/ 2287507 h 3217070"/>
              <a:gd name="connsiteX8" fmla="*/ 45397 w 7016810"/>
              <a:gd name="connsiteY8" fmla="*/ 2228424 h 3217070"/>
              <a:gd name="connsiteX9" fmla="*/ 1813715 w 7016810"/>
              <a:gd name="connsiteY9" fmla="*/ 583834 h 3217070"/>
              <a:gd name="connsiteX10" fmla="*/ 2506347 w 7016810"/>
              <a:gd name="connsiteY10" fmla="*/ 181751 h 3217070"/>
              <a:gd name="connsiteX11" fmla="*/ 3784997 w 7016810"/>
              <a:gd name="connsiteY11" fmla="*/ 117 h 3217070"/>
              <a:gd name="connsiteX12" fmla="*/ 5229348 w 7016810"/>
              <a:gd name="connsiteY12" fmla="*/ 123377 h 3217070"/>
              <a:gd name="connsiteX13" fmla="*/ 6578327 w 7016810"/>
              <a:gd name="connsiteY13" fmla="*/ 747813 h 3217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16810" h="3217070">
                <a:moveTo>
                  <a:pt x="6578327" y="747813"/>
                </a:moveTo>
                <a:cubicBezTo>
                  <a:pt x="6724350" y="927127"/>
                  <a:pt x="6818188" y="1131736"/>
                  <a:pt x="6899586" y="1348391"/>
                </a:cubicBezTo>
                <a:cubicBezTo>
                  <a:pt x="7044853" y="1735247"/>
                  <a:pt x="7166023" y="2086842"/>
                  <a:pt x="6546865" y="2370096"/>
                </a:cubicBezTo>
                <a:cubicBezTo>
                  <a:pt x="6176452" y="2539595"/>
                  <a:pt x="5702565" y="2616459"/>
                  <a:pt x="5242831" y="2689242"/>
                </a:cubicBezTo>
                <a:cubicBezTo>
                  <a:pt x="4440660" y="2816322"/>
                  <a:pt x="3638486" y="2943401"/>
                  <a:pt x="2836315" y="3070479"/>
                </a:cubicBezTo>
                <a:cubicBezTo>
                  <a:pt x="2247146" y="3163789"/>
                  <a:pt x="1447214" y="3245856"/>
                  <a:pt x="817744" y="3207342"/>
                </a:cubicBezTo>
                <a:lnTo>
                  <a:pt x="760277" y="3201955"/>
                </a:lnTo>
                <a:lnTo>
                  <a:pt x="0" y="2287507"/>
                </a:lnTo>
                <a:lnTo>
                  <a:pt x="45397" y="2228424"/>
                </a:lnTo>
                <a:cubicBezTo>
                  <a:pt x="503782" y="1675968"/>
                  <a:pt x="1230454" y="1100941"/>
                  <a:pt x="1813715" y="583834"/>
                </a:cubicBezTo>
                <a:cubicBezTo>
                  <a:pt x="2017628" y="403005"/>
                  <a:pt x="2250695" y="272754"/>
                  <a:pt x="2506347" y="181751"/>
                </a:cubicBezTo>
                <a:cubicBezTo>
                  <a:pt x="2889654" y="45291"/>
                  <a:pt x="3323518" y="-2704"/>
                  <a:pt x="3784997" y="117"/>
                </a:cubicBezTo>
                <a:cubicBezTo>
                  <a:pt x="4246478" y="2939"/>
                  <a:pt x="4735574" y="56576"/>
                  <a:pt x="5229348" y="123377"/>
                </a:cubicBezTo>
                <a:cubicBezTo>
                  <a:pt x="5946627" y="220364"/>
                  <a:pt x="6334955" y="448956"/>
                  <a:pt x="6578327" y="74781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E1C692D-C0CD-4831-9654-3A9D28BD9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31192">
            <a:off x="9899191" y="346730"/>
            <a:ext cx="3242038" cy="3517726"/>
          </a:xfrm>
          <a:custGeom>
            <a:avLst/>
            <a:gdLst>
              <a:gd name="connsiteX0" fmla="*/ 2788324 w 3242038"/>
              <a:gd name="connsiteY0" fmla="*/ 0 h 3517726"/>
              <a:gd name="connsiteX1" fmla="*/ 3242038 w 3242038"/>
              <a:gd name="connsiteY1" fmla="*/ 256492 h 3517726"/>
              <a:gd name="connsiteX2" fmla="*/ 1398414 w 3242038"/>
              <a:gd name="connsiteY2" fmla="*/ 3517726 h 3517726"/>
              <a:gd name="connsiteX3" fmla="*/ 1296165 w 3242038"/>
              <a:gd name="connsiteY3" fmla="*/ 3512750 h 3517726"/>
              <a:gd name="connsiteX4" fmla="*/ 722368 w 3242038"/>
              <a:gd name="connsiteY4" fmla="*/ 3295873 h 3517726"/>
              <a:gd name="connsiteX5" fmla="*/ 119744 w 3242038"/>
              <a:gd name="connsiteY5" fmla="*/ 1346871 h 3517726"/>
              <a:gd name="connsiteX6" fmla="*/ 1268876 w 3242038"/>
              <a:gd name="connsiteY6" fmla="*/ 452981 h 3517726"/>
              <a:gd name="connsiteX7" fmla="*/ 2526079 w 3242038"/>
              <a:gd name="connsiteY7" fmla="*/ 58537 h 351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038" h="3517726">
                <a:moveTo>
                  <a:pt x="2788324" y="0"/>
                </a:moveTo>
                <a:lnTo>
                  <a:pt x="3242038" y="256492"/>
                </a:lnTo>
                <a:lnTo>
                  <a:pt x="1398414" y="3517726"/>
                </a:lnTo>
                <a:lnTo>
                  <a:pt x="1296165" y="3512750"/>
                </a:lnTo>
                <a:cubicBezTo>
                  <a:pt x="1105706" y="3492316"/>
                  <a:pt x="913143" y="3425685"/>
                  <a:pt x="722368" y="3295873"/>
                </a:cubicBezTo>
                <a:cubicBezTo>
                  <a:pt x="45118" y="2835132"/>
                  <a:pt x="-156318" y="1926952"/>
                  <a:pt x="119744" y="1346871"/>
                </a:cubicBezTo>
                <a:cubicBezTo>
                  <a:pt x="300975" y="965581"/>
                  <a:pt x="750420" y="662741"/>
                  <a:pt x="1268876" y="452981"/>
                </a:cubicBezTo>
                <a:cubicBezTo>
                  <a:pt x="1482145" y="366760"/>
                  <a:pt x="1978802" y="192176"/>
                  <a:pt x="2526079" y="585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57A9FFC-4E6A-4731-AD4B-A0018BF95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0" y="533400"/>
            <a:ext cx="478863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EAF8FF-8173-4068-A3F7-20E519E4C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56083"/>
            <a:ext cx="3810000" cy="30480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sk-SK" sz="2200"/>
              <a:t>Zmena názvov stĺpcov</a:t>
            </a:r>
          </a:p>
          <a:p>
            <a:pPr>
              <a:lnSpc>
                <a:spcPct val="115000"/>
              </a:lnSpc>
            </a:pPr>
            <a:r>
              <a:rPr lang="sk-SK" sz="2200"/>
              <a:t>Odstránenie nulových riadkov</a:t>
            </a:r>
          </a:p>
          <a:p>
            <a:pPr>
              <a:lnSpc>
                <a:spcPct val="115000"/>
              </a:lnSpc>
            </a:pPr>
            <a:r>
              <a:rPr lang="sk-SK" sz="2200"/>
              <a:t>Preformátovanie textu </a:t>
            </a:r>
            <a:r>
              <a:rPr lang="sk-SK" sz="2200" err="1"/>
              <a:t>CocoaPercent</a:t>
            </a:r>
            <a:endParaRPr lang="sk-SK" sz="2200"/>
          </a:p>
          <a:p>
            <a:pPr>
              <a:lnSpc>
                <a:spcPct val="115000"/>
              </a:lnSpc>
            </a:pPr>
            <a:r>
              <a:rPr lang="sk-SK" sz="2200"/>
              <a:t>Zmena mierky hodnotenia</a:t>
            </a:r>
          </a:p>
          <a:p>
            <a:pPr>
              <a:lnSpc>
                <a:spcPct val="115000"/>
              </a:lnSpc>
            </a:pPr>
            <a:endParaRPr lang="sk-SK" sz="2200"/>
          </a:p>
          <a:p>
            <a:pPr>
              <a:lnSpc>
                <a:spcPct val="115000"/>
              </a:lnSpc>
            </a:pPr>
            <a:endParaRPr lang="sk-SK" sz="22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4A745D-E678-494F-9D58-DB9DC50B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2083"/>
            <a:ext cx="4408811" cy="1524000"/>
          </a:xfrm>
        </p:spPr>
        <p:txBody>
          <a:bodyPr anchor="t">
            <a:normAutofit/>
          </a:bodyPr>
          <a:lstStyle/>
          <a:p>
            <a:r>
              <a:rPr lang="sk-SK" sz="3200" dirty="0"/>
              <a:t>Príprava </a:t>
            </a:r>
            <a:r>
              <a:rPr lang="sk-SK" sz="3200" dirty="0" err="1"/>
              <a:t>datasetu</a:t>
            </a:r>
            <a:endParaRPr lang="sk-SK" sz="3200" dirty="0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09363F37-6F38-4FAB-B7D6-A44247AB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292" y="1762125"/>
            <a:ext cx="4961753" cy="2592515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60BA97C1-7BCC-4A79-8D1F-B771C464C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506" y="1762125"/>
            <a:ext cx="1810623" cy="228600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324CAA4-7869-4021-9CF3-6C621E18A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885" y="4870042"/>
            <a:ext cx="6966603" cy="121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9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FF9657-41D2-46BD-89F7-94D5E3C8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Príprava dát 2.	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A20CBD-1A53-43C7-8697-A9EBD693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Rozdelenie dát na </a:t>
            </a:r>
            <a:r>
              <a:rPr lang="sk-SK" dirty="0" err="1"/>
              <a:t>trénovaciu</a:t>
            </a:r>
            <a:r>
              <a:rPr lang="sk-SK" dirty="0"/>
              <a:t> a testovaciu množinu (80% / 20%)</a:t>
            </a:r>
          </a:p>
          <a:p>
            <a:r>
              <a:rPr lang="sk-SK" dirty="0"/>
              <a:t>Kategorizovanie premenných </a:t>
            </a:r>
            <a:r>
              <a:rPr lang="sk-SK" dirty="0" err="1"/>
              <a:t>OneHotEncoderom</a:t>
            </a:r>
            <a:r>
              <a:rPr lang="sk-SK" dirty="0"/>
              <a:t> (1 / 0)</a:t>
            </a:r>
          </a:p>
          <a:p>
            <a:r>
              <a:rPr lang="sk-SK" dirty="0"/>
              <a:t>Škálovanie hodnôt pomocou </a:t>
            </a:r>
            <a:r>
              <a:rPr lang="sk-SK" dirty="0" err="1"/>
              <a:t>StandardScaleru</a:t>
            </a:r>
            <a:endParaRPr lang="sk-SK" dirty="0"/>
          </a:p>
          <a:p>
            <a:r>
              <a:rPr lang="sk-SK" dirty="0"/>
              <a:t>Vytvorenie parciálnych množín pre validáciu </a:t>
            </a:r>
            <a:r>
              <a:rPr lang="sk-SK" dirty="0" err="1"/>
              <a:t>Keras</a:t>
            </a:r>
            <a:r>
              <a:rPr lang="sk-SK" dirty="0"/>
              <a:t> modelu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4445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1A0D65-4AC2-44D7-8678-7054CAFD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Tvorba modelu </a:t>
            </a:r>
            <a:r>
              <a:rPr lang="sk-SK" dirty="0" err="1"/>
              <a:t>Keras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E13418-6C51-4C1F-9D28-A8F8952AA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Výber Sekvenčného modelu</a:t>
            </a:r>
          </a:p>
          <a:p>
            <a:r>
              <a:rPr lang="sk-SK" dirty="0"/>
              <a:t>1 vstupná vrstva, 3 skryté vrstvy, 1 výstupná vrstva</a:t>
            </a:r>
          </a:p>
          <a:p>
            <a:r>
              <a:rPr lang="sk-SK" dirty="0"/>
              <a:t>1. skrytá vrstva (</a:t>
            </a:r>
            <a:r>
              <a:rPr lang="sk-SK" dirty="0" err="1"/>
              <a:t>relu</a:t>
            </a:r>
            <a:r>
              <a:rPr lang="sk-SK" dirty="0"/>
              <a:t>)</a:t>
            </a:r>
          </a:p>
          <a:p>
            <a:r>
              <a:rPr lang="sk-SK" dirty="0"/>
              <a:t>2. skrytá vrstva (</a:t>
            </a:r>
            <a:r>
              <a:rPr lang="sk-SK" dirty="0" err="1"/>
              <a:t>dropout</a:t>
            </a:r>
            <a:r>
              <a:rPr lang="sk-SK" dirty="0"/>
              <a:t>)</a:t>
            </a:r>
          </a:p>
          <a:p>
            <a:r>
              <a:rPr lang="sk-SK" dirty="0"/>
              <a:t>3. skrytá vrstva (</a:t>
            </a:r>
            <a:r>
              <a:rPr lang="sk-SK" dirty="0" err="1"/>
              <a:t>softmax</a:t>
            </a:r>
            <a:r>
              <a:rPr lang="sk-SK" dirty="0"/>
              <a:t>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3974979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6E2"/>
      </a:lt2>
      <a:accent1>
        <a:srgbClr val="7CA2E1"/>
      </a:accent1>
      <a:accent2>
        <a:srgbClr val="46B0CB"/>
      </a:accent2>
      <a:accent3>
        <a:srgbClr val="59B29F"/>
      </a:accent3>
      <a:accent4>
        <a:srgbClr val="4FB675"/>
      </a:accent4>
      <a:accent5>
        <a:srgbClr val="55B850"/>
      </a:accent5>
      <a:accent6>
        <a:srgbClr val="7AB04C"/>
      </a:accent6>
      <a:hlink>
        <a:srgbClr val="967F5B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286</Words>
  <Application>Microsoft Office PowerPoint</Application>
  <PresentationFormat>Širokouhlá</PresentationFormat>
  <Paragraphs>52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Sitka Subheading</vt:lpstr>
      <vt:lpstr>PebbleVTI</vt:lpstr>
      <vt:lpstr>Predikcia hodnotenia čokolády</vt:lpstr>
      <vt:lpstr>Ciele semestrálneho projektu</vt:lpstr>
      <vt:lpstr>Ukážka datasetu</vt:lpstr>
      <vt:lpstr>Obsah datasetu</vt:lpstr>
      <vt:lpstr>Čokolády a ich percentný obsah bôbov</vt:lpstr>
      <vt:lpstr>Hodnotenia čokolád</vt:lpstr>
      <vt:lpstr>Príprava datasetu</vt:lpstr>
      <vt:lpstr>Príprava dát 2. </vt:lpstr>
      <vt:lpstr>Tvorba modelu Keras</vt:lpstr>
      <vt:lpstr>Matematické vyjadrenia aktivačných funkcii</vt:lpstr>
      <vt:lpstr>Kompilácia a trénovanie </vt:lpstr>
      <vt:lpstr>Ilustrácia modelu</vt:lpstr>
      <vt:lpstr>Výsledky trénovania modelu</vt:lpstr>
      <vt:lpstr>Ďakujem za pozornosť.</vt:lpstr>
      <vt:lpstr>Bibliografický zoznam odkazov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Disturbed George</dc:creator>
  <cp:lastModifiedBy>Disturbed George</cp:lastModifiedBy>
  <cp:revision>22</cp:revision>
  <dcterms:created xsi:type="dcterms:W3CDTF">2021-05-06T16:03:31Z</dcterms:created>
  <dcterms:modified xsi:type="dcterms:W3CDTF">2021-05-07T10:43:47Z</dcterms:modified>
</cp:coreProperties>
</file>