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59" r:id="rId4"/>
    <p:sldId id="260" r:id="rId5"/>
    <p:sldId id="264" r:id="rId6"/>
    <p:sldId id="261" r:id="rId7"/>
    <p:sldId id="267" r:id="rId8"/>
    <p:sldId id="265" r:id="rId9"/>
    <p:sldId id="262" r:id="rId10"/>
    <p:sldId id="266" r:id="rId11"/>
    <p:sldId id="269" r:id="rId12"/>
    <p:sldId id="268" r:id="rId13"/>
    <p:sldId id="270" r:id="rId14"/>
    <p:sldId id="271" r:id="rId15"/>
    <p:sldId id="273" r:id="rId16"/>
    <p:sldId id="263" r:id="rId17"/>
    <p:sldId id="272" r:id="rId18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629" autoAdjust="0"/>
  </p:normalViewPr>
  <p:slideViewPr>
    <p:cSldViewPr>
      <p:cViewPr varScale="1">
        <p:scale>
          <a:sx n="74" d="100"/>
          <a:sy n="74" d="100"/>
        </p:scale>
        <p:origin x="-7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E290C-CD73-43F2-885F-E0AC8942ED8A}" type="datetimeFigureOut">
              <a:rPr lang="sk-SK" smtClean="0"/>
              <a:t>15. 10. 2010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62397-F980-4384-8006-B8F736061A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8339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2DEE8-E504-441B-A7D7-497498D0C75B}" type="datetimeFigureOut">
              <a:rPr lang="sk-SK" smtClean="0"/>
              <a:t>15. 10. 2010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25FCF-DF1E-48A0-B086-B19BC436A2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385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25FCF-DF1E-48A0-B086-B19BC436A2B0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714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Freeform 6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1017588"/>
            <a:ext cx="7178675" cy="48307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1009650"/>
            <a:ext cx="7180263" cy="4832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769938" y="701675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7854950" y="74930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88" y="5357813"/>
            <a:ext cx="1214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46358-0F83-4D5C-BA72-48D9BE59865D}" type="datetimeFigureOut">
              <a:rPr lang="sk-SK"/>
              <a:pPr>
                <a:defRPr/>
              </a:pPr>
              <a:t>15. 10. 2010</a:t>
            </a:fld>
            <a:endParaRPr lang="sk-SK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750" y="5357813"/>
            <a:ext cx="50339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475" y="5357813"/>
            <a:ext cx="554038" cy="3651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96FB102F-85E8-4534-99B9-B5F866627A8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954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92153-BB7C-472D-8F34-75BCB4EEEB69}" type="datetimeFigureOut">
              <a:rPr lang="sk-SK"/>
              <a:pPr>
                <a:defRPr/>
              </a:pPr>
              <a:t>15. 10. 2010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F99B3-CD57-44EF-B664-DB4FB06CACF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976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F4AE8-2CC6-4E55-AFCD-FBBD17E1FDDB}" type="datetimeFigureOut">
              <a:rPr lang="sk-SK"/>
              <a:pPr>
                <a:defRPr/>
              </a:pPr>
              <a:t>15. 10. 2010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C9722-01AB-4CB5-BCC8-587AF7DE6BE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082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100AF-2193-41C3-BCB9-71E8B2313875}" type="datetimeFigureOut">
              <a:rPr lang="sk-SK"/>
              <a:pPr>
                <a:defRPr/>
              </a:pPr>
              <a:t>15. 10. 2010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3D3F-B90C-47E7-8F26-9DF240A816E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727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7A174-05C3-4315-AB6B-DEDABAD980E6}" type="datetimeFigureOut">
              <a:rPr lang="sk-SK"/>
              <a:pPr>
                <a:defRPr/>
              </a:pPr>
              <a:t>15. 10. 2010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2A6D8-A3A9-4C97-B3AA-29E010E15F0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065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9A4C1-70B8-4E0D-841F-646A58DF21D6}" type="datetimeFigureOut">
              <a:rPr lang="sk-SK"/>
              <a:pPr>
                <a:defRPr/>
              </a:pPr>
              <a:t>15. 10. 2010</a:t>
            </a:fld>
            <a:endParaRPr lang="sk-S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2B52D-6808-40F4-B6ED-ACB18BC6575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560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98C36-F896-4B2C-946E-21B122C4E255}" type="datetimeFigureOut">
              <a:rPr lang="sk-SK"/>
              <a:pPr>
                <a:defRPr/>
              </a:pPr>
              <a:t>15. 10. 2010</a:t>
            </a:fld>
            <a:endParaRPr lang="sk-SK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E8EBD-570D-46DB-A30B-95C82D84073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34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40BA8-E63C-40EF-B2C6-B5C5302389B6}" type="datetimeFigureOut">
              <a:rPr lang="sk-SK"/>
              <a:pPr>
                <a:defRPr/>
              </a:pPr>
              <a:t>15. 10. 2010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2A95B-C6EF-49E7-8C0C-B4C72AECB4E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962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72A4C-331B-45BF-B890-130BA5203ED0}" type="datetimeFigureOut">
              <a:rPr lang="sk-SK"/>
              <a:pPr>
                <a:defRPr/>
              </a:pPr>
              <a:t>15. 10. 2010</a:t>
            </a:fld>
            <a:endParaRPr lang="sk-SK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95E90-9BA9-4AEA-89EE-C8F3F9C1498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146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rot="60000">
            <a:off x="4471988" y="603250"/>
            <a:ext cx="3787775" cy="5722938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300" y="576263"/>
            <a:ext cx="3789363" cy="5721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2063" y="5886450"/>
            <a:ext cx="1212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23999-4C40-48BE-AAFF-6C284BD2E148}" type="datetimeFigureOut">
              <a:rPr lang="sk-SK"/>
              <a:pPr>
                <a:defRPr/>
              </a:pPr>
              <a:t>15. 10. 2010</a:t>
            </a:fld>
            <a:endParaRPr lang="sk-SK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29300"/>
            <a:ext cx="35226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8088" y="5897563"/>
            <a:ext cx="5540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F265A-7B17-4F6D-A89E-3D2F906E967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721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rot="21540000">
            <a:off x="744538" y="576263"/>
            <a:ext cx="3789362" cy="5721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 rot="60000">
            <a:off x="4464050" y="603250"/>
            <a:ext cx="3789363" cy="5722938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238" y="5888038"/>
            <a:ext cx="1214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D6B24-6209-4027-AA6D-D01EE8DD7517}" type="datetimeFigureOut">
              <a:rPr lang="sk-SK"/>
              <a:pPr>
                <a:defRPr/>
              </a:pPr>
              <a:t>15. 10. 2010</a:t>
            </a:fld>
            <a:endParaRPr lang="sk-SK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30888"/>
            <a:ext cx="3319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850" y="5900738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744C2-EFB2-4483-B96C-6135FE3DD01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445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838" y="574675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838" y="576263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2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544513" y="273050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8115300" y="29845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itle Placeholder 1"/>
          <p:cNvSpPr>
            <a:spLocks noGrp="1"/>
          </p:cNvSpPr>
          <p:nvPr>
            <p:ph type="title"/>
          </p:nvPr>
        </p:nvSpPr>
        <p:spPr bwMode="auto">
          <a:xfrm>
            <a:off x="1095375" y="817563"/>
            <a:ext cx="6964363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63675" y="2119313"/>
            <a:ext cx="619601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775" y="5808663"/>
            <a:ext cx="1212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Rage Italic" pitchFamily="66" charset="0"/>
                <a:cs typeface="+mn-cs"/>
              </a:defRPr>
            </a:lvl1pPr>
          </a:lstStyle>
          <a:p>
            <a:pPr>
              <a:defRPr/>
            </a:pPr>
            <a:fld id="{D0A08EDB-A288-4466-BAF2-09D23B1417DB}" type="datetimeFigureOut">
              <a:rPr lang="sk-SK"/>
              <a:pPr>
                <a:defRPr/>
              </a:pPr>
              <a:t>15. 10. 2010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08663"/>
            <a:ext cx="5540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Rage Italic" pitchFamily="66" charset="0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800" y="5808663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Rage Italic" pitchFamily="66" charset="0"/>
                <a:cs typeface="+mn-cs"/>
              </a:defRPr>
            </a:lvl1pPr>
          </a:lstStyle>
          <a:p>
            <a:pPr>
              <a:defRPr/>
            </a:pPr>
            <a:fld id="{C4A3B97B-424F-4833-B1C9-65DDF765677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75" r:id="rId2"/>
    <p:sldLayoutId id="2147484276" r:id="rId3"/>
    <p:sldLayoutId id="2147484277" r:id="rId4"/>
    <p:sldLayoutId id="2147484278" r:id="rId5"/>
    <p:sldLayoutId id="2147484279" r:id="rId6"/>
    <p:sldLayoutId id="2147484280" r:id="rId7"/>
    <p:sldLayoutId id="2147484284" r:id="rId8"/>
    <p:sldLayoutId id="2147484285" r:id="rId9"/>
    <p:sldLayoutId id="2147484281" r:id="rId10"/>
    <p:sldLayoutId id="214748428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6446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Theory of Knowledge </a:t>
            </a:r>
            <a:br>
              <a:rPr lang="en-US" dirty="0" smtClean="0"/>
            </a:br>
            <a:r>
              <a:rPr lang="en-US" dirty="0" smtClean="0"/>
              <a:t>Presentation</a:t>
            </a:r>
            <a:endParaRPr lang="sk-SK" dirty="0"/>
          </a:p>
        </p:txBody>
      </p:sp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1602091" y="2204864"/>
            <a:ext cx="5998639" cy="874713"/>
          </a:xfrm>
        </p:spPr>
        <p:txBody>
          <a:bodyPr rtlCol="0">
            <a:normAutofit fontScale="97500"/>
          </a:bodyPr>
          <a:lstStyle/>
          <a:p>
            <a:pPr marL="0" indent="0" algn="ctr" fontAlgn="auto">
              <a:spcAft>
                <a:spcPts val="0"/>
              </a:spcAft>
              <a:buFont typeface="Brush Script MT" pitchFamily="66" charset="0"/>
              <a:buNone/>
              <a:defRPr/>
            </a:pPr>
            <a:r>
              <a:rPr lang="en-US" sz="2600" dirty="0" smtClean="0"/>
              <a:t>Mariana Phuong    Juraj Mas</a:t>
            </a:r>
            <a:r>
              <a:rPr lang="sk-SK" sz="2600" dirty="0" smtClean="0"/>
              <a:t>á</a:t>
            </a:r>
            <a:r>
              <a:rPr lang="en-US" sz="2600" dirty="0" smtClean="0"/>
              <a:t>r</a:t>
            </a:r>
            <a:endParaRPr lang="sk-SK" sz="2600" dirty="0"/>
          </a:p>
        </p:txBody>
      </p:sp>
      <p:pic>
        <p:nvPicPr>
          <p:cNvPr id="5125" name="Picture 5" descr="C:\Users\Juraj\Documents\School\subjects\tok\presentation\assets\direc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729" y="2522736"/>
            <a:ext cx="5715001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smtClean="0"/>
              <a:t>Sources of morality: </a:t>
            </a:r>
            <a:r>
              <a:rPr lang="en-US" smtClean="0"/>
              <a:t>Intuition</a:t>
            </a:r>
            <a:endParaRPr lang="sk-SK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Brush Script MT" pitchFamily="66" charset="0"/>
              <a:buNone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en-US" dirty="0" smtClean="0"/>
              <a:t>Primary source of morality</a:t>
            </a:r>
          </a:p>
          <a:p>
            <a:pPr marL="640080" lvl="1" indent="-274320" fontAlgn="auto">
              <a:spcAft>
                <a:spcPts val="0"/>
              </a:spcAft>
              <a:defRPr/>
            </a:pPr>
            <a:r>
              <a:rPr lang="en-US" dirty="0" smtClean="0"/>
              <a:t>Conscience</a:t>
            </a:r>
          </a:p>
          <a:p>
            <a:pPr marL="365760" lvl="1" indent="0" fontAlgn="auto">
              <a:spcAft>
                <a:spcPts val="0"/>
              </a:spcAft>
              <a:buFont typeface="Brush Script MT" pitchFamily="66" charset="0"/>
              <a:buNone/>
              <a:defRPr/>
            </a:pPr>
            <a:r>
              <a:rPr lang="en-US" dirty="0" smtClean="0"/>
              <a:t> 	</a:t>
            </a: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en-US" dirty="0" smtClean="0"/>
              <a:t>Subjective</a:t>
            </a:r>
          </a:p>
          <a:p>
            <a:pPr marL="0" indent="0" fontAlgn="auto">
              <a:spcAft>
                <a:spcPts val="0"/>
              </a:spcAft>
              <a:buFont typeface="Brush Script MT" pitchFamily="66" charset="0"/>
              <a:buNone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defRPr/>
            </a:pPr>
            <a:endParaRPr lang="sk-SK" dirty="0"/>
          </a:p>
        </p:txBody>
      </p:sp>
      <p:pic>
        <p:nvPicPr>
          <p:cNvPr id="14340" name="Picture 4" descr="C:\Users\Juraj\Documents\School\subjects\tok\presentation\assets\thin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205163"/>
            <a:ext cx="2163763" cy="311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 rot="21540000">
            <a:off x="1200150" y="3959225"/>
            <a:ext cx="3065463" cy="1503363"/>
          </a:xfrm>
        </p:spPr>
        <p:txBody>
          <a:bodyPr anchor="ctr"/>
          <a:lstStyle/>
          <a:p>
            <a:r>
              <a:rPr lang="en-US" sz="1600" smtClean="0"/>
              <a:t>Sources of morality: </a:t>
            </a:r>
            <a:r>
              <a:rPr lang="en-US" sz="3600" smtClean="0"/>
              <a:t>Authority</a:t>
            </a:r>
            <a:endParaRPr lang="sk-SK" sz="48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575" y="1154113"/>
            <a:ext cx="3316288" cy="4624387"/>
          </a:xfrm>
        </p:spPr>
        <p:txBody>
          <a:bodyPr rtlCol="0">
            <a:normAutofit/>
          </a:bodyPr>
          <a:lstStyle/>
          <a:p>
            <a:pPr marL="274320" indent="-274320" fontAlgn="auto">
              <a:spcAft>
                <a:spcPts val="0"/>
              </a:spcAft>
              <a:defRPr/>
            </a:pPr>
            <a:r>
              <a:rPr lang="en-US" dirty="0"/>
              <a:t>Parents</a:t>
            </a: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en-US" sz="1400" dirty="0"/>
              <a:t>Kindergarten </a:t>
            </a:r>
            <a:r>
              <a:rPr lang="en-US" dirty="0" smtClean="0"/>
              <a:t>teachers</a:t>
            </a: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en-US" dirty="0" smtClean="0"/>
              <a:t>Culture</a:t>
            </a:r>
          </a:p>
          <a:p>
            <a:pPr marL="640080" lvl="1" indent="-274320" fontAlgn="auto">
              <a:spcAft>
                <a:spcPts val="0"/>
              </a:spcAft>
              <a:defRPr/>
            </a:pPr>
            <a:r>
              <a:rPr lang="en-US" dirty="0" smtClean="0"/>
              <a:t>Kamikaze </a:t>
            </a:r>
          </a:p>
          <a:p>
            <a:pPr marL="640080" lvl="1" indent="-274320" fontAlgn="auto">
              <a:spcAft>
                <a:spcPts val="0"/>
              </a:spcAft>
              <a:defRPr/>
            </a:pPr>
            <a:r>
              <a:rPr lang="en-US" dirty="0" smtClean="0"/>
              <a:t>Hara-kiri </a:t>
            </a: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en-US" dirty="0" smtClean="0"/>
              <a:t>Religion and other beliefs </a:t>
            </a:r>
          </a:p>
          <a:p>
            <a:pPr marL="640080" lvl="1" indent="-274320" fontAlgn="auto">
              <a:spcAft>
                <a:spcPts val="0"/>
              </a:spcAft>
              <a:defRPr/>
            </a:pPr>
            <a:r>
              <a:rPr lang="en-US" dirty="0" smtClean="0"/>
              <a:t>Polygamy in Christianity and Islam</a:t>
            </a:r>
          </a:p>
          <a:p>
            <a:pPr marL="640080" lvl="1" indent="-274320" fontAlgn="auto">
              <a:spcAft>
                <a:spcPts val="0"/>
              </a:spcAft>
              <a:defRPr/>
            </a:pPr>
            <a:r>
              <a:rPr lang="en-US" dirty="0" smtClean="0"/>
              <a:t>Universe people (.com) </a:t>
            </a:r>
          </a:p>
          <a:p>
            <a:pPr marL="0" indent="0" fontAlgn="auto">
              <a:spcAft>
                <a:spcPts val="0"/>
              </a:spcAft>
              <a:buFont typeface="Brush Script MT" pitchFamily="66" charset="0"/>
              <a:buNone/>
              <a:defRPr/>
            </a:pPr>
            <a:endParaRPr lang="sk-SK" dirty="0"/>
          </a:p>
        </p:txBody>
      </p:sp>
      <p:pic>
        <p:nvPicPr>
          <p:cNvPr id="16388" name="Picture 2" descr="C:\Users\Juraj\Documents\School\subjects\tok\presentation\assets\author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3" y="608013"/>
            <a:ext cx="3738562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 smtClean="0"/>
              <a:t>Sources of morality: </a:t>
            </a:r>
            <a:br>
              <a:rPr lang="en-US" sz="1600" dirty="0" smtClean="0"/>
            </a:br>
            <a:r>
              <a:rPr lang="en-US" sz="3600" dirty="0" smtClean="0"/>
              <a:t>Observation and reasoning</a:t>
            </a:r>
            <a:endParaRPr lang="sk-SK" sz="4800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Immanuel Kant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sk-SK" dirty="0" err="1" smtClean="0"/>
              <a:t>Utilitarianism</a:t>
            </a:r>
            <a:endParaRPr lang="en-US" dirty="0" smtClean="0"/>
          </a:p>
          <a:p>
            <a:pPr lvl="1"/>
            <a:r>
              <a:rPr lang="en-US" dirty="0" smtClean="0"/>
              <a:t>Maximize aggregate happiness</a:t>
            </a:r>
          </a:p>
        </p:txBody>
      </p:sp>
      <p:pic>
        <p:nvPicPr>
          <p:cNvPr id="15364" name="Picture 3" descr="C:\Users\Juraj\Documents\School\subjects\tok\presentation\assets\k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349500"/>
            <a:ext cx="6704013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 rot="21540000">
            <a:off x="1057275" y="1150938"/>
            <a:ext cx="3063875" cy="1503362"/>
          </a:xfrm>
        </p:spPr>
        <p:txBody>
          <a:bodyPr anchor="ctr">
            <a:normAutofit fontScale="90000"/>
          </a:bodyPr>
          <a:lstStyle/>
          <a:p>
            <a:r>
              <a:rPr lang="en-US" sz="1600" dirty="0" smtClean="0"/>
              <a:t>Sources of morality: </a:t>
            </a:r>
            <a:br>
              <a:rPr lang="en-US" sz="1600" dirty="0" smtClean="0"/>
            </a:br>
            <a:r>
              <a:rPr lang="en-US" sz="3600" dirty="0" smtClean="0"/>
              <a:t>Social and political agreement</a:t>
            </a:r>
            <a:br>
              <a:rPr lang="en-US" sz="3600" dirty="0" smtClean="0"/>
            </a:br>
            <a:r>
              <a:rPr lang="en-US" sz="1800" dirty="0" smtClean="0"/>
              <a:t>within a  smaller society</a:t>
            </a:r>
          </a:p>
        </p:txBody>
      </p:sp>
      <p:sp>
        <p:nvSpPr>
          <p:cNvPr id="17411" name="Content Placeholder 3"/>
          <p:cNvSpPr>
            <a:spLocks noGrp="1"/>
          </p:cNvSpPr>
          <p:nvPr>
            <p:ph idx="1"/>
          </p:nvPr>
        </p:nvSpPr>
        <p:spPr>
          <a:xfrm rot="60000">
            <a:off x="4854575" y="1150938"/>
            <a:ext cx="3021013" cy="4625975"/>
          </a:xfrm>
        </p:spPr>
        <p:txBody>
          <a:bodyPr anchor="t"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Laws</a:t>
            </a:r>
          </a:p>
          <a:p>
            <a:r>
              <a:rPr lang="en-US" dirty="0" smtClean="0"/>
              <a:t>Ethical standards</a:t>
            </a:r>
          </a:p>
          <a:p>
            <a:endParaRPr lang="en-US" dirty="0" smtClean="0"/>
          </a:p>
          <a:p>
            <a:r>
              <a:rPr lang="en-US" dirty="0" smtClean="0"/>
              <a:t>Objective</a:t>
            </a:r>
            <a:endParaRPr lang="sk-SK" dirty="0" smtClean="0"/>
          </a:p>
        </p:txBody>
      </p:sp>
      <p:pic>
        <p:nvPicPr>
          <p:cNvPr id="17412" name="Picture 3" descr="C:\Users\Juraj\Documents\School\subjects\tok\presentation\assets\eth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155950"/>
            <a:ext cx="3259137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4425" y="1052513"/>
            <a:ext cx="6964363" cy="12033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Is there anything like objective morality?</a:t>
            </a:r>
            <a:endParaRPr lang="sk-SK" dirty="0"/>
          </a:p>
        </p:txBody>
      </p:sp>
      <p:pic>
        <p:nvPicPr>
          <p:cNvPr id="18435" name="Picture 3" descr="C:\Users\Juraj\Documents\School\subjects\tok\presentation\assets\distrib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2565400"/>
            <a:ext cx="76200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7596336" y="2780928"/>
            <a:ext cx="0" cy="23762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07181" y="2852936"/>
            <a:ext cx="800219" cy="230425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2000" dirty="0" smtClean="0"/>
              <a:t>Disagreement among people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-60000">
            <a:off x="1056491" y="1655430"/>
            <a:ext cx="3064827" cy="1503037"/>
          </a:xfrm>
        </p:spPr>
        <p:txBody>
          <a:bodyPr/>
          <a:lstStyle/>
          <a:p>
            <a:r>
              <a:rPr lang="en-US" sz="1600" dirty="0" smtClean="0"/>
              <a:t>Objective morality: </a:t>
            </a:r>
            <a:br>
              <a:rPr lang="en-US" sz="1600" dirty="0" smtClean="0"/>
            </a:br>
            <a:r>
              <a:rPr lang="en-US" sz="3600" dirty="0" smtClean="0"/>
              <a:t>The grey zone problem</a:t>
            </a:r>
            <a:endParaRPr lang="sk-SK" sz="4800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determine the “right” opinion?</a:t>
            </a:r>
          </a:p>
          <a:p>
            <a:endParaRPr lang="en-US" dirty="0" smtClean="0"/>
          </a:p>
          <a:p>
            <a:r>
              <a:rPr lang="en-US" dirty="0" smtClean="0"/>
              <a:t>Mean (?)</a:t>
            </a:r>
          </a:p>
          <a:p>
            <a:pPr lvl="1"/>
            <a:r>
              <a:rPr lang="en-US" dirty="0" smtClean="0"/>
              <a:t>Manipulation of masses</a:t>
            </a:r>
          </a:p>
          <a:p>
            <a:pPr lvl="2"/>
            <a:r>
              <a:rPr lang="en-US" dirty="0" smtClean="0"/>
              <a:t>Factors against:</a:t>
            </a:r>
          </a:p>
          <a:p>
            <a:pPr lvl="3"/>
            <a:r>
              <a:rPr lang="en-US" dirty="0" smtClean="0"/>
              <a:t>Education</a:t>
            </a:r>
          </a:p>
          <a:p>
            <a:pPr lvl="4"/>
            <a:r>
              <a:rPr lang="en-US" dirty="0" smtClean="0"/>
              <a:t>Encourages critical thinking </a:t>
            </a:r>
            <a:r>
              <a:rPr lang="en-US" dirty="0" smtClean="0">
                <a:sym typeface="Wingdings" pitchFamily="2" charset="2"/>
              </a:rPr>
              <a:t> having own opinion</a:t>
            </a:r>
          </a:p>
          <a:p>
            <a:r>
              <a:rPr lang="en-US" dirty="0" smtClean="0">
                <a:sym typeface="Wingdings" pitchFamily="2" charset="2"/>
              </a:rPr>
              <a:t>Weighted mean (?)</a:t>
            </a:r>
          </a:p>
          <a:p>
            <a:pPr lvl="1"/>
            <a:r>
              <a:rPr lang="en-US" sz="1400" dirty="0" smtClean="0">
                <a:sym typeface="Wingdings" pitchFamily="2" charset="2"/>
              </a:rPr>
              <a:t>Level of education as weight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sk-SK" dirty="0"/>
          </a:p>
        </p:txBody>
      </p:sp>
      <p:pic>
        <p:nvPicPr>
          <p:cNvPr id="6" name="Picture 3" descr="C:\Users\Juraj\Documents\School\subjects\tok\presentation\assets\distribu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17032"/>
            <a:ext cx="3190065" cy="11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998674" y="744625"/>
            <a:ext cx="1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85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So… how do we know we are acting morally?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406" y="5157192"/>
            <a:ext cx="6769100" cy="503659"/>
          </a:xfrm>
        </p:spPr>
        <p:txBody>
          <a:bodyPr rtlCol="0">
            <a:normAutofit/>
          </a:bodyPr>
          <a:lstStyle/>
          <a:p>
            <a:pPr marL="0" indent="0" algn="ctr" fontAlgn="auto">
              <a:spcAft>
                <a:spcPts val="0"/>
              </a:spcAft>
              <a:buFont typeface="Brush Script MT" pitchFamily="66" charset="0"/>
              <a:buNone/>
              <a:defRPr/>
            </a:pPr>
            <a:r>
              <a:rPr lang="en-US" sz="2600" i="1" dirty="0" smtClean="0"/>
              <a:t>“Treat others as you would like to be treated.”</a:t>
            </a:r>
          </a:p>
          <a:p>
            <a:pPr marL="274320" indent="-274320" algn="ctr"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460" name="Content Placeholder 2"/>
          <p:cNvSpPr txBox="1">
            <a:spLocks/>
          </p:cNvSpPr>
          <p:nvPr/>
        </p:nvSpPr>
        <p:spPr bwMode="auto">
          <a:xfrm>
            <a:off x="1504950" y="2360613"/>
            <a:ext cx="61960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</a:pPr>
            <a:r>
              <a:rPr lang="en-US" sz="3600" dirty="0"/>
              <a:t>…we don’t.</a:t>
            </a:r>
            <a:endParaRPr lang="sk-SK" sz="3600" dirty="0"/>
          </a:p>
        </p:txBody>
      </p:sp>
      <p:pic>
        <p:nvPicPr>
          <p:cNvPr id="19461" name="Picture 5" descr="C:\Users\Juraj\Documents\School\subjects\tok\presentation\assets\go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412" y="3356992"/>
            <a:ext cx="2863088" cy="214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4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Thank you for your attention!</a:t>
            </a:r>
            <a:endParaRPr lang="sk-SK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476375" y="5157788"/>
            <a:ext cx="6196013" cy="804862"/>
          </a:xfrm>
        </p:spPr>
        <p:txBody>
          <a:bodyPr/>
          <a:lstStyle/>
          <a:p>
            <a:pPr marL="0" indent="0" algn="ctr">
              <a:buFont typeface="Brush Script MT" pitchFamily="66" charset="0"/>
              <a:buNone/>
            </a:pPr>
            <a:r>
              <a:rPr lang="en-US" sz="2800" dirty="0" smtClean="0"/>
              <a:t>Questions or comments?</a:t>
            </a:r>
            <a:endParaRPr lang="sk-SK" sz="2800" dirty="0" smtClean="0"/>
          </a:p>
        </p:txBody>
      </p:sp>
      <p:pic>
        <p:nvPicPr>
          <p:cNvPr id="20484" name="Picture 2" descr="C:\Users\Juraj\Documents\School\subjects\tok\presentation\assets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989138"/>
            <a:ext cx="4216400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122363" y="669925"/>
            <a:ext cx="6964362" cy="1201738"/>
          </a:xfrm>
        </p:spPr>
        <p:txBody>
          <a:bodyPr/>
          <a:lstStyle/>
          <a:p>
            <a:r>
              <a:rPr lang="en-US" smtClean="0"/>
              <a:t>To cross or not to cross?</a:t>
            </a:r>
            <a:endParaRPr lang="sk-SK" smtClean="0"/>
          </a:p>
        </p:txBody>
      </p:sp>
      <p:pic>
        <p:nvPicPr>
          <p:cNvPr id="6147" name="Picture 2" descr="http://www.gadgets-article.com/wp-content/uploads/2009/11/red-traffic-l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44675"/>
            <a:ext cx="5824538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skip or not to skip?</a:t>
            </a:r>
            <a:endParaRPr lang="sk-SK" smtClean="0"/>
          </a:p>
        </p:txBody>
      </p:sp>
      <p:pic>
        <p:nvPicPr>
          <p:cNvPr id="7171" name="Picture 2" descr="http://www.elec-intro.com/EX/05-15-07/big01991512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8" y="2636838"/>
            <a:ext cx="2060575" cy="260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6" descr="C:\Users\Juraj\Documents\School\subjects\tok\presentation\assets\pap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073275"/>
            <a:ext cx="3727450" cy="372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60811" y="456258"/>
            <a:ext cx="2952328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300" dirty="0" smtClean="0">
                <a:solidFill>
                  <a:srgbClr val="FF0000"/>
                </a:solidFill>
              </a:rPr>
              <a:t>X</a:t>
            </a:r>
            <a:endParaRPr lang="sk-SK" sz="413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2120" y="1881698"/>
            <a:ext cx="2099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…when you have to </a:t>
            </a:r>
          </a:p>
          <a:p>
            <a:pPr algn="ctr"/>
            <a:r>
              <a:rPr lang="en-US" dirty="0" smtClean="0"/>
              <a:t>write a dossier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“How do I look, honey?”</a:t>
            </a:r>
            <a:endParaRPr lang="sk-SK" smtClean="0"/>
          </a:p>
        </p:txBody>
      </p:sp>
      <p:pic>
        <p:nvPicPr>
          <p:cNvPr id="8195" name="Picture 2" descr="http://3.bp.blogspot.com/_Rs53-MPsJaI/Rs-qh8MGQ5I/AAAAAAAACqg/7kIsHaMzPlI/s400/1agirl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916113"/>
            <a:ext cx="37846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Anything in common?</a:t>
            </a:r>
            <a:endParaRPr lang="sk-SK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51188" y="4797425"/>
            <a:ext cx="2967037" cy="879475"/>
          </a:xfrm>
        </p:spPr>
        <p:txBody>
          <a:bodyPr/>
          <a:lstStyle/>
          <a:p>
            <a:pPr marL="0" indent="0">
              <a:buFont typeface="Brush Script MT" pitchFamily="66" charset="0"/>
              <a:buNone/>
            </a:pPr>
            <a:r>
              <a:rPr lang="en-US" dirty="0" smtClean="0"/>
              <a:t>…a moral conflict</a:t>
            </a:r>
            <a:endParaRPr lang="sk-SK" dirty="0" smtClean="0"/>
          </a:p>
        </p:txBody>
      </p:sp>
      <p:pic>
        <p:nvPicPr>
          <p:cNvPr id="9220" name="Picture 2" descr="http://www.gadgets-article.com/wp-content/uploads/2009/11/red-traffic-l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0" y="1989138"/>
            <a:ext cx="3368675" cy="238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2" descr="http://www.elec-intro.com/EX/05-15-07/big019915124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2008188"/>
            <a:ext cx="1871663" cy="236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2" descr="http://3.bp.blogspot.com/_Rs53-MPsJaI/Rs-qh8MGQ5I/AAAAAAAACqg/7kIsHaMzPlI/s400/1agirl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1989138"/>
            <a:ext cx="2255838" cy="238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Knowledge issue</a:t>
            </a:r>
            <a:endParaRPr lang="sk-SK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547813" y="2781300"/>
            <a:ext cx="6196012" cy="1368425"/>
          </a:xfrm>
        </p:spPr>
        <p:txBody>
          <a:bodyPr/>
          <a:lstStyle/>
          <a:p>
            <a:pPr marL="0" indent="0" algn="ctr">
              <a:buFont typeface="Brush Script MT" pitchFamily="66" charset="0"/>
              <a:buNone/>
            </a:pPr>
            <a:r>
              <a:rPr lang="en-US" sz="3600" dirty="0" smtClean="0"/>
              <a:t>How do we know we are acting morally?</a:t>
            </a:r>
            <a:endParaRPr lang="sk-SK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does morality exist?</a:t>
            </a:r>
            <a:endParaRPr lang="sk-SK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463675" y="1916832"/>
            <a:ext cx="6196013" cy="3960439"/>
          </a:xfrm>
        </p:spPr>
        <p:txBody>
          <a:bodyPr/>
          <a:lstStyle/>
          <a:p>
            <a:pPr marL="0" indent="0" algn="ctr">
              <a:buFont typeface="Brush Script MT" pitchFamily="66" charset="0"/>
              <a:buNone/>
            </a:pPr>
            <a:r>
              <a:rPr lang="en-US" dirty="0" smtClean="0"/>
              <a:t>…because of the human nature</a:t>
            </a:r>
          </a:p>
          <a:p>
            <a:pPr marL="0" indent="0">
              <a:buFont typeface="Brush Script MT" pitchFamily="66" charset="0"/>
              <a:buNone/>
            </a:pPr>
            <a:endParaRPr lang="en-US" dirty="0" smtClean="0"/>
          </a:p>
          <a:p>
            <a:pPr marL="0" indent="0">
              <a:buFont typeface="Brush Script MT" pitchFamily="66" charset="0"/>
              <a:buNone/>
            </a:pPr>
            <a:endParaRPr lang="en-US" dirty="0" smtClean="0"/>
          </a:p>
          <a:p>
            <a:pPr marL="0" indent="0">
              <a:buFont typeface="Brush Script MT" pitchFamily="66" charset="0"/>
              <a:buNone/>
            </a:pPr>
            <a:endParaRPr lang="en-US" dirty="0" smtClean="0"/>
          </a:p>
          <a:p>
            <a:pPr marL="0" indent="0">
              <a:buFont typeface="Brush Script MT" pitchFamily="66" charset="0"/>
              <a:buNone/>
            </a:pPr>
            <a:endParaRPr lang="en-US" dirty="0" smtClean="0"/>
          </a:p>
          <a:p>
            <a:pPr marL="0" indent="0">
              <a:buFont typeface="Brush Script MT" pitchFamily="66" charset="0"/>
              <a:buNone/>
            </a:pPr>
            <a:endParaRPr lang="en-US" dirty="0" smtClean="0"/>
          </a:p>
          <a:p>
            <a:pPr marL="0" indent="0" algn="ctr">
              <a:buFont typeface="Brush Script MT" pitchFamily="66" charset="0"/>
              <a:buNone/>
            </a:pPr>
            <a:r>
              <a:rPr lang="en-US" dirty="0" smtClean="0"/>
              <a:t>Morality </a:t>
            </a:r>
            <a:r>
              <a:rPr lang="en-US" dirty="0" smtClean="0"/>
              <a:t>deals </a:t>
            </a:r>
            <a:r>
              <a:rPr lang="en-US" dirty="0" smtClean="0"/>
              <a:t>not only with action but also with </a:t>
            </a:r>
            <a:r>
              <a:rPr lang="en-US" b="1" dirty="0" smtClean="0"/>
              <a:t>intention</a:t>
            </a:r>
            <a:r>
              <a:rPr lang="en-US" dirty="0" smtClean="0"/>
              <a:t>. </a:t>
            </a:r>
          </a:p>
          <a:p>
            <a:pPr marL="0" indent="0" algn="ctr">
              <a:buFont typeface="Brush Script MT" pitchFamily="66" charset="0"/>
              <a:buNone/>
            </a:pPr>
            <a:r>
              <a:rPr lang="en-US" sz="2000" dirty="0" smtClean="0"/>
              <a:t>Our perception of morality is strongly influenced by the </a:t>
            </a:r>
            <a:r>
              <a:rPr lang="en-US" sz="2000" b="1" dirty="0" smtClean="0"/>
              <a:t>actual situation </a:t>
            </a:r>
            <a:r>
              <a:rPr lang="en-US" sz="2000" dirty="0" smtClean="0"/>
              <a:t>we find ourselves in.</a:t>
            </a:r>
          </a:p>
          <a:p>
            <a:pPr marL="0" indent="0">
              <a:buFont typeface="Brush Script MT" pitchFamily="66" charset="0"/>
              <a:buNone/>
            </a:pPr>
            <a:endParaRPr lang="en-US" dirty="0" smtClean="0"/>
          </a:p>
          <a:p>
            <a:pPr marL="685800" lvl="2" indent="0">
              <a:buFont typeface="Brush Script MT" pitchFamily="66" charset="0"/>
              <a:buNone/>
            </a:pPr>
            <a:endParaRPr lang="sk-SK" dirty="0" smtClean="0"/>
          </a:p>
        </p:txBody>
      </p:sp>
      <p:pic>
        <p:nvPicPr>
          <p:cNvPr id="12292" name="Picture 4" descr="C:\Users\Juraj\Documents\School\subjects\tok\presentation\assets\human_na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96" y="2564904"/>
            <a:ext cx="7537450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 rot="21540000">
            <a:off x="1119188" y="935038"/>
            <a:ext cx="3065462" cy="520700"/>
          </a:xfrm>
        </p:spPr>
        <p:txBody>
          <a:bodyPr/>
          <a:lstStyle/>
          <a:p>
            <a:r>
              <a:rPr lang="en-US" smtClean="0"/>
              <a:t>Real-life situation</a:t>
            </a:r>
            <a:endParaRPr lang="sk-SK" smtClean="0"/>
          </a:p>
        </p:txBody>
      </p:sp>
      <p:sp>
        <p:nvSpPr>
          <p:cNvPr id="11267" name="Text Placeholder 4"/>
          <p:cNvSpPr>
            <a:spLocks noGrp="1"/>
          </p:cNvSpPr>
          <p:nvPr>
            <p:ph type="body" sz="half" idx="2"/>
          </p:nvPr>
        </p:nvSpPr>
        <p:spPr>
          <a:xfrm rot="21540000">
            <a:off x="1133475" y="2733675"/>
            <a:ext cx="3294063" cy="2100263"/>
          </a:xfrm>
        </p:spPr>
        <p:txBody>
          <a:bodyPr/>
          <a:lstStyle/>
          <a:p>
            <a:pPr marL="342900" indent="-342900" algn="l">
              <a:buFont typeface="Constantia" pitchFamily="18" charset="0"/>
              <a:buAutoNum type="arabicPeriod"/>
            </a:pPr>
            <a:r>
              <a:rPr lang="en-US" dirty="0" smtClean="0"/>
              <a:t>…the road looks empty</a:t>
            </a:r>
          </a:p>
          <a:p>
            <a:pPr marL="342900" indent="-342900" algn="l">
              <a:buFont typeface="Constantia" pitchFamily="18" charset="0"/>
              <a:buAutoNum type="arabicPeriod"/>
            </a:pPr>
            <a:endParaRPr lang="en-US" dirty="0" smtClean="0"/>
          </a:p>
          <a:p>
            <a:pPr marL="342900" indent="-342900" algn="l">
              <a:buFont typeface="Constantia" pitchFamily="18" charset="0"/>
              <a:buAutoNum type="arabicPeriod"/>
            </a:pPr>
            <a:r>
              <a:rPr lang="en-US" dirty="0" smtClean="0"/>
              <a:t>…you don’t want to miss the finals of The Champions League</a:t>
            </a:r>
          </a:p>
          <a:p>
            <a:pPr marL="342900" indent="-342900" algn="l">
              <a:buFont typeface="Constantia" pitchFamily="18" charset="0"/>
              <a:buAutoNum type="arabicPeriod"/>
            </a:pPr>
            <a:endParaRPr lang="en-US" dirty="0" smtClean="0"/>
          </a:p>
          <a:p>
            <a:pPr marL="342900" indent="-342900" algn="l">
              <a:buFont typeface="Constantia" pitchFamily="18" charset="0"/>
              <a:buAutoNum type="arabicPeriod"/>
            </a:pPr>
            <a:r>
              <a:rPr lang="en-US" dirty="0" smtClean="0"/>
              <a:t>…your friend needs urgent medical help</a:t>
            </a:r>
          </a:p>
          <a:p>
            <a:pPr marL="342900" indent="-342900" algn="l">
              <a:buFont typeface="Constantia" pitchFamily="18" charset="0"/>
              <a:buAutoNum type="arabicPeriod"/>
            </a:pPr>
            <a:endParaRPr lang="en-US" dirty="0" smtClean="0"/>
          </a:p>
        </p:txBody>
      </p:sp>
      <p:pic>
        <p:nvPicPr>
          <p:cNvPr id="11268" name="Picture 2" descr="http://www.gadgets-article.com/wp-content/uploads/2009/11/red-traffic-l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0" y="2133600"/>
            <a:ext cx="3438525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Placeholder 4"/>
          <p:cNvSpPr txBox="1">
            <a:spLocks/>
          </p:cNvSpPr>
          <p:nvPr/>
        </p:nvSpPr>
        <p:spPr bwMode="auto">
          <a:xfrm rot="-60000">
            <a:off x="1268413" y="1511300"/>
            <a:ext cx="30480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just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</a:pPr>
            <a:r>
              <a:rPr lang="en-US" sz="1600" dirty="0"/>
              <a:t>Your are driving a car and about to cross traffic lights when red is on because...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xfrm rot="-60000">
            <a:off x="976829" y="1009379"/>
            <a:ext cx="3288682" cy="627998"/>
          </a:xfrm>
        </p:spPr>
        <p:txBody>
          <a:bodyPr/>
          <a:lstStyle/>
          <a:p>
            <a:r>
              <a:rPr lang="en-US" dirty="0" smtClean="0"/>
              <a:t>…but how do we know?</a:t>
            </a:r>
            <a:endParaRPr lang="sk-SK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 smtClean="0"/>
              <a:t>Sources of morality:</a:t>
            </a: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en-US" dirty="0" smtClean="0"/>
              <a:t>Intuition </a:t>
            </a: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en-US" dirty="0"/>
              <a:t>Authority</a:t>
            </a: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en-US" dirty="0" smtClean="0"/>
              <a:t>Observation and reasoning</a:t>
            </a: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en-US" dirty="0" smtClean="0"/>
              <a:t>Social consensus </a:t>
            </a:r>
          </a:p>
        </p:txBody>
      </p:sp>
      <p:pic>
        <p:nvPicPr>
          <p:cNvPr id="13317" name="Picture 5" descr="C:\Users\Juraj\Documents\School\subjects\tok\presentation\assets\question_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38342"/>
            <a:ext cx="2762969" cy="345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2191</TotalTime>
  <Words>295</Words>
  <Application>Microsoft Office PowerPoint</Application>
  <PresentationFormat>On-screen Show (4:3)</PresentationFormat>
  <Paragraphs>83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Pushpin</vt:lpstr>
      <vt:lpstr>Theory of Knowledge  Presentation</vt:lpstr>
      <vt:lpstr>To cross or not to cross?</vt:lpstr>
      <vt:lpstr>To skip or not to skip?</vt:lpstr>
      <vt:lpstr>“How do I look, honey?”</vt:lpstr>
      <vt:lpstr>Anything in common?</vt:lpstr>
      <vt:lpstr>Knowledge issue</vt:lpstr>
      <vt:lpstr>Why does morality exist?</vt:lpstr>
      <vt:lpstr>Real-life situation</vt:lpstr>
      <vt:lpstr>…but how do we know?</vt:lpstr>
      <vt:lpstr>Sources of morality: Intuition</vt:lpstr>
      <vt:lpstr>Sources of morality: Authority</vt:lpstr>
      <vt:lpstr>Sources of morality:  Observation and reasoning</vt:lpstr>
      <vt:lpstr>Sources of morality:  Social and political agreement within a  smaller society</vt:lpstr>
      <vt:lpstr>Is there anything like objective morality?</vt:lpstr>
      <vt:lpstr>Objective morality:  The grey zone problem</vt:lpstr>
      <vt:lpstr>So… how do we know we are acting morally?</vt:lpstr>
      <vt:lpstr>Thank you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Juraj</dc:creator>
  <cp:lastModifiedBy>Juraj</cp:lastModifiedBy>
  <cp:revision>49</cp:revision>
  <dcterms:created xsi:type="dcterms:W3CDTF">2010-10-13T13:25:29Z</dcterms:created>
  <dcterms:modified xsi:type="dcterms:W3CDTF">2010-10-15T05:10:45Z</dcterms:modified>
</cp:coreProperties>
</file>