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14" r:id="rId5"/>
    <p:sldId id="305" r:id="rId6"/>
    <p:sldId id="319" r:id="rId7"/>
    <p:sldId id="321" r:id="rId8"/>
    <p:sldId id="324" r:id="rId9"/>
    <p:sldId id="323" r:id="rId10"/>
    <p:sldId id="325" r:id="rId11"/>
    <p:sldId id="326" r:id="rId12"/>
    <p:sldId id="322" r:id="rId13"/>
    <p:sldId id="327" r:id="rId14"/>
    <p:sldId id="317" r:id="rId15"/>
    <p:sldId id="316" r:id="rId16"/>
    <p:sldId id="328" r:id="rId17"/>
    <p:sldId id="329" r:id="rId18"/>
    <p:sldId id="330" r:id="rId19"/>
    <p:sldId id="334" r:id="rId20"/>
    <p:sldId id="332" r:id="rId21"/>
    <p:sldId id="333" r:id="rId22"/>
    <p:sldId id="335" r:id="rId23"/>
    <p:sldId id="336" r:id="rId24"/>
    <p:sldId id="337" r:id="rId25"/>
    <p:sldId id="338" r:id="rId26"/>
    <p:sldId id="339" r:id="rId27"/>
    <p:sldId id="341" r:id="rId28"/>
    <p:sldId id="342" r:id="rId29"/>
    <p:sldId id="340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695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029"/>
    <a:srgbClr val="FF9900"/>
    <a:srgbClr val="000000"/>
    <a:srgbClr val="FF0000"/>
    <a:srgbClr val="EDCAED"/>
    <a:srgbClr val="C85FC8"/>
    <a:srgbClr val="722772"/>
    <a:srgbClr val="869ECC"/>
    <a:srgbClr val="AAACAE"/>
    <a:srgbClr val="6A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5"/>
    <p:restoredTop sz="79455"/>
  </p:normalViewPr>
  <p:slideViewPr>
    <p:cSldViewPr snapToGrid="0" snapToObjects="1" showGuides="1">
      <p:cViewPr>
        <p:scale>
          <a:sx n="96" d="100"/>
          <a:sy n="96" d="100"/>
        </p:scale>
        <p:origin x="1880" y="144"/>
      </p:cViewPr>
      <p:guideLst>
        <p:guide orient="horz" pos="602"/>
        <p:guide orient="horz" pos="4043"/>
        <p:guide orient="horz" pos="2387"/>
        <p:guide orient="horz" pos="4233"/>
        <p:guide orient="horz" pos="801"/>
        <p:guide orient="horz" pos="695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2016-11-03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http://localhost:8080//v2/</a:t>
            </a:r>
            <a:r>
              <a:rPr lang="en-US" dirty="0" err="1" smtClean="0"/>
              <a:t>api</a:t>
            </a:r>
            <a:r>
              <a:rPr lang="en-US" dirty="0" smtClean="0"/>
              <a:t>-docs</a:t>
            </a:r>
          </a:p>
          <a:p>
            <a:endParaRPr lang="en-US" dirty="0" smtClean="0"/>
          </a:p>
          <a:p>
            <a:r>
              <a:rPr lang="en-US" dirty="0" smtClean="0"/>
              <a:t>http://localhost:8080/swagger-</a:t>
            </a:r>
            <a:r>
              <a:rPr lang="en-US" dirty="0" err="1" smtClean="0"/>
              <a:t>ui.html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http://localhost:8080//v2/</a:t>
            </a:r>
            <a:r>
              <a:rPr lang="en-US" dirty="0" err="1" smtClean="0"/>
              <a:t>api</a:t>
            </a:r>
            <a:r>
              <a:rPr lang="en-US" dirty="0" smtClean="0"/>
              <a:t>-docs</a:t>
            </a:r>
          </a:p>
          <a:p>
            <a:endParaRPr lang="en-US" dirty="0" smtClean="0"/>
          </a:p>
          <a:p>
            <a:r>
              <a:rPr lang="en-US" dirty="0" smtClean="0"/>
              <a:t>http://localhost:8080/swagger-</a:t>
            </a:r>
            <a:r>
              <a:rPr lang="en-US" dirty="0" err="1" smtClean="0"/>
              <a:t>ui.html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8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7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done with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is REST </a:t>
            </a:r>
          </a:p>
          <a:p>
            <a:r>
              <a:rPr lang="en-US" dirty="0" smtClean="0"/>
              <a:t>Explain how it is most commonly</a:t>
            </a:r>
            <a:r>
              <a:rPr lang="en-US" baseline="0" dirty="0" smtClean="0"/>
              <a:t>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is REST </a:t>
            </a:r>
          </a:p>
          <a:p>
            <a:r>
              <a:rPr lang="en-US" dirty="0" smtClean="0"/>
              <a:t>Explain how it is most commonly</a:t>
            </a:r>
            <a:r>
              <a:rPr lang="en-US" baseline="0" dirty="0" smtClean="0"/>
              <a:t>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4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statefull</a:t>
            </a:r>
            <a:r>
              <a:rPr lang="en-US" dirty="0" smtClean="0"/>
              <a:t> communication the server</a:t>
            </a:r>
            <a:r>
              <a:rPr lang="en-US" baseline="0" dirty="0" smtClean="0"/>
              <a:t> holds a state for each client – session. This is identified by an identifier within each message (e.g. a cookie).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case of stateless communication, each message contains everything required for the operation. All the state is maintained on the client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is REST </a:t>
            </a:r>
          </a:p>
          <a:p>
            <a:r>
              <a:rPr lang="en-US" dirty="0" smtClean="0"/>
              <a:t>Explain how it is most commonly</a:t>
            </a:r>
            <a:r>
              <a:rPr lang="en-US" baseline="0" dirty="0" smtClean="0"/>
              <a:t>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 of Spark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andorGreenAnemone.png"/>
          <p:cNvPicPr>
            <a:picLocks noChangeAspect="1"/>
          </p:cNvPicPr>
          <p:nvPr userDrawn="1"/>
        </p:nvPicPr>
        <p:blipFill>
          <a:blip r:embed="rId2" cstate="print"/>
          <a:srcRect r="42537" b="50647"/>
          <a:stretch>
            <a:fillRect/>
          </a:stretch>
        </p:blipFill>
        <p:spPr>
          <a:xfrm>
            <a:off x="0" y="1640"/>
            <a:ext cx="5254388" cy="338300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3705418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D98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FF9900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FF9900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FF9900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x-rs-spec.java.net/)" TargetMode="External"/><Relationship Id="rId4" Type="http://schemas.openxmlformats.org/officeDocument/2006/relationships/hyperlink" Target="http://sparkjava.com/)" TargetMode="External"/><Relationship Id="rId5" Type="http://schemas.openxmlformats.org/officeDocument/2006/relationships/hyperlink" Target="https://projects.spring.io/spring-boot/)" TargetMode="External"/><Relationship Id="rId6" Type="http://schemas.openxmlformats.org/officeDocument/2006/relationships/hyperlink" Target="http://www.dropwizard.io/)" TargetMode="External"/><Relationship Id="rId7" Type="http://schemas.openxmlformats.org/officeDocument/2006/relationships/hyperlink" Target="http://katharsis.io/)" TargetMode="External"/><Relationship Id="rId8" Type="http://schemas.openxmlformats.org/officeDocument/2006/relationships/hyperlink" Target="http://wildfly-swarm.io/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java.com/" TargetMode="External"/><Relationship Id="rId4" Type="http://schemas.openxmlformats.org/officeDocument/2006/relationships/hyperlink" Target="https://github.com/hlavacek/fei-2016-library-spar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lavacek/fei-2016-library-boot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" TargetMode="External"/><Relationship Id="rId4" Type="http://schemas.openxmlformats.org/officeDocument/2006/relationships/hyperlink" Target="https://apiary.io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link-relations/link-relations.xhtml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rest.io/java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Building REST Interfaces in Java</a:t>
            </a:r>
          </a:p>
          <a:p>
            <a:r>
              <a:rPr lang="en-CA" sz="2000" dirty="0" smtClean="0"/>
              <a:t>Vladimir Hlavacek</a:t>
            </a:r>
          </a:p>
          <a:p>
            <a:r>
              <a:rPr lang="en-CA" sz="2000" dirty="0" err="1" smtClean="0"/>
              <a:t>Juraj</a:t>
            </a:r>
            <a:r>
              <a:rPr lang="en-CA" sz="2000" dirty="0" smtClean="0"/>
              <a:t> </a:t>
            </a:r>
            <a:r>
              <a:rPr lang="en-CA" sz="2000" dirty="0" err="1" smtClean="0"/>
              <a:t>Toth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Layered System</a:t>
            </a:r>
          </a:p>
          <a:p>
            <a:pPr lvl="1"/>
            <a:r>
              <a:rPr lang="en-CA" dirty="0" smtClean="0"/>
              <a:t> Messages may go via multiple layers (e.g. Firewall, Load balancer, Proxy </a:t>
            </a:r>
            <a:r>
              <a:rPr lang="is-IS" dirty="0" smtClean="0"/>
              <a:t>…</a:t>
            </a:r>
            <a:r>
              <a:rPr lang="en-CA" dirty="0" smtClean="0"/>
              <a:t>)</a:t>
            </a:r>
          </a:p>
          <a:p>
            <a:r>
              <a:rPr lang="en-CA" dirty="0" smtClean="0"/>
              <a:t>Cacheable</a:t>
            </a:r>
          </a:p>
          <a:p>
            <a:pPr lvl="1"/>
            <a:r>
              <a:rPr lang="en-CA" dirty="0" smtClean="0"/>
              <a:t>Messages may be cached on different layers</a:t>
            </a:r>
          </a:p>
          <a:p>
            <a:r>
              <a:rPr lang="en-CA" dirty="0" smtClean="0"/>
              <a:t>Code-on-Demand</a:t>
            </a:r>
          </a:p>
          <a:p>
            <a:pPr lvl="1"/>
            <a:r>
              <a:rPr lang="en-CA" dirty="0" smtClean="0"/>
              <a:t>Server may deliver a code to be executed on the client</a:t>
            </a:r>
          </a:p>
          <a:p>
            <a:pPr lvl="2"/>
            <a:r>
              <a:rPr lang="en-CA" dirty="0" err="1" smtClean="0"/>
              <a:t>Javascript</a:t>
            </a:r>
            <a:r>
              <a:rPr lang="en-CA" dirty="0" smtClean="0"/>
              <a:t>, Flash, Applet, Silverlight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Remaining REST Principles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Many frameworks</a:t>
            </a:r>
          </a:p>
          <a:p>
            <a:pPr lvl="1"/>
            <a:r>
              <a:rPr lang="en-CA" dirty="0"/>
              <a:t>JAX-RS (</a:t>
            </a:r>
            <a:r>
              <a:rPr lang="en-CA" dirty="0">
                <a:hlinkClick r:id="rId3"/>
              </a:rPr>
              <a:t>https://jax-rs-spec.java.net</a:t>
            </a:r>
            <a:r>
              <a:rPr lang="en-CA" dirty="0" smtClean="0">
                <a:hlinkClick r:id="rId3"/>
              </a:rPr>
              <a:t>/)</a:t>
            </a:r>
            <a:endParaRPr lang="en-CA" dirty="0" smtClean="0"/>
          </a:p>
          <a:p>
            <a:pPr lvl="1"/>
            <a:r>
              <a:rPr lang="en-CA" dirty="0"/>
              <a:t>Spark (</a:t>
            </a:r>
            <a:r>
              <a:rPr lang="en-CA" dirty="0">
                <a:hlinkClick r:id="rId4"/>
              </a:rPr>
              <a:t>http://sparkjava.com</a:t>
            </a:r>
            <a:r>
              <a:rPr lang="en-CA" dirty="0" smtClean="0">
                <a:hlinkClick r:id="rId4"/>
              </a:rPr>
              <a:t>/)</a:t>
            </a:r>
            <a:endParaRPr lang="en-CA" dirty="0" smtClean="0"/>
          </a:p>
          <a:p>
            <a:pPr lvl="1"/>
            <a:r>
              <a:rPr lang="en-CA" dirty="0" smtClean="0"/>
              <a:t>Spring </a:t>
            </a:r>
            <a:r>
              <a:rPr lang="en-CA" dirty="0"/>
              <a:t>Boot (</a:t>
            </a:r>
            <a:r>
              <a:rPr lang="en-CA" dirty="0">
                <a:hlinkClick r:id="rId5"/>
              </a:rPr>
              <a:t>https://projects.spring.io/spring-boot</a:t>
            </a:r>
            <a:r>
              <a:rPr lang="en-CA" dirty="0" smtClean="0">
                <a:hlinkClick r:id="rId5"/>
              </a:rPr>
              <a:t>/)</a:t>
            </a:r>
            <a:endParaRPr lang="en-CA" dirty="0" smtClean="0"/>
          </a:p>
          <a:p>
            <a:pPr lvl="1"/>
            <a:r>
              <a:rPr lang="en-CA" dirty="0" err="1" smtClean="0"/>
              <a:t>Dropwizard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dirty="0">
                <a:hlinkClick r:id="rId6"/>
              </a:rPr>
              <a:t>http://www.dropwizard.io</a:t>
            </a:r>
            <a:r>
              <a:rPr lang="en-CA" dirty="0" smtClean="0">
                <a:hlinkClick r:id="rId6"/>
              </a:rPr>
              <a:t>/)</a:t>
            </a:r>
            <a:endParaRPr lang="en-CA" dirty="0" smtClean="0"/>
          </a:p>
          <a:p>
            <a:pPr lvl="1"/>
            <a:r>
              <a:rPr lang="en-CA" dirty="0" err="1"/>
              <a:t>Katharsis</a:t>
            </a:r>
            <a:r>
              <a:rPr lang="en-CA" dirty="0"/>
              <a:t>	(</a:t>
            </a:r>
            <a:r>
              <a:rPr lang="en-CA" dirty="0">
                <a:hlinkClick r:id="rId7"/>
              </a:rPr>
              <a:t>http://katharsis.io</a:t>
            </a:r>
            <a:r>
              <a:rPr lang="en-CA" dirty="0" smtClean="0">
                <a:hlinkClick r:id="rId7"/>
              </a:rPr>
              <a:t>/)</a:t>
            </a:r>
            <a:endParaRPr lang="en-CA" dirty="0" smtClean="0"/>
          </a:p>
          <a:p>
            <a:pPr lvl="1"/>
            <a:r>
              <a:rPr lang="en-CA" dirty="0" err="1" smtClean="0"/>
              <a:t>WildFly</a:t>
            </a:r>
            <a:r>
              <a:rPr lang="en-CA" dirty="0"/>
              <a:t> Swarm (</a:t>
            </a:r>
            <a:r>
              <a:rPr lang="en-CA" dirty="0">
                <a:hlinkClick r:id="rId8"/>
              </a:rPr>
              <a:t>http://wildfly-swarm.io</a:t>
            </a:r>
            <a:r>
              <a:rPr lang="en-CA" dirty="0" smtClean="0">
                <a:hlinkClick r:id="rId8"/>
              </a:rPr>
              <a:t>/)</a:t>
            </a:r>
            <a:endParaRPr lang="en-CA" dirty="0" smtClean="0"/>
          </a:p>
          <a:p>
            <a:pPr lvl="1"/>
            <a:r>
              <a:rPr lang="is-IS" dirty="0" smtClean="0"/>
              <a:t>…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Implementing REST Server in Java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4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sparkjava.com/</a:t>
            </a:r>
            <a:endParaRPr lang="en-CA" dirty="0" smtClean="0"/>
          </a:p>
          <a:p>
            <a:r>
              <a:rPr lang="en-CA" dirty="0" smtClean="0"/>
              <a:t>Micro library for creating REST interfaces</a:t>
            </a:r>
          </a:p>
          <a:p>
            <a:r>
              <a:rPr lang="en-CA" dirty="0" smtClean="0"/>
              <a:t>Can be used to create basic web interface</a:t>
            </a:r>
          </a:p>
          <a:p>
            <a:pPr lvl="1"/>
            <a:r>
              <a:rPr lang="en-CA" dirty="0" smtClean="0"/>
              <a:t>Support for cookies, filters, sessions etc.</a:t>
            </a:r>
          </a:p>
          <a:p>
            <a:r>
              <a:rPr lang="en-CA" dirty="0" smtClean="0"/>
              <a:t>Uses embedded Jetty server</a:t>
            </a:r>
          </a:p>
          <a:p>
            <a:r>
              <a:rPr lang="en-CA" dirty="0" smtClean="0"/>
              <a:t>It handles only the web layer</a:t>
            </a:r>
          </a:p>
          <a:p>
            <a:pPr lvl="1"/>
            <a:r>
              <a:rPr lang="en-CA" dirty="0" smtClean="0"/>
              <a:t>No support for database, services, transactions, monitoring, bundling, security </a:t>
            </a:r>
            <a:r>
              <a:rPr lang="is-IS" dirty="0" smtClean="0"/>
              <a:t>…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github.com/hlavacek/fei-2016-library-spark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err="1" smtClean="0"/>
              <a:t>Implemnting</a:t>
            </a:r>
            <a:r>
              <a:rPr lang="en-CA" dirty="0" smtClean="0"/>
              <a:t> REST with Spark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78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</a:p>
          <a:p>
            <a:pPr lvl="1"/>
            <a:r>
              <a:rPr lang="en-US" dirty="0" smtClean="0"/>
              <a:t>Chrome extension / application</a:t>
            </a:r>
          </a:p>
          <a:p>
            <a:pPr lvl="1"/>
            <a:r>
              <a:rPr lang="en-US" dirty="0" smtClean="0"/>
              <a:t>Trigger REST services with all parameters</a:t>
            </a:r>
          </a:p>
          <a:p>
            <a:pPr lvl="1"/>
            <a:r>
              <a:rPr lang="en-US" dirty="0" smtClean="0"/>
              <a:t>Define headers, body, methods</a:t>
            </a:r>
          </a:p>
          <a:p>
            <a:pPr lvl="1"/>
            <a:r>
              <a:rPr lang="en-US" dirty="0" smtClean="0"/>
              <a:t>Support for authorization methods</a:t>
            </a:r>
          </a:p>
          <a:p>
            <a:r>
              <a:rPr lang="en-US" dirty="0" smtClean="0"/>
              <a:t>Chrome Developer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Framework</a:t>
            </a:r>
          </a:p>
          <a:p>
            <a:pPr lvl="1"/>
            <a:r>
              <a:rPr lang="en-US" dirty="0" smtClean="0"/>
              <a:t>Dependency Injection and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Nowadays it supports almost any Java application architecture / </a:t>
            </a:r>
          </a:p>
          <a:p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Responsible for handling the web layer</a:t>
            </a:r>
          </a:p>
          <a:p>
            <a:pPr lvl="1"/>
            <a:r>
              <a:rPr lang="en-US" dirty="0" smtClean="0"/>
              <a:t>Can be also used for REST services</a:t>
            </a:r>
          </a:p>
          <a:p>
            <a:r>
              <a:rPr lang="en-US" dirty="0" smtClean="0"/>
              <a:t>Spring Boot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Simplification and </a:t>
            </a:r>
            <a:r>
              <a:rPr lang="en-US" dirty="0" err="1" smtClean="0"/>
              <a:t>Autoconfiguration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github.com/hlavacek/fei-2016-library-boot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381000"/>
            <a:ext cx="1635056" cy="5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is more heavy weight framework</a:t>
            </a:r>
          </a:p>
          <a:p>
            <a:pPr lvl="1"/>
            <a:r>
              <a:rPr lang="en-US" dirty="0" smtClean="0"/>
              <a:t>Includes many libraries</a:t>
            </a:r>
          </a:p>
          <a:p>
            <a:r>
              <a:rPr lang="en-US" dirty="0" smtClean="0"/>
              <a:t>Spring Boot &amp; Spring does a lot of magic</a:t>
            </a:r>
          </a:p>
          <a:p>
            <a:pPr lvl="1"/>
            <a:r>
              <a:rPr lang="en-US" dirty="0" err="1" smtClean="0"/>
              <a:t>Autoconfiguration</a:t>
            </a:r>
            <a:endParaRPr lang="en-US" dirty="0" smtClean="0"/>
          </a:p>
          <a:p>
            <a:pPr lvl="1"/>
            <a:r>
              <a:rPr lang="en-US" dirty="0" smtClean="0"/>
              <a:t>Automatic conversion of objects</a:t>
            </a:r>
          </a:p>
          <a:p>
            <a:pPr lvl="1"/>
            <a:r>
              <a:rPr lang="en-US" dirty="0" smtClean="0"/>
              <a:t>Class path scanning</a:t>
            </a:r>
          </a:p>
          <a:p>
            <a:pPr lvl="1"/>
            <a:r>
              <a:rPr lang="en-US" dirty="0" smtClean="0"/>
              <a:t>Aspects (transactions, logging)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381000"/>
            <a:ext cx="1635056" cy="5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Configuration done with annotations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2"/>
            <a:r>
              <a:rPr lang="en-US" dirty="0"/>
              <a:t>Declares a class to handle REST calls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  <a:p>
            <a:pPr lvl="2"/>
            <a:r>
              <a:rPr lang="en-US" dirty="0"/>
              <a:t>Declares a method to handle REST calls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  <a:p>
            <a:pPr lvl="2"/>
            <a:r>
              <a:rPr lang="en-US" dirty="0"/>
              <a:t>@</a:t>
            </a:r>
            <a:r>
              <a:rPr lang="en-US" dirty="0" err="1"/>
              <a:t>PostMapping</a:t>
            </a:r>
            <a:endParaRPr lang="en-US" dirty="0"/>
          </a:p>
          <a:p>
            <a:pPr lvl="2"/>
            <a:r>
              <a:rPr lang="is-IS" dirty="0"/>
              <a:t>…</a:t>
            </a:r>
          </a:p>
          <a:p>
            <a:pPr lvl="1"/>
            <a:r>
              <a:rPr lang="is-IS" dirty="0"/>
              <a:t>@ResponseStatus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Param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381000"/>
            <a:ext cx="1635056" cy="5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Embeds Tomcat container</a:t>
            </a:r>
          </a:p>
          <a:p>
            <a:pPr lvl="1"/>
            <a:r>
              <a:rPr lang="en-US" dirty="0" smtClean="0"/>
              <a:t>Support for Jetty / Undertow</a:t>
            </a:r>
          </a:p>
          <a:p>
            <a:r>
              <a:rPr lang="en-US" dirty="0" smtClean="0"/>
              <a:t>Contains built in support for JSON</a:t>
            </a:r>
          </a:p>
          <a:p>
            <a:r>
              <a:rPr lang="en-US" dirty="0" smtClean="0"/>
              <a:t>Spring applications are testable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End to End testing</a:t>
            </a:r>
          </a:p>
          <a:p>
            <a:r>
              <a:rPr lang="en-US" dirty="0" smtClean="0"/>
              <a:t>Spring Boot applications support different environments</a:t>
            </a:r>
          </a:p>
          <a:p>
            <a:pPr lvl="1"/>
            <a:r>
              <a:rPr lang="en-US" dirty="0" smtClean="0"/>
              <a:t>From simple command line to cloud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381000"/>
            <a:ext cx="1635056" cy="5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REST there was SOAP Web Services</a:t>
            </a:r>
          </a:p>
          <a:p>
            <a:pPr lvl="1"/>
            <a:r>
              <a:rPr lang="en-US" dirty="0" smtClean="0"/>
              <a:t>SOAP used XML and XSD definitions of the service</a:t>
            </a:r>
          </a:p>
          <a:p>
            <a:pPr lvl="1"/>
            <a:r>
              <a:rPr lang="en-US" dirty="0" smtClean="0"/>
              <a:t>WSDL – full description of web service interface</a:t>
            </a:r>
          </a:p>
          <a:p>
            <a:r>
              <a:rPr lang="en-US" dirty="0" smtClean="0"/>
              <a:t>REST doesn’t have prescribed interface description</a:t>
            </a:r>
          </a:p>
          <a:p>
            <a:endParaRPr lang="en-US" dirty="0" smtClean="0"/>
          </a:p>
          <a:p>
            <a:r>
              <a:rPr lang="en-US" dirty="0"/>
              <a:t>Swagger - </a:t>
            </a:r>
            <a:r>
              <a:rPr lang="en-US" dirty="0">
                <a:hlinkClick r:id="rId3"/>
              </a:rPr>
              <a:t>http://swagger.io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Apiary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apiary.io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REST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 </a:t>
            </a:r>
            <a:r>
              <a:rPr lang="en-US" dirty="0"/>
              <a:t>Schema </a:t>
            </a:r>
            <a:r>
              <a:rPr lang="en-US" dirty="0" smtClean="0"/>
              <a:t>or YAML</a:t>
            </a:r>
            <a:endParaRPr lang="en-US" dirty="0"/>
          </a:p>
          <a:p>
            <a:r>
              <a:rPr lang="en-US" dirty="0"/>
              <a:t>Top down approach</a:t>
            </a:r>
          </a:p>
          <a:p>
            <a:pPr lvl="1"/>
            <a:r>
              <a:rPr lang="en-US" dirty="0"/>
              <a:t>Write Schema =&gt; Generate client</a:t>
            </a:r>
          </a:p>
          <a:p>
            <a:r>
              <a:rPr lang="en-US" dirty="0"/>
              <a:t>Bottom up approach</a:t>
            </a:r>
          </a:p>
          <a:p>
            <a:pPr lvl="1"/>
            <a:r>
              <a:rPr lang="en-US" dirty="0"/>
              <a:t>Write implementation =&gt; Generate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Swagger UI</a:t>
            </a:r>
          </a:p>
          <a:p>
            <a:pPr lvl="1"/>
            <a:r>
              <a:rPr lang="en-US" dirty="0" smtClean="0"/>
              <a:t>Allows to browse generated documentation</a:t>
            </a:r>
          </a:p>
          <a:p>
            <a:pPr lvl="1"/>
            <a:r>
              <a:rPr lang="en-US" dirty="0" smtClean="0"/>
              <a:t>Allows testing of the documentation</a:t>
            </a:r>
          </a:p>
          <a:p>
            <a:pPr lvl="1"/>
            <a:r>
              <a:rPr lang="en-US" dirty="0" smtClean="0"/>
              <a:t>Direct access to JSON Schemas</a:t>
            </a:r>
          </a:p>
          <a:p>
            <a:pPr lvl="1"/>
            <a:r>
              <a:rPr lang="en-US" dirty="0" smtClean="0"/>
              <a:t>Schema editor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endParaRPr lang="en-US" dirty="0" smtClean="0"/>
          </a:p>
          <a:p>
            <a:pPr lvl="1"/>
            <a:r>
              <a:rPr lang="en-US" dirty="0" smtClean="0"/>
              <a:t>Generates implementation from schemas / YAML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ost common way for communication between computer systems today</a:t>
            </a:r>
          </a:p>
          <a:p>
            <a:r>
              <a:rPr lang="en-CA" dirty="0" smtClean="0"/>
              <a:t>Allows communication independent on the language platform</a:t>
            </a:r>
          </a:p>
          <a:p>
            <a:r>
              <a:rPr lang="en-CA" dirty="0"/>
              <a:t>Architectural style for API </a:t>
            </a:r>
            <a:r>
              <a:rPr lang="en-CA" dirty="0" smtClean="0"/>
              <a:t>design</a:t>
            </a:r>
          </a:p>
          <a:p>
            <a:r>
              <a:rPr lang="en-CA" dirty="0" smtClean="0"/>
              <a:t>Used to create web services</a:t>
            </a:r>
          </a:p>
          <a:p>
            <a:r>
              <a:rPr lang="en-CA" dirty="0" smtClean="0"/>
              <a:t>Built around HTTP </a:t>
            </a:r>
          </a:p>
          <a:p>
            <a:r>
              <a:rPr lang="en-CA" dirty="0" smtClean="0"/>
              <a:t>Allows building systems with the best quality characteristics</a:t>
            </a:r>
          </a:p>
          <a:p>
            <a:pPr lvl="1"/>
            <a:r>
              <a:rPr lang="en-CA" dirty="0" smtClean="0"/>
              <a:t>-</a:t>
            </a:r>
            <a:r>
              <a:rPr lang="en-CA" dirty="0" err="1" smtClean="0"/>
              <a:t>illities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err="1" smtClean="0"/>
              <a:t>REpresentational</a:t>
            </a:r>
            <a:r>
              <a:rPr lang="en-CA" dirty="0" smtClean="0"/>
              <a:t> State Transfer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as the Engine of Application </a:t>
            </a:r>
            <a:r>
              <a:rPr lang="en-US" dirty="0" smtClean="0"/>
              <a:t>State</a:t>
            </a:r>
          </a:p>
          <a:p>
            <a:r>
              <a:rPr lang="en-US" b="1" dirty="0" smtClean="0"/>
              <a:t>Part of the REST Uniform Interface Constraint</a:t>
            </a:r>
          </a:p>
          <a:p>
            <a:pPr lvl="1"/>
            <a:r>
              <a:rPr lang="en-US" dirty="0" smtClean="0"/>
              <a:t>Without it, the API actually isn’t REST</a:t>
            </a:r>
          </a:p>
          <a:p>
            <a:r>
              <a:rPr lang="en-US" dirty="0" smtClean="0"/>
              <a:t>Unknown to developers of simple APIs</a:t>
            </a:r>
          </a:p>
          <a:p>
            <a:r>
              <a:rPr lang="en-US" dirty="0" smtClean="0"/>
              <a:t>Part of most public APIs available</a:t>
            </a:r>
          </a:p>
          <a:p>
            <a:pPr lvl="1"/>
            <a:r>
              <a:rPr lang="en-US" dirty="0" smtClean="0"/>
              <a:t>Facebook, </a:t>
            </a:r>
            <a:r>
              <a:rPr lang="en-US" dirty="0" err="1" smtClean="0"/>
              <a:t>Github</a:t>
            </a:r>
            <a:r>
              <a:rPr lang="en-US" dirty="0" smtClean="0"/>
              <a:t>, Google </a:t>
            </a:r>
            <a:r>
              <a:rPr lang="is-IS" dirty="0" smtClean="0"/>
              <a:t>etc.</a:t>
            </a:r>
          </a:p>
          <a:p>
            <a:r>
              <a:rPr lang="is-IS" dirty="0" smtClean="0"/>
              <a:t>Makes Resources self describing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it really is?</a:t>
            </a:r>
          </a:p>
          <a:p>
            <a:r>
              <a:rPr lang="en-US" dirty="0" smtClean="0"/>
              <a:t>Hypermedia links embedded in the resource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prescribed link relations: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www.iana.org/assignments/link-relations/link-relations.xhtml</a:t>
            </a:r>
            <a:endParaRPr lang="en-US" dirty="0" smtClean="0"/>
          </a:p>
          <a:p>
            <a:r>
              <a:rPr lang="en-US" dirty="0" smtClean="0"/>
              <a:t>Allows extension of the REST interface</a:t>
            </a:r>
          </a:p>
          <a:p>
            <a:pPr lvl="1"/>
            <a:r>
              <a:rPr lang="en-US" dirty="0" smtClean="0"/>
              <a:t>Client can use the links to get more information about the resource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7235"/>
            <a:ext cx="436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build in support directly in Java</a:t>
            </a:r>
          </a:p>
          <a:p>
            <a:r>
              <a:rPr lang="en-US" dirty="0" smtClean="0"/>
              <a:t>JSON standard is part of Java EE 7</a:t>
            </a:r>
          </a:p>
          <a:p>
            <a:pPr lvl="1"/>
            <a:r>
              <a:rPr lang="en-US" dirty="0" smtClean="0"/>
              <a:t>Or you can use Jackson</a:t>
            </a:r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RestTemplate</a:t>
            </a:r>
            <a:r>
              <a:rPr lang="en-US" dirty="0" smtClean="0"/>
              <a:t> / </a:t>
            </a:r>
            <a:r>
              <a:rPr lang="en-US" dirty="0" err="1" smtClean="0"/>
              <a:t>AsyncRestTemplate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unirest.io/java.html</a:t>
            </a:r>
            <a:endParaRPr lang="en-US" dirty="0" smtClean="0"/>
          </a:p>
          <a:p>
            <a:pPr lvl="1"/>
            <a:r>
              <a:rPr lang="en-US" dirty="0"/>
              <a:t>Apache </a:t>
            </a:r>
            <a:r>
              <a:rPr lang="en-US" dirty="0" err="1" smtClean="0"/>
              <a:t>HttpComponents</a:t>
            </a:r>
            <a:endParaRPr lang="en-US" dirty="0" smtClean="0"/>
          </a:p>
          <a:p>
            <a:pPr lvl="1"/>
            <a:r>
              <a:rPr lang="en-US" dirty="0" err="1" smtClean="0"/>
              <a:t>URLConnection</a:t>
            </a:r>
            <a:r>
              <a:rPr lang="en-US" dirty="0" smtClean="0"/>
              <a:t> – low level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REST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is based on HTTP</a:t>
            </a:r>
          </a:p>
          <a:p>
            <a:pPr lvl="1"/>
            <a:r>
              <a:rPr lang="en-US" dirty="0" smtClean="0"/>
              <a:t>Most of HTTP security methods apply</a:t>
            </a:r>
          </a:p>
          <a:p>
            <a:r>
              <a:rPr lang="en-US" dirty="0" smtClean="0"/>
              <a:t>Basic Authentication</a:t>
            </a:r>
          </a:p>
          <a:p>
            <a:r>
              <a:rPr lang="en-US" dirty="0" smtClean="0"/>
              <a:t>HTTPS</a:t>
            </a:r>
          </a:p>
          <a:p>
            <a:r>
              <a:rPr lang="en-US" dirty="0" smtClean="0"/>
              <a:t>Single Sign On support</a:t>
            </a:r>
          </a:p>
          <a:p>
            <a:pPr lvl="1"/>
            <a:r>
              <a:rPr lang="en-US" dirty="0" smtClean="0"/>
              <a:t>Proxy with Http Headers</a:t>
            </a:r>
            <a:endParaRPr lang="en-US" dirty="0"/>
          </a:p>
          <a:p>
            <a:pPr lvl="1"/>
            <a:r>
              <a:rPr lang="en-US" dirty="0" smtClean="0"/>
              <a:t>OAuth2</a:t>
            </a:r>
          </a:p>
          <a:p>
            <a:r>
              <a:rPr lang="en-US" dirty="0" smtClean="0"/>
              <a:t>API tokens</a:t>
            </a:r>
          </a:p>
          <a:p>
            <a:pPr lvl="1"/>
            <a:r>
              <a:rPr lang="en-US" dirty="0" smtClean="0"/>
              <a:t>Most common approach for public APIs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allows to build scalable systems</a:t>
            </a:r>
          </a:p>
          <a:p>
            <a:pPr lvl="1"/>
            <a:r>
              <a:rPr lang="en-US" dirty="0" smtClean="0"/>
              <a:t>Load balancers, clusters, cloud, elastic load balancers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– architectural approach allowed by REST</a:t>
            </a:r>
          </a:p>
          <a:p>
            <a:r>
              <a:rPr lang="en-US" dirty="0" smtClean="0"/>
              <a:t>Instead of having a single monolithic application, the system is split into many independent services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microservice</a:t>
            </a:r>
            <a:r>
              <a:rPr lang="en-US" dirty="0" smtClean="0"/>
              <a:t> – different process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– own data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Possibly different implementation language</a:t>
            </a:r>
          </a:p>
          <a:p>
            <a:pPr lvl="1"/>
            <a:r>
              <a:rPr lang="en-US" dirty="0" smtClean="0"/>
              <a:t>Allows independent scaling and replacement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big a </a:t>
            </a:r>
            <a:r>
              <a:rPr lang="en-US" dirty="0" err="1" smtClean="0"/>
              <a:t>microservice</a:t>
            </a:r>
            <a:r>
              <a:rPr lang="en-US" dirty="0" smtClean="0"/>
              <a:t> should be</a:t>
            </a:r>
          </a:p>
          <a:p>
            <a:r>
              <a:rPr lang="en-US" dirty="0" smtClean="0"/>
              <a:t>Domain Driven Design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should handle one bounded context</a:t>
            </a:r>
          </a:p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Uncle Bob – One reason to change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are “Hot” today</a:t>
            </a:r>
          </a:p>
          <a:p>
            <a:pPr lvl="1"/>
            <a:r>
              <a:rPr lang="en-US" dirty="0" smtClean="0"/>
              <a:t>Netflix, Uber, Spotify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smtClean="0"/>
              <a:t>Further reading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www.martinfowler.com</a:t>
            </a:r>
            <a:r>
              <a:rPr lang="en-US" dirty="0"/>
              <a:t>/articles/</a:t>
            </a:r>
            <a:r>
              <a:rPr lang="en-US" dirty="0" err="1"/>
              <a:t>microservices.html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is an architecture for building machine web </a:t>
            </a:r>
            <a:r>
              <a:rPr lang="en-US" smtClean="0"/>
              <a:t>interfaces based on HTTP</a:t>
            </a:r>
            <a:endParaRPr lang="en-US" dirty="0" smtClean="0"/>
          </a:p>
          <a:p>
            <a:r>
              <a:rPr lang="en-US" dirty="0" smtClean="0"/>
              <a:t>REST Principles</a:t>
            </a:r>
          </a:p>
          <a:p>
            <a:pPr lvl="1"/>
            <a:r>
              <a:rPr lang="en-US" dirty="0" smtClean="0"/>
              <a:t>Uniform Interface, Client Server, Stateless, Cacheable, Layered, Code on demand</a:t>
            </a:r>
          </a:p>
          <a:p>
            <a:r>
              <a:rPr lang="en-US" dirty="0" smtClean="0"/>
              <a:t>We have shown clients and servers in Java</a:t>
            </a:r>
          </a:p>
          <a:p>
            <a:r>
              <a:rPr lang="en-US" dirty="0" smtClean="0"/>
              <a:t>Advanced topics</a:t>
            </a:r>
          </a:p>
          <a:p>
            <a:pPr lvl="1"/>
            <a:r>
              <a:rPr lang="en-US" dirty="0" smtClean="0"/>
              <a:t>HATEOAS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REST Principles – Client Server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61035" y="2389187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935" y="2389187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32171" y="2743200"/>
            <a:ext cx="52959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649617" y="3639790"/>
            <a:ext cx="838200" cy="925859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55894" y="3429000"/>
            <a:ext cx="1865446" cy="11366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05436" y="3486150"/>
            <a:ext cx="1283957" cy="133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26403" y="3486150"/>
            <a:ext cx="457926" cy="133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REST Principles – Uniform Interface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61035" y="2389187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935" y="2389187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89043" y="2781300"/>
            <a:ext cx="5339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ingle Corner Rectangle 6"/>
          <p:cNvSpPr/>
          <p:nvPr/>
        </p:nvSpPr>
        <p:spPr>
          <a:xfrm>
            <a:off x="2146852" y="1736035"/>
            <a:ext cx="4585252" cy="2862469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Resource URL: /books/1</a:t>
            </a:r>
          </a:p>
          <a:p>
            <a:r>
              <a:rPr lang="en-US" dirty="0" smtClean="0"/>
              <a:t>Method: PUT</a:t>
            </a:r>
          </a:p>
          <a:p>
            <a:r>
              <a:rPr lang="en-US" dirty="0" smtClean="0"/>
              <a:t>Headers: 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Body: { </a:t>
            </a:r>
          </a:p>
          <a:p>
            <a:r>
              <a:rPr lang="en-US" dirty="0"/>
              <a:t>	</a:t>
            </a:r>
            <a:r>
              <a:rPr lang="en-US" dirty="0" smtClean="0"/>
              <a:t>”Name” : “Harry Potter” 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7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Resource URL</a:t>
            </a:r>
          </a:p>
          <a:p>
            <a:pPr lvl="1"/>
            <a:r>
              <a:rPr lang="en-CA" dirty="0" smtClean="0"/>
              <a:t>Unique identification of the resource</a:t>
            </a:r>
          </a:p>
          <a:p>
            <a:r>
              <a:rPr lang="en-CA" dirty="0" smtClean="0"/>
              <a:t>Method</a:t>
            </a:r>
          </a:p>
          <a:p>
            <a:pPr lvl="1"/>
            <a:r>
              <a:rPr lang="en-CA" dirty="0" smtClean="0"/>
              <a:t>What should be done with the resource</a:t>
            </a:r>
          </a:p>
          <a:p>
            <a:r>
              <a:rPr lang="en-CA" dirty="0" smtClean="0"/>
              <a:t>General recommendation:</a:t>
            </a:r>
            <a:endParaRPr lang="en-CA" dirty="0" smtClean="0"/>
          </a:p>
          <a:p>
            <a:pPr marL="0" indent="0">
              <a:buNone/>
            </a:pPr>
            <a:r>
              <a:rPr lang="en-CA" i="1" dirty="0" smtClean="0"/>
              <a:t>GET /books	</a:t>
            </a:r>
            <a:r>
              <a:rPr lang="en-CA" dirty="0" smtClean="0"/>
              <a:t>		- get multiple resources</a:t>
            </a:r>
          </a:p>
          <a:p>
            <a:pPr marL="0" indent="0">
              <a:buNone/>
            </a:pPr>
            <a:r>
              <a:rPr lang="en-CA" i="1" dirty="0" smtClean="0"/>
              <a:t>GET /books/1</a:t>
            </a:r>
            <a:r>
              <a:rPr lang="en-CA" dirty="0" smtClean="0"/>
              <a:t>		- get single resource</a:t>
            </a:r>
          </a:p>
          <a:p>
            <a:pPr marL="0" indent="0">
              <a:buNone/>
            </a:pPr>
            <a:r>
              <a:rPr lang="en-CA" i="1" dirty="0" smtClean="0"/>
              <a:t>POST /books</a:t>
            </a:r>
            <a:r>
              <a:rPr lang="en-CA" dirty="0" smtClean="0"/>
              <a:t>		- create new resource</a:t>
            </a:r>
          </a:p>
          <a:p>
            <a:pPr marL="0" indent="0">
              <a:buNone/>
            </a:pPr>
            <a:r>
              <a:rPr lang="en-CA" i="1" dirty="0" smtClean="0"/>
              <a:t>PUT /books/1</a:t>
            </a:r>
            <a:r>
              <a:rPr lang="en-CA" dirty="0" smtClean="0"/>
              <a:t>		- modify existing resource</a:t>
            </a:r>
          </a:p>
          <a:p>
            <a:pPr marL="0" indent="0">
              <a:buNone/>
            </a:pPr>
            <a:r>
              <a:rPr lang="en-CA" i="1" dirty="0" smtClean="0"/>
              <a:t>DELETE /books/1	</a:t>
            </a:r>
            <a:r>
              <a:rPr lang="en-CA" dirty="0" smtClean="0"/>
              <a:t>	- delete existing resource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Uniform Interface – 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Resource URLs can be nested:</a:t>
            </a:r>
          </a:p>
          <a:p>
            <a:pPr marL="0" indent="0">
              <a:buNone/>
            </a:pPr>
            <a:r>
              <a:rPr lang="en-CA" i="1" dirty="0" smtClean="0"/>
              <a:t>GET /authors/5/books/22</a:t>
            </a:r>
          </a:p>
          <a:p>
            <a:r>
              <a:rPr lang="en-CA" dirty="0" smtClean="0"/>
              <a:t>Resource URL may contain query parameters</a:t>
            </a:r>
          </a:p>
          <a:p>
            <a:pPr marL="0" indent="0">
              <a:buNone/>
            </a:pPr>
            <a:r>
              <a:rPr lang="en-CA" i="1" dirty="0" smtClean="0"/>
              <a:t>GET /</a:t>
            </a:r>
            <a:r>
              <a:rPr lang="en-CA" i="1" dirty="0" err="1" smtClean="0"/>
              <a:t>books?publishedAfter</a:t>
            </a:r>
            <a:r>
              <a:rPr lang="en-CA" i="1" dirty="0" smtClean="0"/>
              <a:t>=2015&amp;author=Rowling</a:t>
            </a:r>
          </a:p>
          <a:p>
            <a:r>
              <a:rPr lang="en-CA" dirty="0" smtClean="0"/>
              <a:t>Message headers</a:t>
            </a:r>
          </a:p>
          <a:p>
            <a:pPr lvl="1"/>
            <a:r>
              <a:rPr lang="en-CA" dirty="0" smtClean="0"/>
              <a:t>Metadata information</a:t>
            </a:r>
          </a:p>
          <a:p>
            <a:pPr lvl="2"/>
            <a:r>
              <a:rPr lang="en-CA" dirty="0" smtClean="0"/>
              <a:t>Content-Type</a:t>
            </a:r>
          </a:p>
          <a:p>
            <a:pPr lvl="2"/>
            <a:r>
              <a:rPr lang="en-CA" dirty="0" smtClean="0"/>
              <a:t>Cache</a:t>
            </a:r>
          </a:p>
          <a:p>
            <a:pPr lvl="2"/>
            <a:r>
              <a:rPr lang="en-CA" dirty="0" smtClean="0"/>
              <a:t>Set-Cookie</a:t>
            </a:r>
          </a:p>
          <a:p>
            <a:pPr lvl="2"/>
            <a:r>
              <a:rPr lang="en-CA" dirty="0" smtClean="0"/>
              <a:t>Content-Encoding</a:t>
            </a:r>
          </a:p>
          <a:p>
            <a:pPr lvl="2"/>
            <a:r>
              <a:rPr lang="is-IS" dirty="0" smtClean="0"/>
              <a:t>…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Uniform Interface – 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7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Message Body</a:t>
            </a:r>
          </a:p>
          <a:p>
            <a:r>
              <a:rPr lang="en-CA" dirty="0" smtClean="0"/>
              <a:t>GET method does not have a body – only URL</a:t>
            </a:r>
          </a:p>
          <a:p>
            <a:pPr lvl="1"/>
            <a:r>
              <a:rPr lang="en-CA" dirty="0" smtClean="0"/>
              <a:t>Limitations of the query string by the browsers</a:t>
            </a:r>
          </a:p>
          <a:p>
            <a:pPr lvl="1"/>
            <a:r>
              <a:rPr lang="en-CA" dirty="0" smtClean="0"/>
              <a:t>May be replaced with POST</a:t>
            </a:r>
          </a:p>
          <a:p>
            <a:r>
              <a:rPr lang="en-CA" dirty="0" smtClean="0"/>
              <a:t>POST / DELETE / PUT</a:t>
            </a:r>
          </a:p>
          <a:p>
            <a:pPr lvl="1"/>
            <a:r>
              <a:rPr lang="en-CA" dirty="0" smtClean="0"/>
              <a:t>Body, unlimited length</a:t>
            </a:r>
          </a:p>
          <a:p>
            <a:pPr lvl="1"/>
            <a:r>
              <a:rPr lang="en-CA" dirty="0" smtClean="0"/>
              <a:t>Typical content: </a:t>
            </a:r>
          </a:p>
          <a:p>
            <a:pPr lvl="2"/>
            <a:r>
              <a:rPr lang="en-CA" dirty="0" smtClean="0"/>
              <a:t>JSON</a:t>
            </a:r>
            <a:endParaRPr lang="en-CA" dirty="0" smtClean="0"/>
          </a:p>
          <a:p>
            <a:pPr lvl="2"/>
            <a:r>
              <a:rPr lang="en-CA" dirty="0" smtClean="0"/>
              <a:t>Form-Data</a:t>
            </a:r>
          </a:p>
          <a:p>
            <a:pPr lvl="2"/>
            <a:r>
              <a:rPr lang="en-CA" dirty="0" smtClean="0"/>
              <a:t>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Uniform Interface – 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9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Responses:</a:t>
            </a:r>
          </a:p>
          <a:p>
            <a:r>
              <a:rPr lang="en-CA" dirty="0" smtClean="0"/>
              <a:t>Numerical Status Code </a:t>
            </a:r>
          </a:p>
          <a:p>
            <a:pPr lvl="1"/>
            <a:r>
              <a:rPr lang="en-CA" dirty="0" smtClean="0"/>
              <a:t>200 - OK, 204 – No Content, 404 – Not Found </a:t>
            </a:r>
            <a:r>
              <a:rPr lang="is-IS" dirty="0" smtClean="0"/>
              <a:t>…</a:t>
            </a:r>
            <a:endParaRPr lang="en-CA" dirty="0" smtClean="0"/>
          </a:p>
          <a:p>
            <a:r>
              <a:rPr lang="en-CA" dirty="0" smtClean="0"/>
              <a:t>Headers</a:t>
            </a:r>
          </a:p>
          <a:p>
            <a:r>
              <a:rPr lang="en-CA" dirty="0" smtClean="0"/>
              <a:t>Response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Uniform Interface – 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0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REST Principles – </a:t>
            </a:r>
            <a:r>
              <a:rPr lang="en-CA" dirty="0" err="1" smtClean="0"/>
              <a:t>Statefull</a:t>
            </a:r>
            <a:r>
              <a:rPr lang="en-CA" dirty="0" smtClean="0"/>
              <a:t> vs Stateless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61035" y="2044631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935" y="2044631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15548" y="2411896"/>
            <a:ext cx="5312524" cy="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264" y="149911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Statefull</a:t>
            </a:r>
            <a:endParaRPr lang="en-US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4770783" y="1992452"/>
            <a:ext cx="2027583" cy="795129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POST /books</a:t>
            </a:r>
          </a:p>
          <a:p>
            <a:r>
              <a:rPr lang="en-US" sz="1200" dirty="0" smtClean="0"/>
              <a:t>JSESSIONID: client1</a:t>
            </a:r>
          </a:p>
          <a:p>
            <a:r>
              <a:rPr lang="en-US" sz="1200" dirty="0" smtClean="0"/>
              <a:t>{ ”Name” : “Harry Potter” }</a:t>
            </a: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26" name="Can 25"/>
          <p:cNvSpPr/>
          <p:nvPr/>
        </p:nvSpPr>
        <p:spPr>
          <a:xfrm>
            <a:off x="814470" y="2617749"/>
            <a:ext cx="1026783" cy="7069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sp>
        <p:nvSpPr>
          <p:cNvPr id="27" name="Snip Single Corner Rectangle 26"/>
          <p:cNvSpPr/>
          <p:nvPr/>
        </p:nvSpPr>
        <p:spPr>
          <a:xfrm>
            <a:off x="4770782" y="1992451"/>
            <a:ext cx="2027583" cy="795129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POST /books</a:t>
            </a:r>
          </a:p>
          <a:p>
            <a:r>
              <a:rPr lang="en-US" sz="1200" dirty="0" smtClean="0"/>
              <a:t>JSESSIONID: client1</a:t>
            </a:r>
          </a:p>
          <a:p>
            <a:r>
              <a:rPr lang="en-US" sz="1200" dirty="0" smtClean="0"/>
              <a:t>{ ”Author” : “Rowling” }</a:t>
            </a: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6264" y="425857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Stateless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1035" y="4795666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80935" y="4795666"/>
            <a:ext cx="1215365" cy="742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15548" y="5162931"/>
            <a:ext cx="5312524" cy="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/>
          <p:cNvSpPr/>
          <p:nvPr/>
        </p:nvSpPr>
        <p:spPr>
          <a:xfrm>
            <a:off x="4770782" y="4743486"/>
            <a:ext cx="2027583" cy="795130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POST /books</a:t>
            </a:r>
          </a:p>
          <a:p>
            <a:r>
              <a:rPr lang="en-US" sz="1200" dirty="0" smtClean="0"/>
              <a:t> { ”Name” : “Harry Potter”, </a:t>
            </a:r>
          </a:p>
          <a:p>
            <a:r>
              <a:rPr lang="en-US" sz="1200" dirty="0" smtClean="0"/>
              <a:t>”Author” : “Rowling” }</a:t>
            </a:r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8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/>
      <p:bldP spid="29" grpId="0" animBg="1"/>
      <p:bldP spid="30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template 0223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bb06d8d1a4333ca905804fd3debc44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5693bae45353fdb04159e6e40cd82bb6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DADABE-305B-4C0D-BF63-9DC893318A81}">
  <ds:schemaRefs>
    <ds:schemaRef ds:uri="http://schemas.microsoft.com/office/2006/metadata/properties"/>
    <ds:schemaRef ds:uri="bc841b31-d549-43ed-bc47-0086310aa7e9"/>
  </ds:schemaRefs>
</ds:datastoreItem>
</file>

<file path=customXml/itemProps2.xml><?xml version="1.0" encoding="utf-8"?>
<ds:datastoreItem xmlns:ds="http://schemas.openxmlformats.org/officeDocument/2006/customXml" ds:itemID="{9919FFB6-70E9-4CE7-BF02-7E70191E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68A1F2-7E98-4648-BD48-A81237730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Accenture_GreenAnemone_02_2012</Template>
  <TotalTime>2958</TotalTime>
  <Words>1133</Words>
  <Application>Microsoft Macintosh PowerPoint</Application>
  <PresentationFormat>On-screen Show (4:3)</PresentationFormat>
  <Paragraphs>280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template 02232012</vt:lpstr>
      <vt:lpstr>PowerPoint Presentation</vt:lpstr>
      <vt:lpstr>REpresentational State Transfer</vt:lpstr>
      <vt:lpstr>REST Principles – Client Server</vt:lpstr>
      <vt:lpstr>REST Principles – Uniform Interface</vt:lpstr>
      <vt:lpstr>Uniform Interface – Best Practices</vt:lpstr>
      <vt:lpstr>Uniform Interface – Best Practices</vt:lpstr>
      <vt:lpstr>Uniform Interface – Best Practices</vt:lpstr>
      <vt:lpstr>Uniform Interface – Best Practices</vt:lpstr>
      <vt:lpstr>REST Principles – Statefull vs Stateless</vt:lpstr>
      <vt:lpstr>Remaining REST Principles</vt:lpstr>
      <vt:lpstr>Implementing REST Server in Java</vt:lpstr>
      <vt:lpstr>Implemnting REST with Spark</vt:lpstr>
      <vt:lpstr>Testing REST services</vt:lpstr>
      <vt:lpstr>Spring Boot</vt:lpstr>
      <vt:lpstr>Spring Boot</vt:lpstr>
      <vt:lpstr>Spring Boot annotations</vt:lpstr>
      <vt:lpstr>Spring Boot</vt:lpstr>
      <vt:lpstr>Describing a REST Interface</vt:lpstr>
      <vt:lpstr>Swagger</vt:lpstr>
      <vt:lpstr>HATEOAS</vt:lpstr>
      <vt:lpstr>HATEOAS</vt:lpstr>
      <vt:lpstr>Calling REST in Java</vt:lpstr>
      <vt:lpstr>REST Security</vt:lpstr>
      <vt:lpstr>Microservices</vt:lpstr>
      <vt:lpstr>Microservices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Hlavacek, Vladimir</dc:creator>
  <cp:lastModifiedBy>Hlavacek, Vladimir</cp:lastModifiedBy>
  <cp:revision>106</cp:revision>
  <dcterms:created xsi:type="dcterms:W3CDTF">2016-11-03T20:02:04Z</dcterms:created>
  <dcterms:modified xsi:type="dcterms:W3CDTF">2016-11-05T21:20:17Z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