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0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1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6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7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8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9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0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2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3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4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5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6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90.xml" ContentType="application/vnd.openxmlformats-officedocument.presentationml.tags+xml"/>
  <Override PartName="/ppt/notesSlides/notesSlide35.xml" ContentType="application/vnd.openxmlformats-officedocument.presentationml.notesSlide+xml"/>
  <Override PartName="/ppt/tags/tag91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92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tags/tag93.xml" ContentType="application/vnd.openxmlformats-officedocument.presentationml.tags+xml"/>
  <Override PartName="/ppt/notesSlides/notesSlide48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43"/>
  </p:notesMasterIdLst>
  <p:sldIdLst>
    <p:sldId id="274" r:id="rId2"/>
    <p:sldId id="276" r:id="rId3"/>
    <p:sldId id="277" r:id="rId4"/>
    <p:sldId id="279" r:id="rId5"/>
    <p:sldId id="278" r:id="rId6"/>
    <p:sldId id="280" r:id="rId7"/>
    <p:sldId id="281" r:id="rId8"/>
    <p:sldId id="282" r:id="rId9"/>
    <p:sldId id="283" r:id="rId10"/>
    <p:sldId id="284" r:id="rId11"/>
    <p:sldId id="286" r:id="rId12"/>
    <p:sldId id="285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9" r:id="rId25"/>
    <p:sldId id="298" r:id="rId26"/>
    <p:sldId id="300" r:id="rId27"/>
    <p:sldId id="301" r:id="rId28"/>
    <p:sldId id="302" r:id="rId29"/>
    <p:sldId id="303" r:id="rId30"/>
    <p:sldId id="304" r:id="rId31"/>
    <p:sldId id="306" r:id="rId32"/>
    <p:sldId id="305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32" r:id="rId42"/>
    <p:sldId id="317" r:id="rId43"/>
    <p:sldId id="307" r:id="rId44"/>
    <p:sldId id="323" r:id="rId45"/>
    <p:sldId id="320" r:id="rId46"/>
    <p:sldId id="321" r:id="rId47"/>
    <p:sldId id="327" r:id="rId48"/>
    <p:sldId id="322" r:id="rId49"/>
    <p:sldId id="328" r:id="rId50"/>
    <p:sldId id="324" r:id="rId51"/>
    <p:sldId id="325" r:id="rId52"/>
    <p:sldId id="326" r:id="rId53"/>
    <p:sldId id="329" r:id="rId54"/>
    <p:sldId id="330" r:id="rId55"/>
    <p:sldId id="413" r:id="rId56"/>
    <p:sldId id="331" r:id="rId57"/>
    <p:sldId id="333" r:id="rId58"/>
    <p:sldId id="256" r:id="rId59"/>
    <p:sldId id="257" r:id="rId60"/>
    <p:sldId id="258" r:id="rId61"/>
    <p:sldId id="259" r:id="rId62"/>
    <p:sldId id="260" r:id="rId63"/>
    <p:sldId id="261" r:id="rId64"/>
    <p:sldId id="262" r:id="rId65"/>
    <p:sldId id="263" r:id="rId66"/>
    <p:sldId id="334" r:id="rId67"/>
    <p:sldId id="335" r:id="rId68"/>
    <p:sldId id="336" r:id="rId69"/>
    <p:sldId id="264" r:id="rId70"/>
    <p:sldId id="265" r:id="rId71"/>
    <p:sldId id="337" r:id="rId72"/>
    <p:sldId id="266" r:id="rId73"/>
    <p:sldId id="268" r:id="rId74"/>
    <p:sldId id="269" r:id="rId75"/>
    <p:sldId id="338" r:id="rId76"/>
    <p:sldId id="270" r:id="rId77"/>
    <p:sldId id="271" r:id="rId78"/>
    <p:sldId id="272" r:id="rId79"/>
    <p:sldId id="273" r:id="rId80"/>
    <p:sldId id="339" r:id="rId81"/>
    <p:sldId id="340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41" r:id="rId91"/>
    <p:sldId id="350" r:id="rId92"/>
    <p:sldId id="351" r:id="rId93"/>
    <p:sldId id="352" r:id="rId94"/>
    <p:sldId id="353" r:id="rId95"/>
    <p:sldId id="355" r:id="rId96"/>
    <p:sldId id="356" r:id="rId97"/>
    <p:sldId id="357" r:id="rId98"/>
    <p:sldId id="358" r:id="rId99"/>
    <p:sldId id="359" r:id="rId100"/>
    <p:sldId id="354" r:id="rId101"/>
    <p:sldId id="369" r:id="rId102"/>
    <p:sldId id="391" r:id="rId103"/>
    <p:sldId id="373" r:id="rId104"/>
    <p:sldId id="376" r:id="rId105"/>
    <p:sldId id="377" r:id="rId106"/>
    <p:sldId id="378" r:id="rId107"/>
    <p:sldId id="379" r:id="rId108"/>
    <p:sldId id="380" r:id="rId109"/>
    <p:sldId id="381" r:id="rId110"/>
    <p:sldId id="382" r:id="rId111"/>
    <p:sldId id="383" r:id="rId112"/>
    <p:sldId id="384" r:id="rId113"/>
    <p:sldId id="385" r:id="rId114"/>
    <p:sldId id="386" r:id="rId115"/>
    <p:sldId id="387" r:id="rId116"/>
    <p:sldId id="388" r:id="rId117"/>
    <p:sldId id="389" r:id="rId118"/>
    <p:sldId id="390" r:id="rId119"/>
    <p:sldId id="393" r:id="rId120"/>
    <p:sldId id="392" r:id="rId121"/>
    <p:sldId id="411" r:id="rId122"/>
    <p:sldId id="394" r:id="rId123"/>
    <p:sldId id="395" r:id="rId124"/>
    <p:sldId id="396" r:id="rId125"/>
    <p:sldId id="397" r:id="rId126"/>
    <p:sldId id="398" r:id="rId127"/>
    <p:sldId id="399" r:id="rId128"/>
    <p:sldId id="405" r:id="rId129"/>
    <p:sldId id="406" r:id="rId130"/>
    <p:sldId id="407" r:id="rId131"/>
    <p:sldId id="408" r:id="rId132"/>
    <p:sldId id="412" r:id="rId133"/>
    <p:sldId id="400" r:id="rId134"/>
    <p:sldId id="401" r:id="rId135"/>
    <p:sldId id="402" r:id="rId136"/>
    <p:sldId id="409" r:id="rId137"/>
    <p:sldId id="410" r:id="rId138"/>
    <p:sldId id="375" r:id="rId139"/>
    <p:sldId id="367" r:id="rId140"/>
    <p:sldId id="368" r:id="rId141"/>
    <p:sldId id="275" r:id="rId1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9D9"/>
    <a:srgbClr val="E8E4E4"/>
    <a:srgbClr val="0079C1"/>
    <a:srgbClr val="177EC5"/>
    <a:srgbClr val="404040"/>
    <a:srgbClr val="F4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83397" autoAdjust="0"/>
  </p:normalViewPr>
  <p:slideViewPr>
    <p:cSldViewPr snapToGrid="0" snapToObjects="1">
      <p:cViewPr>
        <p:scale>
          <a:sx n="94" d="100"/>
          <a:sy n="94" d="100"/>
        </p:scale>
        <p:origin x="435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85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A21E-28F9-429C-875C-CFE3ACB8D77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2B9C4-3265-4C64-80EB-D0107FD0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domain event dispatcher is responsible for taking domain events</a:t>
            </a:r>
            <a:r>
              <a:rPr lang="en-US" baseline="0" dirty="0"/>
              <a:t> and dispatching them to event handlers (and eventually other documents)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860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dispatcher reads</a:t>
            </a:r>
            <a:r>
              <a:rPr lang="en-US" baseline="0" dirty="0"/>
              <a:t> the first event from the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321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will dispatch</a:t>
            </a:r>
            <a:r>
              <a:rPr lang="en-US" baseline="0" dirty="0"/>
              <a:t> it to handlers, who know how to match domain events to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519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domain event is matched to an document, and the document handles it by mutating its data and storing this handled domain event in its inbox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990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document</a:t>
            </a:r>
            <a:r>
              <a:rPr lang="en-US" baseline="0" dirty="0"/>
              <a:t> </a:t>
            </a:r>
            <a:r>
              <a:rPr lang="en-US" baseline="0" dirty="0" err="1"/>
              <a:t>document</a:t>
            </a:r>
            <a:r>
              <a:rPr lang="en-US" baseline="0" dirty="0"/>
              <a:t> transaction succeeds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53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Dispatcher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IDocumentMessageHandler</a:t>
            </a:r>
            <a:endParaRPr lang="en-US" dirty="0"/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OrderCreatedHandler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9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document</a:t>
            </a:r>
            <a:r>
              <a:rPr lang="en-US" baseline="0" dirty="0"/>
              <a:t> </a:t>
            </a:r>
            <a:r>
              <a:rPr lang="en-US" baseline="0" dirty="0" err="1"/>
              <a:t>document</a:t>
            </a:r>
            <a:r>
              <a:rPr lang="en-US" baseline="0" dirty="0"/>
              <a:t> transaction succeeds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53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Upon dispatch to the secon</a:t>
            </a:r>
            <a:r>
              <a:rPr lang="en-US" baseline="0" dirty="0"/>
              <a:t>d document however, this one fails, so no data is written and no event stored in the outbox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45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</a:t>
            </a:r>
            <a:r>
              <a:rPr lang="en-US" baseline="0" dirty="0"/>
              <a:t> a failure, the dispatcher sends a durable message to an document retry queue, noting the document type and ID to retry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557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retries,</a:t>
            </a:r>
            <a:r>
              <a:rPr lang="en-US" baseline="0" dirty="0"/>
              <a:t> the dispatcher reads messages from the document retry queue.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71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globally distributed, multi-model database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8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dispatcher then pulls the document and attempts to re-dispatch</a:t>
            </a:r>
            <a:r>
              <a:rPr lang="en-US" baseline="0" dirty="0"/>
              <a:t> its domain events to the relevant handlers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778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first document,</a:t>
            </a:r>
            <a:r>
              <a:rPr lang="en-US" baseline="0" dirty="0"/>
              <a:t> it sends the domain event to the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56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document checks its inbox and compares the ID of the incoming domain event to its inbox of processed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540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sees</a:t>
            </a:r>
            <a:r>
              <a:rPr lang="en-US" baseline="0"/>
              <a:t> that the message has already been processed, so ignores the event. Handling the domain event maintains </a:t>
            </a:r>
            <a:r>
              <a:rPr lang="en-US" baseline="0" err="1"/>
              <a:t>idempotency</a:t>
            </a:r>
            <a:r>
              <a:rPr lang="en-US" baseline="0"/>
              <a:t>, so that receiving a domain event at-least-once results in the actual processing of the event to only happen once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457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dispatcher notifies</a:t>
            </a:r>
            <a:r>
              <a:rPr lang="en-US" baseline="0"/>
              <a:t> the next handler of a domain event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316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this document has not processed this</a:t>
            </a:r>
            <a:r>
              <a:rPr lang="en-US" baseline="0" dirty="0"/>
              <a:t> domain event before, so it processes the domain event and stores it in its inbox.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95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all handlers have successfully processed the domain event, the</a:t>
            </a:r>
            <a:r>
              <a:rPr lang="en-US" baseline="0" dirty="0"/>
              <a:t> dispatcher tells the originating document that the domain event can safely be deleted (or marked as processed)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4890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originating</a:t>
            </a:r>
            <a:r>
              <a:rPr lang="en-US" baseline="0" dirty="0"/>
              <a:t> document is now saved, and we repeat for all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9610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OrderCreatedHandler</a:t>
            </a:r>
            <a:endParaRPr lang="en-US" dirty="0"/>
          </a:p>
          <a:p>
            <a:r>
              <a:rPr lang="en-US" dirty="0" err="1"/>
              <a:t>OrderFulfillment.Handle</a:t>
            </a:r>
            <a:endParaRPr lang="en-US" dirty="0"/>
          </a:p>
          <a:p>
            <a:r>
              <a:rPr lang="en-US" dirty="0" err="1"/>
              <a:t>DocumentBase.Process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37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single activity results in a</a:t>
            </a:r>
            <a:r>
              <a:rPr lang="en-US" baseline="0" dirty="0"/>
              <a:t> cascade of interactions with other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5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434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Documents</a:t>
            </a:r>
            <a:r>
              <a:rPr lang="en-US" baseline="0" dirty="0"/>
              <a:t> are loaded, they get registered in the unit of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020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Document completes</a:t>
            </a:r>
            <a:r>
              <a:rPr lang="en-US" baseline="0" dirty="0"/>
              <a:t> with domain events, and registers with the unit of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88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unit of work,</a:t>
            </a:r>
            <a:r>
              <a:rPr lang="en-US" baseline="0" dirty="0"/>
              <a:t> through the dispatcher, dispatches domain events to other Documents, which also register in the unit of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08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continues</a:t>
            </a:r>
            <a:r>
              <a:rPr lang="en-US" baseline="0" dirty="0"/>
              <a:t> to the next level, each Document committing independently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980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054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retry</a:t>
            </a:r>
            <a:r>
              <a:rPr lang="en-US" baseline="0" dirty="0"/>
              <a:t> the Document directly above the failure. This will put the failed Documents out of the unit of work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545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we can retry</a:t>
            </a:r>
            <a:r>
              <a:rPr lang="en-US" baseline="0"/>
              <a:t> at the root of the failure. Most of the operations will be no-op, but we would only have marked the domain events as deleted if the entire operation below it succeeds.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383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UnitOfWork</a:t>
            </a:r>
            <a:endParaRPr lang="en-US" dirty="0"/>
          </a:p>
          <a:p>
            <a:endParaRPr lang="en-US" dirty="0"/>
          </a:p>
          <a:p>
            <a:r>
              <a:rPr lang="en-US" dirty="0"/>
              <a:t>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204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single activity results in a</a:t>
            </a:r>
            <a:r>
              <a:rPr lang="en-US" baseline="0" dirty="0"/>
              <a:t> cascade of interactions with other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36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continues</a:t>
            </a:r>
            <a:r>
              <a:rPr lang="en-US" baseline="0" dirty="0"/>
              <a:t> to the next level, each Document committing independently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91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46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815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079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350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042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DocumentFeedObserver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473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DocumentFeedObserver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57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DocumentFeedObserver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921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782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14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9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IDocumentMessage</a:t>
            </a:r>
            <a:endParaRPr lang="en-US" dirty="0"/>
          </a:p>
          <a:p>
            <a:r>
              <a:rPr lang="en-US" dirty="0" err="1"/>
              <a:t>DocumentBase</a:t>
            </a:r>
            <a:endParaRPr lang="en-US" dirty="0"/>
          </a:p>
          <a:p>
            <a:r>
              <a:rPr lang="en-US" dirty="0" err="1"/>
              <a:t>OrderRequest.ctor</a:t>
            </a:r>
            <a:endParaRPr lang="en-US" dirty="0"/>
          </a:p>
          <a:p>
            <a:r>
              <a:rPr lang="en-US" dirty="0" err="1"/>
              <a:t>OrderRequest.Approve</a:t>
            </a:r>
            <a:endParaRPr lang="en-US" dirty="0"/>
          </a:p>
          <a:p>
            <a:r>
              <a:rPr lang="en-US" dirty="0" err="1"/>
              <a:t>OrderRequest.Reject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documents participating in a</a:t>
            </a:r>
            <a:r>
              <a:rPr lang="en-US" baseline="0" dirty="0"/>
              <a:t> single request, but no way to coordinate a transaction between the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650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request</a:t>
            </a:r>
            <a:r>
              <a:rPr lang="en-US" baseline="0" dirty="0"/>
              <a:t> initiates changes in the first document. It needs to communicate to the others so it creates a couple of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016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transaction</a:t>
            </a:r>
            <a:r>
              <a:rPr lang="en-US" baseline="0" dirty="0"/>
              <a:t> for the first document </a:t>
            </a:r>
            <a:r>
              <a:rPr lang="en-US" baseline="0" dirty="0" err="1"/>
              <a:t>document</a:t>
            </a:r>
            <a:r>
              <a:rPr lang="en-US" baseline="0" dirty="0"/>
              <a:t> commits, including the domain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4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3600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0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4DB1-568E-4964-A02F-CCDCEAA70EF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6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96.xml"/><Relationship Id="rId7" Type="http://schemas.openxmlformats.org/officeDocument/2006/relationships/image" Target="../media/image2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49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From SQL to</a:t>
            </a:r>
            <a:br>
              <a:rPr lang="en-US" sz="6600" dirty="0">
                <a:solidFill>
                  <a:prstClr val="black"/>
                </a:solidFill>
              </a:rPr>
            </a:br>
            <a:r>
              <a:rPr lang="en-US" sz="6600" dirty="0">
                <a:solidFill>
                  <a:prstClr val="black"/>
                </a:solidFill>
              </a:rPr>
              <a:t>Azure Cosmos DB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C018-1CD4-4A93-AD08-3E9C5773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Schema-less in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71FAB-3370-4F1E-B5F1-E0170B984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2400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26B-CB97-4D6A-9CF3-7893937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E1E-AD49-458F-819A-AA90BBFB7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6446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Coordination</a:t>
            </a:r>
            <a:br>
              <a:rPr lang="en-US" dirty="0"/>
            </a:br>
            <a:r>
              <a:rPr lang="en-US" dirty="0"/>
              <a:t>with Sagas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709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fulfilled when:</a:t>
            </a:r>
            <a:br>
              <a:rPr lang="en-US" dirty="0"/>
            </a:br>
            <a:r>
              <a:rPr lang="en-US" b="1" dirty="0"/>
              <a:t>The request is approved</a:t>
            </a:r>
            <a:br>
              <a:rPr lang="en-US" b="1" dirty="0"/>
            </a:br>
            <a:r>
              <a:rPr lang="en-US" b="1" dirty="0"/>
              <a:t>The stock is confirmed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748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91791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9" y="281207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0291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7907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6748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8" y="4079078"/>
            <a:ext cx="271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 </a:t>
            </a:r>
          </a:p>
        </p:txBody>
      </p:sp>
    </p:spTree>
    <p:extLst>
      <p:ext uri="{BB962C8B-B14F-4D97-AF65-F5344CB8AC3E}">
        <p14:creationId xmlns:p14="http://schemas.microsoft.com/office/powerpoint/2010/main" val="35098800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8" y="4079078"/>
            <a:ext cx="345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</p:txBody>
      </p:sp>
    </p:spTree>
    <p:extLst>
      <p:ext uri="{BB962C8B-B14F-4D97-AF65-F5344CB8AC3E}">
        <p14:creationId xmlns:p14="http://schemas.microsoft.com/office/powerpoint/2010/main" val="350599134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79078"/>
            <a:ext cx="440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16520593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505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217498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A42CC7-7625-4E64-9F93-334FBD37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5200"/>
            <a:ext cx="12192000" cy="166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5138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6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330067759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91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57794357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3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1269643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64100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139777970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774179" y="277445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OrderApproved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3956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4830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OrderApproved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8348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4830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OrderFulfillmentSuccessful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585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017259" y="276813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OrderFulfillmentSuccessful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2761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DEF9A1-6B17-4B2D-8FF3-86115A37734E}"/>
              </a:ext>
            </a:extLst>
          </p:cNvPr>
          <p:cNvSpPr/>
          <p:nvPr/>
        </p:nvSpPr>
        <p:spPr>
          <a:xfrm>
            <a:off x="8609505" y="21876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✓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7961019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DD55-5B83-4E62-8C1C-4D14F811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E7D6A-490C-49B7-8820-4D402EB27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5F5F5B-9175-4D89-B620-C6AD04198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128712"/>
            <a:ext cx="102298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7431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canceled when:</a:t>
            </a:r>
            <a:br>
              <a:rPr lang="en-US" dirty="0"/>
            </a:br>
            <a:r>
              <a:rPr lang="en-US" dirty="0"/>
              <a:t>The stock is denied OR</a:t>
            </a:r>
            <a:br>
              <a:rPr lang="en-US" dirty="0"/>
            </a:br>
            <a:r>
              <a:rPr lang="en-US" dirty="0"/>
              <a:t>The request is rejected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1234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canceled when:</a:t>
            </a:r>
            <a:br>
              <a:rPr lang="en-US" dirty="0"/>
            </a:br>
            <a:r>
              <a:rPr lang="en-US" b="1" dirty="0"/>
              <a:t>The stock is denied</a:t>
            </a:r>
            <a:r>
              <a:rPr lang="en-US" dirty="0"/>
              <a:t> OR</a:t>
            </a:r>
            <a:br>
              <a:rPr lang="en-US" dirty="0"/>
            </a:br>
            <a:r>
              <a:rPr lang="en-US" dirty="0"/>
              <a:t>The request is rejected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4132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79078"/>
            <a:ext cx="440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221402607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505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215305056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6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172014631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91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117067985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3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StockRequestDenied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127452795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64100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StockRequestDenied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170170946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64100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CancelOrderRequest</a:t>
            </a:r>
            <a:endParaRPr lang="en-US" dirty="0"/>
          </a:p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</p:txBody>
      </p:sp>
    </p:spTree>
    <p:extLst>
      <p:ext uri="{BB962C8B-B14F-4D97-AF65-F5344CB8AC3E}">
        <p14:creationId xmlns:p14="http://schemas.microsoft.com/office/powerpoint/2010/main" val="277664035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22440" y="5767668"/>
            <a:ext cx="380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4D8D1-CB0A-4291-9D46-A220D2D8127A}"/>
              </a:ext>
            </a:extLst>
          </p:cNvPr>
          <p:cNvSpPr txBox="1"/>
          <p:nvPr/>
        </p:nvSpPr>
        <p:spPr>
          <a:xfrm>
            <a:off x="6822440" y="276813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CancelOrderRequest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19E74A-DA4F-45B5-B75A-C70A6192D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696"/>
            <a:ext cx="12192000" cy="46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7860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DEF9A1-6B17-4B2D-8FF3-86115A37734E}"/>
              </a:ext>
            </a:extLst>
          </p:cNvPr>
          <p:cNvSpPr/>
          <p:nvPr/>
        </p:nvSpPr>
        <p:spPr>
          <a:xfrm>
            <a:off x="8609505" y="21876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✓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4186372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26B-CB97-4D6A-9CF3-7893937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E1E-AD49-458F-819A-AA90BBFB7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3638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canceled when:</a:t>
            </a:r>
            <a:br>
              <a:rPr lang="en-US" dirty="0"/>
            </a:br>
            <a:r>
              <a:rPr lang="en-US" dirty="0"/>
              <a:t>The stock is denied OR</a:t>
            </a:r>
            <a:br>
              <a:rPr lang="en-US" dirty="0"/>
            </a:br>
            <a:r>
              <a:rPr lang="en-US" b="1" dirty="0"/>
              <a:t>The request is rejected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765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774179" y="277445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OrderRejected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8017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4830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OrderRejected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167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04207A-FE25-4DC2-B1BD-805858B3A1A4}"/>
              </a:ext>
            </a:extLst>
          </p:cNvPr>
          <p:cNvSpPr txBox="1"/>
          <p:nvPr/>
        </p:nvSpPr>
        <p:spPr>
          <a:xfrm>
            <a:off x="1818639" y="4048302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424852002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04207A-FE25-4DC2-B1BD-805858B3A1A4}"/>
              </a:ext>
            </a:extLst>
          </p:cNvPr>
          <p:cNvSpPr txBox="1"/>
          <p:nvPr/>
        </p:nvSpPr>
        <p:spPr>
          <a:xfrm>
            <a:off x="6852919" y="5767668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41280903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DEF9A1-6B17-4B2D-8FF3-86115A37734E}"/>
              </a:ext>
            </a:extLst>
          </p:cNvPr>
          <p:cNvSpPr/>
          <p:nvPr/>
        </p:nvSpPr>
        <p:spPr>
          <a:xfrm>
            <a:off x="8609505" y="21876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✓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102929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26B-CB97-4D6A-9CF3-7893937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E1E-AD49-458F-819A-AA90BBFB7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7411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E2517A-5D93-4DD3-A90F-A891343FC7F3}"/>
              </a:ext>
            </a:extLst>
          </p:cNvPr>
          <p:cNvSpPr/>
          <p:nvPr/>
        </p:nvSpPr>
        <p:spPr>
          <a:xfrm>
            <a:off x="792480" y="624840"/>
            <a:ext cx="3596640" cy="544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6AD2A-9987-41B2-B9BD-BEB81ECAA20C}"/>
              </a:ext>
            </a:extLst>
          </p:cNvPr>
          <p:cNvSpPr/>
          <p:nvPr/>
        </p:nvSpPr>
        <p:spPr>
          <a:xfrm>
            <a:off x="1000760" y="863600"/>
            <a:ext cx="1183640" cy="929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Dispatcher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DF53006F-651C-410D-AD5A-DF4B9D1EFF81}"/>
              </a:ext>
            </a:extLst>
          </p:cNvPr>
          <p:cNvSpPr/>
          <p:nvPr/>
        </p:nvSpPr>
        <p:spPr>
          <a:xfrm>
            <a:off x="2753360" y="4028440"/>
            <a:ext cx="1397000" cy="176784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31059-0212-4AA6-BF4F-93BB38690DFC}"/>
              </a:ext>
            </a:extLst>
          </p:cNvPr>
          <p:cNvSpPr/>
          <p:nvPr/>
        </p:nvSpPr>
        <p:spPr>
          <a:xfrm>
            <a:off x="2936240" y="4521200"/>
            <a:ext cx="1026160" cy="57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Outbox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0ED09858-E5EE-498F-BCBC-63254AABBFB9}"/>
              </a:ext>
            </a:extLst>
          </p:cNvPr>
          <p:cNvSpPr/>
          <p:nvPr/>
        </p:nvSpPr>
        <p:spPr>
          <a:xfrm rot="16200000">
            <a:off x="5787390" y="367030"/>
            <a:ext cx="574040" cy="156718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dirty="0"/>
              <a:t>Broker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3A3AC-5DA7-4159-8C9F-6EF80A92036B}"/>
              </a:ext>
            </a:extLst>
          </p:cNvPr>
          <p:cNvSpPr/>
          <p:nvPr/>
        </p:nvSpPr>
        <p:spPr>
          <a:xfrm>
            <a:off x="3666016" y="863600"/>
            <a:ext cx="492760" cy="1722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Translator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B5D327-2AC6-48AD-8204-8164DF01FCC7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1592580" y="1793240"/>
            <a:ext cx="1343660" cy="3017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9F902C-CC9E-47CF-BDE5-4716E2AEE33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184400" y="1328420"/>
            <a:ext cx="1481616" cy="396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9E7826-B4E7-447E-975E-EB05B51E8D88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4158776" y="1150620"/>
            <a:ext cx="1132044" cy="574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ABE16F-4EA2-41A8-87E6-546F964816B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342416" y="985918"/>
            <a:ext cx="441164" cy="342502"/>
            <a:chOff x="838200" y="3886200"/>
            <a:chExt cx="914400" cy="6096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A78ADA-302E-4094-9126-22EF3A2972EE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0" name="Isosceles Triangle 8">
              <a:extLst>
                <a:ext uri="{FF2B5EF4-FFF2-40B4-BE49-F238E27FC236}">
                  <a16:creationId xmlns:a16="http://schemas.microsoft.com/office/drawing/2014/main" id="{F6E17CF3-2648-4610-85BC-A84C960A16C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1" name="Isosceles Triangle 6">
              <a:extLst>
                <a:ext uri="{FF2B5EF4-FFF2-40B4-BE49-F238E27FC236}">
                  <a16:creationId xmlns:a16="http://schemas.microsoft.com/office/drawing/2014/main" id="{2F64211F-B65C-4E68-B791-6169F36FD1A4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855ABEB-9E7E-4FCE-A5CF-D83D15C420DB}"/>
              </a:ext>
            </a:extLst>
          </p:cNvPr>
          <p:cNvSpPr/>
          <p:nvPr/>
        </p:nvSpPr>
        <p:spPr>
          <a:xfrm>
            <a:off x="7802882" y="624840"/>
            <a:ext cx="3596640" cy="544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B9879F-DFC8-493F-BC18-5E1D0E7C9CB1}"/>
              </a:ext>
            </a:extLst>
          </p:cNvPr>
          <p:cNvSpPr/>
          <p:nvPr/>
        </p:nvSpPr>
        <p:spPr>
          <a:xfrm>
            <a:off x="8011162" y="863600"/>
            <a:ext cx="1183640" cy="929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Receiver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BE025944-E258-49FE-88D8-A3D48DAB17B4}"/>
              </a:ext>
            </a:extLst>
          </p:cNvPr>
          <p:cNvSpPr/>
          <p:nvPr/>
        </p:nvSpPr>
        <p:spPr>
          <a:xfrm>
            <a:off x="9763762" y="4028440"/>
            <a:ext cx="1397000" cy="176784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SQL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E947FE-4C9C-4E49-B597-C1DAFD97F9F1}"/>
              </a:ext>
            </a:extLst>
          </p:cNvPr>
          <p:cNvSpPr/>
          <p:nvPr/>
        </p:nvSpPr>
        <p:spPr>
          <a:xfrm>
            <a:off x="9946642" y="4521200"/>
            <a:ext cx="1026160" cy="57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Inbox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49764A-93DD-43E2-A1D6-DB55B7E7585C}"/>
              </a:ext>
            </a:extLst>
          </p:cNvPr>
          <p:cNvCxnSpPr>
            <a:cxnSpLocks/>
            <a:stCxn id="23" idx="1"/>
            <a:endCxn id="7" idx="3"/>
          </p:cNvCxnSpPr>
          <p:nvPr/>
        </p:nvCxnSpPr>
        <p:spPr>
          <a:xfrm flipH="1" flipV="1">
            <a:off x="6858000" y="1150620"/>
            <a:ext cx="1153162" cy="177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4C5E6AC-B090-408F-9AE6-FE21E210A706}"/>
              </a:ext>
            </a:extLst>
          </p:cNvPr>
          <p:cNvSpPr/>
          <p:nvPr/>
        </p:nvSpPr>
        <p:spPr>
          <a:xfrm>
            <a:off x="9946642" y="863600"/>
            <a:ext cx="1183640" cy="929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Dispatcher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5B5005-1284-4F04-8F54-32A1D2BB3DA4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9194802" y="1328420"/>
            <a:ext cx="7518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D80C66-C3A1-4A54-8080-6764103E8C2E}"/>
              </a:ext>
            </a:extLst>
          </p:cNvPr>
          <p:cNvCxnSpPr>
            <a:cxnSpLocks/>
            <a:stCxn id="33" idx="2"/>
            <a:endCxn id="25" idx="0"/>
          </p:cNvCxnSpPr>
          <p:nvPr/>
        </p:nvCxnSpPr>
        <p:spPr>
          <a:xfrm flipH="1">
            <a:off x="10459722" y="1793240"/>
            <a:ext cx="78740" cy="2727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32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22" grpId="0" animBg="1"/>
      <p:bldP spid="23" grpId="0" animBg="1"/>
      <p:bldP spid="24" grpId="0" animBg="1"/>
      <p:bldP spid="25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vailability group with five replicas">
            <a:extLst>
              <a:ext uri="{FF2B5EF4-FFF2-40B4-BE49-F238E27FC236}">
                <a16:creationId xmlns:a16="http://schemas.microsoft.com/office/drawing/2014/main" id="{651B7A1E-835B-4F84-8385-8910BB89C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957388"/>
            <a:ext cx="73723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09821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9FE6-159B-4AA2-9C83-C75F7626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lessons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00CB-9BFB-44FC-BE69-A90262001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in SQL is “familiar”</a:t>
            </a:r>
          </a:p>
          <a:p>
            <a:endParaRPr lang="en-US" dirty="0"/>
          </a:p>
          <a:p>
            <a:r>
              <a:rPr lang="en-US" dirty="0"/>
              <a:t>Modeling in documents is not</a:t>
            </a:r>
          </a:p>
          <a:p>
            <a:endParaRPr lang="en-US" dirty="0"/>
          </a:p>
          <a:p>
            <a:r>
              <a:rPr lang="en-US" dirty="0"/>
              <a:t>Transactions are tricky/impossible</a:t>
            </a:r>
          </a:p>
          <a:p>
            <a:endParaRPr lang="en-US" dirty="0"/>
          </a:p>
          <a:p>
            <a:r>
              <a:rPr lang="en-US" dirty="0"/>
              <a:t>Outbox to coordinate communication across transactional boundaries</a:t>
            </a:r>
          </a:p>
        </p:txBody>
      </p:sp>
    </p:spTree>
    <p:extLst>
      <p:ext uri="{BB962C8B-B14F-4D97-AF65-F5344CB8AC3E}">
        <p14:creationId xmlns:p14="http://schemas.microsoft.com/office/powerpoint/2010/main" val="257657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From SQL to</a:t>
            </a:r>
            <a:br>
              <a:rPr lang="en-US" sz="6600" dirty="0">
                <a:solidFill>
                  <a:prstClr val="black"/>
                </a:solidFill>
              </a:rPr>
            </a:br>
            <a:r>
              <a:rPr lang="en-US" sz="6600" dirty="0">
                <a:solidFill>
                  <a:prstClr val="black"/>
                </a:solidFill>
              </a:rPr>
              <a:t>Azure Cosmos DB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743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428FA5-901D-4DB1-BEDE-80F7B95A1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8" y="0"/>
            <a:ext cx="10579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57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0445-56CA-4B2C-B534-95286BBD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Transitioning from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89F54-225D-44BE-BF83-176304EC9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4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106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6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5943"/>
            <a:ext cx="743578" cy="653142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78096" y="2984604"/>
            <a:ext cx="346668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Entire model in one record</a:t>
            </a:r>
          </a:p>
        </p:txBody>
      </p:sp>
    </p:spTree>
    <p:extLst>
      <p:ext uri="{BB962C8B-B14F-4D97-AF65-F5344CB8AC3E}">
        <p14:creationId xmlns:p14="http://schemas.microsoft.com/office/powerpoint/2010/main" val="29564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13B5-AF24-4239-AFD0-FD05F127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Cosmos DB?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9F9D0-4112-4FD5-ACA0-DA98488EF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7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813915"/>
            <a:ext cx="743578" cy="96966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37903" y="1019553"/>
            <a:ext cx="38887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Complex structures</a:t>
            </a:r>
          </a:p>
        </p:txBody>
      </p:sp>
    </p:spTree>
    <p:extLst>
      <p:ext uri="{BB962C8B-B14F-4D97-AF65-F5344CB8AC3E}">
        <p14:creationId xmlns:p14="http://schemas.microsoft.com/office/powerpoint/2010/main" val="700314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843141"/>
            <a:ext cx="459209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Arrays for one-to-many</a:t>
            </a:r>
          </a:p>
        </p:txBody>
      </p:sp>
    </p:spTree>
    <p:extLst>
      <p:ext uri="{BB962C8B-B14F-4D97-AF65-F5344CB8AC3E}">
        <p14:creationId xmlns:p14="http://schemas.microsoft.com/office/powerpoint/2010/main" val="2064085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412254"/>
            <a:ext cx="4592097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Store keys for other/external entities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25BFA-0FB9-4121-BA7F-8F778F4C365C}"/>
              </a:ext>
            </a:extLst>
          </p:cNvPr>
          <p:cNvSpPr/>
          <p:nvPr/>
        </p:nvSpPr>
        <p:spPr>
          <a:xfrm>
            <a:off x="472274" y="2391507"/>
            <a:ext cx="1778558" cy="39691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EE100-B068-4204-9F43-39CCBAF52866}"/>
              </a:ext>
            </a:extLst>
          </p:cNvPr>
          <p:cNvSpPr/>
          <p:nvPr/>
        </p:nvSpPr>
        <p:spPr>
          <a:xfrm>
            <a:off x="472274" y="4322466"/>
            <a:ext cx="1778558" cy="39691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7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627698"/>
            <a:ext cx="459209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Duplicate data as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25BFA-0FB9-4121-BA7F-8F778F4C365C}"/>
              </a:ext>
            </a:extLst>
          </p:cNvPr>
          <p:cNvSpPr/>
          <p:nvPr/>
        </p:nvSpPr>
        <p:spPr>
          <a:xfrm>
            <a:off x="472274" y="2753247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A7313-AA44-4B6E-8E7E-8A34F22D1A6E}"/>
              </a:ext>
            </a:extLst>
          </p:cNvPr>
          <p:cNvSpPr/>
          <p:nvPr/>
        </p:nvSpPr>
        <p:spPr>
          <a:xfrm>
            <a:off x="472274" y="4674154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13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627698"/>
            <a:ext cx="459209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Not all duplicate data is evil!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25BFA-0FB9-4121-BA7F-8F778F4C365C}"/>
              </a:ext>
            </a:extLst>
          </p:cNvPr>
          <p:cNvSpPr/>
          <p:nvPr/>
        </p:nvSpPr>
        <p:spPr>
          <a:xfrm>
            <a:off x="472274" y="2753247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A7313-AA44-4B6E-8E7E-8A34F22D1A6E}"/>
              </a:ext>
            </a:extLst>
          </p:cNvPr>
          <p:cNvSpPr/>
          <p:nvPr/>
        </p:nvSpPr>
        <p:spPr>
          <a:xfrm>
            <a:off x="472274" y="4674154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56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219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3826707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2177925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187085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283709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A6BFAE-73F6-4702-9347-40B459BA7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33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460415"/>
            <a:ext cx="140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$24.99</a:t>
            </a:r>
          </a:p>
          <a:p>
            <a:pPr algn="ctr"/>
            <a:r>
              <a:rPr lang="en-US" dirty="0"/>
              <a:t>$25.49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3231949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460415"/>
            <a:ext cx="140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$24.99</a:t>
            </a:r>
          </a:p>
          <a:p>
            <a:pPr algn="ctr"/>
            <a:r>
              <a:rPr lang="en-US" dirty="0"/>
              <a:t>$25.49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467D7D-9100-4016-B040-8E9A326AA865}"/>
              </a:ext>
            </a:extLst>
          </p:cNvPr>
          <p:cNvSpPr txBox="1"/>
          <p:nvPr/>
        </p:nvSpPr>
        <p:spPr>
          <a:xfrm>
            <a:off x="4192254" y="597877"/>
            <a:ext cx="864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1A202A-0617-4CF3-8A41-AF8C316664C1}"/>
              </a:ext>
            </a:extLst>
          </p:cNvPr>
          <p:cNvSpPr txBox="1"/>
          <p:nvPr/>
        </p:nvSpPr>
        <p:spPr>
          <a:xfrm>
            <a:off x="6540219" y="597877"/>
            <a:ext cx="864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3BAD6-CEF5-4733-90CE-9F9B6FCE5D04}"/>
              </a:ext>
            </a:extLst>
          </p:cNvPr>
          <p:cNvSpPr txBox="1"/>
          <p:nvPr/>
        </p:nvSpPr>
        <p:spPr>
          <a:xfrm>
            <a:off x="8885251" y="597877"/>
            <a:ext cx="864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50200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460415"/>
            <a:ext cx="140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$24.99</a:t>
            </a:r>
          </a:p>
          <a:p>
            <a:pPr algn="ctr"/>
            <a:r>
              <a:rPr lang="en-US" dirty="0"/>
              <a:t>$25.49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5DD21-B992-41EE-9EDA-C454495173DD}"/>
              </a:ext>
            </a:extLst>
          </p:cNvPr>
          <p:cNvSpPr txBox="1"/>
          <p:nvPr/>
        </p:nvSpPr>
        <p:spPr>
          <a:xfrm>
            <a:off x="1517301" y="5305530"/>
            <a:ext cx="8755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may move around and when it crosses service boundaries, its meaning can change</a:t>
            </a:r>
          </a:p>
        </p:txBody>
      </p:sp>
    </p:spTree>
    <p:extLst>
      <p:ext uri="{BB962C8B-B14F-4D97-AF65-F5344CB8AC3E}">
        <p14:creationId xmlns:p14="http://schemas.microsoft.com/office/powerpoint/2010/main" val="161390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565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9109AA6-E6FF-4A22-8182-C5605199DA97}"/>
              </a:ext>
            </a:extLst>
          </p:cNvPr>
          <p:cNvSpPr/>
          <p:nvPr/>
        </p:nvSpPr>
        <p:spPr>
          <a:xfrm rot="5400000">
            <a:off x="4235380" y="1823777"/>
            <a:ext cx="1029956" cy="371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6F3AEBD-84F5-49F8-A3BC-8D8CECAA0B75}"/>
              </a:ext>
            </a:extLst>
          </p:cNvPr>
          <p:cNvSpPr/>
          <p:nvPr/>
        </p:nvSpPr>
        <p:spPr>
          <a:xfrm rot="10800000">
            <a:off x="6874308" y="2152861"/>
            <a:ext cx="1029956" cy="371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99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4C80F847-F0DD-4297-938F-B92A2EC13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143000"/>
            <a:ext cx="73342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063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D9888-8089-4F79-94A7-2C648F1B1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732"/>
            <a:ext cx="12192000" cy="49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57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1383E9-900D-4D93-B7B9-0675F0EEA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7875"/>
            <a:ext cx="12192000" cy="504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34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DF8751-EEA1-42E6-864A-61FA04C0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589"/>
            <a:ext cx="12192000" cy="457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5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xplosion: 8 Points 1">
            <a:extLst>
              <a:ext uri="{FF2B5EF4-FFF2-40B4-BE49-F238E27FC236}">
                <a16:creationId xmlns:a16="http://schemas.microsoft.com/office/drawing/2014/main" id="{EA3E091B-6990-437D-AF33-C80F014C9A77}"/>
              </a:ext>
            </a:extLst>
          </p:cNvPr>
          <p:cNvSpPr/>
          <p:nvPr/>
        </p:nvSpPr>
        <p:spPr>
          <a:xfrm>
            <a:off x="3466681" y="2145323"/>
            <a:ext cx="5325627" cy="320542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1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96E1D-A66B-460C-A220-802CCCCE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297B86-5F9A-4FD0-92F9-6F5F60A00E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SQL-over-JSON</a:t>
            </a:r>
          </a:p>
          <a:p>
            <a:r>
              <a:rPr lang="en-US" dirty="0"/>
              <a:t>Document</a:t>
            </a:r>
          </a:p>
          <a:p>
            <a:r>
              <a:rPr lang="en-US" dirty="0"/>
              <a:t>Column</a:t>
            </a:r>
          </a:p>
          <a:p>
            <a:r>
              <a:rPr lang="en-US" dirty="0"/>
              <a:t>Table (Azure Table Storage)</a:t>
            </a:r>
          </a:p>
          <a:p>
            <a:r>
              <a:rPr lang="en-US" dirty="0"/>
              <a:t>Graph</a:t>
            </a:r>
          </a:p>
          <a:p>
            <a:endParaRPr lang="en-US" dirty="0"/>
          </a:p>
          <a:p>
            <a:r>
              <a:rPr lang="en-US" dirty="0"/>
              <a:t>More to come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1C1B92-F7CD-45D4-93C1-8E468EF0D7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6012" y="2401094"/>
            <a:ext cx="51339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38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gremlin graph">
            <a:extLst>
              <a:ext uri="{FF2B5EF4-FFF2-40B4-BE49-F238E27FC236}">
                <a16:creationId xmlns:a16="http://schemas.microsoft.com/office/drawing/2014/main" id="{D8655185-F378-4BE4-B572-535A1FF0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9" y="2043374"/>
            <a:ext cx="482917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ithub.com/tinkerpop/gremlin/raw/master/doc/images/graph-example-1.jpg">
            <a:extLst>
              <a:ext uri="{FF2B5EF4-FFF2-40B4-BE49-F238E27FC236}">
                <a16:creationId xmlns:a16="http://schemas.microsoft.com/office/drawing/2014/main" id="{113C3723-590B-426F-A05A-DCFCD0C78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283" y="1159642"/>
            <a:ext cx="527685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166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4E4F-897C-481E-8F5C-F8E1FEA5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AFD0-5795-4555-899C-BDF1820F1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53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0445-56CA-4B2C-B534-95286BBD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Transitioning from </a:t>
            </a:r>
            <a:r>
              <a:rPr lang="en-US" dirty="0" err="1"/>
              <a:t>Transactioning</a:t>
            </a:r>
            <a:r>
              <a:rPr lang="en-US" dirty="0"/>
              <a:t> in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89F54-225D-44BE-BF83-176304EC9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227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acid warning">
            <a:extLst>
              <a:ext uri="{FF2B5EF4-FFF2-40B4-BE49-F238E27FC236}">
                <a16:creationId xmlns:a16="http://schemas.microsoft.com/office/drawing/2014/main" id="{103DCF85-B9F2-453B-AD42-EC139C11F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903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5E642-6046-4971-90BE-3AC15164F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1890712"/>
            <a:ext cx="95154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7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A09627-1F8B-4C48-BD1E-DD85DCFC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0515"/>
            <a:ext cx="12192000" cy="27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861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A09627-1F8B-4C48-BD1E-DD85DCFC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0515"/>
            <a:ext cx="12192000" cy="27769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41DB4C-EB9F-4231-AC3C-E4FCA78C2158}"/>
              </a:ext>
            </a:extLst>
          </p:cNvPr>
          <p:cNvSpPr/>
          <p:nvPr/>
        </p:nvSpPr>
        <p:spPr>
          <a:xfrm>
            <a:off x="7094136" y="2647741"/>
            <a:ext cx="4531807" cy="57275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150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EFA619-7BBF-4424-A85C-3C1C2FF9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487" y="401320"/>
            <a:ext cx="7001026" cy="57201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81E837-8884-4941-8DAD-1652CDF7C2F3}"/>
              </a:ext>
            </a:extLst>
          </p:cNvPr>
          <p:cNvSpPr/>
          <p:nvPr/>
        </p:nvSpPr>
        <p:spPr>
          <a:xfrm>
            <a:off x="2534920" y="165608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B0F45-289D-43D9-9E28-D0B98F2D8CA2}"/>
              </a:ext>
            </a:extLst>
          </p:cNvPr>
          <p:cNvSpPr/>
          <p:nvPr/>
        </p:nvSpPr>
        <p:spPr>
          <a:xfrm>
            <a:off x="2534920" y="483108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A4A5D1-8106-46F6-A35D-F7193F20D104}"/>
              </a:ext>
            </a:extLst>
          </p:cNvPr>
          <p:cNvSpPr/>
          <p:nvPr/>
        </p:nvSpPr>
        <p:spPr>
          <a:xfrm>
            <a:off x="2534920" y="580644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3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2CE416-C21D-4D20-AC26-49B38505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44"/>
            <a:ext cx="12192000" cy="648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569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3A9B-E576-48C0-BEC9-99000447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Epiphany:</a:t>
            </a:r>
            <a:br>
              <a:rPr lang="en-US" dirty="0"/>
            </a:br>
            <a:r>
              <a:rPr lang="en-US" dirty="0"/>
              <a:t>Assume a transactional boundary of a single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A39B1-2864-46AE-B62E-D8F556693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1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azure documentdb">
            <a:extLst>
              <a:ext uri="{FF2B5EF4-FFF2-40B4-BE49-F238E27FC236}">
                <a16:creationId xmlns:a16="http://schemas.microsoft.com/office/drawing/2014/main" id="{A1CA3D70-6A24-4BBC-8BEA-DE76D6313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1983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fe Beyond Distributed Transactions">
            <a:extLst>
              <a:ext uri="{FF2B5EF4-FFF2-40B4-BE49-F238E27FC236}">
                <a16:creationId xmlns:a16="http://schemas.microsoft.com/office/drawing/2014/main" id="{7E681B29-9890-4942-B1A8-EA8C643D5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47850"/>
            <a:ext cx="68580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2157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fe Beyond Distributed Transactions">
            <a:extLst>
              <a:ext uri="{FF2B5EF4-FFF2-40B4-BE49-F238E27FC236}">
                <a16:creationId xmlns:a16="http://schemas.microsoft.com/office/drawing/2014/main" id="{3CCCFBB9-22A4-4EFC-AC2A-159D2969C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76325"/>
            <a:ext cx="68580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45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fe Beyond Distributed Transactions">
            <a:extLst>
              <a:ext uri="{FF2B5EF4-FFF2-40B4-BE49-F238E27FC236}">
                <a16:creationId xmlns:a16="http://schemas.microsoft.com/office/drawing/2014/main" id="{EBEDCCE5-9A26-4E01-B5EB-6A20F141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62038"/>
            <a:ext cx="6858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6552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944B-8E49-41C8-A519-E1DBF657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Problem:</a:t>
            </a:r>
            <a:br>
              <a:rPr lang="en-US" dirty="0"/>
            </a:br>
            <a:r>
              <a:rPr lang="en-US" dirty="0"/>
              <a:t>No code, only pictures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14DC6-B87B-4C91-ABDD-564C631C4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223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1BBE5B-F859-497D-8C4D-2BC8C667FA3B}"/>
              </a:ext>
            </a:extLst>
          </p:cNvPr>
          <p:cNvSpPr/>
          <p:nvPr/>
        </p:nvSpPr>
        <p:spPr>
          <a:xfrm>
            <a:off x="1046480" y="431800"/>
            <a:ext cx="425196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3200" dirty="0"/>
              <a:t>Document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C960F-9A8B-4115-9BA5-0F1AB94742BE}"/>
              </a:ext>
            </a:extLst>
          </p:cNvPr>
          <p:cNvSpPr/>
          <p:nvPr/>
        </p:nvSpPr>
        <p:spPr>
          <a:xfrm>
            <a:off x="1264920" y="670560"/>
            <a:ext cx="3784600" cy="1767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/>
              <a:t>Business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441D4-F5BF-4F3F-A931-F629D5691D1F}"/>
              </a:ext>
            </a:extLst>
          </p:cNvPr>
          <p:cNvSpPr/>
          <p:nvPr/>
        </p:nvSpPr>
        <p:spPr>
          <a:xfrm>
            <a:off x="1264920" y="2641600"/>
            <a:ext cx="3784600" cy="624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Outbox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49C310-799B-403F-B236-721177BCE7D5}"/>
              </a:ext>
            </a:extLst>
          </p:cNvPr>
          <p:cNvSpPr/>
          <p:nvPr/>
        </p:nvSpPr>
        <p:spPr>
          <a:xfrm>
            <a:off x="1264920" y="3469640"/>
            <a:ext cx="3784600" cy="624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Inbox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EE843-A0A9-4AD3-B19A-B3F7635E84FD}"/>
              </a:ext>
            </a:extLst>
          </p:cNvPr>
          <p:cNvGrpSpPr/>
          <p:nvPr/>
        </p:nvGrpSpPr>
        <p:grpSpPr>
          <a:xfrm>
            <a:off x="3953843" y="2709094"/>
            <a:ext cx="723976" cy="521740"/>
            <a:chOff x="3669363" y="2653214"/>
            <a:chExt cx="723976" cy="5217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520418-5CB7-4846-84CA-D3B0DCF6B0B6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6F7D32D-FF0B-4DC4-9089-9438227AC2FB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0" name="Isosceles Triangle 8">
                <a:extLst>
                  <a:ext uri="{FF2B5EF4-FFF2-40B4-BE49-F238E27FC236}">
                    <a16:creationId xmlns:a16="http://schemas.microsoft.com/office/drawing/2014/main" id="{08994C06-5484-4B72-BE35-3FE98378B6DF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1" name="Isosceles Triangle 6">
                <a:extLst>
                  <a:ext uri="{FF2B5EF4-FFF2-40B4-BE49-F238E27FC236}">
                    <a16:creationId xmlns:a16="http://schemas.microsoft.com/office/drawing/2014/main" id="{A17D7039-4353-4CB7-BF53-D9E0B157C7B8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CBD2A43-4AD9-4681-8D32-36CC098634A0}"/>
                </a:ext>
              </a:extLst>
            </p:cNvPr>
            <p:cNvGrpSpPr/>
            <p:nvPr>
              <p:custDataLst>
                <p:tags r:id="rId11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9306984-F34A-4AC5-AB6E-1F0C6AB2597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4" name="Isosceles Triangle 8">
                <a:extLst>
                  <a:ext uri="{FF2B5EF4-FFF2-40B4-BE49-F238E27FC236}">
                    <a16:creationId xmlns:a16="http://schemas.microsoft.com/office/drawing/2014/main" id="{E547BDD2-B825-4B4A-B439-1D65712246B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5" name="Isosceles Triangle 6">
                <a:extLst>
                  <a:ext uri="{FF2B5EF4-FFF2-40B4-BE49-F238E27FC236}">
                    <a16:creationId xmlns:a16="http://schemas.microsoft.com/office/drawing/2014/main" id="{2B1A69CC-E72F-4CC9-8874-FED34414B5E1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52F08C-357C-4960-9DF5-B759269225AF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49EB9A-CBBF-41E3-A577-A685214E1E17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8" name="Isosceles Triangle 8">
                <a:extLst>
                  <a:ext uri="{FF2B5EF4-FFF2-40B4-BE49-F238E27FC236}">
                    <a16:creationId xmlns:a16="http://schemas.microsoft.com/office/drawing/2014/main" id="{44C50891-CF83-44EB-8A2A-4FE5DDB19DA4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9" name="Isosceles Triangle 6">
                <a:extLst>
                  <a:ext uri="{FF2B5EF4-FFF2-40B4-BE49-F238E27FC236}">
                    <a16:creationId xmlns:a16="http://schemas.microsoft.com/office/drawing/2014/main" id="{F2F3AA83-DC24-486F-A9B4-68B6CA34A50D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3D4912-69BA-418C-8B11-1749F72F872E}"/>
              </a:ext>
            </a:extLst>
          </p:cNvPr>
          <p:cNvGrpSpPr/>
          <p:nvPr/>
        </p:nvGrpSpPr>
        <p:grpSpPr>
          <a:xfrm>
            <a:off x="3953843" y="3549117"/>
            <a:ext cx="723976" cy="521740"/>
            <a:chOff x="3669363" y="2653214"/>
            <a:chExt cx="723976" cy="52174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398939-F228-47B4-9FA4-6D073B7AC98C}"/>
                </a:ext>
              </a:extLst>
            </p:cNvPr>
            <p:cNvGrpSpPr/>
            <p:nvPr>
              <p:custDataLst>
                <p:tags r:id="rId7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BCBDE57-855D-4DE4-BF98-54431BF4FA8A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8" name="Isosceles Triangle 8">
                <a:extLst>
                  <a:ext uri="{FF2B5EF4-FFF2-40B4-BE49-F238E27FC236}">
                    <a16:creationId xmlns:a16="http://schemas.microsoft.com/office/drawing/2014/main" id="{1D9557C5-94E9-4D01-BA7D-0B9BDE8CD6B4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9" name="Isosceles Triangle 6">
                <a:extLst>
                  <a:ext uri="{FF2B5EF4-FFF2-40B4-BE49-F238E27FC236}">
                    <a16:creationId xmlns:a16="http://schemas.microsoft.com/office/drawing/2014/main" id="{A198CF62-CCA5-47AC-89DE-7F78BAF3A11C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7C0A3C8-9373-4D2B-A636-097608B1E891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66996A1-CC22-4467-8037-DFF1CD086A2C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5" name="Isosceles Triangle 8">
                <a:extLst>
                  <a:ext uri="{FF2B5EF4-FFF2-40B4-BE49-F238E27FC236}">
                    <a16:creationId xmlns:a16="http://schemas.microsoft.com/office/drawing/2014/main" id="{D4E9107B-AA87-4F24-B059-9BAC8096366A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6" name="Isosceles Triangle 6">
                <a:extLst>
                  <a:ext uri="{FF2B5EF4-FFF2-40B4-BE49-F238E27FC236}">
                    <a16:creationId xmlns:a16="http://schemas.microsoft.com/office/drawing/2014/main" id="{1D54395F-FA84-48CA-ADA7-35B5E0D74F72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DC81108-7A3E-47DB-99F1-50DD937F486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D26BCFB-2EE3-4EB7-8342-1283E89E0C0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2" name="Isosceles Triangle 8">
                <a:extLst>
                  <a:ext uri="{FF2B5EF4-FFF2-40B4-BE49-F238E27FC236}">
                    <a16:creationId xmlns:a16="http://schemas.microsoft.com/office/drawing/2014/main" id="{00680EB2-72E7-4E73-88D1-DFA43D0A1E3F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3" name="Isosceles Triangle 6">
                <a:extLst>
                  <a:ext uri="{FF2B5EF4-FFF2-40B4-BE49-F238E27FC236}">
                    <a16:creationId xmlns:a16="http://schemas.microsoft.com/office/drawing/2014/main" id="{6A7A862F-2972-4832-8B25-36162ACC2148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3561AF1-7B92-4A68-8D9F-D0B75F5B3102}"/>
              </a:ext>
            </a:extLst>
          </p:cNvPr>
          <p:cNvSpPr/>
          <p:nvPr/>
        </p:nvSpPr>
        <p:spPr>
          <a:xfrm>
            <a:off x="6675120" y="431800"/>
            <a:ext cx="425196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3200" dirty="0"/>
              <a:t>Document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934576-DB6F-41A4-A8B3-33845C024281}"/>
              </a:ext>
            </a:extLst>
          </p:cNvPr>
          <p:cNvSpPr/>
          <p:nvPr/>
        </p:nvSpPr>
        <p:spPr>
          <a:xfrm>
            <a:off x="6893560" y="670560"/>
            <a:ext cx="3784600" cy="1767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/>
              <a:t>Business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886D61-74E9-44DC-8EE5-63269646DA57}"/>
              </a:ext>
            </a:extLst>
          </p:cNvPr>
          <p:cNvSpPr/>
          <p:nvPr/>
        </p:nvSpPr>
        <p:spPr>
          <a:xfrm>
            <a:off x="6893560" y="2641600"/>
            <a:ext cx="3784600" cy="624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Outbox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CA1BC1-4287-489C-BE00-8FDBF5890197}"/>
              </a:ext>
            </a:extLst>
          </p:cNvPr>
          <p:cNvSpPr/>
          <p:nvPr/>
        </p:nvSpPr>
        <p:spPr>
          <a:xfrm>
            <a:off x="6893560" y="3469640"/>
            <a:ext cx="3784600" cy="624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Inbox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420B84-9E80-4C71-B71B-6458F27289CD}"/>
              </a:ext>
            </a:extLst>
          </p:cNvPr>
          <p:cNvGrpSpPr/>
          <p:nvPr/>
        </p:nvGrpSpPr>
        <p:grpSpPr>
          <a:xfrm>
            <a:off x="9582483" y="2709094"/>
            <a:ext cx="723976" cy="521740"/>
            <a:chOff x="3669363" y="2653214"/>
            <a:chExt cx="723976" cy="52174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F9B80DF-FB78-471A-98F9-1CB51D562C3C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AB8399-448D-4355-88A4-17F7DD380E20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5" name="Isosceles Triangle 8">
                <a:extLst>
                  <a:ext uri="{FF2B5EF4-FFF2-40B4-BE49-F238E27FC236}">
                    <a16:creationId xmlns:a16="http://schemas.microsoft.com/office/drawing/2014/main" id="{90472EFD-CEAC-4EE9-98F3-F8976897876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6" name="Isosceles Triangle 6">
                <a:extLst>
                  <a:ext uri="{FF2B5EF4-FFF2-40B4-BE49-F238E27FC236}">
                    <a16:creationId xmlns:a16="http://schemas.microsoft.com/office/drawing/2014/main" id="{E419FF09-56F0-4692-BFDF-A7C797F6C4ED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031E3CD-2928-46AC-8158-165FA88174D1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6B0BB6D-2DB9-43F4-93EA-20E4B56E3378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2" name="Isosceles Triangle 8">
                <a:extLst>
                  <a:ext uri="{FF2B5EF4-FFF2-40B4-BE49-F238E27FC236}">
                    <a16:creationId xmlns:a16="http://schemas.microsoft.com/office/drawing/2014/main" id="{67F11649-EB7E-4065-91CA-AE725329F820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3" name="Isosceles Triangle 6">
                <a:extLst>
                  <a:ext uri="{FF2B5EF4-FFF2-40B4-BE49-F238E27FC236}">
                    <a16:creationId xmlns:a16="http://schemas.microsoft.com/office/drawing/2014/main" id="{74FACB5C-4CA0-4717-BF9F-5CFEC72FA819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D0EFFE4-687C-43D0-9E64-1B0A390AA1CE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75AFDAC-F92B-454B-A895-D1A8CEFB36FC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59" name="Isosceles Triangle 8">
                <a:extLst>
                  <a:ext uri="{FF2B5EF4-FFF2-40B4-BE49-F238E27FC236}">
                    <a16:creationId xmlns:a16="http://schemas.microsoft.com/office/drawing/2014/main" id="{558C42A2-D0CA-4251-8306-FBAC59AA88D8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0" name="Isosceles Triangle 6">
                <a:extLst>
                  <a:ext uri="{FF2B5EF4-FFF2-40B4-BE49-F238E27FC236}">
                    <a16:creationId xmlns:a16="http://schemas.microsoft.com/office/drawing/2014/main" id="{201DEBAD-8286-4363-84E6-EBED867F746E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6AF2EF2-7D54-4FB9-84C3-EA95F720C50F}"/>
              </a:ext>
            </a:extLst>
          </p:cNvPr>
          <p:cNvGrpSpPr/>
          <p:nvPr/>
        </p:nvGrpSpPr>
        <p:grpSpPr>
          <a:xfrm>
            <a:off x="9582483" y="3549117"/>
            <a:ext cx="723976" cy="521740"/>
            <a:chOff x="3669363" y="2653214"/>
            <a:chExt cx="723976" cy="52174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E2A778F-8ADC-4016-B61C-0EFC141A8CEE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32E5898-C2C7-46FF-B537-7F65E5941F4E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8" name="Isosceles Triangle 8">
                <a:extLst>
                  <a:ext uri="{FF2B5EF4-FFF2-40B4-BE49-F238E27FC236}">
                    <a16:creationId xmlns:a16="http://schemas.microsoft.com/office/drawing/2014/main" id="{CF74C28A-40B8-43D5-9784-9CA2A979591B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9" name="Isosceles Triangle 6">
                <a:extLst>
                  <a:ext uri="{FF2B5EF4-FFF2-40B4-BE49-F238E27FC236}">
                    <a16:creationId xmlns:a16="http://schemas.microsoft.com/office/drawing/2014/main" id="{03155800-E997-464F-AC01-9352D4980381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AD7BC7D-AE75-4F9A-A913-C0BACA5C61EC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C401830-BB57-4293-A0C2-A0F328FA832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5" name="Isosceles Triangle 8">
                <a:extLst>
                  <a:ext uri="{FF2B5EF4-FFF2-40B4-BE49-F238E27FC236}">
                    <a16:creationId xmlns:a16="http://schemas.microsoft.com/office/drawing/2014/main" id="{574BEE30-0C8A-4255-B3F6-61345BFB823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6" name="Isosceles Triangle 6">
                <a:extLst>
                  <a:ext uri="{FF2B5EF4-FFF2-40B4-BE49-F238E27FC236}">
                    <a16:creationId xmlns:a16="http://schemas.microsoft.com/office/drawing/2014/main" id="{930E518D-20BD-42DE-882A-11CCCA2FA116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741E268-5F0D-4734-970C-E468791ACA88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434B11B-118C-4AD5-8936-196FC8E335D0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2" name="Isosceles Triangle 8">
                <a:extLst>
                  <a:ext uri="{FF2B5EF4-FFF2-40B4-BE49-F238E27FC236}">
                    <a16:creationId xmlns:a16="http://schemas.microsoft.com/office/drawing/2014/main" id="{77009D3C-02C5-4F85-A52E-DAD7A5E4E567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3" name="Isosceles Triangle 6">
                <a:extLst>
                  <a:ext uri="{FF2B5EF4-FFF2-40B4-BE49-F238E27FC236}">
                    <a16:creationId xmlns:a16="http://schemas.microsoft.com/office/drawing/2014/main" id="{A2A11396-3E1D-4C98-839A-0298157BB105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896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1BBE5B-F859-497D-8C4D-2BC8C667FA3B}"/>
              </a:ext>
            </a:extLst>
          </p:cNvPr>
          <p:cNvSpPr/>
          <p:nvPr/>
        </p:nvSpPr>
        <p:spPr>
          <a:xfrm>
            <a:off x="1046480" y="431800"/>
            <a:ext cx="425196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3200" dirty="0"/>
              <a:t>Aggregate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C960F-9A8B-4115-9BA5-0F1AB94742BE}"/>
              </a:ext>
            </a:extLst>
          </p:cNvPr>
          <p:cNvSpPr/>
          <p:nvPr/>
        </p:nvSpPr>
        <p:spPr>
          <a:xfrm>
            <a:off x="1264920" y="670560"/>
            <a:ext cx="3784600" cy="1767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/>
              <a:t>Business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441D4-F5BF-4F3F-A931-F629D5691D1F}"/>
              </a:ext>
            </a:extLst>
          </p:cNvPr>
          <p:cNvSpPr/>
          <p:nvPr/>
        </p:nvSpPr>
        <p:spPr>
          <a:xfrm>
            <a:off x="1264920" y="2641600"/>
            <a:ext cx="3784600" cy="624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Outbox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49C310-799B-403F-B236-721177BCE7D5}"/>
              </a:ext>
            </a:extLst>
          </p:cNvPr>
          <p:cNvSpPr/>
          <p:nvPr/>
        </p:nvSpPr>
        <p:spPr>
          <a:xfrm>
            <a:off x="1264920" y="3469640"/>
            <a:ext cx="3784600" cy="624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Inbox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EE843-A0A9-4AD3-B19A-B3F7635E84FD}"/>
              </a:ext>
            </a:extLst>
          </p:cNvPr>
          <p:cNvGrpSpPr/>
          <p:nvPr/>
        </p:nvGrpSpPr>
        <p:grpSpPr>
          <a:xfrm>
            <a:off x="3953843" y="2709094"/>
            <a:ext cx="723976" cy="521740"/>
            <a:chOff x="3669363" y="2653214"/>
            <a:chExt cx="723976" cy="5217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520418-5CB7-4846-84CA-D3B0DCF6B0B6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6F7D32D-FF0B-4DC4-9089-9438227AC2FB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0" name="Isosceles Triangle 8">
                <a:extLst>
                  <a:ext uri="{FF2B5EF4-FFF2-40B4-BE49-F238E27FC236}">
                    <a16:creationId xmlns:a16="http://schemas.microsoft.com/office/drawing/2014/main" id="{08994C06-5484-4B72-BE35-3FE98378B6DF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1" name="Isosceles Triangle 6">
                <a:extLst>
                  <a:ext uri="{FF2B5EF4-FFF2-40B4-BE49-F238E27FC236}">
                    <a16:creationId xmlns:a16="http://schemas.microsoft.com/office/drawing/2014/main" id="{A17D7039-4353-4CB7-BF53-D9E0B157C7B8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CBD2A43-4AD9-4681-8D32-36CC098634A0}"/>
                </a:ext>
              </a:extLst>
            </p:cNvPr>
            <p:cNvGrpSpPr/>
            <p:nvPr>
              <p:custDataLst>
                <p:tags r:id="rId11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9306984-F34A-4AC5-AB6E-1F0C6AB2597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4" name="Isosceles Triangle 8">
                <a:extLst>
                  <a:ext uri="{FF2B5EF4-FFF2-40B4-BE49-F238E27FC236}">
                    <a16:creationId xmlns:a16="http://schemas.microsoft.com/office/drawing/2014/main" id="{E547BDD2-B825-4B4A-B439-1D65712246B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5" name="Isosceles Triangle 6">
                <a:extLst>
                  <a:ext uri="{FF2B5EF4-FFF2-40B4-BE49-F238E27FC236}">
                    <a16:creationId xmlns:a16="http://schemas.microsoft.com/office/drawing/2014/main" id="{2B1A69CC-E72F-4CC9-8874-FED34414B5E1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52F08C-357C-4960-9DF5-B759269225AF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49EB9A-CBBF-41E3-A577-A685214E1E17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8" name="Isosceles Triangle 8">
                <a:extLst>
                  <a:ext uri="{FF2B5EF4-FFF2-40B4-BE49-F238E27FC236}">
                    <a16:creationId xmlns:a16="http://schemas.microsoft.com/office/drawing/2014/main" id="{44C50891-CF83-44EB-8A2A-4FE5DDB19DA4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9" name="Isosceles Triangle 6">
                <a:extLst>
                  <a:ext uri="{FF2B5EF4-FFF2-40B4-BE49-F238E27FC236}">
                    <a16:creationId xmlns:a16="http://schemas.microsoft.com/office/drawing/2014/main" id="{F2F3AA83-DC24-486F-A9B4-68B6CA34A50D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3D4912-69BA-418C-8B11-1749F72F872E}"/>
              </a:ext>
            </a:extLst>
          </p:cNvPr>
          <p:cNvGrpSpPr/>
          <p:nvPr/>
        </p:nvGrpSpPr>
        <p:grpSpPr>
          <a:xfrm>
            <a:off x="3953843" y="3549117"/>
            <a:ext cx="723976" cy="521740"/>
            <a:chOff x="3669363" y="2653214"/>
            <a:chExt cx="723976" cy="52174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398939-F228-47B4-9FA4-6D073B7AC98C}"/>
                </a:ext>
              </a:extLst>
            </p:cNvPr>
            <p:cNvGrpSpPr/>
            <p:nvPr>
              <p:custDataLst>
                <p:tags r:id="rId7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BCBDE57-855D-4DE4-BF98-54431BF4FA8A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8" name="Isosceles Triangle 8">
                <a:extLst>
                  <a:ext uri="{FF2B5EF4-FFF2-40B4-BE49-F238E27FC236}">
                    <a16:creationId xmlns:a16="http://schemas.microsoft.com/office/drawing/2014/main" id="{1D9557C5-94E9-4D01-BA7D-0B9BDE8CD6B4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9" name="Isosceles Triangle 6">
                <a:extLst>
                  <a:ext uri="{FF2B5EF4-FFF2-40B4-BE49-F238E27FC236}">
                    <a16:creationId xmlns:a16="http://schemas.microsoft.com/office/drawing/2014/main" id="{A198CF62-CCA5-47AC-89DE-7F78BAF3A11C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7C0A3C8-9373-4D2B-A636-097608B1E891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66996A1-CC22-4467-8037-DFF1CD086A2C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5" name="Isosceles Triangle 8">
                <a:extLst>
                  <a:ext uri="{FF2B5EF4-FFF2-40B4-BE49-F238E27FC236}">
                    <a16:creationId xmlns:a16="http://schemas.microsoft.com/office/drawing/2014/main" id="{D4E9107B-AA87-4F24-B059-9BAC8096366A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6" name="Isosceles Triangle 6">
                <a:extLst>
                  <a:ext uri="{FF2B5EF4-FFF2-40B4-BE49-F238E27FC236}">
                    <a16:creationId xmlns:a16="http://schemas.microsoft.com/office/drawing/2014/main" id="{1D54395F-FA84-48CA-ADA7-35B5E0D74F72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DC81108-7A3E-47DB-99F1-50DD937F486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D26BCFB-2EE3-4EB7-8342-1283E89E0C0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2" name="Isosceles Triangle 8">
                <a:extLst>
                  <a:ext uri="{FF2B5EF4-FFF2-40B4-BE49-F238E27FC236}">
                    <a16:creationId xmlns:a16="http://schemas.microsoft.com/office/drawing/2014/main" id="{00680EB2-72E7-4E73-88D1-DFA43D0A1E3F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3" name="Isosceles Triangle 6">
                <a:extLst>
                  <a:ext uri="{FF2B5EF4-FFF2-40B4-BE49-F238E27FC236}">
                    <a16:creationId xmlns:a16="http://schemas.microsoft.com/office/drawing/2014/main" id="{6A7A862F-2972-4832-8B25-36162ACC2148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3561AF1-7B92-4A68-8D9F-D0B75F5B3102}"/>
              </a:ext>
            </a:extLst>
          </p:cNvPr>
          <p:cNvSpPr/>
          <p:nvPr/>
        </p:nvSpPr>
        <p:spPr>
          <a:xfrm>
            <a:off x="6675120" y="431800"/>
            <a:ext cx="425196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3200" dirty="0"/>
              <a:t>Aggregate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934576-DB6F-41A4-A8B3-33845C024281}"/>
              </a:ext>
            </a:extLst>
          </p:cNvPr>
          <p:cNvSpPr/>
          <p:nvPr/>
        </p:nvSpPr>
        <p:spPr>
          <a:xfrm>
            <a:off x="6893560" y="670560"/>
            <a:ext cx="3784600" cy="1767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/>
              <a:t>Business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886D61-74E9-44DC-8EE5-63269646DA57}"/>
              </a:ext>
            </a:extLst>
          </p:cNvPr>
          <p:cNvSpPr/>
          <p:nvPr/>
        </p:nvSpPr>
        <p:spPr>
          <a:xfrm>
            <a:off x="6893560" y="2641600"/>
            <a:ext cx="3784600" cy="624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Outbox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CA1BC1-4287-489C-BE00-8FDBF5890197}"/>
              </a:ext>
            </a:extLst>
          </p:cNvPr>
          <p:cNvSpPr/>
          <p:nvPr/>
        </p:nvSpPr>
        <p:spPr>
          <a:xfrm>
            <a:off x="6893560" y="3469640"/>
            <a:ext cx="3784600" cy="624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Inbox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420B84-9E80-4C71-B71B-6458F27289CD}"/>
              </a:ext>
            </a:extLst>
          </p:cNvPr>
          <p:cNvGrpSpPr/>
          <p:nvPr/>
        </p:nvGrpSpPr>
        <p:grpSpPr>
          <a:xfrm>
            <a:off x="9582483" y="2709094"/>
            <a:ext cx="723976" cy="521740"/>
            <a:chOff x="3669363" y="2653214"/>
            <a:chExt cx="723976" cy="52174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F9B80DF-FB78-471A-98F9-1CB51D562C3C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AB8399-448D-4355-88A4-17F7DD380E20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5" name="Isosceles Triangle 8">
                <a:extLst>
                  <a:ext uri="{FF2B5EF4-FFF2-40B4-BE49-F238E27FC236}">
                    <a16:creationId xmlns:a16="http://schemas.microsoft.com/office/drawing/2014/main" id="{90472EFD-CEAC-4EE9-98F3-F8976897876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6" name="Isosceles Triangle 6">
                <a:extLst>
                  <a:ext uri="{FF2B5EF4-FFF2-40B4-BE49-F238E27FC236}">
                    <a16:creationId xmlns:a16="http://schemas.microsoft.com/office/drawing/2014/main" id="{E419FF09-56F0-4692-BFDF-A7C797F6C4ED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031E3CD-2928-46AC-8158-165FA88174D1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6B0BB6D-2DB9-43F4-93EA-20E4B56E3378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2" name="Isosceles Triangle 8">
                <a:extLst>
                  <a:ext uri="{FF2B5EF4-FFF2-40B4-BE49-F238E27FC236}">
                    <a16:creationId xmlns:a16="http://schemas.microsoft.com/office/drawing/2014/main" id="{67F11649-EB7E-4065-91CA-AE725329F820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3" name="Isosceles Triangle 6">
                <a:extLst>
                  <a:ext uri="{FF2B5EF4-FFF2-40B4-BE49-F238E27FC236}">
                    <a16:creationId xmlns:a16="http://schemas.microsoft.com/office/drawing/2014/main" id="{74FACB5C-4CA0-4717-BF9F-5CFEC72FA819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D0EFFE4-687C-43D0-9E64-1B0A390AA1CE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75AFDAC-F92B-454B-A895-D1A8CEFB36FC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59" name="Isosceles Triangle 8">
                <a:extLst>
                  <a:ext uri="{FF2B5EF4-FFF2-40B4-BE49-F238E27FC236}">
                    <a16:creationId xmlns:a16="http://schemas.microsoft.com/office/drawing/2014/main" id="{558C42A2-D0CA-4251-8306-FBAC59AA88D8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0" name="Isosceles Triangle 6">
                <a:extLst>
                  <a:ext uri="{FF2B5EF4-FFF2-40B4-BE49-F238E27FC236}">
                    <a16:creationId xmlns:a16="http://schemas.microsoft.com/office/drawing/2014/main" id="{201DEBAD-8286-4363-84E6-EBED867F746E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6AF2EF2-7D54-4FB9-84C3-EA95F720C50F}"/>
              </a:ext>
            </a:extLst>
          </p:cNvPr>
          <p:cNvGrpSpPr/>
          <p:nvPr/>
        </p:nvGrpSpPr>
        <p:grpSpPr>
          <a:xfrm>
            <a:off x="9582483" y="3549117"/>
            <a:ext cx="723976" cy="521740"/>
            <a:chOff x="3669363" y="2653214"/>
            <a:chExt cx="723976" cy="52174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E2A778F-8ADC-4016-B61C-0EFC141A8CEE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32E5898-C2C7-46FF-B537-7F65E5941F4E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8" name="Isosceles Triangle 8">
                <a:extLst>
                  <a:ext uri="{FF2B5EF4-FFF2-40B4-BE49-F238E27FC236}">
                    <a16:creationId xmlns:a16="http://schemas.microsoft.com/office/drawing/2014/main" id="{CF74C28A-40B8-43D5-9784-9CA2A979591B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9" name="Isosceles Triangle 6">
                <a:extLst>
                  <a:ext uri="{FF2B5EF4-FFF2-40B4-BE49-F238E27FC236}">
                    <a16:creationId xmlns:a16="http://schemas.microsoft.com/office/drawing/2014/main" id="{03155800-E997-464F-AC01-9352D4980381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AD7BC7D-AE75-4F9A-A913-C0BACA5C61EC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C401830-BB57-4293-A0C2-A0F328FA832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5" name="Isosceles Triangle 8">
                <a:extLst>
                  <a:ext uri="{FF2B5EF4-FFF2-40B4-BE49-F238E27FC236}">
                    <a16:creationId xmlns:a16="http://schemas.microsoft.com/office/drawing/2014/main" id="{574BEE30-0C8A-4255-B3F6-61345BFB823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6" name="Isosceles Triangle 6">
                <a:extLst>
                  <a:ext uri="{FF2B5EF4-FFF2-40B4-BE49-F238E27FC236}">
                    <a16:creationId xmlns:a16="http://schemas.microsoft.com/office/drawing/2014/main" id="{930E518D-20BD-42DE-882A-11CCCA2FA116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741E268-5F0D-4734-970C-E468791ACA88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434B11B-118C-4AD5-8936-196FC8E335D0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2" name="Isosceles Triangle 8">
                <a:extLst>
                  <a:ext uri="{FF2B5EF4-FFF2-40B4-BE49-F238E27FC236}">
                    <a16:creationId xmlns:a16="http://schemas.microsoft.com/office/drawing/2014/main" id="{77009D3C-02C5-4F85-A52E-DAD7A5E4E567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3" name="Isosceles Triangle 6">
                <a:extLst>
                  <a:ext uri="{FF2B5EF4-FFF2-40B4-BE49-F238E27FC236}">
                    <a16:creationId xmlns:a16="http://schemas.microsoft.com/office/drawing/2014/main" id="{A2A11396-3E1D-4C98-839A-0298157BB105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46418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BEF3-5B56-4017-B477-D5197E64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8C59-19BE-441F-9FB2-1C73E73E6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895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07B5-2262-4157-8B64-E0D3BD47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Facilitating communication with a dispatcher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742AE-0F5F-4093-A6A3-75C0F686C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09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11423264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8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1886-8199-4066-865B-16187F98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68F58-B9E0-4312-9427-E4C6E1CFA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195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5145895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</p:spTree>
    <p:extLst>
      <p:ext uri="{BB962C8B-B14F-4D97-AF65-F5344CB8AC3E}">
        <p14:creationId xmlns:p14="http://schemas.microsoft.com/office/powerpoint/2010/main" val="15156195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cxnSp>
        <p:nvCxnSpPr>
          <p:cNvPr id="18" name="Straight Arrow Connector 17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5719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cxnSp>
        <p:nvCxnSpPr>
          <p:cNvPr id="18" name="Straight Arrow Connector 17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9757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051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8903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BEF3-5B56-4017-B477-D5197E64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8C59-19BE-441F-9FB2-1C73E73E6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026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AE1F-31AC-4EA6-ADF8-48BB1DF5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things go wrong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F5BB-71F8-4323-96E7-BB00BB5FC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938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384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2575" y="3491788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314101" y="5551018"/>
            <a:ext cx="368884" cy="368834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64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: Hollow 3">
            <a:extLst>
              <a:ext uri="{FF2B5EF4-FFF2-40B4-BE49-F238E27FC236}">
                <a16:creationId xmlns:a16="http://schemas.microsoft.com/office/drawing/2014/main" id="{835C9482-DC0C-44A4-A788-05853B3FED18}"/>
              </a:ext>
            </a:extLst>
          </p:cNvPr>
          <p:cNvSpPr/>
          <p:nvPr/>
        </p:nvSpPr>
        <p:spPr>
          <a:xfrm>
            <a:off x="1009859" y="487346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5A978C90-71DE-4AFA-90C7-7B64ACC4391B}"/>
              </a:ext>
            </a:extLst>
          </p:cNvPr>
          <p:cNvSpPr/>
          <p:nvPr/>
        </p:nvSpPr>
        <p:spPr>
          <a:xfrm>
            <a:off x="2262554" y="487346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493C0D-2B35-4D37-AC92-5DD8A079B9F7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81648" y="685801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CCD98BCB-4A3B-43A8-A904-FC790369BC7C}"/>
              </a:ext>
            </a:extLst>
          </p:cNvPr>
          <p:cNvSpPr/>
          <p:nvPr/>
        </p:nvSpPr>
        <p:spPr>
          <a:xfrm>
            <a:off x="1009859" y="1014048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1ECA6B44-7168-4832-91AD-925C480E39A2}"/>
              </a:ext>
            </a:extLst>
          </p:cNvPr>
          <p:cNvSpPr/>
          <p:nvPr/>
        </p:nvSpPr>
        <p:spPr>
          <a:xfrm>
            <a:off x="2262554" y="1014048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E8FC5D-7F69-4AB2-8186-E524140D0A4E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1381648" y="1212503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D79D4307-191A-45EF-857C-A6A30915BADF}"/>
              </a:ext>
            </a:extLst>
          </p:cNvPr>
          <p:cNvSpPr/>
          <p:nvPr/>
        </p:nvSpPr>
        <p:spPr>
          <a:xfrm>
            <a:off x="1009859" y="1540750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D599C21C-94A1-469B-A470-D031CEF1E658}"/>
              </a:ext>
            </a:extLst>
          </p:cNvPr>
          <p:cNvSpPr/>
          <p:nvPr/>
        </p:nvSpPr>
        <p:spPr>
          <a:xfrm>
            <a:off x="2262554" y="1540750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404F60-35AE-4C2D-BB01-5706A0A2CD0A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1381648" y="1739205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E0736F08-579C-41DD-9F51-ABFCE41DB4C2}"/>
              </a:ext>
            </a:extLst>
          </p:cNvPr>
          <p:cNvSpPr/>
          <p:nvPr/>
        </p:nvSpPr>
        <p:spPr>
          <a:xfrm>
            <a:off x="1639556" y="3743014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0AE2BBA9-7A50-45B5-BD89-18061981A380}"/>
              </a:ext>
            </a:extLst>
          </p:cNvPr>
          <p:cNvSpPr/>
          <p:nvPr/>
        </p:nvSpPr>
        <p:spPr>
          <a:xfrm>
            <a:off x="2892251" y="374301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C77163-6BA1-4162-BEAE-D7623E0C39AA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2011345" y="3941469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8E6929D0-D93F-4303-B011-ECA8B3A78CC1}"/>
              </a:ext>
            </a:extLst>
          </p:cNvPr>
          <p:cNvSpPr/>
          <p:nvPr/>
        </p:nvSpPr>
        <p:spPr>
          <a:xfrm>
            <a:off x="3264040" y="374552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55963A65-5F47-4927-8A40-58DBD99D4601}"/>
              </a:ext>
            </a:extLst>
          </p:cNvPr>
          <p:cNvSpPr/>
          <p:nvPr/>
        </p:nvSpPr>
        <p:spPr>
          <a:xfrm>
            <a:off x="3635829" y="374552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74422AF4-B7DD-4DE4-8D19-070FBEC20A94}"/>
              </a:ext>
            </a:extLst>
          </p:cNvPr>
          <p:cNvSpPr/>
          <p:nvPr/>
        </p:nvSpPr>
        <p:spPr>
          <a:xfrm>
            <a:off x="5642150" y="1878211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8BDA6D80-369A-4A98-B99A-9FD7424CE9E7}"/>
              </a:ext>
            </a:extLst>
          </p:cNvPr>
          <p:cNvSpPr/>
          <p:nvPr/>
        </p:nvSpPr>
        <p:spPr>
          <a:xfrm>
            <a:off x="6385727" y="1601881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803ED814-8552-484E-A0F8-7F538CB4644C}"/>
              </a:ext>
            </a:extLst>
          </p:cNvPr>
          <p:cNvSpPr/>
          <p:nvPr/>
        </p:nvSpPr>
        <p:spPr>
          <a:xfrm>
            <a:off x="6385726" y="2139468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8C7DC98C-1904-4A1D-BFFC-2C73B16C32FF}"/>
              </a:ext>
            </a:extLst>
          </p:cNvPr>
          <p:cNvSpPr/>
          <p:nvPr/>
        </p:nvSpPr>
        <p:spPr>
          <a:xfrm>
            <a:off x="7102509" y="1143840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234CC2CC-3D69-4EC0-8B1A-79B8F9755D5B}"/>
              </a:ext>
            </a:extLst>
          </p:cNvPr>
          <p:cNvSpPr/>
          <p:nvPr/>
        </p:nvSpPr>
        <p:spPr>
          <a:xfrm>
            <a:off x="7102509" y="1601881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1FE44EF3-593D-43D3-9F6F-FA39F667594A}"/>
              </a:ext>
            </a:extLst>
          </p:cNvPr>
          <p:cNvSpPr/>
          <p:nvPr/>
        </p:nvSpPr>
        <p:spPr>
          <a:xfrm>
            <a:off x="7102509" y="2139468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F1A9A54-6733-42E4-8C96-0BB4943BE886}"/>
              </a:ext>
            </a:extLst>
          </p:cNvPr>
          <p:cNvSpPr/>
          <p:nvPr/>
        </p:nvSpPr>
        <p:spPr>
          <a:xfrm>
            <a:off x="7102509" y="2606716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3F1A25-7AFF-44DB-9B70-13C4A16754CA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 flipV="1">
            <a:off x="6013939" y="1800336"/>
            <a:ext cx="371788" cy="2763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88BECA-F560-42FF-89F8-19C066F68BBB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6013939" y="2076666"/>
            <a:ext cx="371787" cy="2612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967C81-1216-4835-8EEE-D9AA157471BE}"/>
              </a:ext>
            </a:extLst>
          </p:cNvPr>
          <p:cNvCxnSpPr>
            <a:cxnSpLocks/>
            <a:stCxn id="20" idx="7"/>
            <a:endCxn id="22" idx="2"/>
          </p:cNvCxnSpPr>
          <p:nvPr/>
        </p:nvCxnSpPr>
        <p:spPr>
          <a:xfrm flipV="1">
            <a:off x="6703069" y="1342295"/>
            <a:ext cx="399440" cy="3177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049CF8-15A6-4A18-998C-4B59F56BEC64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>
            <a:off x="6757516" y="1800336"/>
            <a:ext cx="34499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D085CC-BA51-4E75-B7DD-6FC97ECC1146}"/>
              </a:ext>
            </a:extLst>
          </p:cNvPr>
          <p:cNvCxnSpPr>
            <a:cxnSpLocks/>
            <a:stCxn id="24" idx="2"/>
            <a:endCxn id="21" idx="6"/>
          </p:cNvCxnSpPr>
          <p:nvPr/>
        </p:nvCxnSpPr>
        <p:spPr>
          <a:xfrm flipH="1">
            <a:off x="6757515" y="2337923"/>
            <a:ext cx="34499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F1FD136-B65F-47A1-9C8B-94BE6801F5DB}"/>
              </a:ext>
            </a:extLst>
          </p:cNvPr>
          <p:cNvCxnSpPr>
            <a:cxnSpLocks/>
            <a:stCxn id="21" idx="5"/>
            <a:endCxn id="25" idx="2"/>
          </p:cNvCxnSpPr>
          <p:nvPr/>
        </p:nvCxnSpPr>
        <p:spPr>
          <a:xfrm>
            <a:off x="6703068" y="2478252"/>
            <a:ext cx="399441" cy="3269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5373497A-D0A1-418A-871B-EBED3FA3558D}"/>
              </a:ext>
            </a:extLst>
          </p:cNvPr>
          <p:cNvSpPr/>
          <p:nvPr/>
        </p:nvSpPr>
        <p:spPr>
          <a:xfrm>
            <a:off x="8931310" y="4764597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58AD952B-4484-4D97-A31C-6A9EC4731E80}"/>
              </a:ext>
            </a:extLst>
          </p:cNvPr>
          <p:cNvSpPr/>
          <p:nvPr/>
        </p:nvSpPr>
        <p:spPr>
          <a:xfrm>
            <a:off x="7998489" y="4021018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9EB27375-DD98-4343-8F58-C2D7215CF4F4}"/>
              </a:ext>
            </a:extLst>
          </p:cNvPr>
          <p:cNvSpPr/>
          <p:nvPr/>
        </p:nvSpPr>
        <p:spPr>
          <a:xfrm>
            <a:off x="8438940" y="5422763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5E8B6104-EB43-47DC-A1D3-3EAB4384B731}"/>
              </a:ext>
            </a:extLst>
          </p:cNvPr>
          <p:cNvSpPr/>
          <p:nvPr/>
        </p:nvSpPr>
        <p:spPr>
          <a:xfrm>
            <a:off x="9398558" y="5422763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6BF574-2780-4259-993D-791510EBD503}"/>
              </a:ext>
            </a:extLst>
          </p:cNvPr>
          <p:cNvCxnSpPr>
            <a:cxnSpLocks/>
            <a:stCxn id="45" idx="5"/>
            <a:endCxn id="44" idx="1"/>
          </p:cNvCxnSpPr>
          <p:nvPr/>
        </p:nvCxnSpPr>
        <p:spPr>
          <a:xfrm>
            <a:off x="8315831" y="4359802"/>
            <a:ext cx="669926" cy="4629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8814139-17BB-4FAF-91B9-6A2FF5C54996}"/>
              </a:ext>
            </a:extLst>
          </p:cNvPr>
          <p:cNvCxnSpPr>
            <a:cxnSpLocks/>
            <a:stCxn id="46" idx="7"/>
            <a:endCxn id="44" idx="3"/>
          </p:cNvCxnSpPr>
          <p:nvPr/>
        </p:nvCxnSpPr>
        <p:spPr>
          <a:xfrm flipV="1">
            <a:off x="8756282" y="5103381"/>
            <a:ext cx="229475" cy="3775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BFE46D6-F154-471D-A8C7-2AEC68A543CA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9248652" y="5103381"/>
            <a:ext cx="204353" cy="3775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623368AE-7B4F-4C72-BF6F-0CC90B5DAFE9}"/>
              </a:ext>
            </a:extLst>
          </p:cNvPr>
          <p:cNvSpPr/>
          <p:nvPr/>
        </p:nvSpPr>
        <p:spPr>
          <a:xfrm>
            <a:off x="1639556" y="4289809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ircle: Hollow 57">
            <a:extLst>
              <a:ext uri="{FF2B5EF4-FFF2-40B4-BE49-F238E27FC236}">
                <a16:creationId xmlns:a16="http://schemas.microsoft.com/office/drawing/2014/main" id="{DA91863C-EFED-4E3E-AFD2-22003E07E8AF}"/>
              </a:ext>
            </a:extLst>
          </p:cNvPr>
          <p:cNvSpPr/>
          <p:nvPr/>
        </p:nvSpPr>
        <p:spPr>
          <a:xfrm>
            <a:off x="2892251" y="428980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CF65A2-04A0-401E-B44D-BEF72118FBBF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>
            <a:off x="2011345" y="4488264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Circle: Hollow 59">
            <a:extLst>
              <a:ext uri="{FF2B5EF4-FFF2-40B4-BE49-F238E27FC236}">
                <a16:creationId xmlns:a16="http://schemas.microsoft.com/office/drawing/2014/main" id="{F54A6FA9-B61F-43B1-8342-17E314BA63C2}"/>
              </a:ext>
            </a:extLst>
          </p:cNvPr>
          <p:cNvSpPr/>
          <p:nvPr/>
        </p:nvSpPr>
        <p:spPr>
          <a:xfrm>
            <a:off x="3264040" y="429232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ircle: Hollow 60">
            <a:extLst>
              <a:ext uri="{FF2B5EF4-FFF2-40B4-BE49-F238E27FC236}">
                <a16:creationId xmlns:a16="http://schemas.microsoft.com/office/drawing/2014/main" id="{5AA73F58-F6FD-4126-9A69-5CC0D45671A1}"/>
              </a:ext>
            </a:extLst>
          </p:cNvPr>
          <p:cNvSpPr/>
          <p:nvPr/>
        </p:nvSpPr>
        <p:spPr>
          <a:xfrm>
            <a:off x="3635829" y="429232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ircle: Hollow 61">
            <a:extLst>
              <a:ext uri="{FF2B5EF4-FFF2-40B4-BE49-F238E27FC236}">
                <a16:creationId xmlns:a16="http://schemas.microsoft.com/office/drawing/2014/main" id="{8790E472-27C5-47CC-A2BD-334E0890E754}"/>
              </a:ext>
            </a:extLst>
          </p:cNvPr>
          <p:cNvSpPr/>
          <p:nvPr/>
        </p:nvSpPr>
        <p:spPr>
          <a:xfrm>
            <a:off x="1639556" y="4834089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ircle: Hollow 62">
            <a:extLst>
              <a:ext uri="{FF2B5EF4-FFF2-40B4-BE49-F238E27FC236}">
                <a16:creationId xmlns:a16="http://schemas.microsoft.com/office/drawing/2014/main" id="{15F6A248-47B4-4B3B-B72B-EA33A97C1492}"/>
              </a:ext>
            </a:extLst>
          </p:cNvPr>
          <p:cNvSpPr/>
          <p:nvPr/>
        </p:nvSpPr>
        <p:spPr>
          <a:xfrm>
            <a:off x="2892251" y="483408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AE44CDA-C60E-4E25-92DE-E63170F50E37}"/>
              </a:ext>
            </a:extLst>
          </p:cNvPr>
          <p:cNvCxnSpPr>
            <a:stCxn id="62" idx="6"/>
            <a:endCxn id="63" idx="2"/>
          </p:cNvCxnSpPr>
          <p:nvPr/>
        </p:nvCxnSpPr>
        <p:spPr>
          <a:xfrm>
            <a:off x="2011345" y="5032544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Circle: Hollow 64">
            <a:extLst>
              <a:ext uri="{FF2B5EF4-FFF2-40B4-BE49-F238E27FC236}">
                <a16:creationId xmlns:a16="http://schemas.microsoft.com/office/drawing/2014/main" id="{5DC5AA74-C2EB-4EB0-A751-B95768C7A64A}"/>
              </a:ext>
            </a:extLst>
          </p:cNvPr>
          <p:cNvSpPr/>
          <p:nvPr/>
        </p:nvSpPr>
        <p:spPr>
          <a:xfrm>
            <a:off x="3264040" y="483660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ircle: Hollow 65">
            <a:extLst>
              <a:ext uri="{FF2B5EF4-FFF2-40B4-BE49-F238E27FC236}">
                <a16:creationId xmlns:a16="http://schemas.microsoft.com/office/drawing/2014/main" id="{60CA3BBD-92C2-463C-AE59-772752370C6D}"/>
              </a:ext>
            </a:extLst>
          </p:cNvPr>
          <p:cNvSpPr/>
          <p:nvPr/>
        </p:nvSpPr>
        <p:spPr>
          <a:xfrm>
            <a:off x="3635829" y="483660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165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2575" y="3491788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314101" y="5551018"/>
            <a:ext cx="368884" cy="368834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grpSp>
        <p:nvGrpSpPr>
          <p:cNvPr id="44" name="Group 43"/>
          <p:cNvGrpSpPr/>
          <p:nvPr>
            <p:custDataLst>
              <p:tags r:id="rId4"/>
            </p:custDataLst>
          </p:nvPr>
        </p:nvGrpSpPr>
        <p:grpSpPr>
          <a:xfrm>
            <a:off x="1354450" y="6113533"/>
            <a:ext cx="204470" cy="155753"/>
            <a:chOff x="838200" y="3886200"/>
            <a:chExt cx="914400" cy="609600"/>
          </a:xfrm>
        </p:grpSpPr>
        <p:sp>
          <p:nvSpPr>
            <p:cNvPr id="45" name="Rectangle 44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20" name="Straight Arrow Connector 19"/>
          <p:cNvCxnSpPr>
            <a:stCxn id="16" idx="1"/>
            <a:endCxn id="18" idx="4"/>
          </p:cNvCxnSpPr>
          <p:nvPr/>
        </p:nvCxnSpPr>
        <p:spPr>
          <a:xfrm flipH="1">
            <a:off x="2080454" y="4760976"/>
            <a:ext cx="1226016" cy="1213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2664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4E4F-897C-481E-8F5C-F8E1FEA5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AFD0-5795-4555-899C-BDF1820F1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507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grpSp>
        <p:nvGrpSpPr>
          <p:cNvPr id="44" name="Group 43"/>
          <p:cNvGrpSpPr/>
          <p:nvPr>
            <p:custDataLst>
              <p:tags r:id="rId4"/>
            </p:custDataLst>
          </p:nvPr>
        </p:nvGrpSpPr>
        <p:grpSpPr>
          <a:xfrm>
            <a:off x="1354450" y="6113533"/>
            <a:ext cx="204470" cy="155753"/>
            <a:chOff x="838200" y="3886200"/>
            <a:chExt cx="914400" cy="609600"/>
          </a:xfrm>
        </p:grpSpPr>
        <p:sp>
          <p:nvSpPr>
            <p:cNvPr id="45" name="Rectangle 44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20" name="Straight Arrow Connector 19"/>
          <p:cNvCxnSpPr>
            <a:stCxn id="16" idx="1"/>
            <a:endCxn id="18" idx="4"/>
          </p:cNvCxnSpPr>
          <p:nvPr/>
        </p:nvCxnSpPr>
        <p:spPr>
          <a:xfrm flipH="1">
            <a:off x="2080454" y="4760976"/>
            <a:ext cx="1226016" cy="1213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7417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36" name="Straight Arrow Connector 35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3587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60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0" idx="1"/>
          </p:cNvCxnSpPr>
          <p:nvPr/>
        </p:nvCxnSpPr>
        <p:spPr>
          <a:xfrm>
            <a:off x="6341059" y="1682496"/>
            <a:ext cx="1177747" cy="332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1472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61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4068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2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7321185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2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3255264" y="2509114"/>
            <a:ext cx="695958" cy="179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&quot;No&quot; Symbol 50"/>
          <p:cNvSpPr/>
          <p:nvPr/>
        </p:nvSpPr>
        <p:spPr>
          <a:xfrm>
            <a:off x="3748042" y="2205533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6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D7ACAC-9ACD-45FA-995B-BCBFC016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379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2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3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2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3255264" y="2509114"/>
            <a:ext cx="695958" cy="179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20239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19581770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BEF3-5B56-4017-B477-D5197E64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8C59-19BE-441F-9FB2-1C73E73E6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048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26B-CB97-4D6A-9CF3-7893937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dispatch?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E1E-AD49-458F-819A-AA90BBFB7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754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cxnSp>
        <p:nvCxnSpPr>
          <p:cNvPr id="11" name="Straight Arrow Connector 10"/>
          <p:cNvCxnSpPr>
            <a:stCxn id="2" idx="3"/>
            <a:endCxn id="3" idx="1"/>
          </p:cNvCxnSpPr>
          <p:nvPr/>
        </p:nvCxnSpPr>
        <p:spPr>
          <a:xfrm flipV="1">
            <a:off x="2856322" y="1392025"/>
            <a:ext cx="953678" cy="1280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5016631" y="1392025"/>
            <a:ext cx="1065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7288491" y="1392025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4" idx="1"/>
          </p:cNvCxnSpPr>
          <p:nvPr/>
        </p:nvCxnSpPr>
        <p:spPr>
          <a:xfrm>
            <a:off x="2856322" y="2672499"/>
            <a:ext cx="953677" cy="1340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>
          <a:xfrm flipV="1">
            <a:off x="5016630" y="3173690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8" idx="1"/>
          </p:cNvCxnSpPr>
          <p:nvPr/>
        </p:nvCxnSpPr>
        <p:spPr>
          <a:xfrm>
            <a:off x="5016630" y="4012676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9" idx="1"/>
          </p:cNvCxnSpPr>
          <p:nvPr/>
        </p:nvCxnSpPr>
        <p:spPr>
          <a:xfrm>
            <a:off x="7288491" y="4851662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78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cxnSp>
        <p:nvCxnSpPr>
          <p:cNvPr id="11" name="Straight Arrow Connector 10"/>
          <p:cNvCxnSpPr>
            <a:stCxn id="2" idx="3"/>
            <a:endCxn id="3" idx="1"/>
          </p:cNvCxnSpPr>
          <p:nvPr/>
        </p:nvCxnSpPr>
        <p:spPr>
          <a:xfrm flipV="1">
            <a:off x="2856322" y="1392025"/>
            <a:ext cx="953678" cy="1280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5016631" y="1392025"/>
            <a:ext cx="1065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7288491" y="1392025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4" idx="1"/>
          </p:cNvCxnSpPr>
          <p:nvPr/>
        </p:nvCxnSpPr>
        <p:spPr>
          <a:xfrm>
            <a:off x="2856322" y="2672499"/>
            <a:ext cx="953677" cy="1340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>
          <a:xfrm flipV="1">
            <a:off x="5016630" y="3173690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8" idx="1"/>
          </p:cNvCxnSpPr>
          <p:nvPr/>
        </p:nvCxnSpPr>
        <p:spPr>
          <a:xfrm>
            <a:off x="5016630" y="4012676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9" idx="1"/>
          </p:cNvCxnSpPr>
          <p:nvPr/>
        </p:nvCxnSpPr>
        <p:spPr>
          <a:xfrm>
            <a:off x="7288491" y="4851662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cxnSp>
        <p:nvCxnSpPr>
          <p:cNvPr id="25" name="Straight Arrow Connector 24"/>
          <p:cNvCxnSpPr>
            <a:stCxn id="2" idx="2"/>
            <a:endCxn id="10" idx="0"/>
          </p:cNvCxnSpPr>
          <p:nvPr/>
        </p:nvCxnSpPr>
        <p:spPr>
          <a:xfrm flipH="1">
            <a:off x="1409307" y="3091992"/>
            <a:ext cx="843700" cy="1159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1"/>
            <a:endCxn id="10" idx="3"/>
          </p:cNvCxnSpPr>
          <p:nvPr/>
        </p:nvCxnSpPr>
        <p:spPr>
          <a:xfrm flipH="1">
            <a:off x="1998482" y="4012676"/>
            <a:ext cx="1811517" cy="118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057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cxnSp>
        <p:nvCxnSpPr>
          <p:cNvPr id="25" name="Straight Arrow Connector 24"/>
          <p:cNvCxnSpPr>
            <a:stCxn id="2" idx="2"/>
            <a:endCxn id="10" idx="0"/>
          </p:cNvCxnSpPr>
          <p:nvPr/>
        </p:nvCxnSpPr>
        <p:spPr>
          <a:xfrm flipH="1">
            <a:off x="1409307" y="3091992"/>
            <a:ext cx="843700" cy="1159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21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4" name="Straight Arrow Connector 13"/>
          <p:cNvCxnSpPr>
            <a:stCxn id="3" idx="2"/>
            <a:endCxn id="10" idx="3"/>
          </p:cNvCxnSpPr>
          <p:nvPr/>
        </p:nvCxnSpPr>
        <p:spPr>
          <a:xfrm flipH="1">
            <a:off x="1998482" y="1811518"/>
            <a:ext cx="2414834" cy="3382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  <a:endCxn id="10" idx="3"/>
          </p:cNvCxnSpPr>
          <p:nvPr/>
        </p:nvCxnSpPr>
        <p:spPr>
          <a:xfrm flipH="1">
            <a:off x="1998482" y="4012676"/>
            <a:ext cx="1811517" cy="118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447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>
            <a:stCxn id="5" idx="1"/>
            <a:endCxn id="10" idx="3"/>
          </p:cNvCxnSpPr>
          <p:nvPr/>
        </p:nvCxnSpPr>
        <p:spPr>
          <a:xfrm flipH="1">
            <a:off x="1998482" y="1392025"/>
            <a:ext cx="4083378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8" name="Straight Arrow Connector 17"/>
          <p:cNvCxnSpPr>
            <a:stCxn id="7" idx="1"/>
            <a:endCxn id="10" idx="3"/>
          </p:cNvCxnSpPr>
          <p:nvPr/>
        </p:nvCxnSpPr>
        <p:spPr>
          <a:xfrm flipH="1">
            <a:off x="1998482" y="3173690"/>
            <a:ext cx="4083378" cy="2020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1"/>
            <a:endCxn id="10" idx="3"/>
          </p:cNvCxnSpPr>
          <p:nvPr/>
        </p:nvCxnSpPr>
        <p:spPr>
          <a:xfrm flipH="1">
            <a:off x="1998482" y="4851662"/>
            <a:ext cx="4083378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 dirty="0">
                <a:solidFill>
                  <a:schemeClr val="accent6"/>
                </a:solidFill>
                <a:effectLst/>
              </a:rPr>
              <a:t>✓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411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9415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an 22"/>
          <p:cNvSpPr/>
          <p:nvPr/>
        </p:nvSpPr>
        <p:spPr>
          <a:xfrm rot="16200000">
            <a:off x="3592926" y="5472179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Retry</a:t>
            </a:r>
          </a:p>
        </p:txBody>
      </p:sp>
      <p:grpSp>
        <p:nvGrpSpPr>
          <p:cNvPr id="32" name="Group 31"/>
          <p:cNvGrpSpPr/>
          <p:nvPr>
            <p:custDataLst>
              <p:tags r:id="rId1"/>
            </p:custDataLst>
          </p:nvPr>
        </p:nvGrpSpPr>
        <p:grpSpPr>
          <a:xfrm>
            <a:off x="3093739" y="5841898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36" name="Straight Arrow Connector 35"/>
          <p:cNvCxnSpPr>
            <a:stCxn id="10" idx="3"/>
            <a:endCxn id="33" idx="1"/>
          </p:cNvCxnSpPr>
          <p:nvPr/>
        </p:nvCxnSpPr>
        <p:spPr>
          <a:xfrm>
            <a:off x="1998482" y="5194169"/>
            <a:ext cx="1095257" cy="725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  <a:endCxn id="26" idx="1"/>
          </p:cNvCxnSpPr>
          <p:nvPr/>
        </p:nvCxnSpPr>
        <p:spPr>
          <a:xfrm flipV="1">
            <a:off x="1998482" y="4989216"/>
            <a:ext cx="3962692" cy="204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1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mongodb logo">
            <a:extLst>
              <a:ext uri="{FF2B5EF4-FFF2-40B4-BE49-F238E27FC236}">
                <a16:creationId xmlns:a16="http://schemas.microsoft.com/office/drawing/2014/main" id="{184F0E90-66D4-4382-8BAC-C9DC12F3D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45" y="574996"/>
            <a:ext cx="4285622" cy="113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neo4j logo">
            <a:extLst>
              <a:ext uri="{FF2B5EF4-FFF2-40B4-BE49-F238E27FC236}">
                <a16:creationId xmlns:a16="http://schemas.microsoft.com/office/drawing/2014/main" id="{290A181D-CE12-49E4-9269-CE9913EC4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132" y="1537398"/>
            <a:ext cx="3954443" cy="158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assandra logo">
            <a:extLst>
              <a:ext uri="{FF2B5EF4-FFF2-40B4-BE49-F238E27FC236}">
                <a16:creationId xmlns:a16="http://schemas.microsoft.com/office/drawing/2014/main" id="{362DF672-3438-4E3C-BCC4-3A10186DF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163" y="2334042"/>
            <a:ext cx="3266116" cy="21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azure table storage icon">
            <a:extLst>
              <a:ext uri="{FF2B5EF4-FFF2-40B4-BE49-F238E27FC236}">
                <a16:creationId xmlns:a16="http://schemas.microsoft.com/office/drawing/2014/main" id="{BA489A65-0426-46A7-BB0C-FBE1532FA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217" y="3800166"/>
            <a:ext cx="2466869" cy="246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235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an 22"/>
          <p:cNvSpPr/>
          <p:nvPr/>
        </p:nvSpPr>
        <p:spPr>
          <a:xfrm rot="16200000">
            <a:off x="3592926" y="5472179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Retry</a:t>
            </a:r>
          </a:p>
        </p:txBody>
      </p:sp>
      <p:grpSp>
        <p:nvGrpSpPr>
          <p:cNvPr id="32" name="Group 31"/>
          <p:cNvGrpSpPr/>
          <p:nvPr>
            <p:custDataLst>
              <p:tags r:id="rId1"/>
            </p:custDataLst>
          </p:nvPr>
        </p:nvGrpSpPr>
        <p:grpSpPr>
          <a:xfrm>
            <a:off x="3093739" y="5841898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36" name="Straight Arrow Connector 35"/>
          <p:cNvCxnSpPr>
            <a:stCxn id="10" idx="3"/>
            <a:endCxn id="33" idx="1"/>
          </p:cNvCxnSpPr>
          <p:nvPr/>
        </p:nvCxnSpPr>
        <p:spPr>
          <a:xfrm>
            <a:off x="1998482" y="5194169"/>
            <a:ext cx="1095257" cy="725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0"/>
            <a:endCxn id="22" idx="2"/>
          </p:cNvCxnSpPr>
          <p:nvPr/>
        </p:nvCxnSpPr>
        <p:spPr>
          <a:xfrm flipV="1">
            <a:off x="1409307" y="3459638"/>
            <a:ext cx="826709" cy="791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455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26B-CB97-4D6A-9CF3-7893937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E1E-AD49-458F-819A-AA90BBFB7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0030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6E35-E5BF-41DA-B316-A2ADE9C6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something goes REALLY wrong?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5F5EF-C8D0-466F-82E2-24A4568FB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6037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cxnSp>
        <p:nvCxnSpPr>
          <p:cNvPr id="11" name="Straight Arrow Connector 10"/>
          <p:cNvCxnSpPr>
            <a:stCxn id="2" idx="3"/>
            <a:endCxn id="3" idx="1"/>
          </p:cNvCxnSpPr>
          <p:nvPr/>
        </p:nvCxnSpPr>
        <p:spPr>
          <a:xfrm flipV="1">
            <a:off x="2856322" y="1392025"/>
            <a:ext cx="953678" cy="1280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5016631" y="1392025"/>
            <a:ext cx="1065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7288491" y="1392025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4" idx="1"/>
          </p:cNvCxnSpPr>
          <p:nvPr/>
        </p:nvCxnSpPr>
        <p:spPr>
          <a:xfrm>
            <a:off x="2856322" y="2672499"/>
            <a:ext cx="953677" cy="1340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>
          <a:xfrm flipV="1">
            <a:off x="5016630" y="3173690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8" idx="1"/>
          </p:cNvCxnSpPr>
          <p:nvPr/>
        </p:nvCxnSpPr>
        <p:spPr>
          <a:xfrm>
            <a:off x="5016630" y="4012676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9" idx="1"/>
          </p:cNvCxnSpPr>
          <p:nvPr/>
        </p:nvCxnSpPr>
        <p:spPr>
          <a:xfrm>
            <a:off x="7288491" y="4851662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1145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>
            <a:stCxn id="5" idx="1"/>
            <a:endCxn id="10" idx="3"/>
          </p:cNvCxnSpPr>
          <p:nvPr/>
        </p:nvCxnSpPr>
        <p:spPr>
          <a:xfrm flipH="1">
            <a:off x="1998482" y="1392025"/>
            <a:ext cx="4083378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8" name="Straight Arrow Connector 17"/>
          <p:cNvCxnSpPr>
            <a:stCxn id="7" idx="1"/>
            <a:endCxn id="10" idx="3"/>
          </p:cNvCxnSpPr>
          <p:nvPr/>
        </p:nvCxnSpPr>
        <p:spPr>
          <a:xfrm flipH="1">
            <a:off x="1998482" y="3173690"/>
            <a:ext cx="4083378" cy="2020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1"/>
            <a:endCxn id="10" idx="3"/>
          </p:cNvCxnSpPr>
          <p:nvPr/>
        </p:nvCxnSpPr>
        <p:spPr>
          <a:xfrm flipH="1">
            <a:off x="1998482" y="4851662"/>
            <a:ext cx="4083378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16948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70247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&quot; Symbol 30">
            <a:extLst>
              <a:ext uri="{FF2B5EF4-FFF2-40B4-BE49-F238E27FC236}">
                <a16:creationId xmlns:a16="http://schemas.microsoft.com/office/drawing/2014/main" id="{0AEB6878-01DA-4C74-BD8D-62AD79DB9C6A}"/>
              </a:ext>
            </a:extLst>
          </p:cNvPr>
          <p:cNvSpPr/>
          <p:nvPr/>
        </p:nvSpPr>
        <p:spPr>
          <a:xfrm>
            <a:off x="865475" y="4656063"/>
            <a:ext cx="1087665" cy="107621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24393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&quot; Symbol 30">
            <a:extLst>
              <a:ext uri="{FF2B5EF4-FFF2-40B4-BE49-F238E27FC236}">
                <a16:creationId xmlns:a16="http://schemas.microsoft.com/office/drawing/2014/main" id="{0AEB6878-01DA-4C74-BD8D-62AD79DB9C6A}"/>
              </a:ext>
            </a:extLst>
          </p:cNvPr>
          <p:cNvSpPr/>
          <p:nvPr/>
        </p:nvSpPr>
        <p:spPr>
          <a:xfrm>
            <a:off x="865475" y="4656063"/>
            <a:ext cx="1087665" cy="107621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89FC27-287C-47E6-9B40-04A590D7E058}"/>
              </a:ext>
            </a:extLst>
          </p:cNvPr>
          <p:cNvSpPr/>
          <p:nvPr/>
        </p:nvSpPr>
        <p:spPr>
          <a:xfrm>
            <a:off x="10509367" y="2516958"/>
            <a:ext cx="1178350" cy="1885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21ABE7-1403-4338-9D68-99E1A75F6134}"/>
              </a:ext>
            </a:extLst>
          </p:cNvPr>
          <p:cNvSpPr txBox="1"/>
          <p:nvPr/>
        </p:nvSpPr>
        <p:spPr>
          <a:xfrm>
            <a:off x="10778030" y="3122739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744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&quot; Symbol 30">
            <a:extLst>
              <a:ext uri="{FF2B5EF4-FFF2-40B4-BE49-F238E27FC236}">
                <a16:creationId xmlns:a16="http://schemas.microsoft.com/office/drawing/2014/main" id="{0AEB6878-01DA-4C74-BD8D-62AD79DB9C6A}"/>
              </a:ext>
            </a:extLst>
          </p:cNvPr>
          <p:cNvSpPr/>
          <p:nvPr/>
        </p:nvSpPr>
        <p:spPr>
          <a:xfrm>
            <a:off x="865475" y="4656063"/>
            <a:ext cx="1087665" cy="107621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89FC27-287C-47E6-9B40-04A590D7E058}"/>
              </a:ext>
            </a:extLst>
          </p:cNvPr>
          <p:cNvSpPr/>
          <p:nvPr/>
        </p:nvSpPr>
        <p:spPr>
          <a:xfrm>
            <a:off x="10509367" y="2516958"/>
            <a:ext cx="1178350" cy="1885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21ABE7-1403-4338-9D68-99E1A75F6134}"/>
              </a:ext>
            </a:extLst>
          </p:cNvPr>
          <p:cNvSpPr txBox="1"/>
          <p:nvPr/>
        </p:nvSpPr>
        <p:spPr>
          <a:xfrm>
            <a:off x="10778030" y="3122739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ABFE87-2472-443F-A128-3B884076F02C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9777167" y="1392025"/>
            <a:ext cx="732200" cy="2067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013910-7524-4ED8-B7FA-36695045BBDF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 flipV="1">
            <a:off x="9777167" y="3459638"/>
            <a:ext cx="732200" cy="1392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2120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&quot; Symbol 30">
            <a:extLst>
              <a:ext uri="{FF2B5EF4-FFF2-40B4-BE49-F238E27FC236}">
                <a16:creationId xmlns:a16="http://schemas.microsoft.com/office/drawing/2014/main" id="{0AEB6878-01DA-4C74-BD8D-62AD79DB9C6A}"/>
              </a:ext>
            </a:extLst>
          </p:cNvPr>
          <p:cNvSpPr/>
          <p:nvPr/>
        </p:nvSpPr>
        <p:spPr>
          <a:xfrm>
            <a:off x="865475" y="4656063"/>
            <a:ext cx="1087665" cy="107621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89FC27-287C-47E6-9B40-04A590D7E058}"/>
              </a:ext>
            </a:extLst>
          </p:cNvPr>
          <p:cNvSpPr/>
          <p:nvPr/>
        </p:nvSpPr>
        <p:spPr>
          <a:xfrm>
            <a:off x="10509367" y="2516958"/>
            <a:ext cx="1178350" cy="1885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21ABE7-1403-4338-9D68-99E1A75F6134}"/>
              </a:ext>
            </a:extLst>
          </p:cNvPr>
          <p:cNvSpPr txBox="1"/>
          <p:nvPr/>
        </p:nvSpPr>
        <p:spPr>
          <a:xfrm>
            <a:off x="10778030" y="3122739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ABFE87-2472-443F-A128-3B884076F02C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9777167" y="1392025"/>
            <a:ext cx="732200" cy="2067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013910-7524-4ED8-B7FA-36695045BBDF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 flipV="1">
            <a:off x="9777167" y="3459638"/>
            <a:ext cx="732200" cy="1392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Can 22">
            <a:extLst>
              <a:ext uri="{FF2B5EF4-FFF2-40B4-BE49-F238E27FC236}">
                <a16:creationId xmlns:a16="http://schemas.microsoft.com/office/drawing/2014/main" id="{9AB68217-BDE5-4864-B803-171CBFADF356}"/>
              </a:ext>
            </a:extLst>
          </p:cNvPr>
          <p:cNvSpPr/>
          <p:nvPr/>
        </p:nvSpPr>
        <p:spPr>
          <a:xfrm rot="16200000">
            <a:off x="10739890" y="5977667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Retry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B9EDF51-674B-4076-A19F-5CACA7B90B1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240703" y="6347386"/>
            <a:ext cx="204470" cy="155753"/>
            <a:chOff x="838200" y="3886200"/>
            <a:chExt cx="914400" cy="6096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20F8EA-765D-4F61-96B3-007317E41C00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>
              <a:extLst>
                <a:ext uri="{FF2B5EF4-FFF2-40B4-BE49-F238E27FC236}">
                  <a16:creationId xmlns:a16="http://schemas.microsoft.com/office/drawing/2014/main" id="{065F2333-0E3A-4544-ABCA-60594954276F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>
              <a:extLst>
                <a:ext uri="{FF2B5EF4-FFF2-40B4-BE49-F238E27FC236}">
                  <a16:creationId xmlns:a16="http://schemas.microsoft.com/office/drawing/2014/main" id="{7445CC75-C100-40C5-A950-17633E75A410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FEB9D1-171B-4901-8A48-3ADAEFA5B04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10337800" y="4402318"/>
            <a:ext cx="760742" cy="1945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880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qJJ7TVybia62ONwysK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49049</TotalTime>
  <Words>2057</Words>
  <Application>Microsoft Office PowerPoint</Application>
  <PresentationFormat>Widescreen</PresentationFormat>
  <Paragraphs>1046</Paragraphs>
  <Slides>141</Slides>
  <Notes>49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141</vt:i4>
      </vt:variant>
    </vt:vector>
  </HeadingPairs>
  <TitlesOfParts>
    <vt:vector size="145" baseType="lpstr">
      <vt:lpstr>Arial</vt:lpstr>
      <vt:lpstr>Calibri</vt:lpstr>
      <vt:lpstr>Consolas</vt:lpstr>
      <vt:lpstr>Office Theme</vt:lpstr>
      <vt:lpstr>From SQL to Azure Cosmos DB</vt:lpstr>
      <vt:lpstr>What is Azure Cosmos DB?</vt:lpstr>
      <vt:lpstr>PowerPoint Presentation</vt:lpstr>
      <vt:lpstr>Multi-Model</vt:lpstr>
      <vt:lpstr>PowerPoint Presentation</vt:lpstr>
      <vt:lpstr>Why should I use it?</vt:lpstr>
      <vt:lpstr>PowerPoint Presentation</vt:lpstr>
      <vt:lpstr>PowerPoint Presentation</vt:lpstr>
      <vt:lpstr>PowerPoint Presentation</vt:lpstr>
      <vt:lpstr>Schema-less in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Transitioning from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Transitioning from Transactioning in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Epiphany: Assume a transactional boundary of a single item</vt:lpstr>
      <vt:lpstr>PowerPoint Presentation</vt:lpstr>
      <vt:lpstr>PowerPoint Presentation</vt:lpstr>
      <vt:lpstr>PowerPoint Presentation</vt:lpstr>
      <vt:lpstr>Problem: No code, only pictures</vt:lpstr>
      <vt:lpstr>PowerPoint Presentation</vt:lpstr>
      <vt:lpstr>PowerPoint Presentation</vt:lpstr>
      <vt:lpstr>Example</vt:lpstr>
      <vt:lpstr>Facilitating communication with a dispatcher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When things go wrong</vt:lpstr>
      <vt:lpstr>PowerPoint Presentation</vt:lpstr>
      <vt:lpstr>PowerPoint Presentation</vt:lpstr>
      <vt:lpstr>PowerPoint Presentation</vt:lpstr>
      <vt:lpstr>Retries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How do we dispatch?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What if something goes REALLY wrong?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Complex Coordination with Sagas</vt:lpstr>
      <vt:lpstr>An order can be fulfilled when: The request is approved The stock is confirmed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An order can be canceled when: The stock is denied OR The request is rejected</vt:lpstr>
      <vt:lpstr>An order can be canceled when: The stock is denied OR The request is rejected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An order can be canceled when: The stock is denied OR The request is rejected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Our lessons</vt:lpstr>
      <vt:lpstr>From SQL to Azure Cosmos 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Polyglot Persistence</dc:title>
  <dc:creator>Jimmy Bogard</dc:creator>
  <cp:lastModifiedBy>Jimmy Bogard</cp:lastModifiedBy>
  <cp:revision>197</cp:revision>
  <dcterms:created xsi:type="dcterms:W3CDTF">2012-11-28T22:04:34Z</dcterms:created>
  <dcterms:modified xsi:type="dcterms:W3CDTF">2019-05-28T13:35:13Z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1BRYX5b7CSZzNoyeOGnTrx5phwLaY4L7Zlf4dR6BDcn4</vt:lpwstr>
  </property>
  <property fmtid="{D5CDD505-2E9C-101B-9397-08002B2CF9AE}" pid="3" name="Google.Documents.RevisionId">
    <vt:lpwstr>15613190130769348883</vt:lpwstr>
  </property>
  <property fmtid="{D5CDD505-2E9C-101B-9397-08002B2CF9AE}" pid="4" name="Google.Documents.PluginVersion">
    <vt:lpwstr>2.0.2662.553</vt:lpwstr>
  </property>
  <property fmtid="{D5CDD505-2E9C-101B-9397-08002B2CF9AE}" pid="5" name="Google.Documents.MergeIncapabilityFlags">
    <vt:i4>0</vt:i4>
  </property>
  <property fmtid="{D5CDD505-2E9C-101B-9397-08002B2CF9AE}" pid="6" name="Google.Documents.Tracking">
    <vt:lpwstr>true</vt:lpwstr>
  </property>
</Properties>
</file>