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3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7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3132290"/>
            <a:ext cx="7175351" cy="1793167"/>
          </a:xfrm>
          <a:effectLst/>
        </p:spPr>
        <p:txBody>
          <a:bodyPr>
            <a:noAutofit/>
          </a:bodyPr>
          <a:lstStyle>
            <a:lvl1pPr marL="480060" indent="-342900"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1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10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9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731521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762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5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6" y="2172648"/>
            <a:ext cx="5966666" cy="2423346"/>
          </a:xfrm>
          <a:effectLst/>
        </p:spPr>
        <p:txBody>
          <a:bodyPr anchor="b"/>
          <a:lstStyle>
            <a:lvl1pPr algn="r">
              <a:defRPr sz="345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9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584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811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8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ctr" defTabSz="685800" rtl="0" eaLnBrk="1" latinLnBrk="0" hangingPunct="1">
              <a:spcBef>
                <a:spcPct val="20000"/>
              </a:spcBef>
              <a:spcAft>
                <a:spcPts val="22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87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868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2209802"/>
            <a:ext cx="3636085" cy="1258493"/>
          </a:xfrm>
          <a:effectLst/>
        </p:spPr>
        <p:txBody>
          <a:bodyPr anchor="b">
            <a:noAutofit/>
          </a:bodyPr>
          <a:lstStyle>
            <a:lvl1pPr marL="171450" indent="-171450" algn="l">
              <a:defRPr sz="21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731520"/>
            <a:ext cx="4017085" cy="4894730"/>
          </a:xfrm>
        </p:spPr>
        <p:txBody>
          <a:bodyPr anchor="ctr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6" y="3497802"/>
            <a:ext cx="3388660" cy="213951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6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37160" indent="-137160">
              <a:buFont typeface="Georgia" pitchFamily="18" charset="0"/>
              <a:buChar char="*"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345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8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2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C85544-0137-44AA-935B-161A9695A88F}" type="datetimeFigureOut">
              <a:rPr lang="nb-NO" smtClean="0"/>
              <a:t>20.02.2020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9E0CB1A-A9B1-475D-9361-3CA9C2126F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51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marL="240030" indent="-240030" algn="r" defTabSz="6858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345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1148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722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296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42416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48156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7447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714500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40814" indent="-137160" algn="l" defTabSz="685800" rtl="0" eaLnBrk="1" latinLnBrk="0" hangingPunct="1">
        <a:spcBef>
          <a:spcPct val="20000"/>
        </a:spcBef>
        <a:spcAft>
          <a:spcPts val="22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alkir.narod.ru/rh-book/l-kap9/kramskoy-2-s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://biography.sgu.ru/bio/data/files/pictures/image/38219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mondoblog.se/data/filearchive/79973.710x0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yandex.ru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3">
            <a:extLst>
              <a:ext uri="{FF2B5EF4-FFF2-40B4-BE49-F238E27FC236}">
                <a16:creationId xmlns:a16="http://schemas.microsoft.com/office/drawing/2014/main" xmlns="" id="{36FE20AD-EE43-4FCB-B8F0-55CF88D36DB1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8784976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480060" indent="-342900" algn="l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0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ru-RU" sz="6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Иван Алексеевич </a:t>
            </a:r>
            <a:r>
              <a:rPr lang="ru-RU" sz="6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Бунин</a:t>
            </a:r>
            <a:r>
              <a:rPr lang="ru-RU" sz="6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60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/>
            </a:r>
            <a:br>
              <a:rPr lang="ru-RU" sz="3200" dirty="0">
                <a:effectLst/>
              </a:rPr>
            </a:br>
            <a:endParaRPr lang="ru-RU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xmlns="" id="{3F7BEAB4-8B90-418E-821C-1B03A9CF4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0" y="2333548"/>
            <a:ext cx="3470148" cy="353857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F23EAD-5EBC-4498-B7FC-4A0A64D9340C}"/>
              </a:ext>
            </a:extLst>
          </p:cNvPr>
          <p:cNvSpPr txBox="1">
            <a:spLocks/>
          </p:cNvSpPr>
          <p:nvPr/>
        </p:nvSpPr>
        <p:spPr>
          <a:xfrm>
            <a:off x="571500" y="2689861"/>
            <a:ext cx="4640580" cy="313943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spcBef>
                <a:spcPts val="1200"/>
              </a:spcBef>
              <a:buNone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</a:rPr>
              <a:t>русский писатель; </a:t>
            </a:r>
            <a:endParaRPr lang="nb-NO" sz="36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0" indent="0" algn="l">
              <a:spcBef>
                <a:spcPts val="1200"/>
              </a:spcBef>
              <a:buNone/>
            </a:pPr>
            <a: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</a:rPr>
              <a:t>прозаик, </a:t>
            </a:r>
            <a:b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</a:rPr>
            </a:br>
            <a: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</a:rPr>
              <a:t>поэт, </a:t>
            </a:r>
            <a:b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</a:rPr>
            </a:br>
            <a:r>
              <a:rPr lang="ru-RU" sz="3600" dirty="0">
                <a:solidFill>
                  <a:schemeClr val="bg2">
                    <a:lumMod val="50000"/>
                  </a:schemeClr>
                </a:solidFill>
                <a:effectLst/>
              </a:rPr>
              <a:t>переводчик.</a:t>
            </a:r>
            <a:endParaRPr lang="nb-NO" dirty="0">
              <a:effectLst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689376EF-348D-419E-8EA2-F896342C614D}"/>
              </a:ext>
            </a:extLst>
          </p:cNvPr>
          <p:cNvSpPr txBox="1">
            <a:spLocks/>
          </p:cNvSpPr>
          <p:nvPr/>
        </p:nvSpPr>
        <p:spPr>
          <a:xfrm>
            <a:off x="292608" y="1495853"/>
            <a:ext cx="7022592" cy="78435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spcBef>
                <a:spcPts val="1200"/>
              </a:spcBef>
              <a:buNone/>
            </a:pPr>
            <a:r>
              <a:rPr lang="ru-RU" sz="2800" b="0" i="1" dirty="0">
                <a:effectLst/>
              </a:rPr>
              <a:t>10 (22) октября 1870</a:t>
            </a:r>
            <a:r>
              <a:rPr lang="nb-NO" sz="2800" b="0" i="1" dirty="0">
                <a:effectLst/>
              </a:rPr>
              <a:t> </a:t>
            </a:r>
            <a:r>
              <a:rPr lang="ru-RU" sz="2800" b="0" i="1" dirty="0">
                <a:effectLst/>
              </a:rPr>
              <a:t>— 8 ноября 1953</a:t>
            </a:r>
            <a:endParaRPr lang="nb-NO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53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7C2E14E-5E46-4C08-AEC8-C94C34E0F130}"/>
              </a:ext>
            </a:extLst>
          </p:cNvPr>
          <p:cNvSpPr txBox="1">
            <a:spLocks/>
          </p:cNvSpPr>
          <p:nvPr/>
        </p:nvSpPr>
        <p:spPr>
          <a:xfrm>
            <a:off x="556260" y="891540"/>
            <a:ext cx="7940040" cy="519684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sz="26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Характеристика литературного героя</a:t>
            </a:r>
            <a:r>
              <a:rPr lang="ru-RU" sz="26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nb-NO" sz="26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ru-RU" sz="26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Каким </a:t>
            </a:r>
            <a:r>
              <a:rPr lang="ru-RU" sz="2600" b="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 </a:t>
            </a:r>
            <a:r>
              <a:rPr lang="ru-RU" sz="2600" b="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представляете себе</a:t>
            </a:r>
            <a:r>
              <a:rPr lang="ru-RU" sz="26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Нефёда</a:t>
            </a:r>
            <a:r>
              <a:rPr lang="ru-RU" sz="2600" b="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r>
              <a:rPr lang="ru-RU" sz="26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(устное словесное рисование)</a:t>
            </a:r>
            <a:endParaRPr lang="nb-NO" sz="26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ru-RU" sz="26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Шапка, борода, старый полушубок, разбитые валенки, работящий, серьёзный… </a:t>
            </a:r>
            <a:endParaRPr lang="nb-NO" sz="26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ru-RU" sz="26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Какие отношения были у Нефёда и барыни?</a:t>
            </a:r>
            <a:endParaRPr lang="nb-NO" sz="26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ru-RU" sz="26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Почему вы так решили?</a:t>
            </a:r>
            <a:br>
              <a:rPr lang="ru-RU" sz="26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nb-NO" sz="26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18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-main-pic" descr="Картинка 16 из 19">
            <a:hlinkClick r:id="rId2"/>
            <a:extLst>
              <a:ext uri="{FF2B5EF4-FFF2-40B4-BE49-F238E27FC236}">
                <a16:creationId xmlns:a16="http://schemas.microsoft.com/office/drawing/2014/main" xmlns="" id="{1AD76F13-1DD0-4584-9007-368DBE32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68" y="1643062"/>
            <a:ext cx="292893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-main-pic" descr="Картинка 1 из 21">
            <a:hlinkClick r:id="rId4"/>
            <a:extLst>
              <a:ext uri="{FF2B5EF4-FFF2-40B4-BE49-F238E27FC236}">
                <a16:creationId xmlns:a16="http://schemas.microsoft.com/office/drawing/2014/main" xmlns="" id="{9B223801-60CF-4ABB-839E-D4414317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732915"/>
            <a:ext cx="278606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xmlns="" id="{D806DDA7-AD50-4C9D-9150-B57F5C18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" y="214313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nb-NO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Иван Николаевич Крамской</a:t>
            </a:r>
            <a:endParaRPr lang="ru-RU" altLang="nb-NO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325BD298-6167-48F5-AC2C-A8802D79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14313"/>
            <a:ext cx="357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nb-NO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Василий Григорьевич Перов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2898CFAA-FA24-4D48-AAA7-6532D516B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3" y="5857875"/>
            <a:ext cx="378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nb-N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«Полесовщик»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8E3533C6-288C-417A-98C9-04369D09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5857875"/>
            <a:ext cx="3500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nb-N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otype Corsiva" panose="03010101010201010101" pitchFamily="66" charset="0"/>
              </a:rPr>
              <a:t>«Странник»</a:t>
            </a:r>
          </a:p>
        </p:txBody>
      </p:sp>
    </p:spTree>
    <p:extLst>
      <p:ext uri="{BB962C8B-B14F-4D97-AF65-F5344CB8AC3E}">
        <p14:creationId xmlns:p14="http://schemas.microsoft.com/office/powerpoint/2010/main" val="148294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7C2E14E-5E46-4C08-AEC8-C94C34E0F130}"/>
              </a:ext>
            </a:extLst>
          </p:cNvPr>
          <p:cNvSpPr txBox="1">
            <a:spLocks/>
          </p:cNvSpPr>
          <p:nvPr/>
        </p:nvSpPr>
        <p:spPr>
          <a:xfrm>
            <a:off x="121920" y="403860"/>
            <a:ext cx="4587240" cy="34671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ru-RU" dirty="0">
                <a:effectLst/>
              </a:rPr>
              <a:t>Эпитеты:</a:t>
            </a:r>
            <a:endParaRPr lang="nb-NO" dirty="0">
              <a:effectLst/>
            </a:endParaRPr>
          </a:p>
          <a:p>
            <a:pPr algn="ctr">
              <a:spcBef>
                <a:spcPts val="1200"/>
              </a:spcBef>
              <a:buFontTx/>
              <a:buChar char="-"/>
            </a:pPr>
            <a:r>
              <a:rPr lang="ru-RU" sz="2800" b="0" i="1" dirty="0">
                <a:effectLst/>
              </a:rPr>
              <a:t>вьюжная зима</a:t>
            </a:r>
            <a:endParaRPr lang="nb-NO" sz="2800" b="0" i="1" dirty="0">
              <a:effectLst/>
            </a:endParaRPr>
          </a:p>
          <a:p>
            <a:pPr algn="ctr">
              <a:spcBef>
                <a:spcPts val="1200"/>
              </a:spcBef>
              <a:buFontTx/>
              <a:buChar char="-"/>
            </a:pPr>
            <a:r>
              <a:rPr lang="ru-RU" sz="2800" b="0" i="1" dirty="0">
                <a:effectLst/>
              </a:rPr>
              <a:t>непроглядная вьюга</a:t>
            </a:r>
            <a:endParaRPr lang="nb-NO" sz="2800" b="0" i="1" dirty="0">
              <a:effectLst/>
            </a:endParaRPr>
          </a:p>
          <a:p>
            <a:pPr algn="ctr">
              <a:spcBef>
                <a:spcPts val="1200"/>
              </a:spcBef>
              <a:buFontTx/>
              <a:buChar char="-"/>
            </a:pPr>
            <a:r>
              <a:rPr lang="ru-RU" sz="2800" b="0" i="1" dirty="0">
                <a:effectLst/>
              </a:rPr>
              <a:t>бледный сумрак</a:t>
            </a:r>
            <a:endParaRPr lang="nb-NO" sz="2800" b="0" i="1" dirty="0">
              <a:effectLst/>
            </a:endParaRPr>
          </a:p>
          <a:p>
            <a:pPr algn="ctr">
              <a:spcBef>
                <a:spcPts val="1200"/>
              </a:spcBef>
              <a:buFontTx/>
              <a:buChar char="-"/>
            </a:pPr>
            <a:r>
              <a:rPr lang="ru-RU" sz="2800" b="0" i="1" dirty="0">
                <a:effectLst/>
              </a:rPr>
              <a:t>снежный ураган</a:t>
            </a:r>
            <a: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nb-NO" sz="24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5" descr="http://www.mondoblog.se/data/filearchive/79973.710x0.jpg">
            <a:hlinkClick r:id="rId2"/>
            <a:extLst>
              <a:ext uri="{FF2B5EF4-FFF2-40B4-BE49-F238E27FC236}">
                <a16:creationId xmlns:a16="http://schemas.microsoft.com/office/drawing/2014/main" xmlns="" id="{1087CAEA-699D-4656-87B4-A404AEB8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9" y="3741454"/>
            <a:ext cx="3805909" cy="27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 picture containing snow, skiing, water, man&#10;&#10;Description automatically generated">
            <a:extLst>
              <a:ext uri="{FF2B5EF4-FFF2-40B4-BE49-F238E27FC236}">
                <a16:creationId xmlns:a16="http://schemas.microsoft.com/office/drawing/2014/main" xmlns="" id="{9B24732F-BBC4-4382-8CF0-BF69BA7E7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39" y="541378"/>
            <a:ext cx="3787141" cy="2522236"/>
          </a:xfrm>
          <a:prstGeom prst="rect">
            <a:avLst/>
          </a:prstGeom>
        </p:spPr>
      </p:pic>
      <p:pic>
        <p:nvPicPr>
          <p:cNvPr id="12" name="Picture 11" descr="A picture containing outdoor, snow, skiing, covered&#10;&#10;Description automatically generated">
            <a:extLst>
              <a:ext uri="{FF2B5EF4-FFF2-40B4-BE49-F238E27FC236}">
                <a16:creationId xmlns:a16="http://schemas.microsoft.com/office/drawing/2014/main" xmlns="" id="{B5606987-846C-4503-80AC-C8E3D84F5A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3" y="3733868"/>
            <a:ext cx="3619408" cy="27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1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7C2E14E-5E46-4C08-AEC8-C94C34E0F130}"/>
              </a:ext>
            </a:extLst>
          </p:cNvPr>
          <p:cNvSpPr txBox="1">
            <a:spLocks/>
          </p:cNvSpPr>
          <p:nvPr/>
        </p:nvSpPr>
        <p:spPr>
          <a:xfrm>
            <a:off x="556260" y="1478280"/>
            <a:ext cx="7940040" cy="3581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ru-RU" sz="3600" dirty="0">
                <a:effectLst/>
              </a:rPr>
              <a:t>Идея рассказа:</a:t>
            </a:r>
            <a:endParaRPr lang="nb-NO" sz="3600" dirty="0">
              <a:effectLst/>
            </a:endParaRPr>
          </a:p>
          <a:p>
            <a:pPr marL="0" indent="0" algn="ctr">
              <a:buNone/>
            </a:pPr>
            <a:r>
              <a:rPr lang="ru-RU" sz="3600" dirty="0">
                <a:effectLst/>
              </a:rPr>
              <a:t> </a:t>
            </a:r>
            <a:endParaRPr lang="nb-NO" sz="3600" dirty="0">
              <a:effectLst/>
            </a:endParaRPr>
          </a:p>
          <a:p>
            <a:pPr marL="0" indent="0" algn="ctr">
              <a:buNone/>
            </a:pPr>
            <a:r>
              <a:rPr lang="ru-RU" sz="3600" b="0" i="1" dirty="0">
                <a:effectLst/>
              </a:rPr>
              <a:t>Показать душу крестьянина, способного к сочувствию,         самопожертвованию</a:t>
            </a:r>
            <a: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nb-NO" sz="24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38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7C2E14E-5E46-4C08-AEC8-C94C34E0F130}"/>
              </a:ext>
            </a:extLst>
          </p:cNvPr>
          <p:cNvSpPr txBox="1">
            <a:spLocks/>
          </p:cNvSpPr>
          <p:nvPr/>
        </p:nvSpPr>
        <p:spPr>
          <a:xfrm>
            <a:off x="556260" y="937260"/>
            <a:ext cx="7940040" cy="486918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1200"/>
              </a:spcBef>
              <a:buFontTx/>
              <a:buChar char="-"/>
            </a:pPr>
            <a:r>
              <a:rPr lang="ru-RU" sz="3600" dirty="0">
                <a:effectLst/>
              </a:rPr>
              <a:t>Страдать</a:t>
            </a:r>
            <a:r>
              <a:rPr lang="ru-RU" sz="3200" b="0" dirty="0">
                <a:effectLst/>
              </a:rPr>
              <a:t> - самому переживать что-либо.</a:t>
            </a:r>
            <a:endParaRPr lang="nb-NO" sz="3200" b="0" dirty="0">
              <a:effectLst/>
            </a:endParaRPr>
          </a:p>
          <a:p>
            <a:pPr algn="l">
              <a:spcBef>
                <a:spcPts val="1200"/>
              </a:spcBef>
              <a:buFontTx/>
              <a:buChar char="-"/>
            </a:pPr>
            <a:r>
              <a:rPr lang="ru-RU" sz="3600" dirty="0">
                <a:effectLst/>
              </a:rPr>
              <a:t>Сострадать</a:t>
            </a:r>
            <a:r>
              <a:rPr lang="ru-RU" sz="3200" b="0" dirty="0">
                <a:effectLst/>
              </a:rPr>
              <a:t> - сопереживать какому-то человеку.</a:t>
            </a:r>
            <a:endParaRPr lang="nb-NO" sz="3200" b="0" dirty="0">
              <a:effectLst/>
            </a:endParaRPr>
          </a:p>
          <a:p>
            <a:pPr algn="l">
              <a:spcBef>
                <a:spcPts val="1200"/>
              </a:spcBef>
              <a:buFontTx/>
              <a:buChar char="-"/>
            </a:pPr>
            <a:r>
              <a:rPr lang="ru-RU" sz="3600" dirty="0">
                <a:effectLst/>
              </a:rPr>
              <a:t>Милосердие</a:t>
            </a:r>
            <a:r>
              <a:rPr lang="ru-RU" sz="3200" b="0" dirty="0">
                <a:effectLst/>
              </a:rPr>
              <a:t> - любить кого-то, проявлять к нему сострадание, помочь в чем-нибудь.</a:t>
            </a:r>
            <a:endParaRPr lang="nb-NO" sz="3200" b="0" dirty="0">
              <a:effectLst/>
            </a:endParaRPr>
          </a:p>
          <a:p>
            <a:pPr algn="l">
              <a:spcBef>
                <a:spcPts val="1200"/>
              </a:spcBef>
              <a:buFontTx/>
              <a:buChar char="-"/>
            </a:pPr>
            <a:r>
              <a:rPr lang="ru-RU" sz="3600" dirty="0">
                <a:effectLst/>
              </a:rPr>
              <a:t>Гуманный</a:t>
            </a:r>
            <a:r>
              <a:rPr lang="ru-RU" sz="3200" b="0" dirty="0">
                <a:effectLst/>
              </a:rPr>
              <a:t> - тот, кто любит людей.</a:t>
            </a:r>
            <a:endParaRPr lang="nb-NO" sz="3200" b="0" dirty="0">
              <a:effectLst/>
            </a:endParaRPr>
          </a:p>
          <a:p>
            <a:pPr marL="0" indent="0" algn="l">
              <a:spcBef>
                <a:spcPts val="1200"/>
              </a:spcBef>
              <a:buNone/>
            </a:pPr>
            <a:r>
              <a:rPr lang="ru-RU" sz="20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0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nb-NO" sz="20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27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7C2E14E-5E46-4C08-AEC8-C94C34E0F130}"/>
              </a:ext>
            </a:extLst>
          </p:cNvPr>
          <p:cNvSpPr txBox="1">
            <a:spLocks/>
          </p:cNvSpPr>
          <p:nvPr/>
        </p:nvSpPr>
        <p:spPr>
          <a:xfrm>
            <a:off x="556260" y="1402080"/>
            <a:ext cx="7940040" cy="425196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ru-RU" sz="3600" dirty="0">
                <a:effectLst/>
              </a:rPr>
              <a:t>Так о чем же этот рассказ? </a:t>
            </a:r>
          </a:p>
          <a:p>
            <a:pPr marL="0" indent="0" algn="ctr">
              <a:buNone/>
            </a:pPr>
            <a:r>
              <a:rPr lang="ru-RU" sz="3600" dirty="0">
                <a:effectLst/>
              </a:rPr>
              <a:t> </a:t>
            </a:r>
            <a:endParaRPr lang="nb-NO" sz="3600" dirty="0">
              <a:effectLst/>
            </a:endParaRPr>
          </a:p>
          <a:p>
            <a:pPr marL="0" indent="0" algn="ctr">
              <a:buNone/>
            </a:pPr>
            <a:r>
              <a:rPr lang="ru-RU" sz="3600" b="0" i="1" dirty="0">
                <a:effectLst/>
              </a:rPr>
              <a:t>Этот рассказ о доброте, о самоотверженности. О жизни и смерти, о том, что роднит человека и природу: за смертью неостановимо  идет жизнь.</a:t>
            </a:r>
          </a:p>
          <a:p>
            <a:pPr marL="0" indent="0" algn="ctr">
              <a:buNone/>
            </a:pPr>
            <a: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nb-NO" sz="24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68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7C2E14E-5E46-4C08-AEC8-C94C34E0F130}"/>
              </a:ext>
            </a:extLst>
          </p:cNvPr>
          <p:cNvSpPr txBox="1">
            <a:spLocks/>
          </p:cNvSpPr>
          <p:nvPr/>
        </p:nvSpPr>
        <p:spPr>
          <a:xfrm>
            <a:off x="556260" y="1661160"/>
            <a:ext cx="7940040" cy="307086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endParaRPr lang="nb-NO" sz="3600" b="0" i="1" dirty="0">
              <a:effectLst/>
            </a:endParaRPr>
          </a:p>
          <a:p>
            <a:pPr marL="0" indent="0" algn="ctr">
              <a:buNone/>
            </a:pPr>
            <a:r>
              <a:rPr lang="ru-RU" sz="3600" dirty="0">
                <a:effectLst/>
              </a:rPr>
              <a:t>Ответить на вопрос: </a:t>
            </a:r>
            <a:r>
              <a:rPr lang="ru-RU" sz="3600" b="0" i="1" dirty="0">
                <a:effectLst/>
              </a:rPr>
              <a:t>Какое впечатление произвел на вас</a:t>
            </a:r>
            <a:r>
              <a:rPr lang="nb-NO" sz="3600" b="0" i="1" dirty="0">
                <a:effectLst/>
              </a:rPr>
              <a:t> </a:t>
            </a:r>
            <a:r>
              <a:rPr lang="ru-RU" sz="3600" b="0" i="1" dirty="0">
                <a:effectLst/>
              </a:rPr>
              <a:t>рассказ И.А.Бунина «Лапти»?</a:t>
            </a:r>
          </a:p>
          <a:p>
            <a:pPr marL="0" indent="0" algn="ctr">
              <a:buNone/>
            </a:pPr>
            <a:endParaRPr lang="ru-RU" sz="3600" b="0" i="1" dirty="0">
              <a:effectLst/>
            </a:endParaRPr>
          </a:p>
          <a:p>
            <a:pPr marL="0" indent="0" algn="ctr">
              <a:buNone/>
            </a:pPr>
            <a: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nb-NO" sz="24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6D7B913-99F9-45FA-9A3F-BCB90CCA961F}"/>
              </a:ext>
            </a:extLst>
          </p:cNvPr>
          <p:cNvSpPr txBox="1">
            <a:spLocks/>
          </p:cNvSpPr>
          <p:nvPr/>
        </p:nvSpPr>
        <p:spPr>
          <a:xfrm>
            <a:off x="601980" y="732182"/>
            <a:ext cx="7940040" cy="95349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ru-RU" sz="3600" dirty="0">
                <a:effectLst/>
              </a:rPr>
              <a:t>Домашнее задание</a:t>
            </a:r>
            <a:r>
              <a:rPr lang="nb-NO" sz="3600" dirty="0">
                <a:effectLst/>
              </a:rPr>
              <a:t>.</a:t>
            </a:r>
            <a:endParaRPr lang="nb-NO" sz="24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55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7C2E14E-5E46-4C08-AEC8-C94C34E0F130}"/>
              </a:ext>
            </a:extLst>
          </p:cNvPr>
          <p:cNvSpPr txBox="1">
            <a:spLocks/>
          </p:cNvSpPr>
          <p:nvPr/>
        </p:nvSpPr>
        <p:spPr>
          <a:xfrm>
            <a:off x="556260" y="1257300"/>
            <a:ext cx="7940040" cy="2438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ru-RU" sz="3600" dirty="0">
                <a:effectLst/>
              </a:rPr>
              <a:t> Сегодня я узнал…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3600" dirty="0">
                <a:effectLst/>
              </a:rPr>
              <a:t>Было интересно…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ru-RU" sz="3600" dirty="0">
                <a:effectLst/>
              </a:rPr>
              <a:t>Я понял, что…</a:t>
            </a:r>
          </a:p>
          <a:p>
            <a:pPr marL="0" indent="0" algn="ctr">
              <a:buNone/>
            </a:pPr>
            <a:endParaRPr lang="ru-RU" sz="3600" b="0" i="1" dirty="0">
              <a:effectLst/>
            </a:endParaRPr>
          </a:p>
          <a:p>
            <a:pPr marL="0" indent="0" algn="ctr">
              <a:buNone/>
            </a:pPr>
            <a: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2400" b="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nb-NO" sz="2400" b="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xmlns="" id="{5A663E40-9DB7-4614-978F-9BF0BEEF9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3888390"/>
            <a:ext cx="3952876" cy="2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9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242C7-FB27-4049-97C8-1625E60F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19361"/>
            <a:ext cx="8610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Душевное богатство простого крестьянина</a:t>
            </a:r>
            <a:r>
              <a:rPr lang="nb-NO" sz="32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nb-NO" sz="32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3200" b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</a:t>
            </a:r>
            <a:r>
              <a:rPr lang="ru-RU" sz="3200" b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рассказе  И. </a:t>
            </a:r>
            <a:r>
              <a:rPr lang="ru-RU" sz="32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А. Бунина </a:t>
            </a:r>
            <a:r>
              <a:rPr lang="ru-RU" sz="32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«Лапти»</a:t>
            </a:r>
            <a:endParaRPr lang="nb-NO" sz="32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picture containing rug&#10;&#10;Description automatically generated">
            <a:extLst>
              <a:ext uri="{FF2B5EF4-FFF2-40B4-BE49-F238E27FC236}">
                <a16:creationId xmlns:a16="http://schemas.microsoft.com/office/drawing/2014/main" xmlns="" id="{52C7E2A7-AF7C-4196-A6FB-A419E56A6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0">
            <a:off x="1240056" y="2161398"/>
            <a:ext cx="2675087" cy="4166801"/>
          </a:xfrm>
          <a:prstGeom prst="rect">
            <a:avLst/>
          </a:prstGeom>
        </p:spPr>
      </p:pic>
      <p:pic>
        <p:nvPicPr>
          <p:cNvPr id="4" name="Picture 7" descr="http://media.ffclub.ru/up25737-Lapti.jpg">
            <a:hlinkClick r:id="rId3"/>
            <a:extLst>
              <a:ext uri="{FF2B5EF4-FFF2-40B4-BE49-F238E27FC236}">
                <a16:creationId xmlns:a16="http://schemas.microsoft.com/office/drawing/2014/main" xmlns="" id="{7247FD5F-CE1E-402A-A853-B5F374C3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2892">
            <a:off x="4167389" y="2495377"/>
            <a:ext cx="3984283" cy="31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57C2E14E-5E46-4C08-AEC8-C94C34E0F130}"/>
              </a:ext>
            </a:extLst>
          </p:cNvPr>
          <p:cNvSpPr txBox="1">
            <a:spLocks/>
          </p:cNvSpPr>
          <p:nvPr/>
        </p:nvSpPr>
        <p:spPr>
          <a:xfrm>
            <a:off x="556260" y="1135381"/>
            <a:ext cx="7940040" cy="429006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ru-RU" dirty="0">
                <a:effectLst/>
              </a:rPr>
              <a:t>Что</a:t>
            </a:r>
            <a:r>
              <a:rPr lang="nb-NO" dirty="0">
                <a:effectLst/>
              </a:rPr>
              <a:t> </a:t>
            </a:r>
            <a:r>
              <a:rPr lang="ru-RU" dirty="0">
                <a:effectLst/>
              </a:rPr>
              <a:t>такое лапти?</a:t>
            </a:r>
            <a:r>
              <a:rPr lang="ru-RU" sz="1200" dirty="0">
                <a:effectLst/>
              </a:rPr>
              <a:t> </a:t>
            </a:r>
            <a:endParaRPr lang="nb-NO" sz="1200" dirty="0">
              <a:effectLst/>
            </a:endParaRPr>
          </a:p>
          <a:p>
            <a:pPr algn="l">
              <a:spcBef>
                <a:spcPts val="1200"/>
              </a:spcBef>
              <a:buFontTx/>
              <a:buChar char="-"/>
            </a:pPr>
            <a:r>
              <a:rPr lang="ru-RU" dirty="0">
                <a:effectLst/>
              </a:rPr>
              <a:t>Как вы думаете, о чём пойдёт речь на уроке</a:t>
            </a:r>
            <a:r>
              <a:rPr lang="nb-NO" dirty="0">
                <a:effectLst/>
              </a:rPr>
              <a:t>?</a:t>
            </a:r>
            <a:endParaRPr lang="nb-NO" sz="1200" dirty="0">
              <a:effectLst/>
            </a:endParaRPr>
          </a:p>
          <a:p>
            <a:pPr algn="l">
              <a:spcBef>
                <a:spcPts val="1200"/>
              </a:spcBef>
              <a:buFontTx/>
              <a:buChar char="-"/>
            </a:pPr>
            <a:r>
              <a:rPr lang="ru-RU" dirty="0">
                <a:effectLst/>
              </a:rPr>
              <a:t>Как вы понимаете выражение «душевное богатство»?</a:t>
            </a:r>
            <a:endParaRPr lang="nb-NO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743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Содержимое 4" descr="лапти.jpg">
            <a:extLst>
              <a:ext uri="{FF2B5EF4-FFF2-40B4-BE49-F238E27FC236}">
                <a16:creationId xmlns:a16="http://schemas.microsoft.com/office/drawing/2014/main" xmlns="" id="{5E3CEB4F-0A22-4D2F-9A36-1FE426BC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407" y="1456412"/>
            <a:ext cx="4140200" cy="4229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A14CE121-1A3B-415F-91A1-F08B55B16E23}"/>
              </a:ext>
            </a:extLst>
          </p:cNvPr>
          <p:cNvSpPr txBox="1">
            <a:spLocks/>
          </p:cNvSpPr>
          <p:nvPr/>
        </p:nvSpPr>
        <p:spPr>
          <a:xfrm>
            <a:off x="4921858" y="1311964"/>
            <a:ext cx="3776869" cy="468331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sz="3200" dirty="0">
                <a:effectLst/>
              </a:rPr>
              <a:t>Лапти</a:t>
            </a:r>
            <a:r>
              <a:rPr lang="ru-RU" sz="2800" b="0" dirty="0">
                <a:effectLst/>
              </a:rPr>
              <a:t> - обувь, плетенная из лыка, бересты или веревок, которую прежде </a:t>
            </a:r>
            <a:r>
              <a:rPr lang="ru-RU" sz="2800" b="0">
                <a:effectLst/>
              </a:rPr>
              <a:t>носили </a:t>
            </a:r>
            <a:r>
              <a:rPr lang="ru-RU" sz="2800" b="0" smtClean="0">
                <a:effectLst/>
              </a:rPr>
              <a:t>крестьяне.</a:t>
            </a:r>
            <a:endParaRPr lang="ru-RU" sz="2800" b="0" dirty="0"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D038A92-0B62-47C0-9489-6E633D18D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altLang="nb-N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Словарная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106935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14CE121-1A3B-415F-91A1-F08B55B16E23}"/>
              </a:ext>
            </a:extLst>
          </p:cNvPr>
          <p:cNvSpPr txBox="1">
            <a:spLocks/>
          </p:cNvSpPr>
          <p:nvPr/>
        </p:nvSpPr>
        <p:spPr>
          <a:xfrm>
            <a:off x="4890054" y="2210464"/>
            <a:ext cx="3776869" cy="378481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sz="3200" dirty="0" smtClean="0">
                <a:effectLst/>
              </a:rPr>
              <a:t>Фукси́н</a:t>
            </a:r>
            <a:r>
              <a:rPr lang="ru-RU" sz="2800" b="0" dirty="0" smtClean="0">
                <a:effectLst/>
              </a:rPr>
              <a:t> </a:t>
            </a:r>
            <a:r>
              <a:rPr lang="ru-RU" sz="2800" b="0" dirty="0">
                <a:effectLst/>
              </a:rPr>
              <a:t>-</a:t>
            </a:r>
            <a:r>
              <a:rPr lang="nb-NO" sz="2800" b="0" dirty="0">
                <a:effectLst/>
              </a:rPr>
              <a:t> </a:t>
            </a:r>
            <a:r>
              <a:rPr lang="ru-RU" sz="2800" b="0" dirty="0">
                <a:effectLst/>
              </a:rPr>
              <a:t>ярко-красная анилиновая краска.</a:t>
            </a:r>
          </a:p>
        </p:txBody>
      </p:sp>
      <p:pic>
        <p:nvPicPr>
          <p:cNvPr id="8" name="Picture 7" descr="A close up of a bottle&#10;&#10;Description automatically generated">
            <a:extLst>
              <a:ext uri="{FF2B5EF4-FFF2-40B4-BE49-F238E27FC236}">
                <a16:creationId xmlns:a16="http://schemas.microsoft.com/office/drawing/2014/main" xmlns="" id="{4F81FFF6-DC9A-4000-AA0E-09ACD57EA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13" y="1131071"/>
            <a:ext cx="3810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5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14CE121-1A3B-415F-91A1-F08B55B16E23}"/>
              </a:ext>
            </a:extLst>
          </p:cNvPr>
          <p:cNvSpPr txBox="1">
            <a:spLocks/>
          </p:cNvSpPr>
          <p:nvPr/>
        </p:nvSpPr>
        <p:spPr>
          <a:xfrm>
            <a:off x="5033176" y="2051442"/>
            <a:ext cx="3776869" cy="378481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sz="3200" dirty="0">
                <a:effectLst/>
              </a:rPr>
              <a:t>Зипун</a:t>
            </a:r>
            <a:r>
              <a:rPr lang="ru-RU" sz="2800" b="0" dirty="0">
                <a:effectLst/>
              </a:rPr>
              <a:t> -</a:t>
            </a:r>
            <a:r>
              <a:rPr lang="nb-NO" sz="2800" b="0" dirty="0">
                <a:effectLst/>
              </a:rPr>
              <a:t> </a:t>
            </a:r>
            <a:r>
              <a:rPr lang="ru-RU" sz="2800" b="0" dirty="0">
                <a:effectLst/>
              </a:rPr>
              <a:t>старинная верхняя крестьянская одежда.</a:t>
            </a:r>
          </a:p>
        </p:txBody>
      </p:sp>
      <p:pic>
        <p:nvPicPr>
          <p:cNvPr id="5" name="Содержимое 6" descr="7033297.jpg">
            <a:extLst>
              <a:ext uri="{FF2B5EF4-FFF2-40B4-BE49-F238E27FC236}">
                <a16:creationId xmlns:a16="http://schemas.microsoft.com/office/drawing/2014/main" xmlns="" id="{847E5B21-408B-4298-A7DD-6A0B49604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023" y="908050"/>
            <a:ext cx="4356100" cy="53292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26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14CE121-1A3B-415F-91A1-F08B55B16E23}"/>
              </a:ext>
            </a:extLst>
          </p:cNvPr>
          <p:cNvSpPr txBox="1">
            <a:spLocks/>
          </p:cNvSpPr>
          <p:nvPr/>
        </p:nvSpPr>
        <p:spPr>
          <a:xfrm>
            <a:off x="5542057" y="1741336"/>
            <a:ext cx="3331596" cy="409492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sz="3200" dirty="0">
                <a:effectLst/>
              </a:rPr>
              <a:t>Р</a:t>
            </a:r>
            <a:r>
              <a:rPr lang="nb-NO" sz="3200" dirty="0">
                <a:effectLst/>
              </a:rPr>
              <a:t>ó</a:t>
            </a:r>
            <a:r>
              <a:rPr lang="ru-RU" sz="3200" dirty="0" smtClean="0">
                <a:effectLst/>
              </a:rPr>
              <a:t>звальни</a:t>
            </a:r>
            <a:r>
              <a:rPr lang="ru-RU" sz="2800" b="0" dirty="0" smtClean="0">
                <a:effectLst/>
              </a:rPr>
              <a:t> </a:t>
            </a:r>
            <a:r>
              <a:rPr lang="ru-RU" sz="2800" b="0" dirty="0">
                <a:effectLst/>
              </a:rPr>
              <a:t>-</a:t>
            </a:r>
            <a:r>
              <a:rPr lang="nb-NO" sz="2800" b="0" dirty="0">
                <a:effectLst/>
              </a:rPr>
              <a:t> </a:t>
            </a:r>
            <a:r>
              <a:rPr lang="ru-RU" sz="2800" b="0" dirty="0">
                <a:effectLst/>
              </a:rPr>
              <a:t>низкие и широкие крестьянские сани</a:t>
            </a:r>
            <a:r>
              <a:rPr lang="nb-NO" sz="2800" b="0" dirty="0">
                <a:effectLst/>
              </a:rPr>
              <a:t>.</a:t>
            </a:r>
            <a:endParaRPr lang="ru-RU" sz="2800" b="0" dirty="0">
              <a:effectLst/>
            </a:endParaRPr>
          </a:p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endParaRPr lang="ru-RU" sz="2800" b="0" dirty="0">
              <a:effectLst/>
            </a:endParaRPr>
          </a:p>
        </p:txBody>
      </p:sp>
      <p:pic>
        <p:nvPicPr>
          <p:cNvPr id="6" name="Содержимое 4" descr="розвальни.jpg">
            <a:extLst>
              <a:ext uri="{FF2B5EF4-FFF2-40B4-BE49-F238E27FC236}">
                <a16:creationId xmlns:a16="http://schemas.microsoft.com/office/drawing/2014/main" xmlns="" id="{36481756-AC22-4746-BDBD-CEC5FE42E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1" y="924077"/>
            <a:ext cx="4909572" cy="476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98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14CE121-1A3B-415F-91A1-F08B55B16E23}"/>
              </a:ext>
            </a:extLst>
          </p:cNvPr>
          <p:cNvSpPr txBox="1">
            <a:spLocks/>
          </p:cNvSpPr>
          <p:nvPr/>
        </p:nvSpPr>
        <p:spPr>
          <a:xfrm>
            <a:off x="5542057" y="1311962"/>
            <a:ext cx="3331596" cy="409492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sz="3200" dirty="0">
                <a:effectLst/>
              </a:rPr>
              <a:t>Кнут</a:t>
            </a:r>
            <a:r>
              <a:rPr lang="ru-RU" sz="2800" b="0" dirty="0">
                <a:effectLst/>
              </a:rPr>
              <a:t> -</a:t>
            </a:r>
            <a:r>
              <a:rPr lang="nb-NO" sz="2800" b="0" dirty="0">
                <a:effectLst/>
              </a:rPr>
              <a:t> </a:t>
            </a:r>
            <a:r>
              <a:rPr lang="ru-RU" sz="2800" b="0" dirty="0">
                <a:effectLst/>
              </a:rPr>
              <a:t>прикрепленная к рукоятке веревка, служащая для подстегивания животных</a:t>
            </a: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xmlns="" id="{FBB39302-6B8B-430A-A524-E473950056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7" y="1600200"/>
            <a:ext cx="487679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6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14CE121-1A3B-415F-91A1-F08B55B16E23}"/>
              </a:ext>
            </a:extLst>
          </p:cNvPr>
          <p:cNvSpPr txBox="1">
            <a:spLocks/>
          </p:cNvSpPr>
          <p:nvPr/>
        </p:nvSpPr>
        <p:spPr>
          <a:xfrm>
            <a:off x="5390983" y="2154807"/>
            <a:ext cx="3331596" cy="293403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240030" indent="-240030" algn="r" defTabSz="6858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345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sz="3200" dirty="0">
                <a:effectLst/>
              </a:rPr>
              <a:t>Верста</a:t>
            </a:r>
            <a:r>
              <a:rPr lang="ru-RU" sz="2800" b="0" dirty="0">
                <a:effectLst/>
              </a:rPr>
              <a:t> -</a:t>
            </a:r>
            <a:r>
              <a:rPr lang="nb-NO" sz="2800" b="0" dirty="0">
                <a:effectLst/>
              </a:rPr>
              <a:t> </a:t>
            </a:r>
            <a:r>
              <a:rPr lang="ru-RU" sz="2800" b="0" dirty="0">
                <a:effectLst/>
              </a:rPr>
              <a:t>русская мера длины, равная 1,067 км.</a:t>
            </a:r>
          </a:p>
        </p:txBody>
      </p:sp>
      <p:pic>
        <p:nvPicPr>
          <p:cNvPr id="3" name="Picture 2" descr="A path with trees on the side of a dirt road&#10;&#10;Description automatically generated">
            <a:extLst>
              <a:ext uri="{FF2B5EF4-FFF2-40B4-BE49-F238E27FC236}">
                <a16:creationId xmlns:a16="http://schemas.microsoft.com/office/drawing/2014/main" xmlns="" id="{06B16DF1-9422-4449-969D-241F3AF9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0" y="1611133"/>
            <a:ext cx="4419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895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17F8BEA-1610-40EC-B71D-BA52D64F730F}" vid="{D4ACEF84-12D3-47B6-B8E0-44E97E5367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110</TotalTime>
  <Words>266</Words>
  <Application>Microsoft Office PowerPoint</Application>
  <PresentationFormat>Экран 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Georgia</vt:lpstr>
      <vt:lpstr>Monotype Corsiva</vt:lpstr>
      <vt:lpstr>Times New Roman</vt:lpstr>
      <vt:lpstr>Trebuchet MS</vt:lpstr>
      <vt:lpstr>Theme1</vt:lpstr>
      <vt:lpstr>Презентация PowerPoint</vt:lpstr>
      <vt:lpstr>Душевное богатство простого крестьянина в рассказе  И. А. Бунина «Лапти»</vt:lpstr>
      <vt:lpstr>Презентация PowerPoint</vt:lpstr>
      <vt:lpstr>Словарная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Jevgenijs Semjonovs</dc:creator>
  <cp:lastModifiedBy>Александр</cp:lastModifiedBy>
  <cp:revision>26</cp:revision>
  <dcterms:created xsi:type="dcterms:W3CDTF">2020-02-15T19:10:08Z</dcterms:created>
  <dcterms:modified xsi:type="dcterms:W3CDTF">2020-02-20T18:02:18Z</dcterms:modified>
</cp:coreProperties>
</file>