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7" r:id="rId1"/>
    <p:sldMasterId id="2147483751" r:id="rId2"/>
    <p:sldMasterId id="2147483787" r:id="rId3"/>
  </p:sldMasterIdLst>
  <p:sldIdLst>
    <p:sldId id="256" r:id="rId4"/>
    <p:sldId id="267" r:id="rId5"/>
    <p:sldId id="257" r:id="rId6"/>
    <p:sldId id="258" r:id="rId7"/>
    <p:sldId id="259" r:id="rId8"/>
    <p:sldId id="260" r:id="rId9"/>
    <p:sldId id="268" r:id="rId10"/>
    <p:sldId id="269" r:id="rId11"/>
    <p:sldId id="261" r:id="rId12"/>
    <p:sldId id="270" r:id="rId13"/>
    <p:sldId id="271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8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79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449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97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846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8621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152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5806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04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7571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94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744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75987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9304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2321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22839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463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93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65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713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58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790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93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84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1246BC6-4DCD-4393-8691-13A87B33C032}" type="datetimeFigureOut">
              <a:rPr lang="ru-RU" smtClean="0"/>
              <a:pPr/>
              <a:t>24.08.2017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A10D21C-E4A2-4A5D-809A-63077E10B11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4707" y="1538514"/>
            <a:ext cx="9353550" cy="3506107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/>
              <a:t>Анализ работы </a:t>
            </a:r>
            <a:r>
              <a:rPr lang="nb-NO" sz="6600" b="1" dirty="0" smtClean="0"/>
              <a:t/>
            </a:r>
            <a:br>
              <a:rPr lang="nb-NO" sz="6600" b="1" dirty="0" smtClean="0"/>
            </a:br>
            <a:r>
              <a:rPr lang="ru-RU" sz="6600" b="1" dirty="0" smtClean="0"/>
              <a:t>МО учителей гуманитарного цикла за 201</a:t>
            </a:r>
            <a:r>
              <a:rPr lang="nb-NO" sz="6600" b="1" dirty="0" smtClean="0"/>
              <a:t>6</a:t>
            </a:r>
            <a:r>
              <a:rPr lang="ru-RU" sz="6600" b="1" dirty="0" smtClean="0"/>
              <a:t> – 201</a:t>
            </a:r>
            <a:r>
              <a:rPr lang="nb-NO" sz="6600" b="1" dirty="0" smtClean="0"/>
              <a:t>7</a:t>
            </a:r>
            <a:r>
              <a:rPr lang="ru-RU" sz="6600" b="1" dirty="0" smtClean="0"/>
              <a:t> учебный год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xmlns="" val="8403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2002970"/>
            <a:ext cx="10515600" cy="493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/>
              <a:t>Даты проведения </a:t>
            </a:r>
            <a:r>
              <a:rPr lang="ru-RU" sz="2400" b="1" dirty="0" smtClean="0"/>
              <a:t>201</a:t>
            </a:r>
            <a:r>
              <a:rPr lang="nb-NO" sz="2400" b="1" dirty="0" smtClean="0"/>
              <a:t>6</a:t>
            </a:r>
            <a:r>
              <a:rPr lang="ru-RU" sz="2400" b="1" dirty="0" smtClean="0"/>
              <a:t> </a:t>
            </a:r>
            <a:r>
              <a:rPr lang="ru-RU" sz="2400" b="1" dirty="0"/>
              <a:t>г., </a:t>
            </a:r>
            <a:r>
              <a:rPr lang="ru-RU" sz="2400" b="1" dirty="0" smtClean="0"/>
              <a:t>201</a:t>
            </a:r>
            <a:r>
              <a:rPr lang="nb-NO" sz="2400" b="1" dirty="0" smtClean="0"/>
              <a:t>7</a:t>
            </a:r>
            <a:r>
              <a:rPr lang="ru-RU" sz="2400" b="1" dirty="0" smtClean="0"/>
              <a:t> </a:t>
            </a:r>
            <a:r>
              <a:rPr lang="ru-RU" sz="2400" b="1" dirty="0"/>
              <a:t>г.</a:t>
            </a:r>
            <a:endParaRPr lang="ru-RU" sz="2400" dirty="0"/>
          </a:p>
          <a:p>
            <a:pPr algn="ctr"/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41949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Сравнительный анализ уровня учебных достижений учащихся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по результатам ГВЭ по русскому языку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МБОУ </a:t>
            </a:r>
            <a:r>
              <a:rPr lang="ru-RU" sz="2800" b="1" dirty="0" err="1" smtClean="0"/>
              <a:t>Абрикосовская</a:t>
            </a:r>
            <a:r>
              <a:rPr lang="ru-RU" sz="2800" b="1" dirty="0" smtClean="0"/>
              <a:t> школа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2653933"/>
              </p:ext>
            </p:extLst>
          </p:nvPr>
        </p:nvGraphicFramePr>
        <p:xfrm>
          <a:off x="420916" y="2699659"/>
          <a:ext cx="11161485" cy="2164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195">
                  <a:extLst>
                    <a:ext uri="{9D8B030D-6E8A-4147-A177-3AD203B41FA5}">
                      <a16:colId xmlns="" xmlns:a16="http://schemas.microsoft.com/office/drawing/2014/main" val="3032653837"/>
                    </a:ext>
                  </a:extLst>
                </a:gridCol>
                <a:gridCol w="571014">
                  <a:extLst>
                    <a:ext uri="{9D8B030D-6E8A-4147-A177-3AD203B41FA5}">
                      <a16:colId xmlns="" xmlns:a16="http://schemas.microsoft.com/office/drawing/2014/main" val="1565856658"/>
                    </a:ext>
                  </a:extLst>
                </a:gridCol>
                <a:gridCol w="1007359">
                  <a:extLst>
                    <a:ext uri="{9D8B030D-6E8A-4147-A177-3AD203B41FA5}">
                      <a16:colId xmlns="" xmlns:a16="http://schemas.microsoft.com/office/drawing/2014/main" val="1744825048"/>
                    </a:ext>
                  </a:extLst>
                </a:gridCol>
                <a:gridCol w="752549">
                  <a:extLst>
                    <a:ext uri="{9D8B030D-6E8A-4147-A177-3AD203B41FA5}">
                      <a16:colId xmlns="" xmlns:a16="http://schemas.microsoft.com/office/drawing/2014/main" val="297827932"/>
                    </a:ext>
                  </a:extLst>
                </a:gridCol>
                <a:gridCol w="405980">
                  <a:extLst>
                    <a:ext uri="{9D8B030D-6E8A-4147-A177-3AD203B41FA5}">
                      <a16:colId xmlns="" xmlns:a16="http://schemas.microsoft.com/office/drawing/2014/main" val="3304537957"/>
                    </a:ext>
                  </a:extLst>
                </a:gridCol>
                <a:gridCol w="405980">
                  <a:extLst>
                    <a:ext uri="{9D8B030D-6E8A-4147-A177-3AD203B41FA5}">
                      <a16:colId xmlns="" xmlns:a16="http://schemas.microsoft.com/office/drawing/2014/main" val="2866722064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4015566282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3099369369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1829504136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2766384438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4241513187"/>
                    </a:ext>
                  </a:extLst>
                </a:gridCol>
                <a:gridCol w="516559">
                  <a:extLst>
                    <a:ext uri="{9D8B030D-6E8A-4147-A177-3AD203B41FA5}">
                      <a16:colId xmlns="" xmlns:a16="http://schemas.microsoft.com/office/drawing/2014/main" val="322375263"/>
                    </a:ext>
                  </a:extLst>
                </a:gridCol>
                <a:gridCol w="1284937">
                  <a:extLst>
                    <a:ext uri="{9D8B030D-6E8A-4147-A177-3AD203B41FA5}">
                      <a16:colId xmlns="" xmlns:a16="http://schemas.microsoft.com/office/drawing/2014/main" val="1819178715"/>
                    </a:ext>
                  </a:extLst>
                </a:gridCol>
                <a:gridCol w="1394856">
                  <a:extLst>
                    <a:ext uri="{9D8B030D-6E8A-4147-A177-3AD203B41FA5}">
                      <a16:colId xmlns="" xmlns:a16="http://schemas.microsoft.com/office/drawing/2014/main" val="2909914933"/>
                    </a:ext>
                  </a:extLst>
                </a:gridCol>
                <a:gridCol w="1394856"/>
              </a:tblGrid>
              <a:tr h="268758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ФИО учителя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класс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кол-во по списку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писали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уровень учебных достижений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успешность обучения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качество знаний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Средний 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66967747"/>
                  </a:ext>
                </a:extLst>
              </a:tr>
              <a:tr h="2657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«5»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«4»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«3»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«2»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316502"/>
                  </a:ext>
                </a:extLst>
              </a:tr>
              <a:tr h="543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%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5869303"/>
                  </a:ext>
                </a:extLst>
              </a:tr>
              <a:tr h="5432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Котенко Н.</a:t>
                      </a:r>
                      <a:r>
                        <a:rPr lang="nb-NO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А.</a:t>
                      </a:r>
                      <a:endParaRPr lang="ru-RU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87,5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97721136"/>
                  </a:ext>
                </a:extLst>
              </a:tr>
              <a:tr h="5432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Котенко Н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r>
                        <a:rPr lang="nb-NO" sz="1600" dirty="0" smtClean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А</a:t>
                      </a:r>
                      <a:r>
                        <a:rPr lang="ru-RU" sz="1600" dirty="0">
                          <a:effectLst/>
                        </a:rPr>
                        <a:t>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nb-NO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77,8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874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23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193184"/>
            <a:ext cx="10515600" cy="1669347"/>
          </a:xfrm>
        </p:spPr>
        <p:txBody>
          <a:bodyPr>
            <a:noAutofit/>
          </a:bodyPr>
          <a:lstStyle/>
          <a:p>
            <a:r>
              <a:rPr lang="ru-RU" sz="2800" b="1" dirty="0"/>
              <a:t>Сравнительный анализ результатов успеваемости учащихся 9 класса по истории за 2016 – 2017 учебный год и результатов ГИА в форме </a:t>
            </a:r>
            <a:r>
              <a:rPr lang="ru-RU" sz="2800" b="1" dirty="0" smtClean="0"/>
              <a:t>ГВЭ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0068650"/>
              </p:ext>
            </p:extLst>
          </p:nvPr>
        </p:nvGraphicFramePr>
        <p:xfrm>
          <a:off x="420916" y="2699659"/>
          <a:ext cx="11161485" cy="2164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195">
                  <a:extLst>
                    <a:ext uri="{9D8B030D-6E8A-4147-A177-3AD203B41FA5}">
                      <a16:colId xmlns="" xmlns:a16="http://schemas.microsoft.com/office/drawing/2014/main" val="3032653837"/>
                    </a:ext>
                  </a:extLst>
                </a:gridCol>
                <a:gridCol w="571014">
                  <a:extLst>
                    <a:ext uri="{9D8B030D-6E8A-4147-A177-3AD203B41FA5}">
                      <a16:colId xmlns="" xmlns:a16="http://schemas.microsoft.com/office/drawing/2014/main" val="1565856658"/>
                    </a:ext>
                  </a:extLst>
                </a:gridCol>
                <a:gridCol w="1007359">
                  <a:extLst>
                    <a:ext uri="{9D8B030D-6E8A-4147-A177-3AD203B41FA5}">
                      <a16:colId xmlns="" xmlns:a16="http://schemas.microsoft.com/office/drawing/2014/main" val="1744825048"/>
                    </a:ext>
                  </a:extLst>
                </a:gridCol>
                <a:gridCol w="752549">
                  <a:extLst>
                    <a:ext uri="{9D8B030D-6E8A-4147-A177-3AD203B41FA5}">
                      <a16:colId xmlns="" xmlns:a16="http://schemas.microsoft.com/office/drawing/2014/main" val="297827932"/>
                    </a:ext>
                  </a:extLst>
                </a:gridCol>
                <a:gridCol w="405980">
                  <a:extLst>
                    <a:ext uri="{9D8B030D-6E8A-4147-A177-3AD203B41FA5}">
                      <a16:colId xmlns="" xmlns:a16="http://schemas.microsoft.com/office/drawing/2014/main" val="3304537957"/>
                    </a:ext>
                  </a:extLst>
                </a:gridCol>
                <a:gridCol w="405980">
                  <a:extLst>
                    <a:ext uri="{9D8B030D-6E8A-4147-A177-3AD203B41FA5}">
                      <a16:colId xmlns="" xmlns:a16="http://schemas.microsoft.com/office/drawing/2014/main" val="2866722064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4015566282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3099369369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1829504136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2766384438"/>
                    </a:ext>
                  </a:extLst>
                </a:gridCol>
                <a:gridCol w="406640">
                  <a:extLst>
                    <a:ext uri="{9D8B030D-6E8A-4147-A177-3AD203B41FA5}">
                      <a16:colId xmlns="" xmlns:a16="http://schemas.microsoft.com/office/drawing/2014/main" val="4241513187"/>
                    </a:ext>
                  </a:extLst>
                </a:gridCol>
                <a:gridCol w="516559">
                  <a:extLst>
                    <a:ext uri="{9D8B030D-6E8A-4147-A177-3AD203B41FA5}">
                      <a16:colId xmlns="" xmlns:a16="http://schemas.microsoft.com/office/drawing/2014/main" val="322375263"/>
                    </a:ext>
                  </a:extLst>
                </a:gridCol>
                <a:gridCol w="1284937">
                  <a:extLst>
                    <a:ext uri="{9D8B030D-6E8A-4147-A177-3AD203B41FA5}">
                      <a16:colId xmlns="" xmlns:a16="http://schemas.microsoft.com/office/drawing/2014/main" val="1819178715"/>
                    </a:ext>
                  </a:extLst>
                </a:gridCol>
                <a:gridCol w="1394856">
                  <a:extLst>
                    <a:ext uri="{9D8B030D-6E8A-4147-A177-3AD203B41FA5}">
                      <a16:colId xmlns="" xmlns:a16="http://schemas.microsoft.com/office/drawing/2014/main" val="2909914933"/>
                    </a:ext>
                  </a:extLst>
                </a:gridCol>
                <a:gridCol w="1394856"/>
              </a:tblGrid>
              <a:tr h="268758"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ФИО учителя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класс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кол-во по списку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писали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уровень учебных достижений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успешность обучения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качество знаний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средний 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666967747"/>
                  </a:ext>
                </a:extLst>
              </a:tr>
              <a:tr h="2657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«5»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«4»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«3»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«2»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316502"/>
                  </a:ext>
                </a:extLst>
              </a:tr>
              <a:tr h="5432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к-во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%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5869303"/>
                  </a:ext>
                </a:extLst>
              </a:tr>
              <a:tr h="5432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Христич Д.</a:t>
                      </a:r>
                      <a:r>
                        <a:rPr lang="nb-NO" sz="1600" dirty="0" smtClean="0"/>
                        <a:t> </a:t>
                      </a:r>
                      <a:r>
                        <a:rPr lang="ru-RU" sz="1600" dirty="0" smtClean="0"/>
                        <a:t>С. </a:t>
                      </a: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77,8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22,2%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3,2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97721136"/>
                  </a:ext>
                </a:extLst>
              </a:tr>
              <a:tr h="5432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Христич Д.</a:t>
                      </a:r>
                      <a:r>
                        <a:rPr lang="nb-NO" sz="1600" dirty="0" smtClean="0"/>
                        <a:t> </a:t>
                      </a:r>
                      <a:r>
                        <a:rPr lang="ru-RU" sz="1600" dirty="0" smtClean="0"/>
                        <a:t>С. </a:t>
                      </a:r>
                      <a:r>
                        <a:rPr lang="ru-RU" sz="1600" dirty="0" smtClean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nb-NO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874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9390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10991" y="2529101"/>
          <a:ext cx="11228290" cy="3526409"/>
        </p:xfrm>
        <a:graphic>
          <a:graphicData uri="http://schemas.openxmlformats.org/drawingml/2006/table">
            <a:tbl>
              <a:tblPr/>
              <a:tblGrid>
                <a:gridCol w="1425755"/>
                <a:gridCol w="1165624"/>
                <a:gridCol w="1190035"/>
                <a:gridCol w="1189273"/>
                <a:gridCol w="1189273"/>
                <a:gridCol w="1189273"/>
                <a:gridCol w="1293019"/>
                <a:gridCol w="1293019"/>
                <a:gridCol w="1293019"/>
              </a:tblGrid>
              <a:tr h="699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Calibri"/>
                          <a:cs typeface="Times New Roman"/>
                        </a:rPr>
                        <a:t>Классы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Calibri"/>
                          <a:cs typeface="Times New Roman"/>
                        </a:rPr>
                        <a:t>Контроль навыков аудирования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Calibri"/>
                          <a:cs typeface="Times New Roman"/>
                        </a:rPr>
                        <a:t>Контроль навыков чтения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latin typeface="Times New Roman"/>
                          <a:ea typeface="Calibri"/>
                          <a:cs typeface="Times New Roman"/>
                        </a:rPr>
                        <a:t>Контроль навыков письма</a:t>
                      </a:r>
                      <a:endParaRPr lang="ru-RU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Times New Roman"/>
                          <a:ea typeface="Calibri"/>
                          <a:cs typeface="Times New Roman"/>
                        </a:rPr>
                        <a:t>Контроль навыков говорения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3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4,6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4,5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3,57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3,16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4,14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3,83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3,42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4,2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3,63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3,78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3,81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3,63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3,16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3,75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3,83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2,66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3,8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2,57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2,44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3,12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3,22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2,12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2,88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3,66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2,85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3,37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3,28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latin typeface="Times New Roman"/>
                          <a:ea typeface="Calibri"/>
                          <a:cs typeface="Times New Roman"/>
                        </a:rPr>
                        <a:t>3,33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Calibri"/>
                          <a:cs typeface="Times New Roman"/>
                        </a:rPr>
                        <a:t>3,28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566" marR="59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32212" y="1061445"/>
            <a:ext cx="880782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Контроль  навыков речевой деятельности обучающихся по английскому языку в 2016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17 учебном году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Средний балл  за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и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полугодия.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783" y="478971"/>
            <a:ext cx="11216245" cy="589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Таким образом, работа МО гуманитарного цикла в  2016 – 2017 учебном году осуществлялась по плану. Итоги контрольных срезов, сравнительных анализов, участие учащихся в олимпиадах и конкурсах, внеурочной деятельности, тематических уроках, предметных неделях позволяют сделать выводы и обратить внимание на следующее :    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Учителям – предметникам гуманитарного цикла продолжить опыт                    целенаправленной подготовки учащихся к олимпиадам, конкурсам с учётом пожеланий и интересов </a:t>
            </a:r>
            <a:r>
              <a:rPr lang="ru-RU" dirty="0" smtClean="0"/>
              <a:t>учащихся.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Продолжить опыт индивидуальной работы, дополнительных занятий и консультаций  с учащимися по ликвидации пробелов в знаниях  по итогам контрольных работ, сравнительных анализов, по подготовке их к ГИА</a:t>
            </a:r>
            <a:r>
              <a:rPr lang="ru-RU" dirty="0" smtClean="0"/>
              <a:t>.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Включать учащихся - старшеклассников  в процесс подготовки тематических уроков и других внеклассных мероприятий</a:t>
            </a:r>
            <a:r>
              <a:rPr lang="ru-RU" dirty="0" smtClean="0"/>
              <a:t>.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Считать организацию работы наставника с молодым учителем истории и обществознания удовлетворительной</a:t>
            </a:r>
            <a:r>
              <a:rPr lang="ru-RU" dirty="0" smtClean="0"/>
              <a:t>. 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Руководитель </a:t>
            </a:r>
            <a:r>
              <a:rPr lang="ru-RU" dirty="0"/>
              <a:t>М О                                                                     Н.И. Юрченко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4041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9924" y="1338975"/>
            <a:ext cx="8334247" cy="5091988"/>
          </a:xfrm>
        </p:spPr>
      </p:pic>
      <p:sp>
        <p:nvSpPr>
          <p:cNvPr id="5" name="Прямоугольник 4"/>
          <p:cNvSpPr/>
          <p:nvPr/>
        </p:nvSpPr>
        <p:spPr>
          <a:xfrm rot="20557307">
            <a:off x="603770" y="1576417"/>
            <a:ext cx="2597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Русский язык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21271000">
            <a:off x="361677" y="2585354"/>
            <a:ext cx="23086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Литература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 rot="201618">
            <a:off x="228865" y="3374862"/>
            <a:ext cx="32848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Английский язык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21242863">
            <a:off x="601372" y="4061804"/>
            <a:ext cx="172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История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686230">
            <a:off x="8723263" y="2025804"/>
            <a:ext cx="33025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Обществознание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1081573">
            <a:off x="9944558" y="2986707"/>
            <a:ext cx="13965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ОРКСЭ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21388522">
            <a:off x="227516" y="5718280"/>
            <a:ext cx="52982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Изобразительное искусство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51673" y="4497439"/>
            <a:ext cx="45656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Музыкальное искусство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339540">
            <a:off x="5245340" y="5281999"/>
            <a:ext cx="67088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Мировая</a:t>
            </a:r>
            <a:r>
              <a:rPr lang="nb-NO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художественная культура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337758">
            <a:off x="7180953" y="3657141"/>
            <a:ext cx="4907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Культура добрососедства</a:t>
            </a:r>
          </a:p>
        </p:txBody>
      </p:sp>
      <p:sp>
        <p:nvSpPr>
          <p:cNvPr id="15" name="Прямоугольник 14"/>
          <p:cNvSpPr/>
          <p:nvPr/>
        </p:nvSpPr>
        <p:spPr>
          <a:xfrm rot="480288">
            <a:off x="430646" y="4991924"/>
            <a:ext cx="2943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Крымоведение</a:t>
            </a:r>
            <a:endParaRPr lang="ru-RU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81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3990"/>
            <a:ext cx="10447866" cy="761998"/>
          </a:xfrm>
        </p:spPr>
        <p:txBody>
          <a:bodyPr>
            <a:noAutofit/>
          </a:bodyPr>
          <a:lstStyle/>
          <a:p>
            <a:pPr marL="342900" indent="-342900" algn="just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Отображение жизненных ориентиров учащихся, направленных на интенсивное мыслительно – речевое, интеллектуальное и духовное развитие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771" y="322032"/>
            <a:ext cx="11640457" cy="742950"/>
          </a:xfrm>
        </p:spPr>
        <p:txBody>
          <a:bodyPr>
            <a:normAutofit/>
          </a:bodyPr>
          <a:lstStyle/>
          <a:p>
            <a:r>
              <a:rPr lang="ru-RU" sz="3200" b="1" cap="none" dirty="0">
                <a:solidFill>
                  <a:schemeClr val="bg1"/>
                </a:solidFill>
              </a:rPr>
              <a:t>Проблема МО гуманитарного цикла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77334" y="2009319"/>
            <a:ext cx="8596668" cy="533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/>
              <a:t>Цель</a:t>
            </a:r>
            <a:endParaRPr lang="ru-RU" sz="28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77334" y="2567210"/>
            <a:ext cx="10943166" cy="1314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/>
              <a:t>Способствовать преодолению перехода из начальной школы в основную и среднюю через интеллектуальное и духовное развитие, согласовывая требования учителей гуманитарного цикла при реализации государственного стандарта образования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77334" y="3923391"/>
            <a:ext cx="8596668" cy="53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1" dirty="0"/>
              <a:t>Задачи: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77334" y="4476745"/>
            <a:ext cx="11095566" cy="2310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2000" dirty="0"/>
              <a:t>Организация </a:t>
            </a:r>
            <a:r>
              <a:rPr lang="ru-RU" sz="2000" dirty="0" err="1"/>
              <a:t>разноуровневого</a:t>
            </a:r>
            <a:r>
              <a:rPr lang="ru-RU" sz="2000" dirty="0"/>
              <a:t> сотрудничества учащихся и учителей на уроках гуманитарного  цикла.                                 </a:t>
            </a:r>
          </a:p>
          <a:p>
            <a:pPr lvl="0" algn="just"/>
            <a:r>
              <a:rPr lang="ru-RU" sz="2000" dirty="0"/>
              <a:t>Формирование читательской компетенции учащихся в контексте развития навыков </a:t>
            </a:r>
            <a:r>
              <a:rPr lang="en-US" sz="2000" dirty="0"/>
              <a:t>XXI</a:t>
            </a:r>
            <a:r>
              <a:rPr lang="ru-RU" sz="2000" dirty="0"/>
              <a:t>  столетия : личное восприятие информации , самостоятельная интерпретация и оценка её.      </a:t>
            </a:r>
          </a:p>
          <a:p>
            <a:pPr lvl="0" algn="just"/>
            <a:r>
              <a:rPr lang="ru-RU" sz="2000" dirty="0"/>
              <a:t>Формирование должного уровня речевой и коммуникативной культуры межличностных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xmlns="" val="31571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6655888"/>
              </p:ext>
            </p:extLst>
          </p:nvPr>
        </p:nvGraphicFramePr>
        <p:xfrm>
          <a:off x="304801" y="1584776"/>
          <a:ext cx="11563350" cy="517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55">
                  <a:extLst>
                    <a:ext uri="{9D8B030D-6E8A-4147-A177-3AD203B41FA5}">
                      <a16:colId xmlns="" xmlns:a16="http://schemas.microsoft.com/office/drawing/2014/main" val="3826853247"/>
                    </a:ext>
                  </a:extLst>
                </a:gridCol>
                <a:gridCol w="2166961">
                  <a:extLst>
                    <a:ext uri="{9D8B030D-6E8A-4147-A177-3AD203B41FA5}">
                      <a16:colId xmlns="" xmlns:a16="http://schemas.microsoft.com/office/drawing/2014/main" val="2412339870"/>
                    </a:ext>
                  </a:extLst>
                </a:gridCol>
                <a:gridCol w="4243143">
                  <a:extLst>
                    <a:ext uri="{9D8B030D-6E8A-4147-A177-3AD203B41FA5}">
                      <a16:colId xmlns="" xmlns:a16="http://schemas.microsoft.com/office/drawing/2014/main" val="2175381654"/>
                    </a:ext>
                  </a:extLst>
                </a:gridCol>
                <a:gridCol w="4723591">
                  <a:extLst>
                    <a:ext uri="{9D8B030D-6E8A-4147-A177-3AD203B41FA5}">
                      <a16:colId xmlns="" xmlns:a16="http://schemas.microsoft.com/office/drawing/2014/main" val="144757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Ф.И.О.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Методическая проблема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Тема самообразования</a:t>
                      </a:r>
                      <a:endParaRPr lang="ru-RU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594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500" dirty="0" smtClean="0"/>
                        <a:t>1.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Юрченко Н.</a:t>
                      </a:r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И.</a:t>
                      </a:r>
                    </a:p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(русский язык и литература)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творческих способностей  учащихся на уроках русского языка и литературы через интеграцию инновационных педагогических технологий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Диалог как один из эффективных методов в формировании творчески развитой личности на уроках литературы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5049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500" dirty="0" smtClean="0"/>
                        <a:t>2.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Котенко Н.</a:t>
                      </a:r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А. </a:t>
                      </a:r>
                    </a:p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(русский язык и литература)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устной и письменной речи  учащихся на уроках русского языка и литературы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Роль чтения в развитии письменной и устной речи учащихся на уроках литературы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284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500" dirty="0" smtClean="0"/>
                        <a:t>3.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Башкардина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Т.</a:t>
                      </a:r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Н. </a:t>
                      </a:r>
                    </a:p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(английский язык)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Коммуникативная направленность всех видов речевой деятельности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творческих способностей  учащихся и формирование мотивации при обучении английскому языку</a:t>
                      </a:r>
                      <a:endParaRPr lang="nb-NO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9005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500" dirty="0" smtClean="0"/>
                        <a:t>4.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Богдашова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Л.</a:t>
                      </a:r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И.</a:t>
                      </a:r>
                    </a:p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(английский язык)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иноязычных способностей как основа индивидуализации обучения иностранному языку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индивидуальных познавательных способностей – способ стимулирования интереса к предмету</a:t>
                      </a:r>
                      <a:endParaRPr lang="nb-NO" sz="15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636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500" dirty="0" smtClean="0"/>
                        <a:t>5.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Христич Д.</a:t>
                      </a:r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С.  </a:t>
                      </a:r>
                    </a:p>
                    <a:p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(история и обществознание)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творческих способностей учащихся на уроках истории и обществознания</a:t>
                      </a:r>
                      <a:endParaRPr lang="ru-RU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Развитие познавательной активности учащихся на уроках истории и обществознания путём решения творческих задач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3560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endParaRPr lang="ru-RU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Кириллова Г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b-NO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ОРКСЭ (модуль «Светская этика»)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Духовно – нравственное воспитание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Формирование у школьников 10-11 лет представлений о нравственных идеалах и ценностях</a:t>
                      </a:r>
                      <a:endParaRPr lang="nb-NO" sz="15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763" y="188684"/>
            <a:ext cx="10844287" cy="1117600"/>
          </a:xfrm>
        </p:spPr>
        <p:txBody>
          <a:bodyPr>
            <a:noAutofit/>
          </a:bodyPr>
          <a:lstStyle/>
          <a:p>
            <a:r>
              <a:rPr lang="ru-RU" sz="2800" b="1" dirty="0"/>
              <a:t>План методической  работы учителей гуманитарного цикла на  </a:t>
            </a:r>
            <a:r>
              <a:rPr lang="ru-RU" sz="2800" b="1" dirty="0" smtClean="0"/>
              <a:t>201</a:t>
            </a:r>
            <a:r>
              <a:rPr lang="nb-NO" sz="2800" b="1" dirty="0" smtClean="0"/>
              <a:t>6</a:t>
            </a:r>
            <a:r>
              <a:rPr lang="ru-RU" sz="2800" b="1" dirty="0" smtClean="0"/>
              <a:t> </a:t>
            </a:r>
            <a:r>
              <a:rPr lang="ru-RU" sz="2800" b="1" dirty="0"/>
              <a:t>- </a:t>
            </a:r>
            <a:r>
              <a:rPr lang="ru-RU" sz="2800" b="1" dirty="0" smtClean="0"/>
              <a:t>201</a:t>
            </a:r>
            <a:r>
              <a:rPr lang="nb-NO" sz="2800" b="1" dirty="0" smtClean="0"/>
              <a:t>7</a:t>
            </a:r>
            <a:r>
              <a:rPr lang="ru-RU" sz="2800" b="1" dirty="0" smtClean="0"/>
              <a:t> </a:t>
            </a:r>
            <a:r>
              <a:rPr lang="ru-RU" sz="2800" b="1" dirty="0"/>
              <a:t>учебный год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412488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0" y="253092"/>
            <a:ext cx="11677650" cy="6477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Учитель </a:t>
            </a:r>
            <a:r>
              <a:rPr lang="ru-RU" dirty="0"/>
              <a:t>английского языка </a:t>
            </a:r>
            <a:r>
              <a:rPr lang="ru-RU" dirty="0" err="1"/>
              <a:t>Башкардина</a:t>
            </a:r>
            <a:r>
              <a:rPr lang="ru-RU" dirty="0"/>
              <a:t> Т.Н. прошла аттестацию педагогических работников, по итогам которой учителю установлена первая квалификационная категория.</a:t>
            </a:r>
            <a:endParaRPr lang="nb-NO" dirty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Учитель </a:t>
            </a:r>
            <a:r>
              <a:rPr lang="ru-RU" dirty="0"/>
              <a:t>истории и обществознания Христич Д.С. -  слушатель курсов повышения квалификации при КРИППО в сентябре - октябре 2016 года.</a:t>
            </a:r>
            <a:endParaRPr lang="nb-NO" dirty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Учитель </a:t>
            </a:r>
            <a:r>
              <a:rPr lang="ru-RU" dirty="0"/>
              <a:t>английского языка </a:t>
            </a:r>
            <a:r>
              <a:rPr lang="ru-RU" dirty="0" err="1"/>
              <a:t>Богдашова</a:t>
            </a:r>
            <a:r>
              <a:rPr lang="ru-RU" dirty="0"/>
              <a:t> Л.И. - слушатель курсов повышения квалификации при КРИППО в сентябре - октябре 2016 </a:t>
            </a:r>
            <a:r>
              <a:rPr lang="ru-RU" dirty="0" smtClean="0"/>
              <a:t>года.</a:t>
            </a:r>
            <a:endParaRPr lang="nb-NO" dirty="0" smtClean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Учитель Кириллова Г. Ф. преподаёт курсы: ОРКСЭ, который призван актуализировать педагогическими средствами российскую религиозно-культурную традицию; «Культура добрососедства», главная цель – воспитание социально-компетентных и толерантных личностей.</a:t>
            </a:r>
            <a:endParaRPr lang="nb-NO" dirty="0" smtClean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Учителя </a:t>
            </a:r>
            <a:r>
              <a:rPr lang="ru-RU" dirty="0"/>
              <a:t>Юрченко Н. И., Христич Д. С. развивают интересы учащихся к русскому языку и истории Отечества на курсах по «Занимательной лингвистике» и «Мы – </a:t>
            </a:r>
            <a:r>
              <a:rPr lang="ru-RU" dirty="0" smtClean="0"/>
              <a:t>россияне»</a:t>
            </a:r>
            <a:endParaRPr lang="nb-NO" dirty="0" smtClean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Продолжена работа с молодым специалистом Христич Д.С. наставником Котенко Н.А. - «Повышать общеобразовательный и культурный уровень. Учиться у наставника передовым методам и формам работы».</a:t>
            </a:r>
            <a:endParaRPr lang="nb-NO" dirty="0" smtClean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Учитель </a:t>
            </a:r>
            <a:r>
              <a:rPr lang="ru-RU" dirty="0"/>
              <a:t>английского языка </a:t>
            </a:r>
            <a:r>
              <a:rPr lang="ru-RU" dirty="0" err="1"/>
              <a:t>Башкардина</a:t>
            </a:r>
            <a:r>
              <a:rPr lang="ru-RU" dirty="0"/>
              <a:t> Т.Н. работала в составе предметно- методической комиссии: организация проведения олимпиады на муниципальном этапе и проверка олимпиадных работ; ответственный эксперт предметной комиссии для проверки экзаменационных работ участников ГВЭ – 9 по английскому языку.</a:t>
            </a:r>
            <a:endParaRPr lang="nb-NO" dirty="0"/>
          </a:p>
          <a:p>
            <a:pPr marL="0" indent="0" algn="just">
              <a:buNone/>
            </a:pPr>
            <a:r>
              <a:rPr lang="nb-NO" dirty="0" smtClean="0"/>
              <a:t>	</a:t>
            </a:r>
            <a:r>
              <a:rPr lang="ru-RU" dirty="0" smtClean="0"/>
              <a:t>Учитель </a:t>
            </a:r>
            <a:r>
              <a:rPr lang="ru-RU" dirty="0"/>
              <a:t>русского языка и литературы Котенко Н.А. - член предметной комиссии для проверки экзаменационных работ участников ГВЭ – 9 по русскому языку.</a:t>
            </a:r>
          </a:p>
        </p:txBody>
      </p:sp>
    </p:spTree>
    <p:extLst>
      <p:ext uri="{BB962C8B-B14F-4D97-AF65-F5344CB8AC3E}">
        <p14:creationId xmlns:p14="http://schemas.microsoft.com/office/powerpoint/2010/main" xmlns="" val="93617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391886"/>
            <a:ext cx="11393714" cy="6183085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ru-RU" sz="2200" dirty="0"/>
              <a:t>Согласно плану  учащиеся школы приняли участие в школьном и муниципальном этапах  Всероссийских олимпиад по предметам гуманитарного цикла;  конкурсах различного уровня. Достижения следующие:</a:t>
            </a:r>
            <a:endParaRPr lang="nb-NO" sz="2200" dirty="0"/>
          </a:p>
          <a:p>
            <a:pPr marL="457200" indent="-457200" algn="just">
              <a:buClrTx/>
              <a:buFont typeface="+mj-lt"/>
              <a:buAutoNum type="arabicParenR"/>
            </a:pPr>
            <a:r>
              <a:rPr lang="ru-RU" sz="2200" dirty="0" smtClean="0"/>
              <a:t>Республиканском </a:t>
            </a:r>
            <a:r>
              <a:rPr lang="ru-RU" sz="2200" dirty="0"/>
              <a:t>конкурсе детского творчества «Крым в сердце моём» (Учителя </a:t>
            </a:r>
            <a:r>
              <a:rPr lang="ru-RU" sz="2200" dirty="0" err="1"/>
              <a:t>Богдашова</a:t>
            </a:r>
            <a:r>
              <a:rPr lang="ru-RU" sz="2200" dirty="0"/>
              <a:t> Л.И.,  </a:t>
            </a:r>
            <a:r>
              <a:rPr lang="ru-RU" sz="2200" dirty="0" err="1"/>
              <a:t>Марабян</a:t>
            </a:r>
            <a:r>
              <a:rPr lang="ru-RU" sz="2200" dirty="0"/>
              <a:t> В.В.) в номинации «Вокальный звездопад» вокальный ансамбль «Весёлые нотки» (младшая возрастная категория) награжден Грамотой за </a:t>
            </a:r>
            <a:r>
              <a:rPr lang="en-US" sz="2200" dirty="0"/>
              <a:t>II </a:t>
            </a:r>
            <a:r>
              <a:rPr lang="ru-RU" sz="2200" dirty="0"/>
              <a:t>место в муниципальном этапе. </a:t>
            </a:r>
            <a:endParaRPr lang="nb-NO" sz="2200" dirty="0"/>
          </a:p>
          <a:p>
            <a:pPr marL="457200" indent="-457200" algn="just">
              <a:buClrTx/>
              <a:buFont typeface="+mj-lt"/>
              <a:buAutoNum type="arabicParenR"/>
            </a:pPr>
            <a:r>
              <a:rPr lang="ru-RU" sz="2200" dirty="0" smtClean="0"/>
              <a:t>В </a:t>
            </a:r>
            <a:r>
              <a:rPr lang="ru-RU" sz="2200" dirty="0"/>
              <a:t>номинации «Я посвящаю эти строки Крыму...» (Учитель Юрченко Н,И.) ученица </a:t>
            </a:r>
            <a:r>
              <a:rPr lang="ru-RU" sz="2200" dirty="0" err="1"/>
              <a:t>Фрейзе</a:t>
            </a:r>
            <a:r>
              <a:rPr lang="ru-RU" sz="2200" dirty="0"/>
              <a:t> Н. - победитель в муниципальном этапе.</a:t>
            </a:r>
            <a:endParaRPr lang="nb-NO" sz="2200" dirty="0"/>
          </a:p>
          <a:p>
            <a:pPr marL="457200" indent="-457200" algn="just">
              <a:buClrTx/>
              <a:buFont typeface="+mj-lt"/>
              <a:buAutoNum type="arabicParenR"/>
            </a:pPr>
            <a:r>
              <a:rPr lang="ru-RU" sz="2200" dirty="0" smtClean="0"/>
              <a:t>Республиканском </a:t>
            </a:r>
            <a:r>
              <a:rPr lang="ru-RU" sz="2200" dirty="0"/>
              <a:t>конкурсе «Рисуют дети на планете мир» ученица </a:t>
            </a:r>
            <a:r>
              <a:rPr lang="ru-RU" sz="2200" dirty="0" err="1"/>
              <a:t>Левенкова</a:t>
            </a:r>
            <a:r>
              <a:rPr lang="ru-RU" sz="2200" dirty="0"/>
              <a:t> М. в номинации «Пейзаж родного края» заняла </a:t>
            </a:r>
            <a:r>
              <a:rPr lang="en-US" sz="2200" dirty="0"/>
              <a:t>III</a:t>
            </a:r>
            <a:r>
              <a:rPr lang="ru-RU" sz="2200" dirty="0"/>
              <a:t> место в муниципальном этапе (учитель </a:t>
            </a:r>
            <a:r>
              <a:rPr lang="ru-RU" sz="2200" dirty="0" err="1"/>
              <a:t>Богдашова</a:t>
            </a:r>
            <a:r>
              <a:rPr lang="ru-RU" sz="2200" dirty="0"/>
              <a:t> Л.И.).</a:t>
            </a:r>
            <a:endParaRPr lang="nb-NO" sz="2200" dirty="0"/>
          </a:p>
          <a:p>
            <a:pPr marL="457200" indent="-457200" algn="just">
              <a:buClrTx/>
              <a:buFont typeface="+mj-lt"/>
              <a:buAutoNum type="arabicParenR"/>
            </a:pPr>
            <a:r>
              <a:rPr lang="ru-RU" sz="2200" dirty="0" smtClean="0"/>
              <a:t>Республиканском </a:t>
            </a:r>
            <a:r>
              <a:rPr lang="ru-RU" sz="2200" dirty="0"/>
              <a:t>конкурсе детского творчества по безопасности дорожного движения «Дорога глазами детей» в номинации «Золотое перо» ученица </a:t>
            </a:r>
            <a:r>
              <a:rPr lang="ru-RU" sz="2200" dirty="0" err="1"/>
              <a:t>Левенкова</a:t>
            </a:r>
            <a:r>
              <a:rPr lang="ru-RU" sz="2200" dirty="0"/>
              <a:t> М. - </a:t>
            </a:r>
            <a:r>
              <a:rPr lang="en-US" sz="2200" dirty="0"/>
              <a:t>II</a:t>
            </a:r>
            <a:r>
              <a:rPr lang="ru-RU" sz="2200" dirty="0"/>
              <a:t> место в муниципальном этапе (учитель Котенко Н.А.).</a:t>
            </a:r>
            <a:endParaRPr lang="nb-NO" sz="2200" dirty="0"/>
          </a:p>
          <a:p>
            <a:pPr marL="457200" indent="-457200" algn="just">
              <a:buClrTx/>
              <a:buFont typeface="+mj-lt"/>
              <a:buAutoNum type="arabicParenR"/>
            </a:pPr>
            <a:r>
              <a:rPr lang="en-US" sz="2200" dirty="0" smtClean="0"/>
              <a:t>IX</a:t>
            </a:r>
            <a:r>
              <a:rPr lang="ru-RU" sz="2200" dirty="0" smtClean="0"/>
              <a:t> </a:t>
            </a:r>
            <a:r>
              <a:rPr lang="ru-RU" sz="2200" dirty="0"/>
              <a:t>Общероссийская олимпиада школьников «Основы православной культуры»: ученица Иванова Е.П. награждена дипломом </a:t>
            </a:r>
            <a:r>
              <a:rPr lang="en-US" sz="2200" dirty="0"/>
              <a:t>III</a:t>
            </a:r>
            <a:r>
              <a:rPr lang="ru-RU" sz="2200" dirty="0"/>
              <a:t> степени (учитель Кириллова Г.Ф.).</a:t>
            </a:r>
            <a:endParaRPr lang="nb-NO" sz="2200" dirty="0"/>
          </a:p>
          <a:p>
            <a:pPr algn="just">
              <a:buClrTx/>
            </a:pP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xmlns="" val="167718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391886"/>
            <a:ext cx="11393714" cy="61830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nb-NO" sz="2200" dirty="0" smtClean="0"/>
              <a:t>	</a:t>
            </a:r>
            <a:r>
              <a:rPr lang="ru-RU" sz="2200" dirty="0" smtClean="0"/>
              <a:t>Согласно </a:t>
            </a:r>
            <a:r>
              <a:rPr lang="ru-RU" sz="2200" dirty="0"/>
              <a:t>плану и методическим рекомендациям отдела образования учителями проведены следующие Всероссийские и тематические уроки:</a:t>
            </a:r>
            <a:endParaRPr lang="nb-NO" sz="2200" dirty="0"/>
          </a:p>
          <a:p>
            <a:pPr marL="0" indent="0" algn="just">
              <a:buNone/>
            </a:pPr>
            <a:r>
              <a:rPr lang="nb-NO" sz="2200" dirty="0" smtClean="0"/>
              <a:t>	</a:t>
            </a:r>
            <a:r>
              <a:rPr lang="ru-RU" sz="2200" dirty="0" smtClean="0"/>
              <a:t>Учитель </a:t>
            </a:r>
            <a:r>
              <a:rPr lang="ru-RU" sz="2200" dirty="0"/>
              <a:t>истории и обществознания совместно с педагогом - организатором стали организаторами тематических уроков «Окончанию Второй мировой войны посвящается» (02.09); «День Неизвестного солдата» (03.12); «Конституция – основной закон государства», посвящённых Дню Конституции Российской Федерации (12.12), Дню Конституции Республики Крым (11.04).</a:t>
            </a:r>
            <a:endParaRPr lang="nb-NO" sz="2200" dirty="0"/>
          </a:p>
          <a:p>
            <a:pPr marL="0" indent="0" algn="just">
              <a:buNone/>
            </a:pPr>
            <a:r>
              <a:rPr lang="nb-NO" sz="2200" dirty="0" smtClean="0"/>
              <a:t>	</a:t>
            </a:r>
            <a:r>
              <a:rPr lang="ru-RU" sz="2200" dirty="0" smtClean="0"/>
              <a:t>Учителя </a:t>
            </a:r>
            <a:r>
              <a:rPr lang="ru-RU" sz="2200" dirty="0"/>
              <a:t>истории и обществознания, русского языка и литературы совместно с педагогом - организатором стали организаторами Открытого урока, посвящённого Международному дню Русского языка (6 июня), Дню России (12 июня).</a:t>
            </a:r>
            <a:endParaRPr lang="nb-NO" sz="2200" dirty="0"/>
          </a:p>
          <a:p>
            <a:pPr marL="0" indent="0" algn="just">
              <a:buNone/>
            </a:pPr>
            <a:r>
              <a:rPr lang="nb-NO" sz="2200" dirty="0" smtClean="0"/>
              <a:t>	</a:t>
            </a:r>
            <a:r>
              <a:rPr lang="ru-RU" sz="2200" dirty="0" smtClean="0"/>
              <a:t>Учителя </a:t>
            </a:r>
            <a:r>
              <a:rPr lang="ru-RU" sz="2200" dirty="0"/>
              <a:t>русского языка и литературы стали организаторами тематических уроков, посвящённых Дню славянской письменности и культуры, Дню святых Кирилла и </a:t>
            </a:r>
            <a:r>
              <a:rPr lang="ru-RU" sz="2200" dirty="0" err="1"/>
              <a:t>Мефодия</a:t>
            </a:r>
            <a:r>
              <a:rPr lang="ru-RU" sz="2200" dirty="0"/>
              <a:t> (24 мая).</a:t>
            </a:r>
            <a:endParaRPr lang="nb-NO" sz="2200" dirty="0"/>
          </a:p>
          <a:p>
            <a:pPr marL="0" indent="0" algn="just">
              <a:buNone/>
            </a:pPr>
            <a:r>
              <a:rPr lang="nb-NO" sz="2200" dirty="0" smtClean="0"/>
              <a:t>	</a:t>
            </a:r>
            <a:r>
              <a:rPr lang="ru-RU" sz="2200" dirty="0" smtClean="0"/>
              <a:t>Согласно </a:t>
            </a:r>
            <a:r>
              <a:rPr lang="ru-RU" sz="2200" dirty="0"/>
              <a:t>плану проведены предметные недели: Общественных и Филологических  наук, по итогам которых оформлены папки с соответствующими подтверждающими документами для МК школы и написаны справки.</a:t>
            </a: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xmlns="" val="397862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841829"/>
            <a:ext cx="11393714" cy="54283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/>
              <a:t>По итогам учебного года каждый из учителей – предметников подвёл итоги своей деятельности по выбранному им направлению. Учитель русского языка и литературы Юрченко Н.И. представила диаграмму техники чтения за учебный год по месяцам в 5 классе. Учитель русского языка и литературы Котенко Н.А. – сравнительный анализ результатов ГИА в форме ГВЭ по русскому языку в 9 классе за 2015 – 2016, 2016 – 2017 учебные годы. Учитель истории и обществознания Христич Д.С. – сравнительный анализ результатов успеваемости учащихся 9 класса по истории за 2016 – 2017 учебный год и результатов ГИА в форме ГВЭ. Учитель английского языка </a:t>
            </a:r>
            <a:r>
              <a:rPr lang="ru-RU" sz="2200" dirty="0" err="1"/>
              <a:t>Башкардина</a:t>
            </a:r>
            <a:r>
              <a:rPr lang="ru-RU" sz="2200" dirty="0"/>
              <a:t> Т.Н. – сравнительный анализ </a:t>
            </a:r>
            <a:r>
              <a:rPr lang="ru-RU" sz="2200" dirty="0" err="1"/>
              <a:t>сформированности</a:t>
            </a:r>
            <a:r>
              <a:rPr lang="ru-RU" sz="2200" dirty="0"/>
              <a:t> навыков речевой деятельности за </a:t>
            </a:r>
            <a:r>
              <a:rPr lang="en-US" sz="2200" dirty="0"/>
              <a:t>I</a:t>
            </a:r>
            <a:r>
              <a:rPr lang="ru-RU" sz="2200" dirty="0"/>
              <a:t> и </a:t>
            </a:r>
            <a:r>
              <a:rPr lang="en-US" sz="2200" dirty="0"/>
              <a:t>II </a:t>
            </a:r>
            <a:r>
              <a:rPr lang="ru-RU" sz="2200" dirty="0"/>
              <a:t>полугодия 2016 – 2017 учебного года (прилагаются).</a:t>
            </a:r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xmlns="" val="184203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193181"/>
            <a:ext cx="10515600" cy="1308738"/>
          </a:xfrm>
        </p:spPr>
        <p:txBody>
          <a:bodyPr>
            <a:noAutofit/>
          </a:bodyPr>
          <a:lstStyle/>
          <a:p>
            <a:r>
              <a:rPr lang="ru-RU" sz="2800" b="1" dirty="0"/>
              <a:t>Диаграмма техники чтения учащихся 5 класса в 2016 – 2017 учебном </a:t>
            </a:r>
            <a:r>
              <a:rPr lang="ru-RU" sz="2800" b="1" dirty="0" smtClean="0"/>
              <a:t>году</a:t>
            </a:r>
            <a:endParaRPr lang="ru-RU" sz="3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0104237"/>
              </p:ext>
            </p:extLst>
          </p:nvPr>
        </p:nvGraphicFramePr>
        <p:xfrm>
          <a:off x="317674" y="1582553"/>
          <a:ext cx="11567891" cy="530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00"/>
                <a:gridCol w="2831935"/>
                <a:gridCol w="1056067"/>
                <a:gridCol w="1056068"/>
                <a:gridCol w="953036"/>
                <a:gridCol w="940158"/>
                <a:gridCol w="862885"/>
                <a:gridCol w="978794"/>
                <a:gridCol w="579549"/>
                <a:gridCol w="837127"/>
                <a:gridCol w="603672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Ф.И.О.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Сентябрь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Октябрь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Ноябрь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Декабрь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Январь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Февраль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Март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Апрель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Май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Березницкая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Л.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102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130</a:t>
                      </a:r>
                      <a:endParaRPr lang="nb-NO" sz="1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Бершадский</a:t>
                      </a: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А.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65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Гераймович -Магаляс Д.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48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Кора А.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Кулица Ю.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74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Олейник Ю.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43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42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46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Онищенко Ю.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52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61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Питкевичус Э.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72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73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138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Руденко В.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84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107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98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86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134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158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Фрейзе Н.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r>
                        <a:rPr lang="nb-NO" sz="1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Яшкова С.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67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91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91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93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85</a:t>
                      </a:r>
                      <a:endParaRPr lang="nb-NO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87</a:t>
                      </a:r>
                      <a:endParaRPr lang="nb-NO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126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135</a:t>
                      </a:r>
                      <a:endParaRPr lang="nb-NO" sz="1400" b="1" kern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386720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171</TotalTime>
  <Words>1247</Words>
  <Application>Microsoft Office PowerPoint</Application>
  <PresentationFormat>Произвольный</PresentationFormat>
  <Paragraphs>410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HDOfficeLightV0</vt:lpstr>
      <vt:lpstr>1_HDOfficeLightV0</vt:lpstr>
      <vt:lpstr>Волна</vt:lpstr>
      <vt:lpstr>Анализ работы  МО учителей гуманитарного цикла за 2016 – 2017 учебный год</vt:lpstr>
      <vt:lpstr>Слайд 2</vt:lpstr>
      <vt:lpstr>Проблема МО гуманитарного цикла</vt:lpstr>
      <vt:lpstr>План методической  работы учителей гуманитарного цикла на  2016 - 2017 учебный год</vt:lpstr>
      <vt:lpstr>Слайд 5</vt:lpstr>
      <vt:lpstr>Слайд 6</vt:lpstr>
      <vt:lpstr>Слайд 7</vt:lpstr>
      <vt:lpstr>Слайд 8</vt:lpstr>
      <vt:lpstr>Диаграмма техники чтения учащихся 5 класса в 2016 – 2017 учебном году</vt:lpstr>
      <vt:lpstr>Сравнительный анализ уровня учебных достижений учащихся по результатам ГВЭ по русскому языку МБОУ Абрикосовская школа</vt:lpstr>
      <vt:lpstr>Сравнительный анализ результатов успеваемости учащихся 9 класса по истории за 2016 – 2017 учебный год и результатов ГИА в форме ГВЭ</vt:lpstr>
      <vt:lpstr>Слайд 12</vt:lpstr>
      <vt:lpstr>Слайд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работы  МО учителей гуманитарного цикла за 2015 – 2016 учебный год</dc:title>
  <dc:creator>Nastjushka</dc:creator>
  <cp:lastModifiedBy>Пользователь</cp:lastModifiedBy>
  <cp:revision>37</cp:revision>
  <dcterms:created xsi:type="dcterms:W3CDTF">2016-08-27T07:02:25Z</dcterms:created>
  <dcterms:modified xsi:type="dcterms:W3CDTF">2017-08-24T08:58:43Z</dcterms:modified>
</cp:coreProperties>
</file>