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4"/>
  </p:notesMasterIdLst>
  <p:handoutMasterIdLst>
    <p:handoutMasterId r:id="rId25"/>
  </p:handoutMasterIdLst>
  <p:sldIdLst>
    <p:sldId id="256" r:id="rId5"/>
    <p:sldId id="282" r:id="rId6"/>
    <p:sldId id="271" r:id="rId7"/>
    <p:sldId id="283" r:id="rId8"/>
    <p:sldId id="284" r:id="rId9"/>
    <p:sldId id="286" r:id="rId10"/>
    <p:sldId id="285"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 damos la bienvenida" id="{E75E278A-FF0E-49A4-B170-79828D63BBAD}">
          <p14:sldIdLst>
            <p14:sldId id="256"/>
          </p14:sldIdLst>
        </p14:section>
        <p14:section name="Detección de Incidentes" id="{B9B51309-D148-4332-87C2-07BE32FBCA3B}">
          <p14:sldIdLst>
            <p14:sldId id="282"/>
            <p14:sldId id="271"/>
            <p14:sldId id="283"/>
            <p14:sldId id="284"/>
            <p14:sldId id="286"/>
            <p14:sldId id="285"/>
            <p14:sldId id="287"/>
            <p14:sldId id="288"/>
            <p14:sldId id="289"/>
            <p14:sldId id="290"/>
          </p14:sldIdLst>
        </p14:section>
        <p14:section name="Analisis de incidentes" id="{2CC34DB2-6590-42C0-AD4B-A04C6060184E}">
          <p14:sldIdLst>
            <p14:sldId id="291"/>
            <p14:sldId id="292"/>
            <p14:sldId id="293"/>
          </p14:sldIdLst>
        </p14:section>
        <p14:section name="Documentacion" id="{1FA25D6A-53D0-4A52-B4D3-2285C4AF181B}">
          <p14:sldIdLst>
            <p14:sldId id="294"/>
            <p14:sldId id="295"/>
            <p14:sldId id="296"/>
            <p14:sldId id="297"/>
            <p14:sldId id="29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2" d="100"/>
          <a:sy n="82" d="100"/>
        </p:scale>
        <p:origin x="643"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2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BCC81-7170-4AB4-9A33-03D04AE597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AC0A3933-A4D1-4E68-90A9-C4D595E14EF6}">
      <dgm:prSet phldrT="[Texto]" custT="1"/>
      <dgm:spPr>
        <a:solidFill>
          <a:srgbClr val="00B050"/>
        </a:solidFill>
      </dgm:spPr>
      <dgm:t>
        <a:bodyPr/>
        <a:lstStyle/>
        <a:p>
          <a:pPr algn="ctr"/>
          <a:r>
            <a:rPr lang="es-ES" sz="2500" dirty="0"/>
            <a:t>Precursores</a:t>
          </a:r>
        </a:p>
      </dgm:t>
    </dgm:pt>
    <dgm:pt modelId="{117F04C0-C43D-4313-B421-0E111934D1FE}" type="parTrans" cxnId="{A6B42A80-D505-4619-9F14-4DB5DBDB3BA1}">
      <dgm:prSet/>
      <dgm:spPr/>
      <dgm:t>
        <a:bodyPr/>
        <a:lstStyle/>
        <a:p>
          <a:endParaRPr lang="es-ES"/>
        </a:p>
      </dgm:t>
    </dgm:pt>
    <dgm:pt modelId="{9AB1F62B-761A-4F9E-92A5-D2EC58175A84}" type="sibTrans" cxnId="{A6B42A80-D505-4619-9F14-4DB5DBDB3BA1}">
      <dgm:prSet/>
      <dgm:spPr/>
      <dgm:t>
        <a:bodyPr/>
        <a:lstStyle/>
        <a:p>
          <a:endParaRPr lang="es-ES"/>
        </a:p>
      </dgm:t>
    </dgm:pt>
    <dgm:pt modelId="{B9D30810-27D2-470E-AA18-0C4A6546DEE0}">
      <dgm:prSet phldrT="[Texto]" custT="1"/>
      <dgm:spPr/>
      <dgm:t>
        <a:bodyPr/>
        <a:lstStyle/>
        <a:p>
          <a:pPr algn="ctr">
            <a:buFont typeface="+mj-lt"/>
            <a:buNone/>
          </a:pPr>
          <a:r>
            <a:rPr lang="es-EC" sz="1500" dirty="0">
              <a:latin typeface="Segoe UI Light" panose="020B0502040204020203" pitchFamily="34" charset="0"/>
              <a:cs typeface="Times New Roman" panose="02020603050405020304" pitchFamily="18" charset="0"/>
            </a:rPr>
            <a:t>Un precursor es una señal de que puede ocurrir un incidente en el futuro.</a:t>
          </a:r>
          <a:endParaRPr lang="es-ES" sz="1500" dirty="0"/>
        </a:p>
      </dgm:t>
    </dgm:pt>
    <dgm:pt modelId="{D6AA028B-772E-4DCF-9D50-582AFB54824A}" type="parTrans" cxnId="{A16E6E99-0FDD-495F-A66C-38AD8C80840D}">
      <dgm:prSet/>
      <dgm:spPr/>
      <dgm:t>
        <a:bodyPr/>
        <a:lstStyle/>
        <a:p>
          <a:endParaRPr lang="es-ES"/>
        </a:p>
      </dgm:t>
    </dgm:pt>
    <dgm:pt modelId="{D623B135-92F8-415B-AF6D-7E2F05170BB7}" type="sibTrans" cxnId="{A16E6E99-0FDD-495F-A66C-38AD8C80840D}">
      <dgm:prSet/>
      <dgm:spPr/>
      <dgm:t>
        <a:bodyPr/>
        <a:lstStyle/>
        <a:p>
          <a:endParaRPr lang="es-ES"/>
        </a:p>
      </dgm:t>
    </dgm:pt>
    <dgm:pt modelId="{A4E99270-2EB0-43BC-B7F2-40D41BD07E55}">
      <dgm:prSet phldrT="[Texto]" custT="1"/>
      <dgm:spPr>
        <a:solidFill>
          <a:srgbClr val="FF0000"/>
        </a:solidFill>
      </dgm:spPr>
      <dgm:t>
        <a:bodyPr/>
        <a:lstStyle/>
        <a:p>
          <a:pPr algn="ctr"/>
          <a:r>
            <a:rPr lang="es-ES" sz="2500" dirty="0"/>
            <a:t>Indicadores</a:t>
          </a:r>
        </a:p>
      </dgm:t>
    </dgm:pt>
    <dgm:pt modelId="{3D31E8FD-B991-4766-9B98-35E5B1C35367}" type="parTrans" cxnId="{39F59BD5-3A29-4BFF-BB50-6B58138268F8}">
      <dgm:prSet/>
      <dgm:spPr/>
      <dgm:t>
        <a:bodyPr/>
        <a:lstStyle/>
        <a:p>
          <a:endParaRPr lang="es-ES"/>
        </a:p>
      </dgm:t>
    </dgm:pt>
    <dgm:pt modelId="{43157658-9354-45D4-8ED0-F9E6D8A769C0}" type="sibTrans" cxnId="{39F59BD5-3A29-4BFF-BB50-6B58138268F8}">
      <dgm:prSet/>
      <dgm:spPr/>
      <dgm:t>
        <a:bodyPr/>
        <a:lstStyle/>
        <a:p>
          <a:endParaRPr lang="es-ES"/>
        </a:p>
      </dgm:t>
    </dgm:pt>
    <dgm:pt modelId="{520D4C87-6302-4361-A83F-772DCB7FF975}">
      <dgm:prSet phldrT="[Texto]" custT="1"/>
      <dgm:spPr/>
      <dgm:t>
        <a:bodyPr/>
        <a:lstStyle/>
        <a:p>
          <a:pPr marL="0" indent="0" algn="ctr">
            <a:buNone/>
          </a:pPr>
          <a:r>
            <a:rPr lang="es-EC" sz="1500" dirty="0">
              <a:latin typeface="Segoe UI Light" panose="020B0502040204020203" pitchFamily="34" charset="0"/>
              <a:cs typeface="Times New Roman" panose="02020603050405020304" pitchFamily="18" charset="0"/>
            </a:rPr>
            <a:t>Un indicador es una señal de que un incidente puede haber ocurrido o puede estar ocurriendo ahora.</a:t>
          </a:r>
          <a:endParaRPr lang="es-ES" sz="1500" dirty="0"/>
        </a:p>
      </dgm:t>
    </dgm:pt>
    <dgm:pt modelId="{4D80EE2D-69D8-45F2-8261-3774A0FB0D79}" type="parTrans" cxnId="{D5854296-FD83-4841-AB89-768D8A5170AF}">
      <dgm:prSet/>
      <dgm:spPr/>
      <dgm:t>
        <a:bodyPr/>
        <a:lstStyle/>
        <a:p>
          <a:endParaRPr lang="es-ES"/>
        </a:p>
      </dgm:t>
    </dgm:pt>
    <dgm:pt modelId="{DBDF5CA9-3292-408D-9AF5-8D7E4E78E6BD}" type="sibTrans" cxnId="{D5854296-FD83-4841-AB89-768D8A5170AF}">
      <dgm:prSet/>
      <dgm:spPr/>
      <dgm:t>
        <a:bodyPr/>
        <a:lstStyle/>
        <a:p>
          <a:endParaRPr lang="es-ES"/>
        </a:p>
      </dgm:t>
    </dgm:pt>
    <dgm:pt modelId="{24B6C19F-42E2-4E15-A2BA-B93C5F66DCF4}">
      <dgm:prSet phldrT="[Texto]" custT="1"/>
      <dgm:spPr/>
      <dgm:t>
        <a:bodyPr/>
        <a:lstStyle/>
        <a:p>
          <a:pPr algn="l">
            <a:buFont typeface="+mj-lt"/>
            <a:buNone/>
          </a:pPr>
          <a:endParaRPr lang="es-ES" sz="1500" dirty="0"/>
        </a:p>
      </dgm:t>
    </dgm:pt>
    <dgm:pt modelId="{9D119991-6B86-4850-A3E3-0BD799E8D8EB}" type="parTrans" cxnId="{8AF49B50-B843-470B-AD44-686503E39BBE}">
      <dgm:prSet/>
      <dgm:spPr/>
      <dgm:t>
        <a:bodyPr/>
        <a:lstStyle/>
        <a:p>
          <a:endParaRPr lang="es-ES"/>
        </a:p>
      </dgm:t>
    </dgm:pt>
    <dgm:pt modelId="{B87567E2-A51C-4944-AB6C-F83C97B0DD7C}" type="sibTrans" cxnId="{8AF49B50-B843-470B-AD44-686503E39BBE}">
      <dgm:prSet/>
      <dgm:spPr/>
      <dgm:t>
        <a:bodyPr/>
        <a:lstStyle/>
        <a:p>
          <a:endParaRPr lang="es-ES"/>
        </a:p>
      </dgm:t>
    </dgm:pt>
    <dgm:pt modelId="{5E56DE78-C3D4-4A79-8CE1-E67145755901}">
      <dgm:prSet phldrT="[Texto]" custT="1"/>
      <dgm:spPr/>
      <dgm:t>
        <a:bodyPr/>
        <a:lstStyle/>
        <a:p>
          <a:pPr marL="0" indent="0" algn="l">
            <a:buNone/>
          </a:pPr>
          <a:endParaRPr lang="es-ES" sz="1500" dirty="0"/>
        </a:p>
      </dgm:t>
    </dgm:pt>
    <dgm:pt modelId="{0E97C97D-F547-403C-9DB2-1C162BD91943}" type="parTrans" cxnId="{7A1497E9-9650-4221-9B8C-F0A2D5CF144C}">
      <dgm:prSet/>
      <dgm:spPr/>
      <dgm:t>
        <a:bodyPr/>
        <a:lstStyle/>
        <a:p>
          <a:endParaRPr lang="es-ES"/>
        </a:p>
      </dgm:t>
    </dgm:pt>
    <dgm:pt modelId="{A76EC13B-3732-48F9-BDFB-992143F91C4C}" type="sibTrans" cxnId="{7A1497E9-9650-4221-9B8C-F0A2D5CF144C}">
      <dgm:prSet/>
      <dgm:spPr/>
      <dgm:t>
        <a:bodyPr/>
        <a:lstStyle/>
        <a:p>
          <a:endParaRPr lang="es-ES"/>
        </a:p>
      </dgm:t>
    </dgm:pt>
    <dgm:pt modelId="{4AF4A918-41AB-40F3-B6AE-6F35355E5B6F}" type="pres">
      <dgm:prSet presAssocID="{600BCC81-7170-4AB4-9A33-03D04AE597E8}" presName="linear" presStyleCnt="0">
        <dgm:presLayoutVars>
          <dgm:animLvl val="lvl"/>
          <dgm:resizeHandles val="exact"/>
        </dgm:presLayoutVars>
      </dgm:prSet>
      <dgm:spPr/>
    </dgm:pt>
    <dgm:pt modelId="{0B0B0650-39F8-4346-866D-75DF69377BB0}" type="pres">
      <dgm:prSet presAssocID="{AC0A3933-A4D1-4E68-90A9-C4D595E14EF6}" presName="parentText" presStyleLbl="node1" presStyleIdx="0" presStyleCnt="2" custScaleX="40102" custScaleY="39972">
        <dgm:presLayoutVars>
          <dgm:chMax val="0"/>
          <dgm:bulletEnabled val="1"/>
        </dgm:presLayoutVars>
      </dgm:prSet>
      <dgm:spPr/>
    </dgm:pt>
    <dgm:pt modelId="{03E58E82-4EA2-48B9-8A39-7CF3E4DEB253}" type="pres">
      <dgm:prSet presAssocID="{AC0A3933-A4D1-4E68-90A9-C4D595E14EF6}" presName="childText" presStyleLbl="revTx" presStyleIdx="0" presStyleCnt="2">
        <dgm:presLayoutVars>
          <dgm:bulletEnabled val="1"/>
        </dgm:presLayoutVars>
      </dgm:prSet>
      <dgm:spPr/>
    </dgm:pt>
    <dgm:pt modelId="{7D667F52-4EAB-4525-B37C-3C451285DDDB}" type="pres">
      <dgm:prSet presAssocID="{A4E99270-2EB0-43BC-B7F2-40D41BD07E55}" presName="parentText" presStyleLbl="node1" presStyleIdx="1" presStyleCnt="2" custScaleX="37744" custScaleY="43240">
        <dgm:presLayoutVars>
          <dgm:chMax val="0"/>
          <dgm:bulletEnabled val="1"/>
        </dgm:presLayoutVars>
      </dgm:prSet>
      <dgm:spPr/>
    </dgm:pt>
    <dgm:pt modelId="{FE67C11D-960C-4096-86D8-EB1C05624FE4}" type="pres">
      <dgm:prSet presAssocID="{A4E99270-2EB0-43BC-B7F2-40D41BD07E55}" presName="childText" presStyleLbl="revTx" presStyleIdx="1" presStyleCnt="2">
        <dgm:presLayoutVars>
          <dgm:bulletEnabled val="1"/>
        </dgm:presLayoutVars>
      </dgm:prSet>
      <dgm:spPr/>
    </dgm:pt>
  </dgm:ptLst>
  <dgm:cxnLst>
    <dgm:cxn modelId="{DCB8E91C-CA6C-4A38-BB44-7DE3AA596D12}" type="presOf" srcId="{B9D30810-27D2-470E-AA18-0C4A6546DEE0}" destId="{03E58E82-4EA2-48B9-8A39-7CF3E4DEB253}" srcOrd="0" destOrd="1" presId="urn:microsoft.com/office/officeart/2005/8/layout/vList2"/>
    <dgm:cxn modelId="{94D6AA23-6F15-433C-9043-046EE4CF9945}" type="presOf" srcId="{600BCC81-7170-4AB4-9A33-03D04AE597E8}" destId="{4AF4A918-41AB-40F3-B6AE-6F35355E5B6F}" srcOrd="0" destOrd="0" presId="urn:microsoft.com/office/officeart/2005/8/layout/vList2"/>
    <dgm:cxn modelId="{6A62F828-084D-48E7-B304-6DE15EA2A484}" type="presOf" srcId="{A4E99270-2EB0-43BC-B7F2-40D41BD07E55}" destId="{7D667F52-4EAB-4525-B37C-3C451285DDDB}" srcOrd="0" destOrd="0" presId="urn:microsoft.com/office/officeart/2005/8/layout/vList2"/>
    <dgm:cxn modelId="{8AF49B50-B843-470B-AD44-686503E39BBE}" srcId="{AC0A3933-A4D1-4E68-90A9-C4D595E14EF6}" destId="{24B6C19F-42E2-4E15-A2BA-B93C5F66DCF4}" srcOrd="0" destOrd="0" parTransId="{9D119991-6B86-4850-A3E3-0BD799E8D8EB}" sibTransId="{B87567E2-A51C-4944-AB6C-F83C97B0DD7C}"/>
    <dgm:cxn modelId="{29C3FF71-8932-47E2-A01F-66EFD76E7E93}" type="presOf" srcId="{AC0A3933-A4D1-4E68-90A9-C4D595E14EF6}" destId="{0B0B0650-39F8-4346-866D-75DF69377BB0}" srcOrd="0" destOrd="0" presId="urn:microsoft.com/office/officeart/2005/8/layout/vList2"/>
    <dgm:cxn modelId="{A6B42A80-D505-4619-9F14-4DB5DBDB3BA1}" srcId="{600BCC81-7170-4AB4-9A33-03D04AE597E8}" destId="{AC0A3933-A4D1-4E68-90A9-C4D595E14EF6}" srcOrd="0" destOrd="0" parTransId="{117F04C0-C43D-4313-B421-0E111934D1FE}" sibTransId="{9AB1F62B-761A-4F9E-92A5-D2EC58175A84}"/>
    <dgm:cxn modelId="{D5854296-FD83-4841-AB89-768D8A5170AF}" srcId="{A4E99270-2EB0-43BC-B7F2-40D41BD07E55}" destId="{520D4C87-6302-4361-A83F-772DCB7FF975}" srcOrd="1" destOrd="0" parTransId="{4D80EE2D-69D8-45F2-8261-3774A0FB0D79}" sibTransId="{DBDF5CA9-3292-408D-9AF5-8D7E4E78E6BD}"/>
    <dgm:cxn modelId="{A16E6E99-0FDD-495F-A66C-38AD8C80840D}" srcId="{AC0A3933-A4D1-4E68-90A9-C4D595E14EF6}" destId="{B9D30810-27D2-470E-AA18-0C4A6546DEE0}" srcOrd="1" destOrd="0" parTransId="{D6AA028B-772E-4DCF-9D50-582AFB54824A}" sibTransId="{D623B135-92F8-415B-AF6D-7E2F05170BB7}"/>
    <dgm:cxn modelId="{9509B99E-8B48-411C-9105-34D9ACF4AD5B}" type="presOf" srcId="{24B6C19F-42E2-4E15-A2BA-B93C5F66DCF4}" destId="{03E58E82-4EA2-48B9-8A39-7CF3E4DEB253}" srcOrd="0" destOrd="0" presId="urn:microsoft.com/office/officeart/2005/8/layout/vList2"/>
    <dgm:cxn modelId="{9FC6C2D4-AAFC-4897-A409-885B9188CAA2}" type="presOf" srcId="{5E56DE78-C3D4-4A79-8CE1-E67145755901}" destId="{FE67C11D-960C-4096-86D8-EB1C05624FE4}" srcOrd="0" destOrd="0" presId="urn:microsoft.com/office/officeart/2005/8/layout/vList2"/>
    <dgm:cxn modelId="{39F59BD5-3A29-4BFF-BB50-6B58138268F8}" srcId="{600BCC81-7170-4AB4-9A33-03D04AE597E8}" destId="{A4E99270-2EB0-43BC-B7F2-40D41BD07E55}" srcOrd="1" destOrd="0" parTransId="{3D31E8FD-B991-4766-9B98-35E5B1C35367}" sibTransId="{43157658-9354-45D4-8ED0-F9E6D8A769C0}"/>
    <dgm:cxn modelId="{B8B2ECE6-5DA2-4433-A5E9-3C2219873937}" type="presOf" srcId="{520D4C87-6302-4361-A83F-772DCB7FF975}" destId="{FE67C11D-960C-4096-86D8-EB1C05624FE4}" srcOrd="0" destOrd="1" presId="urn:microsoft.com/office/officeart/2005/8/layout/vList2"/>
    <dgm:cxn modelId="{7A1497E9-9650-4221-9B8C-F0A2D5CF144C}" srcId="{A4E99270-2EB0-43BC-B7F2-40D41BD07E55}" destId="{5E56DE78-C3D4-4A79-8CE1-E67145755901}" srcOrd="0" destOrd="0" parTransId="{0E97C97D-F547-403C-9DB2-1C162BD91943}" sibTransId="{A76EC13B-3732-48F9-BDFB-992143F91C4C}"/>
    <dgm:cxn modelId="{D2A8EB49-FA41-479A-84D7-75DED877284C}" type="presParOf" srcId="{4AF4A918-41AB-40F3-B6AE-6F35355E5B6F}" destId="{0B0B0650-39F8-4346-866D-75DF69377BB0}" srcOrd="0" destOrd="0" presId="urn:microsoft.com/office/officeart/2005/8/layout/vList2"/>
    <dgm:cxn modelId="{DB5E3ABA-A3FF-4A7F-AC38-EFF834EC1A84}" type="presParOf" srcId="{4AF4A918-41AB-40F3-B6AE-6F35355E5B6F}" destId="{03E58E82-4EA2-48B9-8A39-7CF3E4DEB253}" srcOrd="1" destOrd="0" presId="urn:microsoft.com/office/officeart/2005/8/layout/vList2"/>
    <dgm:cxn modelId="{4E03C2C8-1BF8-44FA-A958-3643D126B96F}" type="presParOf" srcId="{4AF4A918-41AB-40F3-B6AE-6F35355E5B6F}" destId="{7D667F52-4EAB-4525-B37C-3C451285DDDB}" srcOrd="2" destOrd="0" presId="urn:microsoft.com/office/officeart/2005/8/layout/vList2"/>
    <dgm:cxn modelId="{6F7D4E4B-B2C4-4664-B6DF-0D405FDC6C1D}" type="presParOf" srcId="{4AF4A918-41AB-40F3-B6AE-6F35355E5B6F}" destId="{FE67C11D-960C-4096-86D8-EB1C05624FE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B0650-39F8-4346-866D-75DF69377BB0}">
      <dsp:nvSpPr>
        <dsp:cNvPr id="0" name=""/>
        <dsp:cNvSpPr/>
      </dsp:nvSpPr>
      <dsp:spPr>
        <a:xfrm>
          <a:off x="2434254" y="1151020"/>
          <a:ext cx="3259490" cy="478896"/>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Precursores</a:t>
          </a:r>
        </a:p>
      </dsp:txBody>
      <dsp:txXfrm>
        <a:off x="2457632" y="1174398"/>
        <a:ext cx="3212734" cy="432140"/>
      </dsp:txXfrm>
    </dsp:sp>
    <dsp:sp modelId="{03E58E82-4EA2-48B9-8A39-7CF3E4DEB253}">
      <dsp:nvSpPr>
        <dsp:cNvPr id="0" name=""/>
        <dsp:cNvSpPr/>
      </dsp:nvSpPr>
      <dsp:spPr>
        <a:xfrm>
          <a:off x="0" y="1629916"/>
          <a:ext cx="81280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9050" rIns="106680" bIns="19050" numCol="1" spcCol="1270" anchor="t" anchorCtr="0">
          <a:noAutofit/>
        </a:bodyPr>
        <a:lstStyle/>
        <a:p>
          <a:pPr marL="114300" lvl="1" indent="-114300" algn="l" defTabSz="666750">
            <a:lnSpc>
              <a:spcPct val="90000"/>
            </a:lnSpc>
            <a:spcBef>
              <a:spcPct val="0"/>
            </a:spcBef>
            <a:spcAft>
              <a:spcPct val="20000"/>
            </a:spcAft>
            <a:buFont typeface="+mj-lt"/>
            <a:buNone/>
          </a:pPr>
          <a:endParaRPr lang="es-ES" sz="1500" kern="1200" dirty="0"/>
        </a:p>
        <a:p>
          <a:pPr marL="114300" lvl="1" indent="-114300" algn="ctr" defTabSz="666750">
            <a:lnSpc>
              <a:spcPct val="90000"/>
            </a:lnSpc>
            <a:spcBef>
              <a:spcPct val="0"/>
            </a:spcBef>
            <a:spcAft>
              <a:spcPct val="20000"/>
            </a:spcAft>
            <a:buFont typeface="+mj-lt"/>
            <a:buNone/>
          </a:pPr>
          <a:r>
            <a:rPr lang="es-EC" sz="1500" kern="1200" dirty="0">
              <a:latin typeface="Segoe UI Light" panose="020B0502040204020203" pitchFamily="34" charset="0"/>
              <a:cs typeface="Times New Roman" panose="02020603050405020304" pitchFamily="18" charset="0"/>
            </a:rPr>
            <a:t>Un precursor es una señal de que puede ocurrir un incidente en el futuro.</a:t>
          </a:r>
          <a:endParaRPr lang="es-ES" sz="1500" kern="1200" dirty="0"/>
        </a:p>
      </dsp:txBody>
      <dsp:txXfrm>
        <a:off x="0" y="1629916"/>
        <a:ext cx="8128000" cy="1059840"/>
      </dsp:txXfrm>
    </dsp:sp>
    <dsp:sp modelId="{7D667F52-4EAB-4525-B37C-3C451285DDDB}">
      <dsp:nvSpPr>
        <dsp:cNvPr id="0" name=""/>
        <dsp:cNvSpPr/>
      </dsp:nvSpPr>
      <dsp:spPr>
        <a:xfrm>
          <a:off x="2530083" y="2689756"/>
          <a:ext cx="3067832" cy="518049"/>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Indicadores</a:t>
          </a:r>
        </a:p>
      </dsp:txBody>
      <dsp:txXfrm>
        <a:off x="2555372" y="2715045"/>
        <a:ext cx="3017254" cy="467471"/>
      </dsp:txXfrm>
    </dsp:sp>
    <dsp:sp modelId="{FE67C11D-960C-4096-86D8-EB1C05624FE4}">
      <dsp:nvSpPr>
        <dsp:cNvPr id="0" name=""/>
        <dsp:cNvSpPr/>
      </dsp:nvSpPr>
      <dsp:spPr>
        <a:xfrm>
          <a:off x="0" y="3207806"/>
          <a:ext cx="81280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9050" rIns="106680" bIns="19050" numCol="1" spcCol="1270" anchor="t" anchorCtr="0">
          <a:noAutofit/>
        </a:bodyPr>
        <a:lstStyle/>
        <a:p>
          <a:pPr marL="0" lvl="1" indent="0" algn="l" defTabSz="666750">
            <a:lnSpc>
              <a:spcPct val="90000"/>
            </a:lnSpc>
            <a:spcBef>
              <a:spcPct val="0"/>
            </a:spcBef>
            <a:spcAft>
              <a:spcPct val="20000"/>
            </a:spcAft>
            <a:buNone/>
          </a:pPr>
          <a:endParaRPr lang="es-ES" sz="1500" kern="1200" dirty="0"/>
        </a:p>
        <a:p>
          <a:pPr marL="0" lvl="1" indent="0" algn="ctr" defTabSz="666750">
            <a:lnSpc>
              <a:spcPct val="90000"/>
            </a:lnSpc>
            <a:spcBef>
              <a:spcPct val="0"/>
            </a:spcBef>
            <a:spcAft>
              <a:spcPct val="20000"/>
            </a:spcAft>
            <a:buNone/>
          </a:pPr>
          <a:r>
            <a:rPr lang="es-EC" sz="1500" kern="1200" dirty="0">
              <a:latin typeface="Segoe UI Light" panose="020B0502040204020203" pitchFamily="34" charset="0"/>
              <a:cs typeface="Times New Roman" panose="02020603050405020304" pitchFamily="18" charset="0"/>
            </a:rPr>
            <a:t>Un indicador es una señal de que un incidente puede haber ocurrido o puede estar ocurriendo ahora.</a:t>
          </a:r>
          <a:endParaRPr lang="es-ES" sz="1500" kern="1200" dirty="0"/>
        </a:p>
      </dsp:txBody>
      <dsp:txXfrm>
        <a:off x="0" y="3207806"/>
        <a:ext cx="8128000"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7C177B-B36A-42FB-963C-4A4062E11465}" type="datetime1">
              <a:rPr lang="es-ES" smtClean="0"/>
              <a:t>15/10/2019</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s-ES" smtClean="0"/>
              <a:t>‹Nº›</a:t>
            </a:fld>
            <a:endParaRPr lang="es-E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D6E2F-8700-4332-938B-4B711CF8351C}" type="datetime1">
              <a:rPr lang="es-ES" smtClean="0"/>
              <a:pPr/>
              <a:t>15/10/2019</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es-ES" noProof="0" smtClean="0"/>
              <a:t>‹Nº›</a:t>
            </a:fld>
            <a:endParaRPr lang="es-ES"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0" dirty="0"/>
          </a:p>
        </p:txBody>
      </p:sp>
      <p:sp>
        <p:nvSpPr>
          <p:cNvPr id="4" name="Marcador de posición de número de diapositiva 3"/>
          <p:cNvSpPr>
            <a:spLocks noGrp="1"/>
          </p:cNvSpPr>
          <p:nvPr>
            <p:ph type="sldNum" sz="quarter" idx="10"/>
          </p:nvPr>
        </p:nvSpPr>
        <p:spPr/>
        <p:txBody>
          <a:bodyPr rtlCol="0"/>
          <a:lstStyle/>
          <a:p>
            <a:pPr rtl="0"/>
            <a:fld id="{DF61EA0F-A667-4B49-8422-0062BC55E249}" type="slidenum">
              <a:rPr lang="es-ES" smtClean="0"/>
              <a:t>1</a:t>
            </a:fld>
            <a:endParaRPr lang="es-E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10</a:t>
            </a:fld>
            <a:endParaRPr lang="es-ES"/>
          </a:p>
        </p:txBody>
      </p:sp>
    </p:spTree>
    <p:extLst>
      <p:ext uri="{BB962C8B-B14F-4D97-AF65-F5344CB8AC3E}">
        <p14:creationId xmlns:p14="http://schemas.microsoft.com/office/powerpoint/2010/main" val="170526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11</a:t>
            </a:fld>
            <a:endParaRPr lang="es-ES"/>
          </a:p>
        </p:txBody>
      </p:sp>
    </p:spTree>
    <p:extLst>
      <p:ext uri="{BB962C8B-B14F-4D97-AF65-F5344CB8AC3E}">
        <p14:creationId xmlns:p14="http://schemas.microsoft.com/office/powerpoint/2010/main" val="4235431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posición de notas 2"/>
          <p:cNvSpPr>
            <a:spLocks noGrp="1"/>
          </p:cNvSpPr>
          <p:nvPr>
            <p:ph type="body" idx="1"/>
          </p:nvPr>
        </p:nvSpPr>
        <p:spPr/>
        <p:txBody>
          <a:bodyPr rtlCol="0"/>
          <a:lstStyle/>
          <a:p>
            <a:pPr rtl="0"/>
            <a:r>
              <a:rPr lang="es-ES" noProof="0" dirty="0"/>
              <a:t>En el modo Presentación con diapositivas, seleccione las flechas para visitar los vínculos.</a:t>
            </a:r>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smtClean="0"/>
              <a:t>12</a:t>
            </a:fld>
            <a:endParaRPr lang="es-ES"/>
          </a:p>
        </p:txBody>
      </p:sp>
    </p:spTree>
    <p:extLst>
      <p:ext uri="{BB962C8B-B14F-4D97-AF65-F5344CB8AC3E}">
        <p14:creationId xmlns:p14="http://schemas.microsoft.com/office/powerpoint/2010/main" val="543980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13</a:t>
            </a:fld>
            <a:endParaRPr lang="es-ES"/>
          </a:p>
        </p:txBody>
      </p:sp>
    </p:spTree>
    <p:extLst>
      <p:ext uri="{BB962C8B-B14F-4D97-AF65-F5344CB8AC3E}">
        <p14:creationId xmlns:p14="http://schemas.microsoft.com/office/powerpoint/2010/main" val="657863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14</a:t>
            </a:fld>
            <a:endParaRPr lang="es-ES"/>
          </a:p>
        </p:txBody>
      </p:sp>
    </p:spTree>
    <p:extLst>
      <p:ext uri="{BB962C8B-B14F-4D97-AF65-F5344CB8AC3E}">
        <p14:creationId xmlns:p14="http://schemas.microsoft.com/office/powerpoint/2010/main" val="2741185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posición de notas 2"/>
          <p:cNvSpPr>
            <a:spLocks noGrp="1"/>
          </p:cNvSpPr>
          <p:nvPr>
            <p:ph type="body" idx="1"/>
          </p:nvPr>
        </p:nvSpPr>
        <p:spPr/>
        <p:txBody>
          <a:bodyPr rtlCol="0"/>
          <a:lstStyle/>
          <a:p>
            <a:pPr rtl="0"/>
            <a:r>
              <a:rPr lang="es-ES" noProof="0" dirty="0"/>
              <a:t>En el modo Presentación con diapositivas, seleccione las flechas para visitar los vínculos.</a:t>
            </a:r>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smtClean="0"/>
              <a:t>15</a:t>
            </a:fld>
            <a:endParaRPr lang="es-ES"/>
          </a:p>
        </p:txBody>
      </p:sp>
    </p:spTree>
    <p:extLst>
      <p:ext uri="{BB962C8B-B14F-4D97-AF65-F5344CB8AC3E}">
        <p14:creationId xmlns:p14="http://schemas.microsoft.com/office/powerpoint/2010/main" val="309435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16</a:t>
            </a:fld>
            <a:endParaRPr lang="es-ES"/>
          </a:p>
        </p:txBody>
      </p:sp>
    </p:spTree>
    <p:extLst>
      <p:ext uri="{BB962C8B-B14F-4D97-AF65-F5344CB8AC3E}">
        <p14:creationId xmlns:p14="http://schemas.microsoft.com/office/powerpoint/2010/main" val="2751012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17</a:t>
            </a:fld>
            <a:endParaRPr lang="es-ES"/>
          </a:p>
        </p:txBody>
      </p:sp>
    </p:spTree>
    <p:extLst>
      <p:ext uri="{BB962C8B-B14F-4D97-AF65-F5344CB8AC3E}">
        <p14:creationId xmlns:p14="http://schemas.microsoft.com/office/powerpoint/2010/main" val="1095232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18</a:t>
            </a:fld>
            <a:endParaRPr lang="es-ES"/>
          </a:p>
        </p:txBody>
      </p:sp>
    </p:spTree>
    <p:extLst>
      <p:ext uri="{BB962C8B-B14F-4D97-AF65-F5344CB8AC3E}">
        <p14:creationId xmlns:p14="http://schemas.microsoft.com/office/powerpoint/2010/main" val="2497180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19</a:t>
            </a:fld>
            <a:endParaRPr lang="es-ES"/>
          </a:p>
        </p:txBody>
      </p:sp>
    </p:spTree>
    <p:extLst>
      <p:ext uri="{BB962C8B-B14F-4D97-AF65-F5344CB8AC3E}">
        <p14:creationId xmlns:p14="http://schemas.microsoft.com/office/powerpoint/2010/main" val="47691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a:xfrm>
            <a:off x="685800" y="1143000"/>
            <a:ext cx="5486400" cy="3086100"/>
          </a:xfrm>
        </p:spPr>
      </p:sp>
      <p:sp>
        <p:nvSpPr>
          <p:cNvPr id="3" name="Marcador de posición de notas 2"/>
          <p:cNvSpPr>
            <a:spLocks noGrp="1"/>
          </p:cNvSpPr>
          <p:nvPr>
            <p:ph type="body" idx="1"/>
          </p:nvPr>
        </p:nvSpPr>
        <p:spPr/>
        <p:txBody>
          <a:bodyPr rtlCol="0"/>
          <a:lstStyle/>
          <a:p>
            <a:pPr rtl="0"/>
            <a:r>
              <a:rPr lang="es-ES" noProof="0" dirty="0"/>
              <a:t>En el modo Presentación con diapositivas, seleccione las flechas para visitar los vínculos.</a:t>
            </a:r>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smtClean="0"/>
              <a:t>2</a:t>
            </a:fld>
            <a:endParaRPr lang="es-ES"/>
          </a:p>
        </p:txBody>
      </p:sp>
    </p:spTree>
    <p:extLst>
      <p:ext uri="{BB962C8B-B14F-4D97-AF65-F5344CB8AC3E}">
        <p14:creationId xmlns:p14="http://schemas.microsoft.com/office/powerpoint/2010/main" val="342178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a:t>
            </a:fld>
            <a:endParaRPr lang="es-ES"/>
          </a:p>
        </p:txBody>
      </p:sp>
    </p:spTree>
    <p:extLst>
      <p:ext uri="{BB962C8B-B14F-4D97-AF65-F5344CB8AC3E}">
        <p14:creationId xmlns:p14="http://schemas.microsoft.com/office/powerpoint/2010/main" val="1916528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a:t>
            </a:fld>
            <a:endParaRPr lang="es-ES"/>
          </a:p>
        </p:txBody>
      </p:sp>
    </p:spTree>
    <p:extLst>
      <p:ext uri="{BB962C8B-B14F-4D97-AF65-F5344CB8AC3E}">
        <p14:creationId xmlns:p14="http://schemas.microsoft.com/office/powerpoint/2010/main" val="657863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5</a:t>
            </a:fld>
            <a:endParaRPr lang="es-ES"/>
          </a:p>
        </p:txBody>
      </p:sp>
    </p:spTree>
    <p:extLst>
      <p:ext uri="{BB962C8B-B14F-4D97-AF65-F5344CB8AC3E}">
        <p14:creationId xmlns:p14="http://schemas.microsoft.com/office/powerpoint/2010/main" val="321361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6</a:t>
            </a:fld>
            <a:endParaRPr lang="es-ES"/>
          </a:p>
        </p:txBody>
      </p:sp>
    </p:spTree>
    <p:extLst>
      <p:ext uri="{BB962C8B-B14F-4D97-AF65-F5344CB8AC3E}">
        <p14:creationId xmlns:p14="http://schemas.microsoft.com/office/powerpoint/2010/main" val="1134034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7</a:t>
            </a:fld>
            <a:endParaRPr lang="es-ES"/>
          </a:p>
        </p:txBody>
      </p:sp>
    </p:spTree>
    <p:extLst>
      <p:ext uri="{BB962C8B-B14F-4D97-AF65-F5344CB8AC3E}">
        <p14:creationId xmlns:p14="http://schemas.microsoft.com/office/powerpoint/2010/main" val="413517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8</a:t>
            </a:fld>
            <a:endParaRPr lang="es-ES"/>
          </a:p>
        </p:txBody>
      </p:sp>
    </p:spTree>
    <p:extLst>
      <p:ext uri="{BB962C8B-B14F-4D97-AF65-F5344CB8AC3E}">
        <p14:creationId xmlns:p14="http://schemas.microsoft.com/office/powerpoint/2010/main" val="3078151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9</a:t>
            </a:fld>
            <a:endParaRPr lang="es-ES"/>
          </a:p>
        </p:txBody>
      </p:sp>
    </p:spTree>
    <p:extLst>
      <p:ext uri="{BB962C8B-B14F-4D97-AF65-F5344CB8AC3E}">
        <p14:creationId xmlns:p14="http://schemas.microsoft.com/office/powerpoint/2010/main" val="3929797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á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9" name="Rectá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ES" sz="1800" noProof="0"/>
          </a:p>
        </p:txBody>
      </p:sp>
      <p:cxnSp>
        <p:nvCxnSpPr>
          <p:cNvPr id="12" name="Conector rec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
        <p:nvSpPr>
          <p:cNvPr id="6"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BBF53A3-647D-4EB5-8024-AB2FE87A599F}" type="datetime1">
              <a:rPr lang="es-ES" noProof="0" smtClean="0"/>
              <a:t>15/10/2019</a:t>
            </a:fld>
            <a:endParaRPr lang="es-ES" noProof="0"/>
          </a:p>
        </p:txBody>
      </p:sp>
      <p:sp>
        <p:nvSpPr>
          <p:cNvPr id="7"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ES" noProof="0"/>
          </a:p>
        </p:txBody>
      </p:sp>
      <p:sp>
        <p:nvSpPr>
          <p:cNvPr id="8" name="Marcador de posición de número de diapositiva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ES" noProof="0" smtClean="0"/>
              <a:pPr rtl="0"/>
              <a:t>‹Nº›</a:t>
            </a:fld>
            <a:endParaRPr lang="es-ES"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9" name="Rectángu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10" name="Rectángulo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es-ES" noProof="0"/>
              <a:t>Haga clic para modificar el estilo de título del patrón</a:t>
            </a:r>
          </a:p>
        </p:txBody>
      </p:sp>
      <p:sp>
        <p:nvSpPr>
          <p:cNvPr id="7" name="Marcador de contenido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ES" sz="1800" noProof="0"/>
          </a:p>
        </p:txBody>
      </p:sp>
      <p:sp>
        <p:nvSpPr>
          <p:cNvPr id="2" name="Marcador de posición de título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E5AAFFC4-FA62-427A-8CE9-ACD9FDA24490}" type="datetime1">
              <a:rPr lang="es-ES" noProof="0" smtClean="0"/>
              <a:t>15/10/2019</a:t>
            </a:fld>
            <a:endParaRPr lang="es-ES" noProof="0"/>
          </a:p>
        </p:txBody>
      </p:sp>
      <p:sp>
        <p:nvSpPr>
          <p:cNvPr id="5"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ES" noProof="0" smtClean="0"/>
              <a:pPr rtl="0"/>
              <a:t>‹Nº›</a:t>
            </a:fld>
            <a:endParaRPr lang="es-ES" noProof="0"/>
          </a:p>
        </p:txBody>
      </p:sp>
      <p:cxnSp>
        <p:nvCxnSpPr>
          <p:cNvPr id="8" name="Conector recto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164324"/>
            <a:ext cx="10515600" cy="2387600"/>
          </a:xfrm>
        </p:spPr>
        <p:txBody>
          <a:bodyPr rtlCol="0" anchor="ctr" anchorCtr="0">
            <a:normAutofit/>
          </a:bodyPr>
          <a:lstStyle/>
          <a:p>
            <a:pPr algn="ctr" rtl="0"/>
            <a:r>
              <a:rPr lang="es-ES" sz="4800" dirty="0">
                <a:solidFill>
                  <a:schemeClr val="bg1"/>
                </a:solidFill>
              </a:rPr>
              <a:t>Análisis y detección de incidentes</a:t>
            </a:r>
          </a:p>
        </p:txBody>
      </p:sp>
      <p:sp>
        <p:nvSpPr>
          <p:cNvPr id="3" name="Subtítulo 2"/>
          <p:cNvSpPr>
            <a:spLocks noGrp="1"/>
          </p:cNvSpPr>
          <p:nvPr>
            <p:ph type="subTitle" idx="4294967295"/>
          </p:nvPr>
        </p:nvSpPr>
        <p:spPr>
          <a:xfrm>
            <a:off x="855620" y="2933105"/>
            <a:ext cx="9582736" cy="1137793"/>
          </a:xfrm>
        </p:spPr>
        <p:txBody>
          <a:bodyPr rtlCol="0">
            <a:normAutofit/>
          </a:bodyPr>
          <a:lstStyle/>
          <a:p>
            <a:pPr algn="ctr"/>
            <a:r>
              <a:rPr lang="es-ES" sz="2400" dirty="0">
                <a:solidFill>
                  <a:schemeClr val="bg1"/>
                </a:solidFill>
                <a:latin typeface="+mj-lt"/>
              </a:rPr>
              <a:t>NIST </a:t>
            </a:r>
            <a:r>
              <a:rPr lang="es-ES" sz="2400" dirty="0" err="1">
                <a:solidFill>
                  <a:schemeClr val="bg1"/>
                </a:solidFill>
                <a:latin typeface="+mj-lt"/>
              </a:rPr>
              <a:t>Special</a:t>
            </a:r>
            <a:r>
              <a:rPr lang="es-ES" sz="2400" dirty="0">
                <a:solidFill>
                  <a:schemeClr val="bg1"/>
                </a:solidFill>
                <a:latin typeface="+mj-lt"/>
              </a:rPr>
              <a:t> </a:t>
            </a:r>
            <a:r>
              <a:rPr lang="es-ES" sz="2400" dirty="0" err="1">
                <a:solidFill>
                  <a:schemeClr val="bg1"/>
                </a:solidFill>
                <a:latin typeface="+mj-lt"/>
              </a:rPr>
              <a:t>Publication</a:t>
            </a:r>
            <a:r>
              <a:rPr lang="es-ES" sz="2400" dirty="0">
                <a:solidFill>
                  <a:schemeClr val="bg1"/>
                </a:solidFill>
                <a:latin typeface="+mj-lt"/>
              </a:rPr>
              <a:t> 800-61  </a:t>
            </a:r>
            <a:r>
              <a:rPr lang="es-ES" sz="2400" dirty="0" err="1">
                <a:solidFill>
                  <a:schemeClr val="bg1"/>
                </a:solidFill>
                <a:latin typeface="+mj-lt"/>
              </a:rPr>
              <a:t>Revision</a:t>
            </a:r>
            <a:r>
              <a:rPr lang="es-ES" sz="2400" dirty="0">
                <a:solidFill>
                  <a:schemeClr val="bg1"/>
                </a:solidFill>
                <a:latin typeface="+mj-lt"/>
              </a:rPr>
              <a:t> 2</a:t>
            </a:r>
          </a:p>
        </p:txBody>
      </p:sp>
      <p:pic>
        <p:nvPicPr>
          <p:cNvPr id="6" name="Imagen 5" descr="Imagen que contiene tabla, dibujo, taburete, reloj&#10;&#10;Descripción generada automáticamente">
            <a:extLst>
              <a:ext uri="{FF2B5EF4-FFF2-40B4-BE49-F238E27FC236}">
                <a16:creationId xmlns:a16="http://schemas.microsoft.com/office/drawing/2014/main" id="{A42530A7-71EA-4C15-9618-8578FB50B522}"/>
              </a:ext>
            </a:extLst>
          </p:cNvPr>
          <p:cNvPicPr>
            <a:picLocks noChangeAspect="1"/>
          </p:cNvPicPr>
          <p:nvPr/>
        </p:nvPicPr>
        <p:blipFill>
          <a:blip r:embed="rId3"/>
          <a:stretch>
            <a:fillRect/>
          </a:stretch>
        </p:blipFill>
        <p:spPr>
          <a:xfrm>
            <a:off x="4773159" y="5335686"/>
            <a:ext cx="2645681" cy="715980"/>
          </a:xfrm>
          <a:prstGeom prst="rect">
            <a:avLst/>
          </a:prstGeom>
        </p:spPr>
      </p:pic>
      <p:sp>
        <p:nvSpPr>
          <p:cNvPr id="8" name="Subtítulo 2">
            <a:extLst>
              <a:ext uri="{FF2B5EF4-FFF2-40B4-BE49-F238E27FC236}">
                <a16:creationId xmlns:a16="http://schemas.microsoft.com/office/drawing/2014/main" id="{55DAAC2D-9375-43D5-B751-AAA4C16597D2}"/>
              </a:ext>
            </a:extLst>
          </p:cNvPr>
          <p:cNvSpPr txBox="1">
            <a:spLocks/>
          </p:cNvSpPr>
          <p:nvPr/>
        </p:nvSpPr>
        <p:spPr>
          <a:xfrm>
            <a:off x="8109306" y="6242180"/>
            <a:ext cx="5570061" cy="97398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r>
              <a:rPr lang="es-ES" sz="1400" dirty="0">
                <a:solidFill>
                  <a:schemeClr val="bg1"/>
                </a:solidFill>
                <a:latin typeface="+mj-lt"/>
              </a:rPr>
              <a:t>Johnny E. Urdin González. </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11114066" cy="640080"/>
          </a:xfrm>
        </p:spPr>
        <p:txBody>
          <a:bodyPr rtlCol="0">
            <a:noAutofit/>
          </a:bodyPr>
          <a:lstStyle/>
          <a:p>
            <a:pPr algn="ctr"/>
            <a:r>
              <a:rPr lang="es-ES" dirty="0">
                <a:latin typeface="Segoe UI Light" panose="020B0502040204020203" pitchFamily="34" charset="0"/>
                <a:cs typeface="Segoe UI Light" panose="020B0502040204020203" pitchFamily="34" charset="0"/>
              </a:rPr>
              <a:t>Fuentes comunes de precursores e indicadores</a:t>
            </a:r>
          </a:p>
        </p:txBody>
      </p:sp>
      <p:pic>
        <p:nvPicPr>
          <p:cNvPr id="4" name="Imagen 3">
            <a:extLst>
              <a:ext uri="{FF2B5EF4-FFF2-40B4-BE49-F238E27FC236}">
                <a16:creationId xmlns:a16="http://schemas.microsoft.com/office/drawing/2014/main" id="{76793187-D41C-4933-8A31-F3DA66097BF8}"/>
              </a:ext>
            </a:extLst>
          </p:cNvPr>
          <p:cNvPicPr>
            <a:picLocks noChangeAspect="1"/>
          </p:cNvPicPr>
          <p:nvPr/>
        </p:nvPicPr>
        <p:blipFill>
          <a:blip r:embed="rId3"/>
          <a:stretch>
            <a:fillRect/>
          </a:stretch>
        </p:blipFill>
        <p:spPr>
          <a:xfrm>
            <a:off x="2170923" y="1548849"/>
            <a:ext cx="3098413" cy="3365079"/>
          </a:xfrm>
          <a:prstGeom prst="rect">
            <a:avLst/>
          </a:prstGeom>
        </p:spPr>
      </p:pic>
      <p:pic>
        <p:nvPicPr>
          <p:cNvPr id="6" name="Imagen 5">
            <a:extLst>
              <a:ext uri="{FF2B5EF4-FFF2-40B4-BE49-F238E27FC236}">
                <a16:creationId xmlns:a16="http://schemas.microsoft.com/office/drawing/2014/main" id="{8B5241D3-B112-49A9-9E3F-DF862C888152}"/>
              </a:ext>
            </a:extLst>
          </p:cNvPr>
          <p:cNvPicPr>
            <a:picLocks noChangeAspect="1"/>
          </p:cNvPicPr>
          <p:nvPr/>
        </p:nvPicPr>
        <p:blipFill>
          <a:blip r:embed="rId4"/>
          <a:stretch>
            <a:fillRect/>
          </a:stretch>
        </p:blipFill>
        <p:spPr>
          <a:xfrm>
            <a:off x="5782538" y="1825465"/>
            <a:ext cx="4686408" cy="2811845"/>
          </a:xfrm>
          <a:prstGeom prst="rect">
            <a:avLst/>
          </a:prstGeom>
        </p:spPr>
      </p:pic>
    </p:spTree>
    <p:extLst>
      <p:ext uri="{BB962C8B-B14F-4D97-AF65-F5344CB8AC3E}">
        <p14:creationId xmlns:p14="http://schemas.microsoft.com/office/powerpoint/2010/main" val="145409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11114066" cy="640080"/>
          </a:xfrm>
        </p:spPr>
        <p:txBody>
          <a:bodyPr rtlCol="0">
            <a:noAutofit/>
          </a:bodyPr>
          <a:lstStyle/>
          <a:p>
            <a:pPr algn="ctr"/>
            <a:r>
              <a:rPr lang="es-ES" dirty="0">
                <a:latin typeface="Segoe UI Light" panose="020B0502040204020203" pitchFamily="34" charset="0"/>
                <a:cs typeface="Segoe UI Light" panose="020B0502040204020203" pitchFamily="34" charset="0"/>
              </a:rPr>
              <a:t>Fuentes comunes de precursores e indicadores</a:t>
            </a:r>
          </a:p>
        </p:txBody>
      </p:sp>
      <p:pic>
        <p:nvPicPr>
          <p:cNvPr id="4" name="Imagen 3">
            <a:extLst>
              <a:ext uri="{FF2B5EF4-FFF2-40B4-BE49-F238E27FC236}">
                <a16:creationId xmlns:a16="http://schemas.microsoft.com/office/drawing/2014/main" id="{23A79C7A-9C14-43F5-BEBE-0B809E9154CF}"/>
              </a:ext>
            </a:extLst>
          </p:cNvPr>
          <p:cNvPicPr>
            <a:picLocks noChangeAspect="1"/>
          </p:cNvPicPr>
          <p:nvPr/>
        </p:nvPicPr>
        <p:blipFill>
          <a:blip r:embed="rId3"/>
          <a:stretch>
            <a:fillRect/>
          </a:stretch>
        </p:blipFill>
        <p:spPr>
          <a:xfrm>
            <a:off x="1880127" y="2083134"/>
            <a:ext cx="8431746" cy="3288889"/>
          </a:xfrm>
          <a:prstGeom prst="rect">
            <a:avLst/>
          </a:prstGeom>
        </p:spPr>
      </p:pic>
    </p:spTree>
    <p:extLst>
      <p:ext uri="{BB962C8B-B14F-4D97-AF65-F5344CB8AC3E}">
        <p14:creationId xmlns:p14="http://schemas.microsoft.com/office/powerpoint/2010/main" val="3763893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259702" y="759044"/>
            <a:ext cx="11672595" cy="640080"/>
          </a:xfrm>
        </p:spPr>
        <p:txBody>
          <a:bodyPr rtlCol="0">
            <a:normAutofit/>
          </a:bodyPr>
          <a:lstStyle/>
          <a:p>
            <a:pPr algn="ctr" rtl="0"/>
            <a:r>
              <a:rPr lang="es-ES" dirty="0">
                <a:latin typeface="Segoe UI Light" panose="020B0502040204020203" pitchFamily="34" charset="0"/>
                <a:cs typeface="Segoe UI Light" panose="020B0502040204020203" pitchFamily="34" charset="0"/>
              </a:rPr>
              <a:t>Análisis de Incidentes</a:t>
            </a:r>
          </a:p>
        </p:txBody>
      </p:sp>
      <p:pic>
        <p:nvPicPr>
          <p:cNvPr id="9218" name="Picture 2">
            <a:extLst>
              <a:ext uri="{FF2B5EF4-FFF2-40B4-BE49-F238E27FC236}">
                <a16:creationId xmlns:a16="http://schemas.microsoft.com/office/drawing/2014/main" id="{587EC044-6FBA-4D7A-B37D-998ECC23B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82" y="1516710"/>
            <a:ext cx="11683484" cy="507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726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a:latin typeface="Segoe UI Light" panose="020B0502040204020203" pitchFamily="34" charset="0"/>
                <a:cs typeface="Segoe UI Light" panose="020B0502040204020203" pitchFamily="34" charset="0"/>
              </a:rPr>
              <a:t>Análisis de los incidentes</a:t>
            </a:r>
          </a:p>
        </p:txBody>
      </p:sp>
      <p:sp>
        <p:nvSpPr>
          <p:cNvPr id="2" name="Rectángulo 1">
            <a:extLst>
              <a:ext uri="{FF2B5EF4-FFF2-40B4-BE49-F238E27FC236}">
                <a16:creationId xmlns:a16="http://schemas.microsoft.com/office/drawing/2014/main" id="{E474B2F4-F51B-41AC-BB97-32F0B5EB41A0}"/>
              </a:ext>
            </a:extLst>
          </p:cNvPr>
          <p:cNvSpPr/>
          <p:nvPr/>
        </p:nvSpPr>
        <p:spPr>
          <a:xfrm>
            <a:off x="521207" y="1428226"/>
            <a:ext cx="11067413" cy="2986010"/>
          </a:xfrm>
          <a:prstGeom prst="rect">
            <a:avLst/>
          </a:prstGeom>
        </p:spPr>
        <p:txBody>
          <a:bodyPr wrap="square">
            <a:spAutoFit/>
          </a:bodyPr>
          <a:lstStyle/>
          <a:p>
            <a:pPr algn="just">
              <a:lnSpc>
                <a:spcPct val="150000"/>
              </a:lnSpc>
              <a:spcAft>
                <a:spcPts val="800"/>
              </a:spcAft>
            </a:pPr>
            <a:r>
              <a:rPr lang="es-EC" sz="1500" dirty="0">
                <a:latin typeface="Segoe UI Light" panose="020B0502040204020203" pitchFamily="34" charset="0"/>
                <a:ea typeface="Calibri" panose="020F0502020204030204" pitchFamily="34" charset="0"/>
                <a:cs typeface="Times New Roman" panose="02020603050405020304" pitchFamily="18" charset="0"/>
              </a:rPr>
              <a:t>Realizar el análisis inicial y la validación es un desafío. Las siguientes son recomendaciones para hacer que el análisis de incidentes sea más fácil y más efectivo:</a:t>
            </a:r>
          </a:p>
          <a:p>
            <a:pPr algn="just">
              <a:lnSpc>
                <a:spcPct val="150000"/>
              </a:lnSpc>
              <a:spcAft>
                <a:spcPts val="800"/>
              </a:spcAft>
            </a:pPr>
            <a:endParaRPr lang="es-EC" sz="1500" dirty="0">
              <a:latin typeface="Segoe UI Light" panose="020B0502040204020203"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Perfil de redes y sistemas. </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Comprender los comportamientos normales.</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Crear una política de retención de registros.</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Realizar correlación de eventos. </a:t>
            </a:r>
            <a:endParaRPr lang="es-ES" sz="1500" dirty="0">
              <a:latin typeface="Segoe UI Light" panose="020B0502040204020203" pitchFamily="34" charset="0"/>
              <a:cs typeface="Times New Roman" panose="02020603050405020304" pitchFamily="18" charset="0"/>
            </a:endParaRPr>
          </a:p>
        </p:txBody>
      </p:sp>
      <p:pic>
        <p:nvPicPr>
          <p:cNvPr id="4" name="Imagen 3" descr="Imagen que contiene señal&#10;&#10;Descripción generada automáticamente">
            <a:extLst>
              <a:ext uri="{FF2B5EF4-FFF2-40B4-BE49-F238E27FC236}">
                <a16:creationId xmlns:a16="http://schemas.microsoft.com/office/drawing/2014/main" id="{E98EA191-3D26-4FAE-924A-411ACD159248}"/>
              </a:ext>
            </a:extLst>
          </p:cNvPr>
          <p:cNvPicPr>
            <a:picLocks noChangeAspect="1"/>
          </p:cNvPicPr>
          <p:nvPr/>
        </p:nvPicPr>
        <p:blipFill>
          <a:blip r:embed="rId3"/>
          <a:stretch>
            <a:fillRect/>
          </a:stretch>
        </p:blipFill>
        <p:spPr>
          <a:xfrm>
            <a:off x="4844336" y="2353869"/>
            <a:ext cx="6744284" cy="3848433"/>
          </a:xfrm>
          <a:prstGeom prst="rect">
            <a:avLst/>
          </a:prstGeom>
        </p:spPr>
      </p:pic>
    </p:spTree>
    <p:extLst>
      <p:ext uri="{BB962C8B-B14F-4D97-AF65-F5344CB8AC3E}">
        <p14:creationId xmlns:p14="http://schemas.microsoft.com/office/powerpoint/2010/main" val="1083615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a:latin typeface="Segoe UI Light" panose="020B0502040204020203" pitchFamily="34" charset="0"/>
                <a:cs typeface="Segoe UI Light" panose="020B0502040204020203" pitchFamily="34" charset="0"/>
              </a:rPr>
              <a:t>Análisis de los incidentes</a:t>
            </a:r>
          </a:p>
        </p:txBody>
      </p:sp>
      <p:sp>
        <p:nvSpPr>
          <p:cNvPr id="2" name="Rectángulo 1">
            <a:extLst>
              <a:ext uri="{FF2B5EF4-FFF2-40B4-BE49-F238E27FC236}">
                <a16:creationId xmlns:a16="http://schemas.microsoft.com/office/drawing/2014/main" id="{E474B2F4-F51B-41AC-BB97-32F0B5EB41A0}"/>
              </a:ext>
            </a:extLst>
          </p:cNvPr>
          <p:cNvSpPr/>
          <p:nvPr/>
        </p:nvSpPr>
        <p:spPr>
          <a:xfrm>
            <a:off x="521207" y="1428226"/>
            <a:ext cx="11067413" cy="3883692"/>
          </a:xfrm>
          <a:prstGeom prst="rect">
            <a:avLst/>
          </a:prstGeom>
        </p:spPr>
        <p:txBody>
          <a:bodyPr wrap="square">
            <a:spAutoFit/>
          </a:bodyPr>
          <a:lstStyle/>
          <a:p>
            <a:pPr algn="just">
              <a:lnSpc>
                <a:spcPct val="150000"/>
              </a:lnSpc>
              <a:spcAft>
                <a:spcPts val="800"/>
              </a:spcAft>
            </a:pPr>
            <a:r>
              <a:rPr lang="es-EC" sz="1500" dirty="0">
                <a:latin typeface="Segoe UI Light" panose="020B0502040204020203" pitchFamily="34" charset="0"/>
                <a:ea typeface="Calibri" panose="020F0502020204030204" pitchFamily="34" charset="0"/>
                <a:cs typeface="Times New Roman" panose="02020603050405020304" pitchFamily="18" charset="0"/>
              </a:rPr>
              <a:t>Es posible que el analista deba examinar los registros del host para determinar esa información. La correlación de eventos entre múltiples fuentes de indicadores puede ser invaluable para validar si ocurrió un incidente en particular:</a:t>
            </a:r>
          </a:p>
          <a:p>
            <a:pPr algn="just">
              <a:lnSpc>
                <a:spcPct val="150000"/>
              </a:lnSpc>
              <a:spcAft>
                <a:spcPts val="800"/>
              </a:spcAft>
            </a:pPr>
            <a:endParaRPr lang="es-EC" sz="1500" dirty="0">
              <a:latin typeface="Segoe UI Light" panose="020B0502040204020203"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Mantenga todos los relojes de host sincronizados. </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Mantener y utilizar una base de información de conocimiento. </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Utilice los motores de búsqueda de Internet para la investigación. </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Ejecute </a:t>
            </a:r>
            <a:r>
              <a:rPr lang="es-EC" sz="1500" dirty="0" err="1">
                <a:latin typeface="Segoe UI Light" panose="020B0502040204020203" pitchFamily="34" charset="0"/>
                <a:cs typeface="Times New Roman" panose="02020603050405020304" pitchFamily="18" charset="0"/>
              </a:rPr>
              <a:t>Sniffers</a:t>
            </a:r>
            <a:r>
              <a:rPr lang="es-EC" sz="1500" dirty="0">
                <a:latin typeface="Segoe UI Light" panose="020B0502040204020203" pitchFamily="34" charset="0"/>
                <a:cs typeface="Times New Roman" panose="02020603050405020304" pitchFamily="18" charset="0"/>
              </a:rPr>
              <a:t> de paquetes para recopilar datos adicionales. </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Filtrar los datos. </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Busque ayuda de otros</a:t>
            </a:r>
          </a:p>
        </p:txBody>
      </p:sp>
      <p:pic>
        <p:nvPicPr>
          <p:cNvPr id="5" name="Imagen 4">
            <a:extLst>
              <a:ext uri="{FF2B5EF4-FFF2-40B4-BE49-F238E27FC236}">
                <a16:creationId xmlns:a16="http://schemas.microsoft.com/office/drawing/2014/main" id="{9C05615A-B771-4246-B957-67C22C4C5E3C}"/>
              </a:ext>
            </a:extLst>
          </p:cNvPr>
          <p:cNvPicPr>
            <a:picLocks noChangeAspect="1"/>
          </p:cNvPicPr>
          <p:nvPr/>
        </p:nvPicPr>
        <p:blipFill>
          <a:blip r:embed="rId3"/>
          <a:stretch>
            <a:fillRect/>
          </a:stretch>
        </p:blipFill>
        <p:spPr>
          <a:xfrm>
            <a:off x="6846214" y="2771192"/>
            <a:ext cx="4742406" cy="2468269"/>
          </a:xfrm>
          <a:prstGeom prst="rect">
            <a:avLst/>
          </a:prstGeom>
        </p:spPr>
      </p:pic>
    </p:spTree>
    <p:extLst>
      <p:ext uri="{BB962C8B-B14F-4D97-AF65-F5344CB8AC3E}">
        <p14:creationId xmlns:p14="http://schemas.microsoft.com/office/powerpoint/2010/main" val="1823590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259702" y="759044"/>
            <a:ext cx="11672595" cy="640080"/>
          </a:xfrm>
        </p:spPr>
        <p:txBody>
          <a:bodyPr rtlCol="0">
            <a:normAutofit/>
          </a:bodyPr>
          <a:lstStyle/>
          <a:p>
            <a:pPr algn="ctr" rtl="0"/>
            <a:r>
              <a:rPr lang="es-ES" dirty="0">
                <a:latin typeface="Segoe UI Light" panose="020B0502040204020203" pitchFamily="34" charset="0"/>
                <a:cs typeface="Segoe UI Light" panose="020B0502040204020203" pitchFamily="34" charset="0"/>
              </a:rPr>
              <a:t>Documentación, Priorización y Notificación</a:t>
            </a:r>
          </a:p>
        </p:txBody>
      </p:sp>
      <p:pic>
        <p:nvPicPr>
          <p:cNvPr id="11266" name="Picture 2" descr="Resultado de imagen para documentacion">
            <a:extLst>
              <a:ext uri="{FF2B5EF4-FFF2-40B4-BE49-F238E27FC236}">
                <a16:creationId xmlns:a16="http://schemas.microsoft.com/office/drawing/2014/main" id="{F9C0FE61-614A-494E-80E8-ECEADFCC2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71" y="1707502"/>
            <a:ext cx="11681926" cy="487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19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a:latin typeface="Segoe UI Light" panose="020B0502040204020203" pitchFamily="34" charset="0"/>
                <a:cs typeface="Segoe UI Light" panose="020B0502040204020203" pitchFamily="34" charset="0"/>
              </a:rPr>
              <a:t>Documentación</a:t>
            </a:r>
          </a:p>
        </p:txBody>
      </p:sp>
      <p:sp>
        <p:nvSpPr>
          <p:cNvPr id="2" name="Rectángulo 1">
            <a:extLst>
              <a:ext uri="{FF2B5EF4-FFF2-40B4-BE49-F238E27FC236}">
                <a16:creationId xmlns:a16="http://schemas.microsoft.com/office/drawing/2014/main" id="{E474B2F4-F51B-41AC-BB97-32F0B5EB41A0}"/>
              </a:ext>
            </a:extLst>
          </p:cNvPr>
          <p:cNvSpPr/>
          <p:nvPr/>
        </p:nvSpPr>
        <p:spPr>
          <a:xfrm>
            <a:off x="521207" y="1428226"/>
            <a:ext cx="11067413" cy="5230214"/>
          </a:xfrm>
          <a:prstGeom prst="rect">
            <a:avLst/>
          </a:prstGeom>
        </p:spPr>
        <p:txBody>
          <a:bodyPr wrap="square">
            <a:spAutoFit/>
          </a:bodyPr>
          <a:lstStyle/>
          <a:p>
            <a:pPr algn="just">
              <a:lnSpc>
                <a:spcPct val="150000"/>
              </a:lnSpc>
              <a:spcAft>
                <a:spcPts val="800"/>
              </a:spcAft>
            </a:pPr>
            <a:r>
              <a:rPr lang="es-EC" sz="1500" dirty="0">
                <a:latin typeface="Segoe UI Light" panose="020B0502040204020203" pitchFamily="34" charset="0"/>
                <a:ea typeface="Calibri" panose="020F0502020204030204" pitchFamily="34" charset="0"/>
                <a:cs typeface="Times New Roman" panose="02020603050405020304" pitchFamily="18" charset="0"/>
              </a:rPr>
              <a:t>El uso de una aplicación o una base de datos, como un sistema de seguimiento de problemas, ayuda a asegurar que los incidentes sean manejado y resuelto de manera oportuna. El sistema de seguimiento de problemas debe contener información sobre lo siguiente:</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El estado actual del incidente (nuevo, en progreso, enviado para investigación, resuelto, etc.)</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Un resumen del incidente, Indicadores relacionados con el incidente</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Otros incidentes relacionados con este incidente, Acciones tomadas por todos los manejadores de incidentes en este incidente</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Cadena de custodia, si corresponde</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Evaluaciones de impacto relacionadas con el incidente</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Información de contacto para otras partes involucradas (por ejemplo, propietarios del sistema, administradores del sistema)</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Una lista de evidencia reunida durante la investigación del incidente</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Comentarios de los manejadores de incidentes</a:t>
            </a:r>
          </a:p>
          <a:p>
            <a:pPr marL="742950" lvl="1"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Próximos pasos a seguir (por ejemplo, reconstruir el host, actualizar una aplicación).</a:t>
            </a:r>
          </a:p>
          <a:p>
            <a:pPr lvl="1" algn="just">
              <a:lnSpc>
                <a:spcPct val="150000"/>
              </a:lnSpc>
              <a:spcAft>
                <a:spcPts val="800"/>
              </a:spcAft>
            </a:pPr>
            <a:r>
              <a:rPr lang="es-EC" sz="1500" dirty="0">
                <a:latin typeface="Segoe UI Light" panose="020B0502040204020203" pitchFamily="34" charset="0"/>
                <a:cs typeface="Times New Roman" panose="02020603050405020304" pitchFamily="18" charset="0"/>
              </a:rPr>
              <a:t> </a:t>
            </a:r>
            <a:endParaRPr lang="es-ES" sz="1500" dirty="0">
              <a:latin typeface="Segoe UI 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550547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a:latin typeface="Segoe UI Light" panose="020B0502040204020203" pitchFamily="34" charset="0"/>
                <a:cs typeface="Segoe UI Light" panose="020B0502040204020203" pitchFamily="34" charset="0"/>
              </a:rPr>
              <a:t>Priorización.</a:t>
            </a:r>
          </a:p>
        </p:txBody>
      </p:sp>
      <p:sp>
        <p:nvSpPr>
          <p:cNvPr id="2" name="Rectángulo 1">
            <a:extLst>
              <a:ext uri="{FF2B5EF4-FFF2-40B4-BE49-F238E27FC236}">
                <a16:creationId xmlns:a16="http://schemas.microsoft.com/office/drawing/2014/main" id="{E474B2F4-F51B-41AC-BB97-32F0B5EB41A0}"/>
              </a:ext>
            </a:extLst>
          </p:cNvPr>
          <p:cNvSpPr/>
          <p:nvPr/>
        </p:nvSpPr>
        <p:spPr>
          <a:xfrm>
            <a:off x="521207" y="1428226"/>
            <a:ext cx="11067413" cy="2434577"/>
          </a:xfrm>
          <a:prstGeom prst="rect">
            <a:avLst/>
          </a:prstGeom>
        </p:spPr>
        <p:txBody>
          <a:bodyPr wrap="square">
            <a:spAutoFit/>
          </a:bodyPr>
          <a:lstStyle/>
          <a:p>
            <a:pPr algn="just">
              <a:lnSpc>
                <a:spcPct val="150000"/>
              </a:lnSpc>
              <a:spcAft>
                <a:spcPts val="800"/>
              </a:spcAft>
            </a:pPr>
            <a:r>
              <a:rPr lang="es-EC" sz="1500" dirty="0">
                <a:latin typeface="Segoe UI Light" panose="020B0502040204020203" pitchFamily="34" charset="0"/>
                <a:ea typeface="Calibri" panose="020F0502020204030204" pitchFamily="34" charset="0"/>
                <a:cs typeface="Times New Roman" panose="02020603050405020304" pitchFamily="18" charset="0"/>
              </a:rPr>
              <a:t>Dar prioridad al manejo del incidente es quizás el punto de decisión más crítico en el proceso de manejo del incidente. Los incidentes no deben manejarse por orden de llegada como resultado de las limitaciones de recursos. En cambio, el manejo debe priorizarse en función de los factores relevantes, como los siguientes:</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Impacto funcional del incidente. </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Información del impacto del incidente. </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Recuperación del incidente. </a:t>
            </a:r>
            <a:endParaRPr lang="es-ES" sz="1500" dirty="0">
              <a:latin typeface="Segoe UI 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58590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a:latin typeface="Segoe UI Light" panose="020B0502040204020203" pitchFamily="34" charset="0"/>
                <a:cs typeface="Segoe UI Light" panose="020B0502040204020203" pitchFamily="34" charset="0"/>
              </a:rPr>
              <a:t>Notificación.</a:t>
            </a:r>
          </a:p>
        </p:txBody>
      </p:sp>
      <p:sp>
        <p:nvSpPr>
          <p:cNvPr id="2" name="Rectángulo 1">
            <a:extLst>
              <a:ext uri="{FF2B5EF4-FFF2-40B4-BE49-F238E27FC236}">
                <a16:creationId xmlns:a16="http://schemas.microsoft.com/office/drawing/2014/main" id="{E474B2F4-F51B-41AC-BB97-32F0B5EB41A0}"/>
              </a:ext>
            </a:extLst>
          </p:cNvPr>
          <p:cNvSpPr/>
          <p:nvPr/>
        </p:nvSpPr>
        <p:spPr>
          <a:xfrm>
            <a:off x="558531" y="1260276"/>
            <a:ext cx="11067413" cy="5230214"/>
          </a:xfrm>
          <a:prstGeom prst="rect">
            <a:avLst/>
          </a:prstGeom>
        </p:spPr>
        <p:txBody>
          <a:bodyPr wrap="square">
            <a:spAutoFit/>
          </a:bodyPr>
          <a:lstStyle/>
          <a:p>
            <a:pPr algn="just">
              <a:lnSpc>
                <a:spcPct val="150000"/>
              </a:lnSpc>
              <a:spcAft>
                <a:spcPts val="800"/>
              </a:spcAft>
            </a:pPr>
            <a:r>
              <a:rPr lang="es-EC" sz="1500" dirty="0">
                <a:latin typeface="Segoe UI Light" panose="020B0502040204020203" pitchFamily="34" charset="0"/>
                <a:ea typeface="Calibri" panose="020F0502020204030204" pitchFamily="34" charset="0"/>
                <a:cs typeface="Times New Roman" panose="02020603050405020304" pitchFamily="18" charset="0"/>
              </a:rPr>
              <a:t>Cuando se analiza y prioriza un incidente, el equipo de respuesta a incidentes debe notificar a las personas apropiadas para que todos los que necesiten participar desempeñen sus funciones. </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Jefe de seguridad de la información</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Oficial de seguridad de información local</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Otros equipos de respuesta a incidentes dentro de la organización</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Equipos externos de respuesta a incidentes (si corresponde)</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Propietario del sistema</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Recursos humanos (para casos que involucran a empleados, como acoso por correo electrónico)</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Asuntos públicos (para incidentes que pueden generar publicidad)</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Departamento legal (para incidentes con posibles ramificaciones legales)</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US-CERT (requerido para agencias y sistemas federales operados en nombre del gobierno federal; consulte la Sección 2.3.4.3)</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Aplicación de la ley (si corresponde)</a:t>
            </a:r>
          </a:p>
        </p:txBody>
      </p:sp>
    </p:spTree>
    <p:extLst>
      <p:ext uri="{BB962C8B-B14F-4D97-AF65-F5344CB8AC3E}">
        <p14:creationId xmlns:p14="http://schemas.microsoft.com/office/powerpoint/2010/main" val="3226615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a:latin typeface="Segoe UI Light" panose="020B0502040204020203" pitchFamily="34" charset="0"/>
                <a:cs typeface="Segoe UI Light" panose="020B0502040204020203" pitchFamily="34" charset="0"/>
              </a:rPr>
              <a:t>Notificación.</a:t>
            </a:r>
          </a:p>
        </p:txBody>
      </p:sp>
      <p:sp>
        <p:nvSpPr>
          <p:cNvPr id="2" name="Rectángulo 1">
            <a:extLst>
              <a:ext uri="{FF2B5EF4-FFF2-40B4-BE49-F238E27FC236}">
                <a16:creationId xmlns:a16="http://schemas.microsoft.com/office/drawing/2014/main" id="{E474B2F4-F51B-41AC-BB97-32F0B5EB41A0}"/>
              </a:ext>
            </a:extLst>
          </p:cNvPr>
          <p:cNvSpPr/>
          <p:nvPr/>
        </p:nvSpPr>
        <p:spPr>
          <a:xfrm>
            <a:off x="562293" y="1848105"/>
            <a:ext cx="11067413" cy="3883692"/>
          </a:xfrm>
          <a:prstGeom prst="rect">
            <a:avLst/>
          </a:prstGeom>
        </p:spPr>
        <p:txBody>
          <a:bodyPr wrap="square">
            <a:spAutoFit/>
          </a:bodyPr>
          <a:lstStyle/>
          <a:p>
            <a:pPr algn="just">
              <a:lnSpc>
                <a:spcPct val="150000"/>
              </a:lnSpc>
              <a:spcAft>
                <a:spcPts val="800"/>
              </a:spcAft>
            </a:pPr>
            <a:r>
              <a:rPr lang="es-EC" sz="1500" dirty="0">
                <a:latin typeface="Segoe UI Light" panose="020B0502040204020203" pitchFamily="34" charset="0"/>
                <a:ea typeface="Calibri" panose="020F0502020204030204" pitchFamily="34" charset="0"/>
                <a:cs typeface="Times New Roman" panose="02020603050405020304" pitchFamily="18" charset="0"/>
              </a:rPr>
              <a:t>Los posibles métodos de comunicación incluyen:</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Correo electrónico</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Sitio web (interno, externo o portal)</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Llamadas telefónicas</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En persona (por ejemplo, sesiones informativas diarias)</a:t>
            </a:r>
          </a:p>
          <a:p>
            <a:pPr marL="285750" indent="-285750" algn="just">
              <a:lnSpc>
                <a:spcPct val="150000"/>
              </a:lnSpc>
              <a:spcAft>
                <a:spcPts val="800"/>
              </a:spcAft>
              <a:buFont typeface="Wingdings" panose="05000000000000000000" pitchFamily="2" charset="2"/>
              <a:buChar char="ü"/>
            </a:pPr>
            <a:r>
              <a:rPr lang="es-EC" sz="1500" dirty="0" err="1">
                <a:latin typeface="Segoe UI Light" panose="020B0502040204020203" pitchFamily="34" charset="0"/>
                <a:cs typeface="Times New Roman" panose="02020603050405020304" pitchFamily="18" charset="0"/>
              </a:rPr>
              <a:t>Greeting</a:t>
            </a:r>
            <a:r>
              <a:rPr lang="es-EC" sz="1500" dirty="0">
                <a:latin typeface="Segoe UI Light" panose="020B0502040204020203" pitchFamily="34" charset="0"/>
                <a:cs typeface="Times New Roman" panose="02020603050405020304" pitchFamily="18" charset="0"/>
              </a:rPr>
              <a:t> Saludo del buzón de voz (por ejemplo, configure un buzón de voz separado para actualizaciones de incidentes y actualice el mensaje de saludo para reflejar el estado actual del incidente; use el saludo del buzón de voz de la mesa de ayuda)</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Papel (por ejemplo, publicar avisos en tableros de anuncios y puertas, entregar avisos en todos los puntos de entrada).</a:t>
            </a:r>
          </a:p>
          <a:p>
            <a:pPr marL="285750" indent="-285750" algn="just">
              <a:lnSpc>
                <a:spcPct val="150000"/>
              </a:lnSpc>
              <a:spcAft>
                <a:spcPts val="800"/>
              </a:spcAft>
              <a:buFont typeface="Wingdings" panose="05000000000000000000" pitchFamily="2" charset="2"/>
              <a:buChar char="ü"/>
            </a:pPr>
            <a:endParaRPr lang="es-EC" sz="1500" dirty="0">
              <a:latin typeface="Segoe UI 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778962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259702" y="759044"/>
            <a:ext cx="11672595" cy="640080"/>
          </a:xfrm>
        </p:spPr>
        <p:txBody>
          <a:bodyPr rtlCol="0">
            <a:normAutofit/>
          </a:bodyPr>
          <a:lstStyle/>
          <a:p>
            <a:pPr algn="ctr" rtl="0"/>
            <a:r>
              <a:rPr lang="es-ES" dirty="0">
                <a:latin typeface="Segoe UI Light" panose="020B0502040204020203" pitchFamily="34" charset="0"/>
                <a:cs typeface="Segoe UI Light" panose="020B0502040204020203" pitchFamily="34" charset="0"/>
              </a:rPr>
              <a:t>Detección de Incidentes</a:t>
            </a:r>
          </a:p>
        </p:txBody>
      </p:sp>
      <p:pic>
        <p:nvPicPr>
          <p:cNvPr id="1026" name="Picture 2">
            <a:extLst>
              <a:ext uri="{FF2B5EF4-FFF2-40B4-BE49-F238E27FC236}">
                <a16:creationId xmlns:a16="http://schemas.microsoft.com/office/drawing/2014/main" id="{DCD0FC94-81FE-40D4-9AFE-E466CF7558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767" b="14069"/>
          <a:stretch/>
        </p:blipFill>
        <p:spPr bwMode="auto">
          <a:xfrm>
            <a:off x="250371" y="1723730"/>
            <a:ext cx="11681926" cy="489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11067414" cy="640080"/>
          </a:xfrm>
        </p:spPr>
        <p:txBody>
          <a:bodyPr rtlCol="0">
            <a:noAutofit/>
          </a:bodyPr>
          <a:lstStyle/>
          <a:p>
            <a:pPr algn="ctr" rtl="0"/>
            <a:r>
              <a:rPr lang="es-ES" dirty="0">
                <a:latin typeface="Segoe UI Light" panose="020B0502040204020203" pitchFamily="34" charset="0"/>
                <a:cs typeface="Segoe UI Light" panose="020B0502040204020203" pitchFamily="34" charset="0"/>
              </a:rPr>
              <a:t>Detección de incidentes</a:t>
            </a:r>
          </a:p>
        </p:txBody>
      </p:sp>
      <p:pic>
        <p:nvPicPr>
          <p:cNvPr id="3" name="Imagen 2">
            <a:extLst>
              <a:ext uri="{FF2B5EF4-FFF2-40B4-BE49-F238E27FC236}">
                <a16:creationId xmlns:a16="http://schemas.microsoft.com/office/drawing/2014/main" id="{3F807CF9-996E-4574-8BBE-5812FFEDD13A}"/>
              </a:ext>
            </a:extLst>
          </p:cNvPr>
          <p:cNvPicPr>
            <a:picLocks noChangeAspect="1"/>
          </p:cNvPicPr>
          <p:nvPr/>
        </p:nvPicPr>
        <p:blipFill>
          <a:blip r:embed="rId3"/>
          <a:stretch>
            <a:fillRect/>
          </a:stretch>
        </p:blipFill>
        <p:spPr>
          <a:xfrm>
            <a:off x="373225" y="1255315"/>
            <a:ext cx="11215396" cy="492556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a:latin typeface="Segoe UI Light" panose="020B0502040204020203" pitchFamily="34" charset="0"/>
                <a:cs typeface="Segoe UI Light" panose="020B0502040204020203" pitchFamily="34" charset="0"/>
              </a:rPr>
              <a:t>Señales de un incidente</a:t>
            </a:r>
          </a:p>
        </p:txBody>
      </p:sp>
      <p:sp>
        <p:nvSpPr>
          <p:cNvPr id="2" name="Rectángulo 1">
            <a:extLst>
              <a:ext uri="{FF2B5EF4-FFF2-40B4-BE49-F238E27FC236}">
                <a16:creationId xmlns:a16="http://schemas.microsoft.com/office/drawing/2014/main" id="{E474B2F4-F51B-41AC-BB97-32F0B5EB41A0}"/>
              </a:ext>
            </a:extLst>
          </p:cNvPr>
          <p:cNvSpPr/>
          <p:nvPr/>
        </p:nvSpPr>
        <p:spPr>
          <a:xfrm>
            <a:off x="521207" y="1428226"/>
            <a:ext cx="11067413" cy="4032001"/>
          </a:xfrm>
          <a:prstGeom prst="rect">
            <a:avLst/>
          </a:prstGeom>
        </p:spPr>
        <p:txBody>
          <a:bodyPr wrap="square">
            <a:spAutoFit/>
          </a:bodyPr>
          <a:lstStyle/>
          <a:p>
            <a:pPr algn="just">
              <a:lnSpc>
                <a:spcPct val="150000"/>
              </a:lnSpc>
              <a:spcAft>
                <a:spcPts val="800"/>
              </a:spcAft>
            </a:pPr>
            <a:r>
              <a:rPr lang="es-ES" sz="1500" dirty="0">
                <a:latin typeface="Segoe UI Light" panose="020B0502040204020203" pitchFamily="34" charset="0"/>
                <a:ea typeface="Calibri" panose="020F0502020204030204" pitchFamily="34" charset="0"/>
                <a:cs typeface="Times New Roman" panose="02020603050405020304" pitchFamily="18" charset="0"/>
              </a:rPr>
              <a:t>Para muchas organizaciones, la parte más desafiante del proceso de respuesta a incidentes es detectar y evaluar con precisión los posibles incidentes, determinando si ha ocurrido un incidente y, de ser así, el tipo, el alcance y la magnitud del problema. Lo que hace que esto sea tan desafiante es una combinación de tres factores:</a:t>
            </a:r>
          </a:p>
          <a:p>
            <a:pPr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IDPS (Sistema de Detección y Prevención de Intrusos ) basados en red y en host, software antivirus y analizadores de registros.</a:t>
            </a:r>
          </a:p>
          <a:p>
            <a:pPr marL="269875" indent="-269875"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El volumen de posibles signos de incidentes suele ser alto;  no es raro que una organización reciba miles o incluso millones de alertas de sensores de detección de intrusos por día. </a:t>
            </a:r>
          </a:p>
          <a:p>
            <a:pPr marL="269875" indent="-269875"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Se necesitan conocimientos técnicos especializados y profundos y una amplia experiencia para un análisis adecuado y eficiente de los datos relacionados con incidentes. </a:t>
            </a:r>
          </a:p>
          <a:p>
            <a:pPr indent="-285750" algn="just">
              <a:lnSpc>
                <a:spcPct val="150000"/>
              </a:lnSpc>
              <a:spcAft>
                <a:spcPts val="800"/>
              </a:spcAft>
              <a:buFont typeface="Wingdings" panose="05000000000000000000" pitchFamily="2" charset="2"/>
              <a:buChar char="ü"/>
            </a:pPr>
            <a:endParaRPr lang="es-EC" sz="1500" dirty="0">
              <a:latin typeface="Segoe UI Light" panose="020B0502040204020203"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ü"/>
            </a:pPr>
            <a:endParaRPr lang="es-E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8150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a:latin typeface="Segoe UI Light" panose="020B0502040204020203" pitchFamily="34" charset="0"/>
                <a:cs typeface="Segoe UI Light" panose="020B0502040204020203" pitchFamily="34" charset="0"/>
              </a:rPr>
              <a:t>Señales de un incidente</a:t>
            </a:r>
          </a:p>
        </p:txBody>
      </p:sp>
      <p:sp>
        <p:nvSpPr>
          <p:cNvPr id="2" name="Rectángulo 1">
            <a:extLst>
              <a:ext uri="{FF2B5EF4-FFF2-40B4-BE49-F238E27FC236}">
                <a16:creationId xmlns:a16="http://schemas.microsoft.com/office/drawing/2014/main" id="{E474B2F4-F51B-41AC-BB97-32F0B5EB41A0}"/>
              </a:ext>
            </a:extLst>
          </p:cNvPr>
          <p:cNvSpPr/>
          <p:nvPr/>
        </p:nvSpPr>
        <p:spPr>
          <a:xfrm>
            <a:off x="521207" y="1428226"/>
            <a:ext cx="11067413" cy="395558"/>
          </a:xfrm>
          <a:prstGeom prst="rect">
            <a:avLst/>
          </a:prstGeom>
        </p:spPr>
        <p:txBody>
          <a:bodyPr wrap="square">
            <a:spAutoFit/>
          </a:bodyPr>
          <a:lstStyle/>
          <a:p>
            <a:pPr algn="just">
              <a:lnSpc>
                <a:spcPct val="150000"/>
              </a:lnSpc>
              <a:spcAft>
                <a:spcPts val="800"/>
              </a:spcAft>
            </a:pPr>
            <a:r>
              <a:rPr lang="es-EC" sz="1500" dirty="0">
                <a:latin typeface="Segoe UI Light" panose="020B0502040204020203" pitchFamily="34" charset="0"/>
                <a:cs typeface="Times New Roman" panose="02020603050405020304" pitchFamily="18" charset="0"/>
              </a:rPr>
              <a:t>Los signos de un incidente se dividen en una de dos categorías: </a:t>
            </a:r>
          </a:p>
        </p:txBody>
      </p:sp>
      <p:graphicFrame>
        <p:nvGraphicFramePr>
          <p:cNvPr id="7" name="Diagrama 6">
            <a:extLst>
              <a:ext uri="{FF2B5EF4-FFF2-40B4-BE49-F238E27FC236}">
                <a16:creationId xmlns:a16="http://schemas.microsoft.com/office/drawing/2014/main" id="{A3AC188D-66A0-48AD-86CC-B1178B61CE3F}"/>
              </a:ext>
            </a:extLst>
          </p:cNvPr>
          <p:cNvGraphicFramePr/>
          <p:nvPr>
            <p:extLst>
              <p:ext uri="{D42A27DB-BD31-4B8C-83A1-F6EECF244321}">
                <p14:modId xmlns:p14="http://schemas.microsoft.com/office/powerpoint/2010/main" val="2589463869"/>
              </p:ext>
            </p:extLst>
          </p:nvPr>
        </p:nvGraphicFramePr>
        <p:xfrm>
          <a:off x="2032000" y="120485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3593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a:latin typeface="Segoe UI Light" panose="020B0502040204020203" pitchFamily="34" charset="0"/>
                <a:cs typeface="Segoe UI Light" panose="020B0502040204020203" pitchFamily="34" charset="0"/>
              </a:rPr>
              <a:t>Señales de un incidente - PRECURSORES</a:t>
            </a:r>
          </a:p>
        </p:txBody>
      </p:sp>
      <p:sp>
        <p:nvSpPr>
          <p:cNvPr id="2" name="Rectángulo 1">
            <a:extLst>
              <a:ext uri="{FF2B5EF4-FFF2-40B4-BE49-F238E27FC236}">
                <a16:creationId xmlns:a16="http://schemas.microsoft.com/office/drawing/2014/main" id="{E474B2F4-F51B-41AC-BB97-32F0B5EB41A0}"/>
              </a:ext>
            </a:extLst>
          </p:cNvPr>
          <p:cNvSpPr/>
          <p:nvPr/>
        </p:nvSpPr>
        <p:spPr>
          <a:xfrm>
            <a:off x="1416945" y="3052437"/>
            <a:ext cx="6346124" cy="1536896"/>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Entradas de registro del servidor web que muestran el uso de un escáner de vulnerabilidades</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Un anuncio de un nuevo </a:t>
            </a:r>
            <a:r>
              <a:rPr lang="es-EC" sz="1500" dirty="0" err="1">
                <a:latin typeface="Segoe UI Light" panose="020B0502040204020203" pitchFamily="34" charset="0"/>
                <a:cs typeface="Times New Roman" panose="02020603050405020304" pitchFamily="18" charset="0"/>
              </a:rPr>
              <a:t>exploit</a:t>
            </a:r>
            <a:r>
              <a:rPr lang="es-EC" sz="1500" dirty="0">
                <a:latin typeface="Segoe UI Light" panose="020B0502040204020203" pitchFamily="34" charset="0"/>
                <a:cs typeface="Times New Roman" panose="02020603050405020304" pitchFamily="18" charset="0"/>
              </a:rPr>
              <a:t> que se dirige a una vulnerabilidad del servidor de correo de la organización</a:t>
            </a:r>
          </a:p>
        </p:txBody>
      </p:sp>
      <p:pic>
        <p:nvPicPr>
          <p:cNvPr id="4" name="Imagen 3" descr="Imagen que contiene luz&#10;&#10;Descripción generada automáticamente">
            <a:extLst>
              <a:ext uri="{FF2B5EF4-FFF2-40B4-BE49-F238E27FC236}">
                <a16:creationId xmlns:a16="http://schemas.microsoft.com/office/drawing/2014/main" id="{4AE67D19-5A21-4BFD-A4EF-921A37660CA9}"/>
              </a:ext>
            </a:extLst>
          </p:cNvPr>
          <p:cNvPicPr>
            <a:picLocks noChangeAspect="1"/>
          </p:cNvPicPr>
          <p:nvPr/>
        </p:nvPicPr>
        <p:blipFill>
          <a:blip r:embed="rId3"/>
          <a:stretch>
            <a:fillRect/>
          </a:stretch>
        </p:blipFill>
        <p:spPr>
          <a:xfrm>
            <a:off x="7978391" y="1428226"/>
            <a:ext cx="3939881" cy="4183743"/>
          </a:xfrm>
          <a:prstGeom prst="rect">
            <a:avLst/>
          </a:prstGeom>
        </p:spPr>
      </p:pic>
    </p:spTree>
    <p:extLst>
      <p:ext uri="{BB962C8B-B14F-4D97-AF65-F5344CB8AC3E}">
        <p14:creationId xmlns:p14="http://schemas.microsoft.com/office/powerpoint/2010/main" val="3385099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7457184" cy="640080"/>
          </a:xfrm>
        </p:spPr>
        <p:txBody>
          <a:bodyPr rtlCol="0">
            <a:noAutofit/>
          </a:bodyPr>
          <a:lstStyle/>
          <a:p>
            <a:pPr rtl="0"/>
            <a:r>
              <a:rPr lang="es-ES" dirty="0">
                <a:latin typeface="Segoe UI Light" panose="020B0502040204020203" pitchFamily="34" charset="0"/>
                <a:cs typeface="Segoe UI Light" panose="020B0502040204020203" pitchFamily="34" charset="0"/>
              </a:rPr>
              <a:t>Señales de un incidente - INDICADORES</a:t>
            </a:r>
          </a:p>
        </p:txBody>
      </p:sp>
      <p:sp>
        <p:nvSpPr>
          <p:cNvPr id="2" name="Rectángulo 1">
            <a:extLst>
              <a:ext uri="{FF2B5EF4-FFF2-40B4-BE49-F238E27FC236}">
                <a16:creationId xmlns:a16="http://schemas.microsoft.com/office/drawing/2014/main" id="{E474B2F4-F51B-41AC-BB97-32F0B5EB41A0}"/>
              </a:ext>
            </a:extLst>
          </p:cNvPr>
          <p:cNvSpPr/>
          <p:nvPr/>
        </p:nvSpPr>
        <p:spPr>
          <a:xfrm>
            <a:off x="521207" y="1428226"/>
            <a:ext cx="6849977" cy="5166094"/>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Un sensor de detección de intrusiones en la red alerta cuando se produce un intento de desbordamiento de búfer contra un servidor de base de datos.</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El software antivirus alerta cuando detecta que un host está infectado con malware.</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Un administrador del sistema ve un nombre de archivo con caracteres inusuales.</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Un host registra un cambio de configuración de auditoría en su registro.</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Una aplicación registra múltiples intentos fallidos de inicio de sesión desde un sistema remoto desconocido.</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Un administrador de correo electrónico ve una gran cantidad de correos electrónicos rechazados con contenido sospechoso.</a:t>
            </a:r>
          </a:p>
          <a:p>
            <a:pPr marL="285750" indent="-285750" algn="just">
              <a:lnSpc>
                <a:spcPct val="150000"/>
              </a:lnSpc>
              <a:spcAft>
                <a:spcPts val="800"/>
              </a:spcAft>
              <a:buFont typeface="Wingdings" panose="05000000000000000000" pitchFamily="2" charset="2"/>
              <a:buChar char="ü"/>
            </a:pPr>
            <a:r>
              <a:rPr lang="es-EC" sz="1500" dirty="0">
                <a:latin typeface="Segoe UI Light" panose="020B0502040204020203" pitchFamily="34" charset="0"/>
                <a:cs typeface="Times New Roman" panose="02020603050405020304" pitchFamily="18" charset="0"/>
              </a:rPr>
              <a:t>Un administrador de red nota una desviación inusual de los flujos de tráfico de red típicos</a:t>
            </a:r>
          </a:p>
        </p:txBody>
      </p:sp>
      <p:pic>
        <p:nvPicPr>
          <p:cNvPr id="4" name="Imagen 3" descr="Imagen que contiene reloj&#10;&#10;Descripción generada automáticamente">
            <a:extLst>
              <a:ext uri="{FF2B5EF4-FFF2-40B4-BE49-F238E27FC236}">
                <a16:creationId xmlns:a16="http://schemas.microsoft.com/office/drawing/2014/main" id="{52940F95-5655-45A5-8541-501455791971}"/>
              </a:ext>
            </a:extLst>
          </p:cNvPr>
          <p:cNvPicPr>
            <a:picLocks noChangeAspect="1"/>
          </p:cNvPicPr>
          <p:nvPr/>
        </p:nvPicPr>
        <p:blipFill>
          <a:blip r:embed="rId3"/>
          <a:stretch>
            <a:fillRect/>
          </a:stretch>
        </p:blipFill>
        <p:spPr>
          <a:xfrm>
            <a:off x="7371184" y="1460883"/>
            <a:ext cx="4534293" cy="4503810"/>
          </a:xfrm>
          <a:prstGeom prst="rect">
            <a:avLst/>
          </a:prstGeom>
        </p:spPr>
      </p:pic>
    </p:spTree>
    <p:extLst>
      <p:ext uri="{BB962C8B-B14F-4D97-AF65-F5344CB8AC3E}">
        <p14:creationId xmlns:p14="http://schemas.microsoft.com/office/powerpoint/2010/main" val="2195522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11114066" cy="640080"/>
          </a:xfrm>
        </p:spPr>
        <p:txBody>
          <a:bodyPr rtlCol="0">
            <a:noAutofit/>
          </a:bodyPr>
          <a:lstStyle/>
          <a:p>
            <a:pPr algn="ctr"/>
            <a:r>
              <a:rPr lang="es-ES" dirty="0">
                <a:latin typeface="Segoe UI Light" panose="020B0502040204020203" pitchFamily="34" charset="0"/>
                <a:cs typeface="Segoe UI Light" panose="020B0502040204020203" pitchFamily="34" charset="0"/>
              </a:rPr>
              <a:t>Fuentes comunes de precursores e indicadores</a:t>
            </a:r>
          </a:p>
        </p:txBody>
      </p:sp>
      <p:pic>
        <p:nvPicPr>
          <p:cNvPr id="9" name="Imagen 8">
            <a:extLst>
              <a:ext uri="{FF2B5EF4-FFF2-40B4-BE49-F238E27FC236}">
                <a16:creationId xmlns:a16="http://schemas.microsoft.com/office/drawing/2014/main" id="{247590C1-EE7F-4200-96D6-14303951BC20}"/>
              </a:ext>
            </a:extLst>
          </p:cNvPr>
          <p:cNvPicPr>
            <a:picLocks noChangeAspect="1"/>
          </p:cNvPicPr>
          <p:nvPr/>
        </p:nvPicPr>
        <p:blipFill>
          <a:blip r:embed="rId3"/>
          <a:stretch>
            <a:fillRect/>
          </a:stretch>
        </p:blipFill>
        <p:spPr>
          <a:xfrm>
            <a:off x="1372190" y="2019476"/>
            <a:ext cx="9447619" cy="2819048"/>
          </a:xfrm>
          <a:prstGeom prst="rect">
            <a:avLst/>
          </a:prstGeom>
        </p:spPr>
      </p:pic>
    </p:spTree>
    <p:extLst>
      <p:ext uri="{BB962C8B-B14F-4D97-AF65-F5344CB8AC3E}">
        <p14:creationId xmlns:p14="http://schemas.microsoft.com/office/powerpoint/2010/main" val="4276490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11114066" cy="640080"/>
          </a:xfrm>
        </p:spPr>
        <p:txBody>
          <a:bodyPr rtlCol="0">
            <a:noAutofit/>
          </a:bodyPr>
          <a:lstStyle/>
          <a:p>
            <a:pPr algn="ctr"/>
            <a:r>
              <a:rPr lang="es-ES" dirty="0">
                <a:latin typeface="Segoe UI Light" panose="020B0502040204020203" pitchFamily="34" charset="0"/>
                <a:cs typeface="Segoe UI Light" panose="020B0502040204020203" pitchFamily="34" charset="0"/>
              </a:rPr>
              <a:t>Fuentes comunes de precursores e indicadores</a:t>
            </a:r>
          </a:p>
        </p:txBody>
      </p:sp>
      <p:pic>
        <p:nvPicPr>
          <p:cNvPr id="3" name="Imagen 2" descr="Imagen que contiene reloj&#10;&#10;Descripción generada automáticamente">
            <a:extLst>
              <a:ext uri="{FF2B5EF4-FFF2-40B4-BE49-F238E27FC236}">
                <a16:creationId xmlns:a16="http://schemas.microsoft.com/office/drawing/2014/main" id="{12E9B50C-8C8E-44EA-B898-0CEAF8128654}"/>
              </a:ext>
            </a:extLst>
          </p:cNvPr>
          <p:cNvPicPr>
            <a:picLocks noChangeAspect="1"/>
          </p:cNvPicPr>
          <p:nvPr/>
        </p:nvPicPr>
        <p:blipFill>
          <a:blip r:embed="rId3"/>
          <a:stretch>
            <a:fillRect/>
          </a:stretch>
        </p:blipFill>
        <p:spPr>
          <a:xfrm>
            <a:off x="1360780" y="2013127"/>
            <a:ext cx="9434920" cy="2831746"/>
          </a:xfrm>
          <a:prstGeom prst="rect">
            <a:avLst/>
          </a:prstGeom>
        </p:spPr>
      </p:pic>
    </p:spTree>
    <p:extLst>
      <p:ext uri="{BB962C8B-B14F-4D97-AF65-F5344CB8AC3E}">
        <p14:creationId xmlns:p14="http://schemas.microsoft.com/office/powerpoint/2010/main" val="2410987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58_TF10001108.potx" id="{3068D4C4-799F-4D37-B4B4-23B54CC64B2C}" vid="{0428EABF-2A66-4C1D-8919-2064943E471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Le damos la bienvenida a PowerPoint 2016</Template>
  <TotalTime>0</TotalTime>
  <Words>1091</Words>
  <Application>Microsoft Office PowerPoint</Application>
  <PresentationFormat>Panorámica</PresentationFormat>
  <Paragraphs>108</Paragraphs>
  <Slides>19</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Segoe UI</vt:lpstr>
      <vt:lpstr>Segoe UI Light</vt:lpstr>
      <vt:lpstr>Wingdings</vt:lpstr>
      <vt:lpstr>WelcomeDoc</vt:lpstr>
      <vt:lpstr>Análisis y detección de incidentes</vt:lpstr>
      <vt:lpstr>Detección de Incidentes</vt:lpstr>
      <vt:lpstr>Detección de incidentes</vt:lpstr>
      <vt:lpstr>Señales de un incidente</vt:lpstr>
      <vt:lpstr>Señales de un incidente</vt:lpstr>
      <vt:lpstr>Señales de un incidente - PRECURSORES</vt:lpstr>
      <vt:lpstr>Señales de un incidente - INDICADORES</vt:lpstr>
      <vt:lpstr>Fuentes comunes de precursores e indicadores</vt:lpstr>
      <vt:lpstr>Fuentes comunes de precursores e indicadores</vt:lpstr>
      <vt:lpstr>Fuentes comunes de precursores e indicadores</vt:lpstr>
      <vt:lpstr>Fuentes comunes de precursores e indicadores</vt:lpstr>
      <vt:lpstr>Análisis de Incidentes</vt:lpstr>
      <vt:lpstr>Análisis de los incidentes</vt:lpstr>
      <vt:lpstr>Análisis de los incidentes</vt:lpstr>
      <vt:lpstr>Documentación, Priorización y Notificación</vt:lpstr>
      <vt:lpstr>Documentación</vt:lpstr>
      <vt:lpstr>Priorización.</vt:lpstr>
      <vt:lpstr>Notificación.</vt:lpstr>
      <vt:lpstr>Notificación.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2019-10-15T19:38:27Z</dcterms:created>
  <dcterms:modified xsi:type="dcterms:W3CDTF">2019-10-15T21:42:38Z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