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972048" y="366713"/>
            <a:ext cx="1543052" cy="78009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342900" y="366713"/>
            <a:ext cx="4476753" cy="78009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4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342900" y="2133600"/>
            <a:ext cx="3009901" cy="603408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1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2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200" y="1435101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1"/>
            <a:ext cx="5486401" cy="5667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9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13144" y="6406786"/>
            <a:ext cx="273657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7.jpeg"/><Relationship Id="rId6" Type="http://schemas.openxmlformats.org/officeDocument/2006/relationships/image" Target="../media/image28.png"/><Relationship Id="rId7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jpe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5.jpeg"/><Relationship Id="rId9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124200" y="5819422"/>
            <a:ext cx="28956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Avtor: Jure Novak</a:t>
            </a:r>
          </a:p>
          <a:p>
            <a: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Mentor: prof. dr. Dragan Mihailović</a:t>
            </a:r>
          </a:p>
          <a:p>
            <a: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Januar 2017</a:t>
            </a:r>
          </a:p>
        </p:txBody>
      </p:sp>
      <p:sp>
        <p:nvSpPr>
          <p:cNvPr id="113" name="Shape 113"/>
          <p:cNvSpPr/>
          <p:nvPr>
            <p:ph type="ctrTitle"/>
          </p:nvPr>
        </p:nvSpPr>
        <p:spPr>
          <a:xfrm>
            <a:off x="685800" y="1880170"/>
            <a:ext cx="7772400" cy="1470026"/>
          </a:xfrm>
          <a:prstGeom prst="rect">
            <a:avLst/>
          </a:prstGeom>
        </p:spPr>
        <p:txBody>
          <a:bodyPr/>
          <a:lstStyle/>
          <a:p>
            <a:pPr defTabSz="859536">
              <a:defRPr sz="4136">
                <a:latin typeface="+mj-lt"/>
                <a:ea typeface="+mj-ea"/>
                <a:cs typeface="+mj-cs"/>
                <a:sym typeface="Helvetica"/>
              </a:defRPr>
            </a:pPr>
            <a:r>
              <a:t>Navodila za uporabo elipsometra</a:t>
            </a:r>
            <a:br/>
            <a:r>
              <a:t>Accurion EP4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2757219" y="4397332"/>
            <a:ext cx="3629562" cy="586508"/>
            <a:chOff x="184790" y="139548"/>
            <a:chExt cx="3629560" cy="586506"/>
          </a:xfrm>
        </p:grpSpPr>
        <p:pic>
          <p:nvPicPr>
            <p:cNvPr id="114" name="image1.png" descr="E:\Novak\screeni\f7-correct_-1-150x15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4790" y="139548"/>
              <a:ext cx="586507" cy="5865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" name="Shape 115"/>
            <p:cNvSpPr/>
            <p:nvPr/>
          </p:nvSpPr>
          <p:spPr>
            <a:xfrm>
              <a:off x="864096" y="247381"/>
              <a:ext cx="295025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Odsek za kompleksne snovi</a:t>
              </a:r>
            </a:p>
          </p:txBody>
        </p:sp>
      </p:grpSp>
      <p:pic>
        <p:nvPicPr>
          <p:cNvPr id="117" name="ijs_log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3023" y="342469"/>
            <a:ext cx="1777954" cy="490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6957" y="809014"/>
            <a:ext cx="581026" cy="111442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240191" y="492305"/>
            <a:ext cx="2077265" cy="3073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ROI = region of interest</a:t>
            </a:r>
          </a:p>
        </p:txBody>
      </p:sp>
      <p:sp>
        <p:nvSpPr>
          <p:cNvPr id="246" name="Shape 246"/>
          <p:cNvSpPr/>
          <p:nvPr/>
        </p:nvSpPr>
        <p:spPr>
          <a:xfrm>
            <a:off x="3241469" y="1593903"/>
            <a:ext cx="452339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231184" y="787121"/>
            <a:ext cx="2631031" cy="980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Pri elipsometriji je pomembno, da meritve opravljamo na homogenih zaplatah vzorca. Primerna področja iščemo s premikanjem mizice, nato pa jih označimo.</a:t>
            </a:r>
          </a:p>
        </p:txBody>
      </p:sp>
      <p:pic>
        <p:nvPicPr>
          <p:cNvPr id="248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6259" y="2065146"/>
            <a:ext cx="1847851" cy="1647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250838" y="2014834"/>
            <a:ext cx="2114265" cy="169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Označena področja brišemo z desnim klikom. </a:t>
            </a: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Meritve bomo izvajali  pri večih kotih, zato moramo </a:t>
            </a:r>
            <a:r>
              <a:rPr b="1"/>
              <a:t>zelo natančno nastaviti višino</a:t>
            </a:r>
            <a:r>
              <a:t>,  da se nam ROI ne bodo relativno premikali s spreminjanjem  kota.</a:t>
            </a:r>
          </a:p>
        </p:txBody>
      </p:sp>
      <p:sp>
        <p:nvSpPr>
          <p:cNvPr id="250" name="Shape 250"/>
          <p:cNvSpPr/>
          <p:nvPr/>
        </p:nvSpPr>
        <p:spPr>
          <a:xfrm>
            <a:off x="253294" y="4585391"/>
            <a:ext cx="4025658" cy="624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Natavimo recimo AOI (angle of incidence) najprej na 50 stopinj in na sliki spremljamo, kako se spreminja položaj neke sfokusirane pike. </a:t>
            </a:r>
          </a:p>
        </p:txBody>
      </p:sp>
      <p:pic>
        <p:nvPicPr>
          <p:cNvPr id="251" name="image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6700" y="5266481"/>
            <a:ext cx="2444246" cy="1497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32.jpg" descr="E:\Novak\premikanje_50st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83713" y="1256545"/>
            <a:ext cx="3130580" cy="2486737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6798550" y="1955180"/>
            <a:ext cx="144585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spremljamo to piko</a:t>
            </a:r>
          </a:p>
        </p:txBody>
      </p:sp>
      <p:sp>
        <p:nvSpPr>
          <p:cNvPr id="254" name="Shape 254"/>
          <p:cNvSpPr/>
          <p:nvPr/>
        </p:nvSpPr>
        <p:spPr>
          <a:xfrm flipH="1">
            <a:off x="7071572" y="2221340"/>
            <a:ext cx="210326" cy="260818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4788148" y="437612"/>
            <a:ext cx="3085935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Za spremljanje pike uporabimo „črta“ ROI, ki jo naredimo na sredini slike.</a:t>
            </a:r>
          </a:p>
        </p:txBody>
      </p:sp>
      <p:pic>
        <p:nvPicPr>
          <p:cNvPr id="25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0" t="7176" r="0" b="35663"/>
          <a:stretch>
            <a:fillRect/>
          </a:stretch>
        </p:blipFill>
        <p:spPr>
          <a:xfrm>
            <a:off x="8300924" y="304668"/>
            <a:ext cx="581026" cy="63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7935435" y="574696"/>
            <a:ext cx="452339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58" name="image33.png" descr="E:\Novak\premikanje_60sto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53963" y="4132438"/>
            <a:ext cx="3027743" cy="247866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6902164" y="4671891"/>
            <a:ext cx="1445859" cy="61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pika se je relativno premaknila!</a:t>
            </a:r>
          </a:p>
        </p:txBody>
      </p:sp>
      <p:sp>
        <p:nvSpPr>
          <p:cNvPr id="260" name="Shape 260"/>
          <p:cNvSpPr/>
          <p:nvPr/>
        </p:nvSpPr>
        <p:spPr>
          <a:xfrm flipH="1">
            <a:off x="7064570" y="5345438"/>
            <a:ext cx="210326" cy="260818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1" name="Shape 261"/>
          <p:cNvSpPr/>
          <p:nvPr/>
        </p:nvSpPr>
        <p:spPr>
          <a:xfrm>
            <a:off x="5587815" y="4395158"/>
            <a:ext cx="1445859" cy="276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1200"/>
            </a:lvl1pPr>
          </a:lstStyle>
          <a:p>
            <a:pPr/>
            <a:r>
              <a:t>AOI = 60 stopinj</a:t>
            </a:r>
          </a:p>
        </p:txBody>
      </p:sp>
      <p:sp>
        <p:nvSpPr>
          <p:cNvPr id="262" name="Shape 262"/>
          <p:cNvSpPr/>
          <p:nvPr/>
        </p:nvSpPr>
        <p:spPr>
          <a:xfrm>
            <a:off x="5579895" y="1481323"/>
            <a:ext cx="1445859" cy="27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1200"/>
            </a:lvl1pPr>
          </a:lstStyle>
          <a:p>
            <a:pPr/>
            <a:r>
              <a:t>AOI = 50 stopinj</a:t>
            </a:r>
          </a:p>
        </p:txBody>
      </p:sp>
      <p:sp>
        <p:nvSpPr>
          <p:cNvPr id="263" name="Shape 263"/>
          <p:cNvSpPr/>
          <p:nvPr/>
        </p:nvSpPr>
        <p:spPr>
          <a:xfrm flipH="1">
            <a:off x="4559300" y="-1181494"/>
            <a:ext cx="1" cy="5615290"/>
          </a:xfrm>
          <a:prstGeom prst="line">
            <a:avLst/>
          </a:prstGeom>
          <a:ln w="25400" cap="rnd">
            <a:solidFill>
              <a:srgbClr val="DCDEE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-149011" y="-27714"/>
            <a:ext cx="4728668" cy="496985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518448" y="-49314"/>
            <a:ext cx="3520751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Označevanje ROI</a:t>
            </a:r>
          </a:p>
        </p:txBody>
      </p:sp>
      <p:sp>
        <p:nvSpPr>
          <p:cNvPr id="266" name="Shape 266"/>
          <p:cNvSpPr/>
          <p:nvPr/>
        </p:nvSpPr>
        <p:spPr>
          <a:xfrm>
            <a:off x="-149011" y="4032156"/>
            <a:ext cx="4728668" cy="496985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518448" y="4010557"/>
            <a:ext cx="3520751" cy="51858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Korekcija višine - tretjič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image34.png" descr="E:\Novak\brez_premikanja_60s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225" y="4082629"/>
            <a:ext cx="2921001" cy="233872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 flipH="1">
            <a:off x="2922785" y="4763431"/>
            <a:ext cx="50061" cy="393682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>
            <a:off x="319532" y="857386"/>
            <a:ext cx="3969746" cy="6198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</a:defRPr>
            </a:lvl1pPr>
          </a:lstStyle>
          <a:p>
            <a:pPr/>
            <a:r>
              <a:t>Če se je pika pri povečevanju kota premaknila relativno navzdol, to pomeni, da moramo zmanjšati višino in obratno.</a:t>
            </a:r>
          </a:p>
        </p:txBody>
      </p:sp>
      <p:pic>
        <p:nvPicPr>
          <p:cNvPr id="272" name="image35.png" descr="E:\Novak\brez_premikanja_50sto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585" y="1582316"/>
            <a:ext cx="2921001" cy="2398412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2189611" y="2110782"/>
            <a:ext cx="144585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spremljamo to piko</a:t>
            </a:r>
          </a:p>
        </p:txBody>
      </p:sp>
      <p:sp>
        <p:nvSpPr>
          <p:cNvPr id="274" name="Shape 274"/>
          <p:cNvSpPr/>
          <p:nvPr/>
        </p:nvSpPr>
        <p:spPr>
          <a:xfrm flipH="1">
            <a:off x="2869305" y="2572447"/>
            <a:ext cx="43236" cy="375977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5" name="Shape 275"/>
          <p:cNvSpPr/>
          <p:nvPr/>
        </p:nvSpPr>
        <p:spPr>
          <a:xfrm>
            <a:off x="1095866" y="1802048"/>
            <a:ext cx="1193995" cy="2769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1200"/>
            </a:lvl1pPr>
          </a:lstStyle>
          <a:p>
            <a:pPr/>
            <a:r>
              <a:t>AOI = 50 stopinj</a:t>
            </a:r>
          </a:p>
        </p:txBody>
      </p:sp>
      <p:sp>
        <p:nvSpPr>
          <p:cNvPr id="276" name="Shape 276"/>
          <p:cNvSpPr/>
          <p:nvPr/>
        </p:nvSpPr>
        <p:spPr>
          <a:xfrm>
            <a:off x="1090392" y="4255601"/>
            <a:ext cx="1204943" cy="276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1200"/>
            </a:lvl1pPr>
          </a:lstStyle>
          <a:p>
            <a:pPr/>
            <a:r>
              <a:t>AOI = 60 stopinj</a:t>
            </a:r>
          </a:p>
        </p:txBody>
      </p:sp>
      <p:sp>
        <p:nvSpPr>
          <p:cNvPr id="277" name="Shape 277"/>
          <p:cNvSpPr/>
          <p:nvPr/>
        </p:nvSpPr>
        <p:spPr>
          <a:xfrm>
            <a:off x="2392600" y="4358966"/>
            <a:ext cx="1090680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brez</a:t>
            </a:r>
          </a:p>
          <a:p>
            <a:pPr algn="ctr">
              <a:defRPr b="1" sz="1200">
                <a:solidFill>
                  <a:srgbClr val="FFFFFF"/>
                </a:solidFill>
              </a:defRPr>
            </a:pPr>
            <a:r>
              <a:t>premika - OK</a:t>
            </a:r>
          </a:p>
        </p:txBody>
      </p:sp>
      <p:sp>
        <p:nvSpPr>
          <p:cNvPr id="278" name="Shape 278"/>
          <p:cNvSpPr/>
          <p:nvPr/>
        </p:nvSpPr>
        <p:spPr>
          <a:xfrm>
            <a:off x="4882553" y="2941272"/>
            <a:ext cx="3969746" cy="7976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</a:defRPr>
            </a:lvl1pPr>
          </a:lstStyle>
          <a:p>
            <a:pPr/>
            <a:r>
              <a:t>Sedaj imamo vse nared za izvedbo meritve. Za pomiritev vesti še enkrat pogledamo, ali imamo dobro poravnavo (align), saj se včasih vzorec premakne. Še enkrat označimo željene ROI.</a:t>
            </a:r>
          </a:p>
        </p:txBody>
      </p:sp>
      <p:sp>
        <p:nvSpPr>
          <p:cNvPr id="279" name="Shape 279"/>
          <p:cNvSpPr/>
          <p:nvPr/>
        </p:nvSpPr>
        <p:spPr>
          <a:xfrm>
            <a:off x="-65238" y="-1831"/>
            <a:ext cx="9274477" cy="496985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2556888" y="-12631"/>
            <a:ext cx="4030224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Korekcija višine - tretjič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 flipH="1">
            <a:off x="4572000" y="306365"/>
            <a:ext cx="1" cy="6822080"/>
          </a:xfrm>
          <a:prstGeom prst="line">
            <a:avLst/>
          </a:prstGeom>
          <a:ln w="25400" cap="rnd">
            <a:solidFill>
              <a:srgbClr val="DCDEE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330314" y="1377507"/>
            <a:ext cx="3969746" cy="802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Elipsometrijo bomo opravljali pri večih vpadnih kotih (AOI – angle of incidence). Željeni razpon in natančnost izberemo v meniju „AOI“. Razpon 45 do 66 stopinj s korakom ene stopinje je dober začetek.</a:t>
            </a:r>
          </a:p>
        </p:txBody>
      </p:sp>
      <p:pic>
        <p:nvPicPr>
          <p:cNvPr id="284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666" y="2595786"/>
            <a:ext cx="3767042" cy="266429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43034" y="4352079"/>
            <a:ext cx="452339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6" name="Shape 286"/>
          <p:cNvSpPr/>
          <p:nvPr/>
        </p:nvSpPr>
        <p:spPr>
          <a:xfrm>
            <a:off x="4990003" y="1070442"/>
            <a:ext cx="3969746" cy="624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Natančnost iskanja ničle svetlobnega toka nastavimo v zavihku „measure“. Izbrani parametri vplivajo na dolžino meritve.</a:t>
            </a:r>
          </a:p>
        </p:txBody>
      </p:sp>
      <p:pic>
        <p:nvPicPr>
          <p:cNvPr id="287" name="image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5178" y="2594434"/>
            <a:ext cx="3992370" cy="266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4610571" y="2994160"/>
            <a:ext cx="28631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Shape 289"/>
          <p:cNvSpPr/>
          <p:nvPr/>
        </p:nvSpPr>
        <p:spPr>
          <a:xfrm>
            <a:off x="4866491" y="5493167"/>
            <a:ext cx="3969746" cy="1158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Za meritve ponavadi izberemo „balanced“ natančnost, iskanje ničle v „four zones“ in dve iteraciji. Za spoznavanje z opremo pa lahko seveda uporabimo tudi „max speed“, „one zone“ in eno iteracijo.</a:t>
            </a:r>
          </a:p>
          <a:p>
            <a:pPr algn="just">
              <a:defRPr b="1" sz="1200" u="sng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Pred zagonom meritve še enkrat pogledamo, če je vzorec poravnan (“align menu”.)</a:t>
            </a:r>
          </a:p>
        </p:txBody>
      </p:sp>
      <p:pic>
        <p:nvPicPr>
          <p:cNvPr id="290" name="image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5101" y="1666984"/>
            <a:ext cx="1152526" cy="81915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-65238" y="-1831"/>
            <a:ext cx="9274477" cy="49698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2057860" y="-12631"/>
            <a:ext cx="5028280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Nastavitve parametrov meritve</a:t>
            </a:r>
          </a:p>
        </p:txBody>
      </p:sp>
      <p:sp>
        <p:nvSpPr>
          <p:cNvPr id="293" name="Shape 293"/>
          <p:cNvSpPr/>
          <p:nvPr/>
        </p:nvSpPr>
        <p:spPr>
          <a:xfrm>
            <a:off x="1586656" y="616427"/>
            <a:ext cx="1457061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 Razpon kotov</a:t>
            </a:r>
          </a:p>
        </p:txBody>
      </p:sp>
      <p:sp>
        <p:nvSpPr>
          <p:cNvPr id="294" name="Shape 294"/>
          <p:cNvSpPr/>
          <p:nvPr/>
        </p:nvSpPr>
        <p:spPr>
          <a:xfrm>
            <a:off x="4980543" y="616427"/>
            <a:ext cx="3741642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 Natančnost iskanja ničle svetlobega toka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flipH="1">
            <a:off x="4572000" y="306365"/>
            <a:ext cx="1" cy="6822080"/>
          </a:xfrm>
          <a:prstGeom prst="line">
            <a:avLst/>
          </a:prstGeom>
          <a:ln w="25400" cap="rnd">
            <a:solidFill>
              <a:srgbClr val="DCDEE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953391" y="1185185"/>
            <a:ext cx="2664297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Meritev zaženemo z gumbom „start“.</a:t>
            </a:r>
          </a:p>
        </p:txBody>
      </p:sp>
      <p:pic>
        <p:nvPicPr>
          <p:cNvPr id="298" name="image39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8979"/>
          <a:stretch>
            <a:fillRect/>
          </a:stretch>
        </p:blipFill>
        <p:spPr>
          <a:xfrm>
            <a:off x="1787064" y="1545757"/>
            <a:ext cx="996790" cy="921398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485338" y="3483371"/>
            <a:ext cx="3600402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 uporabniškem vmesniku lahko spremljamo fitanje ničle svetlobnega toka.</a:t>
            </a:r>
          </a:p>
        </p:txBody>
      </p:sp>
      <p:pic>
        <p:nvPicPr>
          <p:cNvPr id="300" name="image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323" y="4140794"/>
            <a:ext cx="3888433" cy="2287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1364" y="2504013"/>
            <a:ext cx="3693798" cy="2653179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5148064" y="1417424"/>
            <a:ext cx="3600402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Rezultate meritev po posameznih conah in ROI si lahko pogledamo v uporabniškem vmesniku.</a:t>
            </a:r>
          </a:p>
        </p:txBody>
      </p:sp>
      <p:sp>
        <p:nvSpPr>
          <p:cNvPr id="303" name="Shape 303"/>
          <p:cNvSpPr/>
          <p:nvPr/>
        </p:nvSpPr>
        <p:spPr>
          <a:xfrm>
            <a:off x="6948264" y="2081180"/>
            <a:ext cx="1" cy="383990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6122359" y="2081180"/>
            <a:ext cx="1" cy="383990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 flipV="1">
            <a:off x="7524328" y="4509120"/>
            <a:ext cx="1" cy="838122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>
            <a:off x="-65238" y="-1831"/>
            <a:ext cx="9274477" cy="49698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2368180" y="-12631"/>
            <a:ext cx="4407640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Spremljanje poteka meritve</a:t>
            </a:r>
          </a:p>
        </p:txBody>
      </p:sp>
      <p:sp>
        <p:nvSpPr>
          <p:cNvPr id="308" name="Shape 308"/>
          <p:cNvSpPr/>
          <p:nvPr/>
        </p:nvSpPr>
        <p:spPr>
          <a:xfrm>
            <a:off x="1557009" y="743427"/>
            <a:ext cx="1457061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Start meritve</a:t>
            </a:r>
          </a:p>
        </p:txBody>
      </p:sp>
      <p:sp>
        <p:nvSpPr>
          <p:cNvPr id="309" name="Shape 309"/>
          <p:cNvSpPr/>
          <p:nvPr/>
        </p:nvSpPr>
        <p:spPr>
          <a:xfrm>
            <a:off x="1154345" y="2999601"/>
            <a:ext cx="2262389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Spremljanje iskanja ničle</a:t>
            </a:r>
          </a:p>
        </p:txBody>
      </p:sp>
      <p:sp>
        <p:nvSpPr>
          <p:cNvPr id="310" name="Shape 310"/>
          <p:cNvSpPr/>
          <p:nvPr/>
        </p:nvSpPr>
        <p:spPr>
          <a:xfrm>
            <a:off x="6116015" y="855267"/>
            <a:ext cx="1457062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Ogled meritev</a:t>
            </a:r>
          </a:p>
        </p:txBody>
      </p:sp>
      <p:sp>
        <p:nvSpPr>
          <p:cNvPr id="311" name="Shape 311"/>
          <p:cNvSpPr/>
          <p:nvPr/>
        </p:nvSpPr>
        <p:spPr>
          <a:xfrm>
            <a:off x="6801399" y="5026566"/>
            <a:ext cx="1266670" cy="4547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Eksperimentalni Brewsterjev kot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1814968" y="1397630"/>
            <a:ext cx="5514064" cy="6198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</a:defRPr>
            </a:lvl1pPr>
          </a:lstStyle>
          <a:p>
            <a:pPr/>
            <a:r>
              <a:t>Meritve lahko izvozimo na več načinov, najbolje jih je shraniti v Excel tabelo in nato v .txt datoteko, kjer podatke ločimo s tabulatorjem (“tab-delimited”). Pazimo, da izvozimo meritve vseh con. Izvoz moramo žal ponoviti za vsak ROI.</a:t>
            </a:r>
          </a:p>
        </p:txBody>
      </p:sp>
      <p:pic>
        <p:nvPicPr>
          <p:cNvPr id="314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6425" y="2088519"/>
            <a:ext cx="5391150" cy="33718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-65238" y="-1831"/>
            <a:ext cx="9274477" cy="49698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2368180" y="-12631"/>
            <a:ext cx="4407640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Izvoz meritev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77097" y="698780"/>
            <a:ext cx="2183601" cy="3962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 Vklop krmiljenja</a:t>
            </a:r>
          </a:p>
        </p:txBody>
      </p:sp>
      <p:pic>
        <p:nvPicPr>
          <p:cNvPr id="120" name="image2.png" descr="E:\Novak\screeni\Accurion Server 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6253" y="4955407"/>
            <a:ext cx="914401" cy="7048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233774" y="5895014"/>
            <a:ext cx="2099359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Po zagonu okno le minimiraj.</a:t>
            </a:r>
          </a:p>
        </p:txBody>
      </p:sp>
      <p:pic>
        <p:nvPicPr>
          <p:cNvPr id="122" name="image3.jpg" descr="E:\Novak\screeni\vklop krmiljenja.jpg"/>
          <p:cNvPicPr>
            <a:picLocks noChangeAspect="1"/>
          </p:cNvPicPr>
          <p:nvPr/>
        </p:nvPicPr>
        <p:blipFill>
          <a:blip r:embed="rId3">
            <a:extLst/>
          </a:blip>
          <a:srcRect l="31812" t="31577" r="35998" b="8168"/>
          <a:stretch>
            <a:fillRect/>
          </a:stretch>
        </p:blipFill>
        <p:spPr>
          <a:xfrm>
            <a:off x="1333136" y="1293462"/>
            <a:ext cx="1900688" cy="2668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4.jpg" descr="E:\Novak\screeni\vklop stabilizacije.jpg"/>
          <p:cNvPicPr>
            <a:picLocks noChangeAspect="1"/>
          </p:cNvPicPr>
          <p:nvPr/>
        </p:nvPicPr>
        <p:blipFill>
          <a:blip r:embed="rId4">
            <a:extLst/>
          </a:blip>
          <a:srcRect l="3935" t="0" r="2475" b="32032"/>
          <a:stretch>
            <a:fillRect/>
          </a:stretch>
        </p:blipFill>
        <p:spPr>
          <a:xfrm>
            <a:off x="5231506" y="1738160"/>
            <a:ext cx="3266787" cy="1779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5.png" descr="E:\Novak\screeni\Accurion EP4 Model iconž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26708" y="5031607"/>
            <a:ext cx="676276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2975947" y="-38514"/>
            <a:ext cx="3192106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Zagon elipsometra</a:t>
            </a:r>
          </a:p>
        </p:txBody>
      </p:sp>
      <p:sp>
        <p:nvSpPr>
          <p:cNvPr id="127" name="Shape 127"/>
          <p:cNvSpPr/>
          <p:nvPr/>
        </p:nvSpPr>
        <p:spPr>
          <a:xfrm>
            <a:off x="5713299" y="698780"/>
            <a:ext cx="2303094" cy="3962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 Vklop stabilizacije</a:t>
            </a:r>
          </a:p>
        </p:txBody>
      </p:sp>
      <p:sp>
        <p:nvSpPr>
          <p:cNvPr id="128" name="Shape 128"/>
          <p:cNvSpPr/>
          <p:nvPr/>
        </p:nvSpPr>
        <p:spPr>
          <a:xfrm>
            <a:off x="923547" y="4311711"/>
            <a:ext cx="2890701" cy="3962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 Zagon Accurion Server</a:t>
            </a:r>
          </a:p>
        </p:txBody>
      </p:sp>
      <p:sp>
        <p:nvSpPr>
          <p:cNvPr id="129" name="Shape 129"/>
          <p:cNvSpPr/>
          <p:nvPr/>
        </p:nvSpPr>
        <p:spPr>
          <a:xfrm>
            <a:off x="5419496" y="4311711"/>
            <a:ext cx="2890700" cy="3962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 Zagon EP4 Control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7.png" descr="E:\Novak\screeni\začetna pozicija motorjev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78"/>
          <a:stretch>
            <a:fillRect/>
          </a:stretch>
        </p:blipFill>
        <p:spPr>
          <a:xfrm>
            <a:off x="987766" y="1354714"/>
            <a:ext cx="2649524" cy="140278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 flipH="1">
            <a:off x="2312528" y="2333317"/>
            <a:ext cx="1" cy="1049222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33" name="image6.png" descr="E:\Novak\screeni\login EP4 mod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4839" y="1404592"/>
            <a:ext cx="2880320" cy="276591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 flipH="1">
            <a:off x="6825592" y="2766664"/>
            <a:ext cx="697024" cy="1914493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5657561" y="4708991"/>
            <a:ext cx="241487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Klikni oba gumba in zapri okno.</a:t>
            </a:r>
          </a:p>
        </p:txBody>
      </p:sp>
      <p:pic>
        <p:nvPicPr>
          <p:cNvPr id="136" name="image8.jpg" descr="E:\Novak\screeni\zasilni gumb.jpg"/>
          <p:cNvPicPr>
            <a:picLocks noChangeAspect="1"/>
          </p:cNvPicPr>
          <p:nvPr/>
        </p:nvPicPr>
        <p:blipFill>
          <a:blip r:embed="rId4">
            <a:extLst/>
          </a:blip>
          <a:srcRect l="20583" t="29409" r="17343" b="14320"/>
          <a:stretch>
            <a:fillRect/>
          </a:stretch>
        </p:blipFill>
        <p:spPr>
          <a:xfrm>
            <a:off x="1096106" y="4374738"/>
            <a:ext cx="2432889" cy="165411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885068" y="3365771"/>
            <a:ext cx="2854921" cy="76454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 kolikor se pričnejo roke elipsometra preveč približevati stenam, pritisni STOP gumb!</a:t>
            </a:r>
          </a:p>
        </p:txBody>
      </p:sp>
      <p:sp>
        <p:nvSpPr>
          <p:cNvPr id="138" name="Shape 138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5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2975947" y="-38514"/>
            <a:ext cx="3192106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Zagon elipsometra</a:t>
            </a:r>
          </a:p>
        </p:txBody>
      </p:sp>
      <p:sp>
        <p:nvSpPr>
          <p:cNvPr id="140" name="Shape 140"/>
          <p:cNvSpPr/>
          <p:nvPr/>
        </p:nvSpPr>
        <p:spPr>
          <a:xfrm>
            <a:off x="566609" y="738811"/>
            <a:ext cx="3491839" cy="3962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 Inicializacija začetne pozicije</a:t>
            </a:r>
          </a:p>
        </p:txBody>
      </p:sp>
      <p:sp>
        <p:nvSpPr>
          <p:cNvPr id="141" name="Shape 141"/>
          <p:cNvSpPr/>
          <p:nvPr/>
        </p:nvSpPr>
        <p:spPr>
          <a:xfrm>
            <a:off x="6025983" y="738811"/>
            <a:ext cx="1678032" cy="3962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6 Server login</a:t>
            </a:r>
          </a:p>
        </p:txBody>
      </p:sp>
      <p:sp>
        <p:nvSpPr>
          <p:cNvPr id="142" name="Shape 142"/>
          <p:cNvSpPr/>
          <p:nvPr/>
        </p:nvSpPr>
        <p:spPr>
          <a:xfrm flipH="1">
            <a:off x="6848201" y="3183820"/>
            <a:ext cx="841446" cy="1495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9.png" descr="E:\Novak\screeni\začetni zaslon EP4 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950" y="1166609"/>
            <a:ext cx="8275237" cy="453650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98849" y="6309319"/>
            <a:ext cx="8496946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1115616" y="1412775"/>
            <a:ext cx="2304257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krmiljenje strojne opreme</a:t>
            </a:r>
          </a:p>
        </p:txBody>
      </p:sp>
      <p:sp>
        <p:nvSpPr>
          <p:cNvPr id="147" name="Shape 147"/>
          <p:cNvSpPr/>
          <p:nvPr/>
        </p:nvSpPr>
        <p:spPr>
          <a:xfrm>
            <a:off x="4646614" y="1306147"/>
            <a:ext cx="2304257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slika s senzorja</a:t>
            </a:r>
          </a:p>
        </p:txBody>
      </p:sp>
      <p:sp>
        <p:nvSpPr>
          <p:cNvPr id="148" name="Shape 148"/>
          <p:cNvSpPr/>
          <p:nvPr/>
        </p:nvSpPr>
        <p:spPr>
          <a:xfrm>
            <a:off x="995896" y="5485176"/>
            <a:ext cx="1159111" cy="5486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nastavitve točnosti</a:t>
            </a:r>
          </a:p>
        </p:txBody>
      </p:sp>
      <p:sp>
        <p:nvSpPr>
          <p:cNvPr id="149" name="Shape 149"/>
          <p:cNvSpPr/>
          <p:nvPr/>
        </p:nvSpPr>
        <p:spPr>
          <a:xfrm>
            <a:off x="3361223" y="5597269"/>
            <a:ext cx="1709185" cy="5486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iskanje ničle svetlobnega toka</a:t>
            </a:r>
          </a:p>
        </p:txBody>
      </p:sp>
      <p:sp>
        <p:nvSpPr>
          <p:cNvPr id="150" name="Shape 150"/>
          <p:cNvSpPr/>
          <p:nvPr/>
        </p:nvSpPr>
        <p:spPr>
          <a:xfrm>
            <a:off x="5771886" y="5530086"/>
            <a:ext cx="1459123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prikaz izmerkov</a:t>
            </a:r>
          </a:p>
        </p:txBody>
      </p:sp>
      <p:sp>
        <p:nvSpPr>
          <p:cNvPr id="151" name="Shape 151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2811624" y="-38514"/>
            <a:ext cx="3520752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Uporabniški vmesnik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0.png" descr="E:\Novak\osnovno okno z nastavitva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085" y="1196751"/>
            <a:ext cx="5919637" cy="417646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98849" y="6309319"/>
            <a:ext cx="8496946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7533565" y="1861628"/>
            <a:ext cx="903149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kamera</a:t>
            </a:r>
          </a:p>
        </p:txBody>
      </p:sp>
      <p:sp>
        <p:nvSpPr>
          <p:cNvPr id="157" name="Shape 157"/>
          <p:cNvSpPr/>
          <p:nvPr/>
        </p:nvSpPr>
        <p:spPr>
          <a:xfrm>
            <a:off x="1930258" y="1656397"/>
            <a:ext cx="193471" cy="15388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852128" y="2616081"/>
            <a:ext cx="584310" cy="15388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1813042" y="3140604"/>
            <a:ext cx="1246790" cy="14438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1637382" y="3945239"/>
            <a:ext cx="240707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 flipV="1">
            <a:off x="3059832" y="4099126"/>
            <a:ext cx="936105" cy="112977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 flipH="1" flipV="1">
            <a:off x="4566810" y="3570923"/>
            <a:ext cx="992530" cy="166459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 flipH="1">
            <a:off x="6270920" y="3933847"/>
            <a:ext cx="682263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 flipH="1">
            <a:off x="6667004" y="2915652"/>
            <a:ext cx="284861" cy="11644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 flipH="1">
            <a:off x="7350440" y="2027998"/>
            <a:ext cx="327055" cy="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 flipH="1">
            <a:off x="4932040" y="1605819"/>
            <a:ext cx="1167239" cy="59904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3632943" y="1460652"/>
            <a:ext cx="723034" cy="322927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2811624" y="-38514"/>
            <a:ext cx="3520752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Uporabniški vmesnik</a:t>
            </a:r>
          </a:p>
        </p:txBody>
      </p:sp>
      <p:sp>
        <p:nvSpPr>
          <p:cNvPr id="170" name="Shape 170"/>
          <p:cNvSpPr/>
          <p:nvPr/>
        </p:nvSpPr>
        <p:spPr>
          <a:xfrm>
            <a:off x="5249724" y="832304"/>
            <a:ext cx="1702142" cy="7645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vpadni kot</a:t>
            </a:r>
          </a:p>
          <a:p>
            <a:pPr algn="ctr"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(premikanje rok elipsometra!)</a:t>
            </a:r>
          </a:p>
        </p:txBody>
      </p:sp>
      <p:sp>
        <p:nvSpPr>
          <p:cNvPr id="171" name="Shape 171"/>
          <p:cNvSpPr/>
          <p:nvPr/>
        </p:nvSpPr>
        <p:spPr>
          <a:xfrm>
            <a:off x="6951864" y="2761763"/>
            <a:ext cx="1504968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kot analizatorja</a:t>
            </a:r>
          </a:p>
        </p:txBody>
      </p:sp>
      <p:sp>
        <p:nvSpPr>
          <p:cNvPr id="172" name="Shape 172"/>
          <p:cNvSpPr/>
          <p:nvPr/>
        </p:nvSpPr>
        <p:spPr>
          <a:xfrm>
            <a:off x="6953183" y="3779958"/>
            <a:ext cx="1121569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objektiv</a:t>
            </a:r>
          </a:p>
        </p:txBody>
      </p:sp>
      <p:sp>
        <p:nvSpPr>
          <p:cNvPr id="173" name="Shape 173"/>
          <p:cNvSpPr/>
          <p:nvPr/>
        </p:nvSpPr>
        <p:spPr>
          <a:xfrm>
            <a:off x="4635955" y="5228895"/>
            <a:ext cx="1894804" cy="5486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senzor za poravnavo vzorca</a:t>
            </a:r>
          </a:p>
        </p:txBody>
      </p:sp>
      <p:sp>
        <p:nvSpPr>
          <p:cNvPr id="174" name="Shape 174"/>
          <p:cNvSpPr/>
          <p:nvPr/>
        </p:nvSpPr>
        <p:spPr>
          <a:xfrm>
            <a:off x="2893103" y="1209451"/>
            <a:ext cx="1569842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nastavitev višine</a:t>
            </a:r>
          </a:p>
        </p:txBody>
      </p:sp>
      <p:sp>
        <p:nvSpPr>
          <p:cNvPr id="175" name="Shape 175"/>
          <p:cNvSpPr/>
          <p:nvPr/>
        </p:nvSpPr>
        <p:spPr>
          <a:xfrm>
            <a:off x="782545" y="1529217"/>
            <a:ext cx="1147714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moč laserja</a:t>
            </a:r>
          </a:p>
        </p:txBody>
      </p:sp>
      <p:sp>
        <p:nvSpPr>
          <p:cNvPr id="176" name="Shape 176"/>
          <p:cNvSpPr/>
          <p:nvPr/>
        </p:nvSpPr>
        <p:spPr>
          <a:xfrm>
            <a:off x="347160" y="2462192"/>
            <a:ext cx="1504969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kot polarizatorja</a:t>
            </a:r>
          </a:p>
        </p:txBody>
      </p:sp>
      <p:sp>
        <p:nvSpPr>
          <p:cNvPr id="177" name="Shape 177"/>
          <p:cNvSpPr/>
          <p:nvPr/>
        </p:nvSpPr>
        <p:spPr>
          <a:xfrm>
            <a:off x="70448" y="2986715"/>
            <a:ext cx="1742596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kot kompenzatorja</a:t>
            </a:r>
          </a:p>
        </p:txBody>
      </p:sp>
      <p:sp>
        <p:nvSpPr>
          <p:cNvPr id="178" name="Shape 178"/>
          <p:cNvSpPr/>
          <p:nvPr/>
        </p:nvSpPr>
        <p:spPr>
          <a:xfrm>
            <a:off x="246110" y="3805339"/>
            <a:ext cx="1391272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izvor svetlobe</a:t>
            </a:r>
          </a:p>
        </p:txBody>
      </p:sp>
      <p:sp>
        <p:nvSpPr>
          <p:cNvPr id="179" name="Shape 179"/>
          <p:cNvSpPr/>
          <p:nvPr/>
        </p:nvSpPr>
        <p:spPr>
          <a:xfrm>
            <a:off x="2627783" y="5228895"/>
            <a:ext cx="903149" cy="5486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zaslonka</a:t>
            </a:r>
          </a:p>
          <a:p>
            <a:pPr algn="ctr">
              <a:defRPr b="1" sz="1400">
                <a:latin typeface="+mj-lt"/>
                <a:ea typeface="+mj-ea"/>
                <a:cs typeface="+mj-cs"/>
                <a:sym typeface="Helvetica"/>
              </a:defRPr>
            </a:pPr>
            <a:r>
              <a:t>laserja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11.png"/>
          <p:cNvPicPr>
            <a:picLocks noChangeAspect="1"/>
          </p:cNvPicPr>
          <p:nvPr/>
        </p:nvPicPr>
        <p:blipFill>
          <a:blip r:embed="rId2">
            <a:extLst/>
          </a:blip>
          <a:srcRect l="10790" t="9906" r="8706" b="8792"/>
          <a:stretch>
            <a:fillRect/>
          </a:stretch>
        </p:blipFill>
        <p:spPr>
          <a:xfrm>
            <a:off x="926592" y="1268759"/>
            <a:ext cx="867885" cy="79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660" y="2242629"/>
            <a:ext cx="2102755" cy="102305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84172" y="3358503"/>
            <a:ext cx="2720012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Pusti kurzor na oknu, da je to odprto, saj se s tem vklopi „align“ dioda.</a:t>
            </a:r>
          </a:p>
        </p:txBody>
      </p:sp>
      <p:sp>
        <p:nvSpPr>
          <p:cNvPr id="184" name="Shape 184"/>
          <p:cNvSpPr/>
          <p:nvPr/>
        </p:nvSpPr>
        <p:spPr>
          <a:xfrm>
            <a:off x="6890017" y="5110390"/>
            <a:ext cx="2099359" cy="624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Žarek naj vpada približno na sredino odprtine objektiva. Pomagaj si z listom papirja.</a:t>
            </a:r>
          </a:p>
        </p:txBody>
      </p:sp>
      <p:pic>
        <p:nvPicPr>
          <p:cNvPr id="185" name="image13.jpg" descr="E:\Novak\screeni\center align diode.jpg"/>
          <p:cNvPicPr>
            <a:picLocks noChangeAspect="1"/>
          </p:cNvPicPr>
          <p:nvPr/>
        </p:nvPicPr>
        <p:blipFill>
          <a:blip r:embed="rId4">
            <a:extLst/>
          </a:blip>
          <a:srcRect l="14134" t="17256" r="10179" b="1544"/>
          <a:stretch>
            <a:fillRect/>
          </a:stretch>
        </p:blipFill>
        <p:spPr>
          <a:xfrm>
            <a:off x="3083003" y="1268760"/>
            <a:ext cx="2728637" cy="2195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14.png" descr="E:\Novak\screeni\shutter open.png"/>
          <p:cNvPicPr>
            <a:picLocks noChangeAspect="1"/>
          </p:cNvPicPr>
          <p:nvPr/>
        </p:nvPicPr>
        <p:blipFill>
          <a:blip r:embed="rId5">
            <a:extLst/>
          </a:blip>
          <a:srcRect l="19041" t="22010" r="15515" b="25238"/>
          <a:stretch>
            <a:fillRect/>
          </a:stretch>
        </p:blipFill>
        <p:spPr>
          <a:xfrm>
            <a:off x="6720352" y="2271535"/>
            <a:ext cx="1733910" cy="141275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6537646" y="1434597"/>
            <a:ext cx="2099359" cy="624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Med mizico in vzorcem je priporočljivo imeti objektno steklo.</a:t>
            </a:r>
          </a:p>
        </p:txBody>
      </p:sp>
      <p:pic>
        <p:nvPicPr>
          <p:cNvPr id="188" name="image15.png"/>
          <p:cNvPicPr>
            <a:picLocks noChangeAspect="1"/>
          </p:cNvPicPr>
          <p:nvPr/>
        </p:nvPicPr>
        <p:blipFill>
          <a:blip r:embed="rId6">
            <a:extLst/>
          </a:blip>
          <a:srcRect l="0" t="14703" r="0" b="0"/>
          <a:stretch>
            <a:fillRect/>
          </a:stretch>
        </p:blipFill>
        <p:spPr>
          <a:xfrm>
            <a:off x="1945083" y="4448969"/>
            <a:ext cx="1718199" cy="2337759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3238999" y="2984190"/>
            <a:ext cx="2469252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1200">
                <a:solidFill>
                  <a:srgbClr val="FFFFFF"/>
                </a:solidFill>
              </a:defRPr>
            </a:lvl1pPr>
          </a:lstStyle>
          <a:p>
            <a:pPr/>
            <a:r>
              <a:t>Mizico premikaš z vijaki na spodnji levi strani mizice.</a:t>
            </a:r>
          </a:p>
        </p:txBody>
      </p:sp>
      <p:pic>
        <p:nvPicPr>
          <p:cNvPr id="190" name="image1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7624" y="5136754"/>
            <a:ext cx="1266826" cy="962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17.jpg" descr="E:\Novak\screeni\odboj v sredino objektiva.jpg"/>
          <p:cNvPicPr>
            <a:picLocks noChangeAspect="1"/>
          </p:cNvPicPr>
          <p:nvPr/>
        </p:nvPicPr>
        <p:blipFill>
          <a:blip r:embed="rId8">
            <a:extLst/>
          </a:blip>
          <a:srcRect l="24368" t="40000" r="38403" b="16637"/>
          <a:stretch>
            <a:fillRect/>
          </a:stretch>
        </p:blipFill>
        <p:spPr>
          <a:xfrm>
            <a:off x="4040362" y="4448969"/>
            <a:ext cx="2675733" cy="233744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5511824" y="4566365"/>
            <a:ext cx="81656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1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objektiv</a:t>
            </a:r>
          </a:p>
        </p:txBody>
      </p:sp>
      <p:sp>
        <p:nvSpPr>
          <p:cNvPr id="193" name="Shape 193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2811624" y="-38514"/>
            <a:ext cx="3520752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Poravnava vzorca</a:t>
            </a:r>
          </a:p>
        </p:txBody>
      </p:sp>
      <p:sp>
        <p:nvSpPr>
          <p:cNvPr id="195" name="Shape 195"/>
          <p:cNvSpPr/>
          <p:nvPr/>
        </p:nvSpPr>
        <p:spPr>
          <a:xfrm>
            <a:off x="565081" y="808288"/>
            <a:ext cx="1949508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 Odpri “align” okno</a:t>
            </a:r>
          </a:p>
        </p:txBody>
      </p:sp>
      <p:sp>
        <p:nvSpPr>
          <p:cNvPr id="196" name="Shape 196"/>
          <p:cNvSpPr/>
          <p:nvPr/>
        </p:nvSpPr>
        <p:spPr>
          <a:xfrm>
            <a:off x="3445476" y="808288"/>
            <a:ext cx="2304119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 Poravnaj mizo z žarkom</a:t>
            </a:r>
          </a:p>
        </p:txBody>
      </p:sp>
      <p:sp>
        <p:nvSpPr>
          <p:cNvPr id="197" name="Shape 197"/>
          <p:cNvSpPr/>
          <p:nvPr/>
        </p:nvSpPr>
        <p:spPr>
          <a:xfrm>
            <a:off x="6298867" y="808288"/>
            <a:ext cx="2576918" cy="5486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 Položi vzorec na mizico in odpri zaslonko laserja</a:t>
            </a:r>
          </a:p>
        </p:txBody>
      </p:sp>
      <p:sp>
        <p:nvSpPr>
          <p:cNvPr id="198" name="Shape 198"/>
          <p:cNvSpPr/>
          <p:nvPr/>
        </p:nvSpPr>
        <p:spPr>
          <a:xfrm>
            <a:off x="2849860" y="3915482"/>
            <a:ext cx="3495352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 Nastavi višino rok elipsometra - prvič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779" y="1709452"/>
            <a:ext cx="2981956" cy="145081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23751" y="3286280"/>
            <a:ext cx="2720011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Pusti okno odprto in premikaj vijaka za nagib, da zagledaš odboj na zaslonu.</a:t>
            </a:r>
          </a:p>
        </p:txBody>
      </p:sp>
      <p:pic>
        <p:nvPicPr>
          <p:cNvPr id="202" name="image18.jpg" descr="E:\Novak\screeni\align vijaka.jpg"/>
          <p:cNvPicPr>
            <a:picLocks noChangeAspect="1"/>
          </p:cNvPicPr>
          <p:nvPr/>
        </p:nvPicPr>
        <p:blipFill>
          <a:blip r:embed="rId3">
            <a:extLst/>
          </a:blip>
          <a:srcRect l="24234" t="21467" r="21194" b="24247"/>
          <a:stretch>
            <a:fillRect/>
          </a:stretch>
        </p:blipFill>
        <p:spPr>
          <a:xfrm>
            <a:off x="748644" y="3948022"/>
            <a:ext cx="3070228" cy="2290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6821" y="1407398"/>
            <a:ext cx="2981956" cy="205492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5508246" y="3617170"/>
            <a:ext cx="2720011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Poravnaj odboj s sredino senzorja.</a:t>
            </a:r>
          </a:p>
        </p:txBody>
      </p:sp>
      <p:pic>
        <p:nvPicPr>
          <p:cNvPr id="205" name="image2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16124" y="4092677"/>
            <a:ext cx="2904256" cy="200105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5508246" y="6304985"/>
            <a:ext cx="2720011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Vzorec je sedaj poravnan.</a:t>
            </a:r>
          </a:p>
        </p:txBody>
      </p:sp>
      <p:sp>
        <p:nvSpPr>
          <p:cNvPr id="207" name="Shape 207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2811624" y="-38514"/>
            <a:ext cx="3520752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Poravnava vzorca</a:t>
            </a:r>
          </a:p>
        </p:txBody>
      </p:sp>
      <p:sp>
        <p:nvSpPr>
          <p:cNvPr id="209" name="Shape 209"/>
          <p:cNvSpPr/>
          <p:nvPr/>
        </p:nvSpPr>
        <p:spPr>
          <a:xfrm>
            <a:off x="2824324" y="696203"/>
            <a:ext cx="3495352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 Odpri “align” okno in poravnaj vzorec</a:t>
            </a:r>
          </a:p>
        </p:txBody>
      </p:sp>
      <p:sp>
        <p:nvSpPr>
          <p:cNvPr id="210" name="Shape 210"/>
          <p:cNvSpPr/>
          <p:nvPr/>
        </p:nvSpPr>
        <p:spPr>
          <a:xfrm flipV="1">
            <a:off x="1278559" y="3823827"/>
            <a:ext cx="746941" cy="169408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Shape 211"/>
          <p:cNvSpPr/>
          <p:nvPr/>
        </p:nvSpPr>
        <p:spPr>
          <a:xfrm flipH="1" flipV="1">
            <a:off x="2603495" y="3857537"/>
            <a:ext cx="497252" cy="1900335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982" y="1073091"/>
            <a:ext cx="2794001" cy="227726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245299" y="3539350"/>
            <a:ext cx="4095367" cy="802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Čeprav smo v prejšnjih korakih nastavili odboj v sredino odprtine objektiva na sliki sprva najbrž ne vidimo ničesar, saj je senzor zelo majhen. Zato premikamo roki po višini, da dobimo odboj na senzor.</a:t>
            </a:r>
          </a:p>
        </p:txBody>
      </p:sp>
      <p:pic>
        <p:nvPicPr>
          <p:cNvPr id="215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982" y="4526001"/>
            <a:ext cx="2794001" cy="2230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6.png"/>
          <p:cNvPicPr>
            <a:picLocks noChangeAspect="1"/>
          </p:cNvPicPr>
          <p:nvPr/>
        </p:nvPicPr>
        <p:blipFill>
          <a:blip r:embed="rId4">
            <a:extLst/>
          </a:blip>
          <a:srcRect l="28301" t="6686" r="35849" b="26957"/>
          <a:stretch>
            <a:fillRect/>
          </a:stretch>
        </p:blipFill>
        <p:spPr>
          <a:xfrm>
            <a:off x="241100" y="5191156"/>
            <a:ext cx="454145" cy="638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23.png" descr="E:\Novak\nastavitve kamere.png"/>
          <p:cNvPicPr>
            <a:picLocks noChangeAspect="1"/>
          </p:cNvPicPr>
          <p:nvPr/>
        </p:nvPicPr>
        <p:blipFill>
          <a:blip r:embed="rId5">
            <a:extLst/>
          </a:blip>
          <a:srcRect l="53719" t="7109" r="577" b="7770"/>
          <a:stretch>
            <a:fillRect/>
          </a:stretch>
        </p:blipFill>
        <p:spPr>
          <a:xfrm>
            <a:off x="5148064" y="1205180"/>
            <a:ext cx="2784062" cy="350736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5076056" y="4793917"/>
            <a:ext cx="3619739" cy="2047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Z ekspozicijskim časom uravnavamo osvetlitev slike. Osvetlitev je potrebno med meritvami večkrat prilagoditi.</a:t>
            </a: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FrameRate pustimo na 25 fps. Ostale nastavitve pustimo pri miru.</a:t>
            </a: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 u="sng"/>
              <a:t>Poigrati se je potrebno tudi z zasukom polarizatorja</a:t>
            </a:r>
            <a:r>
              <a:t>, saj močno vpliva na odboj in posledično sliko. S pravilnim zasukom lahko močno izboljšamo sliko.</a:t>
            </a:r>
          </a:p>
        </p:txBody>
      </p:sp>
      <p:sp>
        <p:nvSpPr>
          <p:cNvPr id="219" name="Shape 219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422381" y="-38514"/>
            <a:ext cx="4299238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Iskanje odboja na kameri</a:t>
            </a:r>
          </a:p>
        </p:txBody>
      </p:sp>
      <p:sp>
        <p:nvSpPr>
          <p:cNvPr id="221" name="Shape 221"/>
          <p:cNvSpPr/>
          <p:nvPr/>
        </p:nvSpPr>
        <p:spPr>
          <a:xfrm>
            <a:off x="1211100" y="580993"/>
            <a:ext cx="2163765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 Nastavi višino - drugič</a:t>
            </a:r>
          </a:p>
        </p:txBody>
      </p:sp>
      <p:sp>
        <p:nvSpPr>
          <p:cNvPr id="222" name="Shape 222"/>
          <p:cNvSpPr/>
          <p:nvPr/>
        </p:nvSpPr>
        <p:spPr>
          <a:xfrm>
            <a:off x="5889916" y="580993"/>
            <a:ext cx="1936531" cy="3327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 Nastavi ekspozicijo</a:t>
            </a:r>
          </a:p>
        </p:txBody>
      </p:sp>
      <p:sp>
        <p:nvSpPr>
          <p:cNvPr id="223" name="Shape 223"/>
          <p:cNvSpPr/>
          <p:nvPr/>
        </p:nvSpPr>
        <p:spPr>
          <a:xfrm>
            <a:off x="6451968" y="2100887"/>
            <a:ext cx="1170314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hape 224"/>
          <p:cNvSpPr/>
          <p:nvPr/>
        </p:nvSpPr>
        <p:spPr>
          <a:xfrm>
            <a:off x="7515869" y="1576869"/>
            <a:ext cx="1510207" cy="7645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Nastavitev ekspozicijskega časa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 flipH="1">
            <a:off x="4572000" y="203325"/>
            <a:ext cx="1" cy="6955306"/>
          </a:xfrm>
          <a:prstGeom prst="line">
            <a:avLst/>
          </a:prstGeom>
          <a:ln w="25400" cap="rnd">
            <a:solidFill>
              <a:srgbClr val="DCDEE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198849" y="2365761"/>
            <a:ext cx="2604702" cy="1158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/>
              <a:t>Dobro definiran fokus je zelo pomemben za pravilnost izmerkov</a:t>
            </a:r>
            <a:r>
              <a:rPr b="0" u="sng"/>
              <a:t>.</a:t>
            </a:r>
            <a:r>
              <a:rPr b="0"/>
              <a:t> Z orodjem „kurzor“ na sliki premikamo točko fokusa objektiva. Vendar je fokus zaenkrat napačno nastavljen.</a:t>
            </a:r>
          </a:p>
        </p:txBody>
      </p:sp>
      <p:pic>
        <p:nvPicPr>
          <p:cNvPr id="22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4391" y="2561114"/>
            <a:ext cx="552451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3106892" y="2861359"/>
            <a:ext cx="452339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>
            <a:off x="144487" y="3849954"/>
            <a:ext cx="4106815" cy="802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 sliki moramo najti točko, za katero vemo, da je v fokusu, in redefinirati fokus. To storimo tako, da nekoliko naključno z orodjem za fokus klikamo po sliki, dokler ne zagledamo točke, ki je sfokusirana.</a:t>
            </a:r>
          </a:p>
        </p:txBody>
      </p:sp>
      <p:pic>
        <p:nvPicPr>
          <p:cNvPr id="231" name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5844" y="4978548"/>
            <a:ext cx="2324101" cy="138112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 flipH="1" flipV="1">
            <a:off x="2323534" y="5219026"/>
            <a:ext cx="364920" cy="149873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3" name="Shape 233"/>
          <p:cNvSpPr/>
          <p:nvPr/>
        </p:nvSpPr>
        <p:spPr>
          <a:xfrm>
            <a:off x="2374662" y="5368897"/>
            <a:ext cx="95840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1200">
                <a:solidFill>
                  <a:srgbClr val="FFFFFF"/>
                </a:solidFill>
              </a:defRPr>
            </a:lvl1pPr>
          </a:lstStyle>
          <a:p>
            <a:pPr/>
            <a:r>
              <a:t>definirani fokus</a:t>
            </a:r>
          </a:p>
        </p:txBody>
      </p:sp>
      <p:sp>
        <p:nvSpPr>
          <p:cNvPr id="234" name="Shape 234"/>
          <p:cNvSpPr/>
          <p:nvPr/>
        </p:nvSpPr>
        <p:spPr>
          <a:xfrm>
            <a:off x="2209252" y="5896955"/>
            <a:ext cx="95840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 sz="1200">
                <a:solidFill>
                  <a:srgbClr val="FFFFFF"/>
                </a:solidFill>
              </a:defRPr>
            </a:lvl1pPr>
          </a:lstStyle>
          <a:p>
            <a:pPr/>
            <a:r>
              <a:t>dejanski fokus</a:t>
            </a:r>
          </a:p>
        </p:txBody>
      </p:sp>
      <p:sp>
        <p:nvSpPr>
          <p:cNvPr id="235" name="Shape 235"/>
          <p:cNvSpPr/>
          <p:nvPr/>
        </p:nvSpPr>
        <p:spPr>
          <a:xfrm flipH="1" flipV="1">
            <a:off x="1809574" y="6081620"/>
            <a:ext cx="399680" cy="46169"/>
          </a:xfrm>
          <a:prstGeom prst="line">
            <a:avLst/>
          </a:prstGeom>
          <a:ln w="381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6" name="Shape 236"/>
          <p:cNvSpPr/>
          <p:nvPr/>
        </p:nvSpPr>
        <p:spPr>
          <a:xfrm>
            <a:off x="139176" y="684317"/>
            <a:ext cx="2114266" cy="980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Najprej preverimo, ali imamo v programu nastavljen isti objektiv, kot je pritrjen na elipsometer. Ponavadi uporabljamo Nikon 5x.</a:t>
            </a:r>
          </a:p>
        </p:txBody>
      </p:sp>
      <p:pic>
        <p:nvPicPr>
          <p:cNvPr id="237" name="image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8308" y="684317"/>
            <a:ext cx="1947030" cy="1188447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742718" y="1416733"/>
            <a:ext cx="2114266" cy="16916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Sedaj v nastavitvah objektiva redefiniramo fokus.</a:t>
            </a: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Kliknemo „set focus“ in na sliki označimo točko, ki je sfokusirana.</a:t>
            </a: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just">
              <a:defRPr sz="12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Sedaj se pravi in nastavljeni fokus ujemata.</a:t>
            </a:r>
          </a:p>
        </p:txBody>
      </p:sp>
      <p:pic>
        <p:nvPicPr>
          <p:cNvPr id="239" name="image2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9741" y="743316"/>
            <a:ext cx="2076451" cy="3038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28.png"/>
          <p:cNvPicPr>
            <a:picLocks noChangeAspect="1"/>
          </p:cNvPicPr>
          <p:nvPr/>
        </p:nvPicPr>
        <p:blipFill>
          <a:blip r:embed="rId6">
            <a:extLst/>
          </a:blip>
          <a:srcRect l="9330" t="0" r="8389" b="9356"/>
          <a:stretch>
            <a:fillRect/>
          </a:stretch>
        </p:blipFill>
        <p:spPr>
          <a:xfrm>
            <a:off x="4930624" y="4093890"/>
            <a:ext cx="3925020" cy="230610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-85511" y="-27714"/>
            <a:ext cx="9315021" cy="496985"/>
          </a:xfrm>
          <a:prstGeom prst="rect">
            <a:avLst/>
          </a:prstGeom>
          <a:blipFill>
            <a:blip r:embed="rId7"/>
          </a:blipFill>
          <a:ln w="12700">
            <a:miter lim="400000"/>
          </a:ln>
        </p:spPr>
        <p:txBody>
          <a:bodyPr lIns="54186" tIns="54186" rIns="54186" bIns="54186" anchor="ctr"/>
          <a:lstStyle/>
          <a:p>
            <a:pPr algn="ctr" defTabSz="457200">
              <a:buClr>
                <a:srgbClr val="000000"/>
              </a:buClr>
              <a:defRPr sz="3800">
                <a:uFill>
                  <a:solidFill>
                    <a:srgbClr val="AAC56C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811624" y="-38514"/>
            <a:ext cx="3520752" cy="51858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/>
          <a:lstStyle>
            <a:lvl1pPr algn="ctr" defTabSz="457200">
              <a:defRPr b="1" sz="25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5E87C5"/>
                </a:solidFill>
                <a:uFill>
                  <a:solidFill>
                    <a:srgbClr val="AAC56C"/>
                  </a:solidFill>
                </a:uFill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Nastavitev fokusa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