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9" r:id="rId6"/>
    <p:sldId id="257" r:id="rId7"/>
    <p:sldId id="258" r:id="rId8"/>
    <p:sldId id="270" r:id="rId9"/>
    <p:sldId id="259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67" autoAdjust="0"/>
  </p:normalViewPr>
  <p:slideViewPr>
    <p:cSldViewPr snapToGrid="0">
      <p:cViewPr varScale="1">
        <p:scale>
          <a:sx n="104" d="100"/>
          <a:sy n="104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.gov.sg/dataset/hdb-carpark-information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data.gov.sg/dataset/driving-licence-information-qualified-driving-licence-holders" TargetMode="External"/><Relationship Id="rId1" Type="http://schemas.openxmlformats.org/officeDocument/2006/relationships/hyperlink" Target="https://data.gov.sg/dataset/coe-bidding-result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data.gov.sg/dataset/coe-bidding-result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ata.gov.sg/dataset/driving-licence-information-qualified-driving-licence-holder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data.gov.sg/dataset/hdb-carpark-inform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9842-BEA7-493D-ADBB-914AE5D1E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01B120-868E-4160-B0A7-96CEB9CBB637}">
      <dgm:prSet/>
      <dgm:spPr/>
      <dgm:t>
        <a:bodyPr/>
        <a:lstStyle/>
        <a:p>
          <a:r>
            <a:rPr lang="en-SG" dirty="0"/>
            <a:t>COE Results : </a:t>
          </a:r>
          <a:r>
            <a:rPr lang="en-SG" dirty="0">
              <a:hlinkClick xmlns:r="http://schemas.openxmlformats.org/officeDocument/2006/relationships" r:id="rId1"/>
            </a:rPr>
            <a:t>https://data.gov.sg/dataset/coe-bidding-results</a:t>
          </a:r>
          <a:endParaRPr lang="en-US" dirty="0"/>
        </a:p>
      </dgm:t>
    </dgm:pt>
    <dgm:pt modelId="{4241E753-3475-4427-922D-7E4558360B2A}" type="parTrans" cxnId="{D4560FAE-60D9-448E-8975-E0E2A563039D}">
      <dgm:prSet/>
      <dgm:spPr/>
      <dgm:t>
        <a:bodyPr/>
        <a:lstStyle/>
        <a:p>
          <a:endParaRPr lang="en-US"/>
        </a:p>
      </dgm:t>
    </dgm:pt>
    <dgm:pt modelId="{E9BCA625-0301-4E94-9830-8D755F09DED3}" type="sibTrans" cxnId="{D4560FAE-60D9-448E-8975-E0E2A563039D}">
      <dgm:prSet/>
      <dgm:spPr/>
      <dgm:t>
        <a:bodyPr/>
        <a:lstStyle/>
        <a:p>
          <a:endParaRPr lang="en-US"/>
        </a:p>
      </dgm:t>
    </dgm:pt>
    <dgm:pt modelId="{7DD4319C-8FBE-4066-9730-F4FE647253AF}">
      <dgm:prSet/>
      <dgm:spPr/>
      <dgm:t>
        <a:bodyPr/>
        <a:lstStyle/>
        <a:p>
          <a:r>
            <a:rPr lang="en-SG"/>
            <a:t>Driving Licence: </a:t>
          </a:r>
          <a:r>
            <a:rPr lang="en-SG">
              <a:hlinkClick xmlns:r="http://schemas.openxmlformats.org/officeDocument/2006/relationships" r:id="rId2"/>
            </a:rPr>
            <a:t>https://data.gov.sg/dataset/driving-licence-information-qualified-driving-licence-holders</a:t>
          </a:r>
          <a:endParaRPr lang="en-US"/>
        </a:p>
      </dgm:t>
    </dgm:pt>
    <dgm:pt modelId="{02F1B15B-32DF-410E-95CB-04EE231A7B0D}" type="parTrans" cxnId="{06B8FB5C-D271-4038-927C-0B780A3DDEEC}">
      <dgm:prSet/>
      <dgm:spPr/>
      <dgm:t>
        <a:bodyPr/>
        <a:lstStyle/>
        <a:p>
          <a:endParaRPr lang="en-US"/>
        </a:p>
      </dgm:t>
    </dgm:pt>
    <dgm:pt modelId="{3476906D-01DB-4661-B734-754714F964E3}" type="sibTrans" cxnId="{06B8FB5C-D271-4038-927C-0B780A3DDEEC}">
      <dgm:prSet/>
      <dgm:spPr/>
      <dgm:t>
        <a:bodyPr/>
        <a:lstStyle/>
        <a:p>
          <a:endParaRPr lang="en-US"/>
        </a:p>
      </dgm:t>
    </dgm:pt>
    <dgm:pt modelId="{C7F5F277-2847-44FA-BECD-ECEAC5E77F7E}">
      <dgm:prSet/>
      <dgm:spPr/>
      <dgm:t>
        <a:bodyPr/>
        <a:lstStyle/>
        <a:p>
          <a:r>
            <a:rPr lang="en-SG" dirty="0"/>
            <a:t>HDB Carpark </a:t>
          </a:r>
          <a:r>
            <a:rPr lang="en-SG" dirty="0">
              <a:hlinkClick xmlns:r="http://schemas.openxmlformats.org/officeDocument/2006/relationships" r:id="rId3"/>
            </a:rPr>
            <a:t>https://data.gov.sg/dataset/hdb-carpark-information</a:t>
          </a:r>
          <a:endParaRPr lang="en-US" dirty="0"/>
        </a:p>
      </dgm:t>
    </dgm:pt>
    <dgm:pt modelId="{9D40BB39-CBAA-4081-B34E-7F2ACDB7746D}" type="parTrans" cxnId="{23558F25-A9F6-4341-A649-872F75F4EACE}">
      <dgm:prSet/>
      <dgm:spPr/>
      <dgm:t>
        <a:bodyPr/>
        <a:lstStyle/>
        <a:p>
          <a:endParaRPr lang="en-US"/>
        </a:p>
      </dgm:t>
    </dgm:pt>
    <dgm:pt modelId="{F1900A7B-DAA1-4B56-8087-B3F2385A772C}" type="sibTrans" cxnId="{23558F25-A9F6-4341-A649-872F75F4EACE}">
      <dgm:prSet/>
      <dgm:spPr/>
      <dgm:t>
        <a:bodyPr/>
        <a:lstStyle/>
        <a:p>
          <a:endParaRPr lang="en-US"/>
        </a:p>
      </dgm:t>
    </dgm:pt>
    <dgm:pt modelId="{E91B9E3A-2C9B-495C-AF58-A1DECB547D68}" type="pres">
      <dgm:prSet presAssocID="{A4CA9842-BEA7-493D-ADBB-914AE5D1E861}" presName="root" presStyleCnt="0">
        <dgm:presLayoutVars>
          <dgm:dir/>
          <dgm:resizeHandles val="exact"/>
        </dgm:presLayoutVars>
      </dgm:prSet>
      <dgm:spPr/>
    </dgm:pt>
    <dgm:pt modelId="{9AE82715-50B7-4217-8094-9FB7A2C51A62}" type="pres">
      <dgm:prSet presAssocID="{6401B120-868E-4160-B0A7-96CEB9CBB637}" presName="compNode" presStyleCnt="0"/>
      <dgm:spPr/>
    </dgm:pt>
    <dgm:pt modelId="{6EB2D8D7-5A9B-43B8-9E9D-AD673C8AD91D}" type="pres">
      <dgm:prSet presAssocID="{6401B120-868E-4160-B0A7-96CEB9CBB637}" presName="bgRect" presStyleLbl="bgShp" presStyleIdx="0" presStyleCnt="3"/>
      <dgm:spPr/>
    </dgm:pt>
    <dgm:pt modelId="{4FF1D981-4C76-458D-82B9-C35C755688FF}" type="pres">
      <dgm:prSet presAssocID="{6401B120-868E-4160-B0A7-96CEB9CBB637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73F7CA9-4FCD-4A5A-BA46-2B8036715EA4}" type="pres">
      <dgm:prSet presAssocID="{6401B120-868E-4160-B0A7-96CEB9CBB637}" presName="spaceRect" presStyleCnt="0"/>
      <dgm:spPr/>
    </dgm:pt>
    <dgm:pt modelId="{AB1B3439-7222-4DE2-ACC3-C1C0FBA0F017}" type="pres">
      <dgm:prSet presAssocID="{6401B120-868E-4160-B0A7-96CEB9CBB637}" presName="parTx" presStyleLbl="revTx" presStyleIdx="0" presStyleCnt="3">
        <dgm:presLayoutVars>
          <dgm:chMax val="0"/>
          <dgm:chPref val="0"/>
        </dgm:presLayoutVars>
      </dgm:prSet>
      <dgm:spPr/>
    </dgm:pt>
    <dgm:pt modelId="{7D56E22E-3D04-46D0-A3C6-6D6DBEB4BA8F}" type="pres">
      <dgm:prSet presAssocID="{E9BCA625-0301-4E94-9830-8D755F09DED3}" presName="sibTrans" presStyleCnt="0"/>
      <dgm:spPr/>
    </dgm:pt>
    <dgm:pt modelId="{8BFCAA7F-93CB-46C8-B6EA-B13DF83CF756}" type="pres">
      <dgm:prSet presAssocID="{7DD4319C-8FBE-4066-9730-F4FE647253AF}" presName="compNode" presStyleCnt="0"/>
      <dgm:spPr/>
    </dgm:pt>
    <dgm:pt modelId="{6A2A00F5-3E12-4F3F-B83E-DC5E3AD09ECE}" type="pres">
      <dgm:prSet presAssocID="{7DD4319C-8FBE-4066-9730-F4FE647253AF}" presName="bgRect" presStyleLbl="bgShp" presStyleIdx="1" presStyleCnt="3"/>
      <dgm:spPr/>
    </dgm:pt>
    <dgm:pt modelId="{C26D3A87-1646-4E6E-81C4-770F47C253AF}" type="pres">
      <dgm:prSet presAssocID="{7DD4319C-8FBE-4066-9730-F4FE647253AF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6DCC931-1461-41DC-BE00-D5D9EA648DEE}" type="pres">
      <dgm:prSet presAssocID="{7DD4319C-8FBE-4066-9730-F4FE647253AF}" presName="spaceRect" presStyleCnt="0"/>
      <dgm:spPr/>
    </dgm:pt>
    <dgm:pt modelId="{09BA4CE0-4DE6-4032-8106-3F1B1BAA0DAD}" type="pres">
      <dgm:prSet presAssocID="{7DD4319C-8FBE-4066-9730-F4FE647253AF}" presName="parTx" presStyleLbl="revTx" presStyleIdx="1" presStyleCnt="3">
        <dgm:presLayoutVars>
          <dgm:chMax val="0"/>
          <dgm:chPref val="0"/>
        </dgm:presLayoutVars>
      </dgm:prSet>
      <dgm:spPr/>
    </dgm:pt>
    <dgm:pt modelId="{031F03BD-7FCB-469F-B2DA-E6B84677CF73}" type="pres">
      <dgm:prSet presAssocID="{3476906D-01DB-4661-B734-754714F964E3}" presName="sibTrans" presStyleCnt="0"/>
      <dgm:spPr/>
    </dgm:pt>
    <dgm:pt modelId="{85A6769F-BA21-4F82-A7F0-B999E4DDAA2A}" type="pres">
      <dgm:prSet presAssocID="{C7F5F277-2847-44FA-BECD-ECEAC5E77F7E}" presName="compNode" presStyleCnt="0"/>
      <dgm:spPr/>
    </dgm:pt>
    <dgm:pt modelId="{E5295638-D020-4507-B31C-90030A2AD464}" type="pres">
      <dgm:prSet presAssocID="{C7F5F277-2847-44FA-BECD-ECEAC5E77F7E}" presName="bgRect" presStyleLbl="bgShp" presStyleIdx="2" presStyleCnt="3"/>
      <dgm:spPr/>
    </dgm:pt>
    <dgm:pt modelId="{D9BAD3A5-161D-4397-8D44-291C9A5B6F41}" type="pres">
      <dgm:prSet presAssocID="{C7F5F277-2847-44FA-BECD-ECEAC5E77F7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C6FFA8-F5D0-4068-ABCB-8EA25C5AD65A}" type="pres">
      <dgm:prSet presAssocID="{C7F5F277-2847-44FA-BECD-ECEAC5E77F7E}" presName="spaceRect" presStyleCnt="0"/>
      <dgm:spPr/>
    </dgm:pt>
    <dgm:pt modelId="{2C199211-475A-499C-841E-5DA466DD3636}" type="pres">
      <dgm:prSet presAssocID="{C7F5F277-2847-44FA-BECD-ECEAC5E77F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58F25-A9F6-4341-A649-872F75F4EACE}" srcId="{A4CA9842-BEA7-493D-ADBB-914AE5D1E861}" destId="{C7F5F277-2847-44FA-BECD-ECEAC5E77F7E}" srcOrd="2" destOrd="0" parTransId="{9D40BB39-CBAA-4081-B34E-7F2ACDB7746D}" sibTransId="{F1900A7B-DAA1-4B56-8087-B3F2385A772C}"/>
    <dgm:cxn modelId="{32E4FF3A-6FE4-4780-B1D0-B60D4BD9590F}" type="presOf" srcId="{C7F5F277-2847-44FA-BECD-ECEAC5E77F7E}" destId="{2C199211-475A-499C-841E-5DA466DD3636}" srcOrd="0" destOrd="0" presId="urn:microsoft.com/office/officeart/2018/2/layout/IconVerticalSolidList"/>
    <dgm:cxn modelId="{06B8FB5C-D271-4038-927C-0B780A3DDEEC}" srcId="{A4CA9842-BEA7-493D-ADBB-914AE5D1E861}" destId="{7DD4319C-8FBE-4066-9730-F4FE647253AF}" srcOrd="1" destOrd="0" parTransId="{02F1B15B-32DF-410E-95CB-04EE231A7B0D}" sibTransId="{3476906D-01DB-4661-B734-754714F964E3}"/>
    <dgm:cxn modelId="{D79A6598-452A-41FE-8FA7-453C7E2C171A}" type="presOf" srcId="{7DD4319C-8FBE-4066-9730-F4FE647253AF}" destId="{09BA4CE0-4DE6-4032-8106-3F1B1BAA0DAD}" srcOrd="0" destOrd="0" presId="urn:microsoft.com/office/officeart/2018/2/layout/IconVerticalSolidList"/>
    <dgm:cxn modelId="{D4560FAE-60D9-448E-8975-E0E2A563039D}" srcId="{A4CA9842-BEA7-493D-ADBB-914AE5D1E861}" destId="{6401B120-868E-4160-B0A7-96CEB9CBB637}" srcOrd="0" destOrd="0" parTransId="{4241E753-3475-4427-922D-7E4558360B2A}" sibTransId="{E9BCA625-0301-4E94-9830-8D755F09DED3}"/>
    <dgm:cxn modelId="{1354E1B2-C46A-44FD-AF45-7B0B299041F2}" type="presOf" srcId="{A4CA9842-BEA7-493D-ADBB-914AE5D1E861}" destId="{E91B9E3A-2C9B-495C-AF58-A1DECB547D68}" srcOrd="0" destOrd="0" presId="urn:microsoft.com/office/officeart/2018/2/layout/IconVerticalSolidList"/>
    <dgm:cxn modelId="{2E3472E0-BD12-401E-B2E1-A450AA83B855}" type="presOf" srcId="{6401B120-868E-4160-B0A7-96CEB9CBB637}" destId="{AB1B3439-7222-4DE2-ACC3-C1C0FBA0F017}" srcOrd="0" destOrd="0" presId="urn:microsoft.com/office/officeart/2018/2/layout/IconVerticalSolidList"/>
    <dgm:cxn modelId="{3AD7658D-04D4-4198-8CA0-0B6D0E0ECCFB}" type="presParOf" srcId="{E91B9E3A-2C9B-495C-AF58-A1DECB547D68}" destId="{9AE82715-50B7-4217-8094-9FB7A2C51A62}" srcOrd="0" destOrd="0" presId="urn:microsoft.com/office/officeart/2018/2/layout/IconVerticalSolidList"/>
    <dgm:cxn modelId="{50220E16-241A-447C-B090-250114A8EF52}" type="presParOf" srcId="{9AE82715-50B7-4217-8094-9FB7A2C51A62}" destId="{6EB2D8D7-5A9B-43B8-9E9D-AD673C8AD91D}" srcOrd="0" destOrd="0" presId="urn:microsoft.com/office/officeart/2018/2/layout/IconVerticalSolidList"/>
    <dgm:cxn modelId="{DB9AEF5E-1FD6-40CC-8975-4DCA2817A4A8}" type="presParOf" srcId="{9AE82715-50B7-4217-8094-9FB7A2C51A62}" destId="{4FF1D981-4C76-458D-82B9-C35C755688FF}" srcOrd="1" destOrd="0" presId="urn:microsoft.com/office/officeart/2018/2/layout/IconVerticalSolidList"/>
    <dgm:cxn modelId="{F77CD61B-B9D9-4FFB-AD08-E5ED080F2EB7}" type="presParOf" srcId="{9AE82715-50B7-4217-8094-9FB7A2C51A62}" destId="{373F7CA9-4FCD-4A5A-BA46-2B8036715EA4}" srcOrd="2" destOrd="0" presId="urn:microsoft.com/office/officeart/2018/2/layout/IconVerticalSolidList"/>
    <dgm:cxn modelId="{32C0D4E9-7225-4900-ABF3-0B73B1B7B06A}" type="presParOf" srcId="{9AE82715-50B7-4217-8094-9FB7A2C51A62}" destId="{AB1B3439-7222-4DE2-ACC3-C1C0FBA0F017}" srcOrd="3" destOrd="0" presId="urn:microsoft.com/office/officeart/2018/2/layout/IconVerticalSolidList"/>
    <dgm:cxn modelId="{EFDF7662-AA4D-43C9-B89E-83B74D75BFF4}" type="presParOf" srcId="{E91B9E3A-2C9B-495C-AF58-A1DECB547D68}" destId="{7D56E22E-3D04-46D0-A3C6-6D6DBEB4BA8F}" srcOrd="1" destOrd="0" presId="urn:microsoft.com/office/officeart/2018/2/layout/IconVerticalSolidList"/>
    <dgm:cxn modelId="{62600374-FBD9-4498-BF78-80FF0E84325C}" type="presParOf" srcId="{E91B9E3A-2C9B-495C-AF58-A1DECB547D68}" destId="{8BFCAA7F-93CB-46C8-B6EA-B13DF83CF756}" srcOrd="2" destOrd="0" presId="urn:microsoft.com/office/officeart/2018/2/layout/IconVerticalSolidList"/>
    <dgm:cxn modelId="{7D454A87-4F5B-45CD-B003-8C445C7C455A}" type="presParOf" srcId="{8BFCAA7F-93CB-46C8-B6EA-B13DF83CF756}" destId="{6A2A00F5-3E12-4F3F-B83E-DC5E3AD09ECE}" srcOrd="0" destOrd="0" presId="urn:microsoft.com/office/officeart/2018/2/layout/IconVerticalSolidList"/>
    <dgm:cxn modelId="{BE00D56D-3A56-4504-968D-1BF97E626026}" type="presParOf" srcId="{8BFCAA7F-93CB-46C8-B6EA-B13DF83CF756}" destId="{C26D3A87-1646-4E6E-81C4-770F47C253AF}" srcOrd="1" destOrd="0" presId="urn:microsoft.com/office/officeart/2018/2/layout/IconVerticalSolidList"/>
    <dgm:cxn modelId="{0347D0B9-90AB-4D92-BD91-8F7C1CCFAB48}" type="presParOf" srcId="{8BFCAA7F-93CB-46C8-B6EA-B13DF83CF756}" destId="{56DCC931-1461-41DC-BE00-D5D9EA648DEE}" srcOrd="2" destOrd="0" presId="urn:microsoft.com/office/officeart/2018/2/layout/IconVerticalSolidList"/>
    <dgm:cxn modelId="{5E6222D1-4182-4898-88C8-8B3785778727}" type="presParOf" srcId="{8BFCAA7F-93CB-46C8-B6EA-B13DF83CF756}" destId="{09BA4CE0-4DE6-4032-8106-3F1B1BAA0DAD}" srcOrd="3" destOrd="0" presId="urn:microsoft.com/office/officeart/2018/2/layout/IconVerticalSolidList"/>
    <dgm:cxn modelId="{B6CC10E5-7D20-4C5C-8E14-D7E3A4248864}" type="presParOf" srcId="{E91B9E3A-2C9B-495C-AF58-A1DECB547D68}" destId="{031F03BD-7FCB-469F-B2DA-E6B84677CF73}" srcOrd="3" destOrd="0" presId="urn:microsoft.com/office/officeart/2018/2/layout/IconVerticalSolidList"/>
    <dgm:cxn modelId="{6529B9DE-6B19-46E5-A15B-645694F6FD3C}" type="presParOf" srcId="{E91B9E3A-2C9B-495C-AF58-A1DECB547D68}" destId="{85A6769F-BA21-4F82-A7F0-B999E4DDAA2A}" srcOrd="4" destOrd="0" presId="urn:microsoft.com/office/officeart/2018/2/layout/IconVerticalSolidList"/>
    <dgm:cxn modelId="{13493E23-F8D9-4ED8-A65F-A08E3FCBC19F}" type="presParOf" srcId="{85A6769F-BA21-4F82-A7F0-B999E4DDAA2A}" destId="{E5295638-D020-4507-B31C-90030A2AD464}" srcOrd="0" destOrd="0" presId="urn:microsoft.com/office/officeart/2018/2/layout/IconVerticalSolidList"/>
    <dgm:cxn modelId="{1816F93D-0D15-4B5B-AA9C-08B723DAC88F}" type="presParOf" srcId="{85A6769F-BA21-4F82-A7F0-B999E4DDAA2A}" destId="{D9BAD3A5-161D-4397-8D44-291C9A5B6F41}" srcOrd="1" destOrd="0" presId="urn:microsoft.com/office/officeart/2018/2/layout/IconVerticalSolidList"/>
    <dgm:cxn modelId="{4D830A5C-527F-4C52-8BF4-38AEBE882D48}" type="presParOf" srcId="{85A6769F-BA21-4F82-A7F0-B999E4DDAA2A}" destId="{F9C6FFA8-F5D0-4068-ABCB-8EA25C5AD65A}" srcOrd="2" destOrd="0" presId="urn:microsoft.com/office/officeart/2018/2/layout/IconVerticalSolidList"/>
    <dgm:cxn modelId="{A7E72501-E5DA-4BC3-8922-0ABB205E9EFF}" type="presParOf" srcId="{85A6769F-BA21-4F82-A7F0-B999E4DDAA2A}" destId="{2C199211-475A-499C-841E-5DA466DD3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D8D7-5A9B-43B8-9E9D-AD673C8AD91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1D981-4C76-458D-82B9-C35C755688F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3439-7222-4DE2-ACC3-C1C0FBA0F01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COE Results : </a:t>
          </a:r>
          <a:r>
            <a:rPr lang="en-SG" sz="2200" kern="1200" dirty="0">
              <a:hlinkClick xmlns:r="http://schemas.openxmlformats.org/officeDocument/2006/relationships" r:id="rId3"/>
            </a:rPr>
            <a:t>https://data.gov.sg/dataset/coe-bidding-results</a:t>
          </a:r>
          <a:endParaRPr lang="en-US" sz="2200" kern="1200" dirty="0"/>
        </a:p>
      </dsp:txBody>
      <dsp:txXfrm>
        <a:off x="1941716" y="718"/>
        <a:ext cx="4571887" cy="1681139"/>
      </dsp:txXfrm>
    </dsp:sp>
    <dsp:sp modelId="{6A2A00F5-3E12-4F3F-B83E-DC5E3AD09EC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3A87-1646-4E6E-81C4-770F47C253A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A4CE0-4DE6-4032-8106-3F1B1BAA0DA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Driving Licence: </a:t>
          </a:r>
          <a:r>
            <a:rPr lang="en-SG" sz="2200" kern="1200">
              <a:hlinkClick xmlns:r="http://schemas.openxmlformats.org/officeDocument/2006/relationships" r:id="rId6"/>
            </a:rPr>
            <a:t>https://data.gov.sg/dataset/driving-licence-information-qualified-driving-licence-holders</a:t>
          </a:r>
          <a:endParaRPr lang="en-US" sz="2200" kern="1200"/>
        </a:p>
      </dsp:txBody>
      <dsp:txXfrm>
        <a:off x="1941716" y="2102143"/>
        <a:ext cx="4571887" cy="1681139"/>
      </dsp:txXfrm>
    </dsp:sp>
    <dsp:sp modelId="{E5295638-D020-4507-B31C-90030A2AD4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D3A5-161D-4397-8D44-291C9A5B6F4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9211-475A-499C-841E-5DA466DD363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HDB Carpark </a:t>
          </a:r>
          <a:r>
            <a:rPr lang="en-SG" sz="2200" kern="1200" dirty="0">
              <a:hlinkClick xmlns:r="http://schemas.openxmlformats.org/officeDocument/2006/relationships" r:id="rId9"/>
            </a:rPr>
            <a:t>https://data.gov.sg/dataset/hdb-carpark-information</a:t>
          </a:r>
          <a:endParaRPr lang="en-US" sz="22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CB7D-1739-4BEF-B0FF-8C6D1BF1886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1F701-A282-4EB8-8AC1-7321D114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Cost Of Owning A Vehicle is it due to the increasing of license holders and if there are more vehicles on the road, is the HDB increasing the number of parking lots?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increase of COE prices is not because of the number of driving licenses and that the government does have many high levelled MSCPs built </a:t>
            </a:r>
            <a:r>
              <a:rPr lang="en-SG"/>
              <a:t>in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increase of COE prices is not because of the number of driving licenses and that the government does have many high levelled MSCPs built </a:t>
            </a:r>
            <a:r>
              <a:rPr lang="en-SG"/>
              <a:t>in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Is The Best Month To Buy A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Price Range For The COE Of Larger 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Transport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r>
              <a:rPr lang="en-SG" sz="800" dirty="0">
                <a:solidFill>
                  <a:schemeClr val="bg1"/>
                </a:solidFill>
              </a:rPr>
              <a:t>Presented By: Jurgen Tan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910D24F-5DD1-416B-B662-5B322E49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6562898" cy="149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Fields Chosen From Local &amp; Overseas Universities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183D245-89BA-4467-96AA-82F1FF4F4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19050"/>
            <a:ext cx="242107" cy="1340860"/>
            <a:chOff x="56167" y="899960"/>
            <a:chExt cx="242107" cy="1340860"/>
          </a:xfrm>
        </p:grpSpPr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F97E7674-59E1-4047-B350-C7FF5A6C7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438CDACF-0584-441A-9ABE-0E9F9ABC9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DFD8D1B3-92F3-4C79-BD19-897A8DB59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CCF3D64D-6A68-457C-A163-60554FCAB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768FE272-87C9-42DD-8BB5-803E57C29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D842696-7308-40F5-B4CE-F04B90F66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5AE2AA7E-9094-4767-B58F-E210486EF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3D4256C7-DD87-4F6D-A61F-AF5EBA935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0DF056D5-0BD7-445F-9D1C-79053EAEA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26DB8559-831C-4903-B3A5-1AC5D4ECA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2">
              <a:extLst>
                <a:ext uri="{FF2B5EF4-FFF2-40B4-BE49-F238E27FC236}">
                  <a16:creationId xmlns:a16="http://schemas.microsoft.com/office/drawing/2014/main" id="{07398A35-E090-4F62-983E-B7788521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9">
              <a:extLst>
                <a:ext uri="{FF2B5EF4-FFF2-40B4-BE49-F238E27FC236}">
                  <a16:creationId xmlns:a16="http://schemas.microsoft.com/office/drawing/2014/main" id="{40417115-F08A-44A5-824E-B29B1FFBE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2">
              <a:extLst>
                <a:ext uri="{FF2B5EF4-FFF2-40B4-BE49-F238E27FC236}">
                  <a16:creationId xmlns:a16="http://schemas.microsoft.com/office/drawing/2014/main" id="{9DC6085F-2F2B-46FF-B314-0338F99F6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4176FE8B-22D9-4126-A508-85AF2C7B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4D8F545D-12A7-4F19-8507-E468A9DFA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B084CFAD-8458-46B2-BC3B-4F867ECA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">
              <a:extLst>
                <a:ext uri="{FF2B5EF4-FFF2-40B4-BE49-F238E27FC236}">
                  <a16:creationId xmlns:a16="http://schemas.microsoft.com/office/drawing/2014/main" id="{A76DF554-B7B0-4F07-9F01-EBC0DF15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C7B21668-23BB-4CF1-A769-4118CA99C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2">
              <a:extLst>
                <a:ext uri="{FF2B5EF4-FFF2-40B4-BE49-F238E27FC236}">
                  <a16:creationId xmlns:a16="http://schemas.microsoft.com/office/drawing/2014/main" id="{4BCDE7AF-4DFB-4BF6-9462-F12C285FE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59">
              <a:extLst>
                <a:ext uri="{FF2B5EF4-FFF2-40B4-BE49-F238E27FC236}">
                  <a16:creationId xmlns:a16="http://schemas.microsoft.com/office/drawing/2014/main" id="{51C576D2-5D65-422C-B26B-F66D41966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C77F50-6596-4186-80E6-D67404D9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" y="3854623"/>
            <a:ext cx="4853984" cy="2099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666" y="990996"/>
            <a:ext cx="4402877" cy="144240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/>
            <a:r>
              <a:rPr lang="en-US" sz="2000" dirty="0"/>
              <a:t>Negative Gradient, Harsh Decline</a:t>
            </a:r>
          </a:p>
          <a:p>
            <a:pPr marL="285750"/>
            <a:r>
              <a:rPr lang="en-US" sz="2000" dirty="0"/>
              <a:t>2 Outliers</a:t>
            </a:r>
          </a:p>
          <a:p>
            <a:pPr marL="285750"/>
            <a:r>
              <a:rPr lang="en-US" sz="2000" dirty="0"/>
              <a:t>Lower Bids = Higher COE Price</a:t>
            </a:r>
          </a:p>
          <a:p>
            <a:pPr marL="57150" indent="0">
              <a:buNone/>
            </a:pPr>
            <a:r>
              <a:rPr lang="en-US" sz="2000" dirty="0"/>
              <a:t> </a:t>
            </a:r>
          </a:p>
          <a:p>
            <a:pPr marL="285750"/>
            <a:endParaRPr lang="en-US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CF7D2-F87A-4D36-87BE-23D86112E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79" y="3358890"/>
            <a:ext cx="6991250" cy="3023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BEB01-4620-487E-A3A1-AE8DEC47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15" y="3064991"/>
            <a:ext cx="3566160" cy="37602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Industry Chosen For First Degree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93" y="4752755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1993 to 2014</a:t>
            </a: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F9A464-165A-4757-89C6-9C9FAF7A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55" y="889556"/>
            <a:ext cx="8516689" cy="21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3200" dirty="0"/>
              <a:t>Industry Chosen For First Degree Data Preparation</a:t>
            </a:r>
            <a:endParaRPr lang="en-US" sz="3000" kern="1200" dirty="0"/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2000 to 2014</a:t>
            </a:r>
          </a:p>
          <a:p>
            <a:pPr marL="285750"/>
            <a:r>
              <a:rPr lang="en-US" sz="1800" dirty="0"/>
              <a:t>Fill NA values with 0 </a:t>
            </a:r>
          </a:p>
          <a:p>
            <a:pPr marL="285750"/>
            <a:r>
              <a:rPr lang="en-US" sz="1800" dirty="0"/>
              <a:t>Sum of Male &amp; Female</a:t>
            </a:r>
          </a:p>
          <a:p>
            <a:pPr marL="285750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08A01-A982-4F05-B260-41F6B264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91" y="2980372"/>
            <a:ext cx="9160696" cy="739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49EBE-0996-4666-A0D5-2AA09881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637" y="4033073"/>
            <a:ext cx="6183987" cy="24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Fields Chosen From Local &amp; Overseas Universities</a:t>
            </a:r>
            <a:endParaRPr lang="en-US" sz="3400" kern="120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C99786-4E05-474D-B510-C84B3DB1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4128" y="-297797"/>
            <a:ext cx="8691418" cy="47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0C21B-4BF4-44FE-98BE-907D540D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658" y="5499755"/>
            <a:ext cx="7241256" cy="11404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930626" cy="159105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2000" dirty="0"/>
              <a:t>Science courses have the most graduates</a:t>
            </a:r>
          </a:p>
          <a:p>
            <a:pPr marL="285750"/>
            <a:r>
              <a:rPr lang="en-US" sz="2000" dirty="0"/>
              <a:t>Also the biggest faculties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42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Employment Rate Dataset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93" y="4752755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2013 to 2017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Employment Rate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Gross &amp; Basic Salary</a:t>
            </a: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EC9B1E-F37E-4DDE-A251-A0DA62A7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6" y="854180"/>
            <a:ext cx="11198008" cy="17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3200" dirty="0"/>
              <a:t>Employment Rate Data Preparation</a:t>
            </a:r>
            <a:endParaRPr lang="en-US" sz="3000" kern="1200" dirty="0"/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Only NUS</a:t>
            </a:r>
          </a:p>
          <a:p>
            <a:pPr marL="285750"/>
            <a:r>
              <a:rPr lang="en-US" sz="1800" dirty="0"/>
              <a:t>Based on the top 3 fields chosen</a:t>
            </a:r>
          </a:p>
          <a:p>
            <a:pPr marL="285750"/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BC970-86D4-4466-8832-94004FA7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1" y="3781425"/>
            <a:ext cx="9934575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AFB76-37FA-445D-A2B1-2FDBB0E4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14" y="2683425"/>
            <a:ext cx="6896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Relationship Between The Employment Rate Against Gross Monthly Mean Salary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0AC6D88-DF87-42A0-9B7C-C5850829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63805"/>
            <a:ext cx="5656632" cy="38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9157F3F-889E-4283-9011-DAFAE069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16" y="4876818"/>
            <a:ext cx="5455917" cy="137761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8CF0F4-378A-4B70-A3FF-CCBF58A2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278" y="2779716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83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D2AF-38A3-4321-9173-16C326F6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SG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42B3-8484-4FA0-A5D9-DDC1C33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2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1D2AF-38A3-4321-9173-16C326F6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SG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42B3-8484-4FA0-A5D9-DDC1C33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88273-5B1A-427E-875E-7B5F9EF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URLs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B6E7A-C538-4132-9EFB-9B3988BCB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8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2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042A5-11EE-4848-8B91-FB4A02BD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39006"/>
            <a:ext cx="10898562" cy="108913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Enrolment, Intake &amp; Graduation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3 Datasets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All The Local Tertiaries’ Data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Same Column Names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1982 to 2018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0E11-5F13-41BE-91D6-8EC9703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2800" dirty="0"/>
              <a:t>Enrolment, Intake &amp; Graduation Data Preparation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53D4-6E02-44EC-8E3E-AB9747BA2F58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Enroll &amp; Intake: 1982 to 2014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Graduate: 1986 to 2016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Calculating the Male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Standardizing to “int32”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5266-DDCF-44A5-8996-12010835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" y="1826493"/>
            <a:ext cx="5334000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0827D-5B3D-450E-A7EB-4F68A9D0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19" y="2764810"/>
            <a:ext cx="5543550" cy="1209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68B065-D0A7-4A96-9444-2F4B7A9D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388" y="1590309"/>
            <a:ext cx="5753100" cy="657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0D8E92-E8D4-41FE-8331-1843FDC52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525" y="1012514"/>
            <a:ext cx="4943475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005017-8D74-42CA-BFF0-D84598BAC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622422"/>
            <a:ext cx="6134100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C28EC4-872A-4CBB-A4DC-719BADAE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419" y="1144713"/>
            <a:ext cx="5002226" cy="4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AFCA703-7B68-4AB0-9F4F-7DA5449E0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SG" sz="3700" dirty="0"/>
              <a:t>Enrolment, Intake &amp; Graduation Concatenation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7A4D289-3460-4DB1-9AEE-47A8C458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7FCD8156-D7A4-4F8B-BAD4-2AB2CC9F4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D00C729E-0986-4A56-A78C-422B00486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D2DF57C7-870C-46B9-BBB0-1ED888D4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D1EF92C7-664B-454E-A1D0-BAB16959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10D79015-041A-43AE-84F5-22850EEC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FA39A1E8-536E-4DAE-B4C1-5A21DCCBD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4BD868C7-0F72-4197-A91B-4919A3411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A4D795FF-B8E7-4FC8-BF81-A98E0139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522C54EA-AD13-4928-8B14-893C00181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08DBA337-AD39-4F9C-BCA9-3C163FF7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3AF60C63-AE4F-4601-A319-D526CF3A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C1D2A21B-4141-49CA-9B44-9BE5B537C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4613594D-5498-4B02-87A1-7640078B1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9582E3D-BEDB-4822-B847-3F44FA770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CAA4A289-683F-41E3-AB4A-6F96E6ABE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2631D00D-6737-4D8A-B346-5D61489A3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BD73115C-BA82-4A48-8271-425168F8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A5E75D4B-D60C-4F9E-B0DC-F27A79C9A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58624633-C73A-4701-92BB-7856D62E4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F26D1C35-0D89-483A-915B-22E369B61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F4486-FCB6-40A7-ABD6-4DC0D6BF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1" y="4872974"/>
            <a:ext cx="11597565" cy="289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F8F19-A4E6-4810-971E-2434D1D4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4" y="3676555"/>
            <a:ext cx="5621488" cy="9556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F500D-590D-4CAE-9371-E9700530A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776" y="5470658"/>
            <a:ext cx="8697661" cy="1269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0C573-89C7-4ECF-B7F2-CF3CEC1E1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00" y="3804090"/>
            <a:ext cx="4553480" cy="7611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8"/>
            <a:ext cx="4496426" cy="3884538"/>
          </a:xfrm>
        </p:spPr>
        <p:txBody>
          <a:bodyPr anchor="ctr">
            <a:normAutofit/>
          </a:bodyPr>
          <a:lstStyle/>
          <a:p>
            <a:r>
              <a:rPr lang="en-SG" sz="2200" dirty="0">
                <a:latin typeface="Consolas" panose="020B0609020204030204" pitchFamily="49" charset="0"/>
              </a:rPr>
              <a:t>3 Datasets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All Local Tertiaries’ Data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Same Column Names</a:t>
            </a:r>
          </a:p>
          <a:p>
            <a:r>
              <a:rPr lang="en-SG" sz="2200" dirty="0">
                <a:latin typeface="Consolas" panose="020B0609020204030204" pitchFamily="49" charset="0"/>
              </a:rPr>
              <a:t>1982 to 2018</a:t>
            </a:r>
          </a:p>
        </p:txBody>
      </p:sp>
    </p:spTree>
    <p:extLst>
      <p:ext uri="{BB962C8B-B14F-4D97-AF65-F5344CB8AC3E}">
        <p14:creationId xmlns:p14="http://schemas.microsoft.com/office/powerpoint/2010/main" val="205747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A6DB23-0C0E-401A-9D98-117AB6A50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273BFBE-FE1A-435E-AE56-7D2E9578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4D31599-5200-49B2-A785-79539897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841AED9-5BC7-47E7-941C-35EB0BAC6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2C2828F-069F-445B-9379-0747EA8A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ECEFDED-5260-44F3-A4DD-57D42112A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C90D502-4A5F-49FF-806A-67337B8BC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464447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Total Number Of Students Enrolled, Intaked and Graduated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1A3B8B-EE9C-43C7-A619-9E4A0ABE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1720" y="1635032"/>
            <a:ext cx="6754453" cy="36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774915"/>
            <a:ext cx="304800" cy="429768"/>
            <a:chOff x="215328" y="-46937"/>
            <a:chExt cx="304800" cy="2773841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711E-6779-4F95-BBFC-9AC47CB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464451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Uprising trend of Enrollment</a:t>
            </a:r>
          </a:p>
          <a:p>
            <a:pPr marL="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Marginal increase in Intake</a:t>
            </a:r>
          </a:p>
          <a:p>
            <a:pPr marL="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Almost constant difference in Graduation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26885-4C99-42FE-BFA1-1CC5AFF75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891" y="5576561"/>
            <a:ext cx="6754454" cy="11144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9433928-707F-485E-A4A1-D91C4065E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06" y="6158347"/>
            <a:ext cx="4400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2"/>
            <a:ext cx="3141664" cy="23247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Students Intaked &amp; Graduated Based On Genders Over The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A942F-21B9-4BEC-8BE9-15DC5A8F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0" y="4411662"/>
            <a:ext cx="7404100" cy="44132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D8C8098-DC26-49FB-8E53-14CE6DA7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213" y="779463"/>
            <a:ext cx="7404100" cy="3578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99DE6D-B0E1-4FB2-BF13-66EF9091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40" y="5130511"/>
            <a:ext cx="7404100" cy="11064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2566A-1ABD-4E24-AD54-761A83E2D309}"/>
              </a:ext>
            </a:extLst>
          </p:cNvPr>
          <p:cNvSpPr/>
          <p:nvPr/>
        </p:nvSpPr>
        <p:spPr>
          <a:xfrm>
            <a:off x="8577072" y="3640852"/>
            <a:ext cx="346557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Female &gt; Male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Higher dropout % for Males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F73BEF-3382-47EB-B093-92FB4A560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513" y="4632325"/>
            <a:ext cx="2295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  <a:prstGeom prst="ellipse">
            <a:avLst/>
          </a:prstGeom>
        </p:spPr>
        <p:txBody>
          <a:bodyPr anchor="t">
            <a:normAutofit/>
          </a:bodyPr>
          <a:lstStyle/>
          <a:p>
            <a:r>
              <a:rPr lang="en-SG" sz="2600" dirty="0">
                <a:solidFill>
                  <a:schemeClr val="bg1"/>
                </a:solidFill>
              </a:rPr>
              <a:t>Overseas University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93" y="4752755"/>
            <a:ext cx="4930626" cy="1586163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Categorised by field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In thousands</a:t>
            </a:r>
          </a:p>
          <a:p>
            <a:r>
              <a:rPr lang="en-SG" sz="2000" dirty="0">
                <a:solidFill>
                  <a:schemeClr val="bg1"/>
                </a:solidFill>
                <a:latin typeface="Consolas" panose="020B0609020204030204" pitchFamily="49" charset="0"/>
              </a:rPr>
              <a:t>Only Year 2015</a:t>
            </a:r>
          </a:p>
          <a:p>
            <a:endParaRPr lang="en-S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9BC92AB-1F63-40A1-A564-54480E4A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35" y="1406440"/>
            <a:ext cx="10448729" cy="15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1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3200" dirty="0"/>
              <a:t>Overseas University Dataset Preparation</a:t>
            </a:r>
            <a:endParaRPr lang="en-US" sz="3000" kern="1200" dirty="0"/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0">
              <a:buNone/>
            </a:pPr>
            <a:r>
              <a:rPr lang="en-US" sz="1800" dirty="0"/>
              <a:t> </a:t>
            </a:r>
          </a:p>
          <a:p>
            <a:pPr marL="285750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B984E-BED3-4326-8B02-4D498703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2819567"/>
            <a:ext cx="1029652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91373-2FEA-4AE4-98EA-286BE985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28" y="3968676"/>
            <a:ext cx="9972587" cy="450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3D-B87D-4CFC-9C9E-C7C300DFB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82" y="4672968"/>
            <a:ext cx="8751235" cy="17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441</Words>
  <Application>Microsoft Office PowerPoint</Application>
  <PresentationFormat>Widescreen</PresentationFormat>
  <Paragraphs>90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Transport Data Analysis</vt:lpstr>
      <vt:lpstr>URLs</vt:lpstr>
      <vt:lpstr>Enrolment, Intake &amp; Graduation Dataset</vt:lpstr>
      <vt:lpstr>Enrolment, Intake &amp; Graduation Data Preparation</vt:lpstr>
      <vt:lpstr>Enrolment, Intake &amp; Graduation Concatenation</vt:lpstr>
      <vt:lpstr>Total Number Of Students Enrolled, Intaked and Graduated</vt:lpstr>
      <vt:lpstr>Number Of Students Intaked &amp; Graduated Based On Genders Over The Years</vt:lpstr>
      <vt:lpstr>Overseas University Dataset</vt:lpstr>
      <vt:lpstr>Overseas University Dataset Preparation</vt:lpstr>
      <vt:lpstr>Fields Chosen From Local &amp; Overseas Universities</vt:lpstr>
      <vt:lpstr>Industry Chosen For First Degree Dataset</vt:lpstr>
      <vt:lpstr>Industry Chosen For First Degree Data Preparation</vt:lpstr>
      <vt:lpstr>Fields Chosen From Local &amp; Overseas Universities</vt:lpstr>
      <vt:lpstr>Employment Rate Dataset </vt:lpstr>
      <vt:lpstr>Employment Rate Data Preparation</vt:lpstr>
      <vt:lpstr>Relationship Between The Employment Rate Against Gross Monthly Mean Salary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Data Analysis</dc:title>
  <dc:creator>Jurgen Tan Yu Teng</dc:creator>
  <cp:lastModifiedBy>Jurgen Tan Yu Teng</cp:lastModifiedBy>
  <cp:revision>4</cp:revision>
  <dcterms:created xsi:type="dcterms:W3CDTF">2020-02-15T17:48:12Z</dcterms:created>
  <dcterms:modified xsi:type="dcterms:W3CDTF">2020-02-15T18:25:08Z</dcterms:modified>
</cp:coreProperties>
</file>