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driving-licence-information-qualified-driving-licence-holders" TargetMode="External"/><Relationship Id="rId2" Type="http://schemas.openxmlformats.org/officeDocument/2006/relationships/hyperlink" Target="https://data.gov.sg/dataset/coe-bidding-resu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gov.sg/dataset/hdb-carpark-inform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SG" dirty="0"/>
          </a:p>
          <a:p>
            <a:pPr algn="r"/>
            <a:endParaRPr lang="en-SG" dirty="0"/>
          </a:p>
          <a:p>
            <a:pPr algn="r"/>
            <a:endParaRPr lang="en-SG" dirty="0"/>
          </a:p>
          <a:p>
            <a:pPr algn="r"/>
            <a:r>
              <a:rPr lang="en-SG" dirty="0"/>
              <a:t>Presented By: Jurgen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Decks In Singapore's HDB Carparks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3B12-764D-405A-AEA8-DD9E1336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Most HDB Car Parks are </a:t>
            </a:r>
            <a:r>
              <a:rPr lang="en-US" sz="1800"/>
              <a:t>1 leveled </a:t>
            </a: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5DAD0-3FAE-4EAD-A860-6310F56F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9211" y="2819566"/>
            <a:ext cx="6136600" cy="314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319EC-1690-422B-B9A6-C7B8E80F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9" y="3965836"/>
            <a:ext cx="5616833" cy="135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1D79E-CEF3-4EAB-817D-7CABA1DF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" y="5859797"/>
            <a:ext cx="5863498" cy="1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8273-5B1A-427E-875E-7B5F9EFC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E453-1E75-462F-B41C-294B8309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COE Results : </a:t>
            </a:r>
            <a:r>
              <a:rPr lang="en-SG" dirty="0">
                <a:hlinkClick r:id="rId2"/>
              </a:rPr>
              <a:t>https://data.gov.sg/dataset/coe-bidding-results</a:t>
            </a:r>
            <a:endParaRPr lang="en-SG" dirty="0"/>
          </a:p>
          <a:p>
            <a:r>
              <a:rPr lang="en-SG" dirty="0"/>
              <a:t>Driving Licence: </a:t>
            </a:r>
            <a:r>
              <a:rPr lang="en-SG" dirty="0">
                <a:hlinkClick r:id="rId3"/>
              </a:rPr>
              <a:t>https://data.gov.sg/dataset/driving-licence-information-qualified-driving-licence-holders</a:t>
            </a:r>
            <a:endParaRPr lang="en-SG" dirty="0"/>
          </a:p>
          <a:p>
            <a:r>
              <a:rPr lang="en-SG" dirty="0"/>
              <a:t>HDB Carpark </a:t>
            </a:r>
            <a:r>
              <a:rPr lang="en-SG" dirty="0">
                <a:hlinkClick r:id="rId4"/>
              </a:rPr>
              <a:t>https://data.gov.sg/dataset/hdb-carpark-information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52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SG"/>
              <a:t>COE Results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Bidding Number : 1 (Week 1) &amp; 2 (Week 3)</a:t>
            </a:r>
          </a:p>
          <a:p>
            <a:r>
              <a:rPr lang="en-GB" sz="2000">
                <a:solidFill>
                  <a:srgbClr val="FFFFFF"/>
                </a:solidFill>
              </a:rPr>
              <a:t>Category A: Car up to 1600CC &amp;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B: Car above 1600CC or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C: Goods Vehicle &amp; Bus</a:t>
            </a:r>
          </a:p>
          <a:p>
            <a:r>
              <a:rPr lang="en-GB" sz="2000">
                <a:solidFill>
                  <a:srgbClr val="FFFFFF"/>
                </a:solidFill>
              </a:rPr>
              <a:t>Category D: Motorcycle</a:t>
            </a:r>
          </a:p>
          <a:p>
            <a:r>
              <a:rPr lang="en-GB" sz="2000">
                <a:solidFill>
                  <a:srgbClr val="FFFFFF"/>
                </a:solidFill>
              </a:rPr>
              <a:t>Category E: Open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9773B-A7B8-4A8C-BC41-02F3EE69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28" y="4342410"/>
            <a:ext cx="5424795" cy="21504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03E8C-1573-49B8-8FE1-D1FA23D4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37" y="2428461"/>
            <a:ext cx="4256386" cy="9843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0E11-5F13-41BE-91D6-8EC9703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COE Results Dataset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D487D-D807-4C81-96A3-D4AAD062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618" y="1690688"/>
            <a:ext cx="4214091" cy="3088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B518E-A6C5-4107-81C7-8B829829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73" y="4997120"/>
            <a:ext cx="3744768" cy="1495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24ED2-2840-4219-AFD2-F14EB19B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8366"/>
            <a:ext cx="5172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Difference Between The Months From 2015 to 2018 For Category A</a:t>
            </a:r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8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711E-6779-4F95-BBFC-9AC47CB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/>
              <a:t>Negative : Cheaper &amp; Positive: More Expensive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High Volatility  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May – Jul: 2015, 2016 &amp; 2018 Plunge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Jun – Aug: 2015, 2016 &amp; 2018 Peak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2017 was very unlike the past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1B9D-3337-4D34-AEFD-32D3B6EE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74" b="-4"/>
          <a:stretch/>
        </p:blipFill>
        <p:spPr>
          <a:xfrm>
            <a:off x="554416" y="2723940"/>
            <a:ext cx="4326599" cy="34838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BC998EC-9B60-455D-B466-96A98DB1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53" y="2723940"/>
            <a:ext cx="6930704" cy="35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5FAE-65FF-4B8A-92B9-489E8B284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6" y="6233675"/>
            <a:ext cx="3238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The Cost Of Category B From 2015 to 2018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CBFA-4797-4967-970C-1917E7CE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2015 Min &amp; 2016 Max is almost the same</a:t>
            </a:r>
          </a:p>
          <a:p>
            <a:pPr marL="285750"/>
            <a:r>
              <a:rPr lang="en-US" sz="1800" dirty="0"/>
              <a:t>2017 Min &amp; 2018 Max is almost the same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8E03FEF-0FB0-457E-9893-9D8A7C6F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4287" y="2676139"/>
            <a:ext cx="6278404" cy="32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15D48-9767-46EB-ABDF-E1FF88C3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6" y="5650874"/>
            <a:ext cx="5165863" cy="1131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D47D0-9B30-4C47-9AD2-431EE0CD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6" y="2819567"/>
            <a:ext cx="4559010" cy="27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/>
              <a:t>The Relation Between The Bids Received &amp; Category D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Negative Gradient, Harsh Decline</a:t>
            </a:r>
          </a:p>
          <a:p>
            <a:pPr marL="285750"/>
            <a:r>
              <a:rPr lang="en-US" sz="1800" dirty="0"/>
              <a:t>2 Outliers</a:t>
            </a:r>
          </a:p>
          <a:p>
            <a:pPr marL="285750"/>
            <a:r>
              <a:rPr lang="en-US" sz="1800" dirty="0"/>
              <a:t>Lower Bids = Higher COE Price</a:t>
            </a:r>
          </a:p>
          <a:p>
            <a:pPr marL="57150" indent="0">
              <a:buNone/>
            </a:pPr>
            <a:r>
              <a:rPr lang="en-US" sz="1800" dirty="0"/>
              <a:t> </a:t>
            </a:r>
          </a:p>
          <a:p>
            <a:pPr marL="285750"/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C0CF5-AFE8-4A55-B507-4BE25104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9904" y="2925356"/>
            <a:ext cx="6767868" cy="34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E4D9A-01B2-4EF5-A722-36874FDA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0" y="5304217"/>
            <a:ext cx="4810125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780F6-0897-4E26-9119-EDE6F839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05" y="2925097"/>
            <a:ext cx="4810125" cy="19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B703-D6F1-416B-B24B-A193C1F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Driving Licence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B60C4D-C500-40AA-BB0D-3D4E7B4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End Of The Year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Total Number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Overlapping Of Licenses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A6E7C-7F30-4B41-AF5B-379C74A6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56" y="2077419"/>
            <a:ext cx="2152670" cy="334119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FD3C4-73F1-4925-BE16-FB048382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9" y="6081392"/>
            <a:ext cx="6173007" cy="5710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79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Driving Licenses In The Last Decade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34CF-3C26-4F0A-88F9-73BA5DDA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Gradual Increase Over The Years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2BD2DF9-9DCC-49F6-A716-A4F07B24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224" y="2819567"/>
            <a:ext cx="6213640" cy="31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C1A11-7A3F-44A4-AD4E-F75B6F87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" y="5457759"/>
            <a:ext cx="5451229" cy="499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7F0B9-55BE-4FE6-B1AC-1DE1CC00B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4" y="2861920"/>
            <a:ext cx="5266696" cy="17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2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Transport Data Analysis</vt:lpstr>
      <vt:lpstr>URLs</vt:lpstr>
      <vt:lpstr>COE Results Dataset</vt:lpstr>
      <vt:lpstr>COE Results Dataset Preparation</vt:lpstr>
      <vt:lpstr>Price Difference Between The Months From 2015 to 2018 For Category A</vt:lpstr>
      <vt:lpstr>The Cost Of Category B From 2015 to 2018</vt:lpstr>
      <vt:lpstr>The Relation Between The Bids Received &amp; Category D</vt:lpstr>
      <vt:lpstr>Driving Licence Dataset</vt:lpstr>
      <vt:lpstr>The Number Of Driving Licenses In The Last Decade</vt:lpstr>
      <vt:lpstr>The Number Of Decks In Singapore's HDB Carparks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Data Analysis</dc:title>
  <dc:creator>Jurgen Tan Yu Teng</dc:creator>
  <cp:lastModifiedBy>Jurgen Tan Yu Teng</cp:lastModifiedBy>
  <cp:revision>2</cp:revision>
  <dcterms:created xsi:type="dcterms:W3CDTF">2019-11-23T18:19:40Z</dcterms:created>
  <dcterms:modified xsi:type="dcterms:W3CDTF">2019-11-23T18:43:31Z</dcterms:modified>
</cp:coreProperties>
</file>