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57" r:id="rId6"/>
    <p:sldId id="258" r:id="rId7"/>
    <p:sldId id="259" r:id="rId8"/>
    <p:sldId id="265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data.gov.sg/dataset/hdb-carpark-information" TargetMode="External"/><Relationship Id="rId7" Type="http://schemas.openxmlformats.org/officeDocument/2006/relationships/image" Target="../media/image6.svg"/><Relationship Id="rId2" Type="http://schemas.openxmlformats.org/officeDocument/2006/relationships/hyperlink" Target="https://data.gov.sg/dataset/driving-licence-information-qualified-driving-licence-holders" TargetMode="External"/><Relationship Id="rId1" Type="http://schemas.openxmlformats.org/officeDocument/2006/relationships/hyperlink" Target="https://data.gov.sg/dataset/coe-bidding-results" TargetMode="Externa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hyperlink" Target="https://data.gov.sg/dataset/coe-bidding-results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hyperlink" Target="https://data.gov.sg/dataset/driving-licence-information-qualified-driving-licence-holders" TargetMode="External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hyperlink" Target="https://data.gov.sg/dataset/hdb-carpark-information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CA9842-BEA7-493D-ADBB-914AE5D1E86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401B120-868E-4160-B0A7-96CEB9CBB637}">
      <dgm:prSet/>
      <dgm:spPr/>
      <dgm:t>
        <a:bodyPr/>
        <a:lstStyle/>
        <a:p>
          <a:r>
            <a:rPr lang="en-SG" dirty="0"/>
            <a:t>COE Results : </a:t>
          </a:r>
          <a:r>
            <a:rPr lang="en-SG" dirty="0">
              <a:hlinkClick xmlns:r="http://schemas.openxmlformats.org/officeDocument/2006/relationships" r:id="rId1"/>
            </a:rPr>
            <a:t>https://data.gov.sg/dataset/coe-bidding-results</a:t>
          </a:r>
          <a:endParaRPr lang="en-US" dirty="0"/>
        </a:p>
      </dgm:t>
    </dgm:pt>
    <dgm:pt modelId="{4241E753-3475-4427-922D-7E4558360B2A}" type="parTrans" cxnId="{D4560FAE-60D9-448E-8975-E0E2A563039D}">
      <dgm:prSet/>
      <dgm:spPr/>
      <dgm:t>
        <a:bodyPr/>
        <a:lstStyle/>
        <a:p>
          <a:endParaRPr lang="en-US"/>
        </a:p>
      </dgm:t>
    </dgm:pt>
    <dgm:pt modelId="{E9BCA625-0301-4E94-9830-8D755F09DED3}" type="sibTrans" cxnId="{D4560FAE-60D9-448E-8975-E0E2A563039D}">
      <dgm:prSet/>
      <dgm:spPr/>
      <dgm:t>
        <a:bodyPr/>
        <a:lstStyle/>
        <a:p>
          <a:endParaRPr lang="en-US"/>
        </a:p>
      </dgm:t>
    </dgm:pt>
    <dgm:pt modelId="{7DD4319C-8FBE-4066-9730-F4FE647253AF}">
      <dgm:prSet/>
      <dgm:spPr/>
      <dgm:t>
        <a:bodyPr/>
        <a:lstStyle/>
        <a:p>
          <a:r>
            <a:rPr lang="en-SG"/>
            <a:t>Driving Licence: </a:t>
          </a:r>
          <a:r>
            <a:rPr lang="en-SG">
              <a:hlinkClick xmlns:r="http://schemas.openxmlformats.org/officeDocument/2006/relationships" r:id="rId2"/>
            </a:rPr>
            <a:t>https://data.gov.sg/dataset/driving-licence-information-qualified-driving-licence-holders</a:t>
          </a:r>
          <a:endParaRPr lang="en-US"/>
        </a:p>
      </dgm:t>
    </dgm:pt>
    <dgm:pt modelId="{02F1B15B-32DF-410E-95CB-04EE231A7B0D}" type="parTrans" cxnId="{06B8FB5C-D271-4038-927C-0B780A3DDEEC}">
      <dgm:prSet/>
      <dgm:spPr/>
      <dgm:t>
        <a:bodyPr/>
        <a:lstStyle/>
        <a:p>
          <a:endParaRPr lang="en-US"/>
        </a:p>
      </dgm:t>
    </dgm:pt>
    <dgm:pt modelId="{3476906D-01DB-4661-B734-754714F964E3}" type="sibTrans" cxnId="{06B8FB5C-D271-4038-927C-0B780A3DDEEC}">
      <dgm:prSet/>
      <dgm:spPr/>
      <dgm:t>
        <a:bodyPr/>
        <a:lstStyle/>
        <a:p>
          <a:endParaRPr lang="en-US"/>
        </a:p>
      </dgm:t>
    </dgm:pt>
    <dgm:pt modelId="{C7F5F277-2847-44FA-BECD-ECEAC5E77F7E}">
      <dgm:prSet/>
      <dgm:spPr/>
      <dgm:t>
        <a:bodyPr/>
        <a:lstStyle/>
        <a:p>
          <a:r>
            <a:rPr lang="en-SG" dirty="0"/>
            <a:t>HDB Carpark </a:t>
          </a:r>
          <a:r>
            <a:rPr lang="en-SG" dirty="0">
              <a:hlinkClick xmlns:r="http://schemas.openxmlformats.org/officeDocument/2006/relationships" r:id="rId3"/>
            </a:rPr>
            <a:t>https://data.gov.sg/dataset/hdb-carpark-information</a:t>
          </a:r>
          <a:endParaRPr lang="en-US" dirty="0"/>
        </a:p>
      </dgm:t>
    </dgm:pt>
    <dgm:pt modelId="{9D40BB39-CBAA-4081-B34E-7F2ACDB7746D}" type="parTrans" cxnId="{23558F25-A9F6-4341-A649-872F75F4EACE}">
      <dgm:prSet/>
      <dgm:spPr/>
      <dgm:t>
        <a:bodyPr/>
        <a:lstStyle/>
        <a:p>
          <a:endParaRPr lang="en-US"/>
        </a:p>
      </dgm:t>
    </dgm:pt>
    <dgm:pt modelId="{F1900A7B-DAA1-4B56-8087-B3F2385A772C}" type="sibTrans" cxnId="{23558F25-A9F6-4341-A649-872F75F4EACE}">
      <dgm:prSet/>
      <dgm:spPr/>
      <dgm:t>
        <a:bodyPr/>
        <a:lstStyle/>
        <a:p>
          <a:endParaRPr lang="en-US"/>
        </a:p>
      </dgm:t>
    </dgm:pt>
    <dgm:pt modelId="{E91B9E3A-2C9B-495C-AF58-A1DECB547D68}" type="pres">
      <dgm:prSet presAssocID="{A4CA9842-BEA7-493D-ADBB-914AE5D1E861}" presName="root" presStyleCnt="0">
        <dgm:presLayoutVars>
          <dgm:dir/>
          <dgm:resizeHandles val="exact"/>
        </dgm:presLayoutVars>
      </dgm:prSet>
      <dgm:spPr/>
    </dgm:pt>
    <dgm:pt modelId="{9AE82715-50B7-4217-8094-9FB7A2C51A62}" type="pres">
      <dgm:prSet presAssocID="{6401B120-868E-4160-B0A7-96CEB9CBB637}" presName="compNode" presStyleCnt="0"/>
      <dgm:spPr/>
    </dgm:pt>
    <dgm:pt modelId="{6EB2D8D7-5A9B-43B8-9E9D-AD673C8AD91D}" type="pres">
      <dgm:prSet presAssocID="{6401B120-868E-4160-B0A7-96CEB9CBB637}" presName="bgRect" presStyleLbl="bgShp" presStyleIdx="0" presStyleCnt="3"/>
      <dgm:spPr/>
    </dgm:pt>
    <dgm:pt modelId="{4FF1D981-4C76-458D-82B9-C35C755688FF}" type="pres">
      <dgm:prSet presAssocID="{6401B120-868E-4160-B0A7-96CEB9CBB637}" presName="iconRect" presStyleLbl="node1" presStyleIdx="0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373F7CA9-4FCD-4A5A-BA46-2B8036715EA4}" type="pres">
      <dgm:prSet presAssocID="{6401B120-868E-4160-B0A7-96CEB9CBB637}" presName="spaceRect" presStyleCnt="0"/>
      <dgm:spPr/>
    </dgm:pt>
    <dgm:pt modelId="{AB1B3439-7222-4DE2-ACC3-C1C0FBA0F017}" type="pres">
      <dgm:prSet presAssocID="{6401B120-868E-4160-B0A7-96CEB9CBB637}" presName="parTx" presStyleLbl="revTx" presStyleIdx="0" presStyleCnt="3">
        <dgm:presLayoutVars>
          <dgm:chMax val="0"/>
          <dgm:chPref val="0"/>
        </dgm:presLayoutVars>
      </dgm:prSet>
      <dgm:spPr/>
    </dgm:pt>
    <dgm:pt modelId="{7D56E22E-3D04-46D0-A3C6-6D6DBEB4BA8F}" type="pres">
      <dgm:prSet presAssocID="{E9BCA625-0301-4E94-9830-8D755F09DED3}" presName="sibTrans" presStyleCnt="0"/>
      <dgm:spPr/>
    </dgm:pt>
    <dgm:pt modelId="{8BFCAA7F-93CB-46C8-B6EA-B13DF83CF756}" type="pres">
      <dgm:prSet presAssocID="{7DD4319C-8FBE-4066-9730-F4FE647253AF}" presName="compNode" presStyleCnt="0"/>
      <dgm:spPr/>
    </dgm:pt>
    <dgm:pt modelId="{6A2A00F5-3E12-4F3F-B83E-DC5E3AD09ECE}" type="pres">
      <dgm:prSet presAssocID="{7DD4319C-8FBE-4066-9730-F4FE647253AF}" presName="bgRect" presStyleLbl="bgShp" presStyleIdx="1" presStyleCnt="3"/>
      <dgm:spPr/>
    </dgm:pt>
    <dgm:pt modelId="{C26D3A87-1646-4E6E-81C4-770F47C253AF}" type="pres">
      <dgm:prSet presAssocID="{7DD4319C-8FBE-4066-9730-F4FE647253AF}" presName="iconRect" presStyleLbl="node1" presStyleIdx="1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lice"/>
        </a:ext>
      </dgm:extLst>
    </dgm:pt>
    <dgm:pt modelId="{56DCC931-1461-41DC-BE00-D5D9EA648DEE}" type="pres">
      <dgm:prSet presAssocID="{7DD4319C-8FBE-4066-9730-F4FE647253AF}" presName="spaceRect" presStyleCnt="0"/>
      <dgm:spPr/>
    </dgm:pt>
    <dgm:pt modelId="{09BA4CE0-4DE6-4032-8106-3F1B1BAA0DAD}" type="pres">
      <dgm:prSet presAssocID="{7DD4319C-8FBE-4066-9730-F4FE647253AF}" presName="parTx" presStyleLbl="revTx" presStyleIdx="1" presStyleCnt="3">
        <dgm:presLayoutVars>
          <dgm:chMax val="0"/>
          <dgm:chPref val="0"/>
        </dgm:presLayoutVars>
      </dgm:prSet>
      <dgm:spPr/>
    </dgm:pt>
    <dgm:pt modelId="{031F03BD-7FCB-469F-B2DA-E6B84677CF73}" type="pres">
      <dgm:prSet presAssocID="{3476906D-01DB-4661-B734-754714F964E3}" presName="sibTrans" presStyleCnt="0"/>
      <dgm:spPr/>
    </dgm:pt>
    <dgm:pt modelId="{85A6769F-BA21-4F82-A7F0-B999E4DDAA2A}" type="pres">
      <dgm:prSet presAssocID="{C7F5F277-2847-44FA-BECD-ECEAC5E77F7E}" presName="compNode" presStyleCnt="0"/>
      <dgm:spPr/>
    </dgm:pt>
    <dgm:pt modelId="{E5295638-D020-4507-B31C-90030A2AD464}" type="pres">
      <dgm:prSet presAssocID="{C7F5F277-2847-44FA-BECD-ECEAC5E77F7E}" presName="bgRect" presStyleLbl="bgShp" presStyleIdx="2" presStyleCnt="3"/>
      <dgm:spPr/>
    </dgm:pt>
    <dgm:pt modelId="{D9BAD3A5-161D-4397-8D44-291C9A5B6F41}" type="pres">
      <dgm:prSet presAssocID="{C7F5F277-2847-44FA-BECD-ECEAC5E77F7E}" presName="iconRect" presStyleLbl="node1" presStyleIdx="2" presStyleCnt="3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F9C6FFA8-F5D0-4068-ABCB-8EA25C5AD65A}" type="pres">
      <dgm:prSet presAssocID="{C7F5F277-2847-44FA-BECD-ECEAC5E77F7E}" presName="spaceRect" presStyleCnt="0"/>
      <dgm:spPr/>
    </dgm:pt>
    <dgm:pt modelId="{2C199211-475A-499C-841E-5DA466DD3636}" type="pres">
      <dgm:prSet presAssocID="{C7F5F277-2847-44FA-BECD-ECEAC5E77F7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3558F25-A9F6-4341-A649-872F75F4EACE}" srcId="{A4CA9842-BEA7-493D-ADBB-914AE5D1E861}" destId="{C7F5F277-2847-44FA-BECD-ECEAC5E77F7E}" srcOrd="2" destOrd="0" parTransId="{9D40BB39-CBAA-4081-B34E-7F2ACDB7746D}" sibTransId="{F1900A7B-DAA1-4B56-8087-B3F2385A772C}"/>
    <dgm:cxn modelId="{32E4FF3A-6FE4-4780-B1D0-B60D4BD9590F}" type="presOf" srcId="{C7F5F277-2847-44FA-BECD-ECEAC5E77F7E}" destId="{2C199211-475A-499C-841E-5DA466DD3636}" srcOrd="0" destOrd="0" presId="urn:microsoft.com/office/officeart/2018/2/layout/IconVerticalSolidList"/>
    <dgm:cxn modelId="{06B8FB5C-D271-4038-927C-0B780A3DDEEC}" srcId="{A4CA9842-BEA7-493D-ADBB-914AE5D1E861}" destId="{7DD4319C-8FBE-4066-9730-F4FE647253AF}" srcOrd="1" destOrd="0" parTransId="{02F1B15B-32DF-410E-95CB-04EE231A7B0D}" sibTransId="{3476906D-01DB-4661-B734-754714F964E3}"/>
    <dgm:cxn modelId="{D79A6598-452A-41FE-8FA7-453C7E2C171A}" type="presOf" srcId="{7DD4319C-8FBE-4066-9730-F4FE647253AF}" destId="{09BA4CE0-4DE6-4032-8106-3F1B1BAA0DAD}" srcOrd="0" destOrd="0" presId="urn:microsoft.com/office/officeart/2018/2/layout/IconVerticalSolidList"/>
    <dgm:cxn modelId="{D4560FAE-60D9-448E-8975-E0E2A563039D}" srcId="{A4CA9842-BEA7-493D-ADBB-914AE5D1E861}" destId="{6401B120-868E-4160-B0A7-96CEB9CBB637}" srcOrd="0" destOrd="0" parTransId="{4241E753-3475-4427-922D-7E4558360B2A}" sibTransId="{E9BCA625-0301-4E94-9830-8D755F09DED3}"/>
    <dgm:cxn modelId="{1354E1B2-C46A-44FD-AF45-7B0B299041F2}" type="presOf" srcId="{A4CA9842-BEA7-493D-ADBB-914AE5D1E861}" destId="{E91B9E3A-2C9B-495C-AF58-A1DECB547D68}" srcOrd="0" destOrd="0" presId="urn:microsoft.com/office/officeart/2018/2/layout/IconVerticalSolidList"/>
    <dgm:cxn modelId="{2E3472E0-BD12-401E-B2E1-A450AA83B855}" type="presOf" srcId="{6401B120-868E-4160-B0A7-96CEB9CBB637}" destId="{AB1B3439-7222-4DE2-ACC3-C1C0FBA0F017}" srcOrd="0" destOrd="0" presId="urn:microsoft.com/office/officeart/2018/2/layout/IconVerticalSolidList"/>
    <dgm:cxn modelId="{3AD7658D-04D4-4198-8CA0-0B6D0E0ECCFB}" type="presParOf" srcId="{E91B9E3A-2C9B-495C-AF58-A1DECB547D68}" destId="{9AE82715-50B7-4217-8094-9FB7A2C51A62}" srcOrd="0" destOrd="0" presId="urn:microsoft.com/office/officeart/2018/2/layout/IconVerticalSolidList"/>
    <dgm:cxn modelId="{50220E16-241A-447C-B090-250114A8EF52}" type="presParOf" srcId="{9AE82715-50B7-4217-8094-9FB7A2C51A62}" destId="{6EB2D8D7-5A9B-43B8-9E9D-AD673C8AD91D}" srcOrd="0" destOrd="0" presId="urn:microsoft.com/office/officeart/2018/2/layout/IconVerticalSolidList"/>
    <dgm:cxn modelId="{DB9AEF5E-1FD6-40CC-8975-4DCA2817A4A8}" type="presParOf" srcId="{9AE82715-50B7-4217-8094-9FB7A2C51A62}" destId="{4FF1D981-4C76-458D-82B9-C35C755688FF}" srcOrd="1" destOrd="0" presId="urn:microsoft.com/office/officeart/2018/2/layout/IconVerticalSolidList"/>
    <dgm:cxn modelId="{F77CD61B-B9D9-4FFB-AD08-E5ED080F2EB7}" type="presParOf" srcId="{9AE82715-50B7-4217-8094-9FB7A2C51A62}" destId="{373F7CA9-4FCD-4A5A-BA46-2B8036715EA4}" srcOrd="2" destOrd="0" presId="urn:microsoft.com/office/officeart/2018/2/layout/IconVerticalSolidList"/>
    <dgm:cxn modelId="{32C0D4E9-7225-4900-ABF3-0B73B1B7B06A}" type="presParOf" srcId="{9AE82715-50B7-4217-8094-9FB7A2C51A62}" destId="{AB1B3439-7222-4DE2-ACC3-C1C0FBA0F017}" srcOrd="3" destOrd="0" presId="urn:microsoft.com/office/officeart/2018/2/layout/IconVerticalSolidList"/>
    <dgm:cxn modelId="{EFDF7662-AA4D-43C9-B89E-83B74D75BFF4}" type="presParOf" srcId="{E91B9E3A-2C9B-495C-AF58-A1DECB547D68}" destId="{7D56E22E-3D04-46D0-A3C6-6D6DBEB4BA8F}" srcOrd="1" destOrd="0" presId="urn:microsoft.com/office/officeart/2018/2/layout/IconVerticalSolidList"/>
    <dgm:cxn modelId="{62600374-FBD9-4498-BF78-80FF0E84325C}" type="presParOf" srcId="{E91B9E3A-2C9B-495C-AF58-A1DECB547D68}" destId="{8BFCAA7F-93CB-46C8-B6EA-B13DF83CF756}" srcOrd="2" destOrd="0" presId="urn:microsoft.com/office/officeart/2018/2/layout/IconVerticalSolidList"/>
    <dgm:cxn modelId="{7D454A87-4F5B-45CD-B003-8C445C7C455A}" type="presParOf" srcId="{8BFCAA7F-93CB-46C8-B6EA-B13DF83CF756}" destId="{6A2A00F5-3E12-4F3F-B83E-DC5E3AD09ECE}" srcOrd="0" destOrd="0" presId="urn:microsoft.com/office/officeart/2018/2/layout/IconVerticalSolidList"/>
    <dgm:cxn modelId="{BE00D56D-3A56-4504-968D-1BF97E626026}" type="presParOf" srcId="{8BFCAA7F-93CB-46C8-B6EA-B13DF83CF756}" destId="{C26D3A87-1646-4E6E-81C4-770F47C253AF}" srcOrd="1" destOrd="0" presId="urn:microsoft.com/office/officeart/2018/2/layout/IconVerticalSolidList"/>
    <dgm:cxn modelId="{0347D0B9-90AB-4D92-BD91-8F7C1CCFAB48}" type="presParOf" srcId="{8BFCAA7F-93CB-46C8-B6EA-B13DF83CF756}" destId="{56DCC931-1461-41DC-BE00-D5D9EA648DEE}" srcOrd="2" destOrd="0" presId="urn:microsoft.com/office/officeart/2018/2/layout/IconVerticalSolidList"/>
    <dgm:cxn modelId="{5E6222D1-4182-4898-88C8-8B3785778727}" type="presParOf" srcId="{8BFCAA7F-93CB-46C8-B6EA-B13DF83CF756}" destId="{09BA4CE0-4DE6-4032-8106-3F1B1BAA0DAD}" srcOrd="3" destOrd="0" presId="urn:microsoft.com/office/officeart/2018/2/layout/IconVerticalSolidList"/>
    <dgm:cxn modelId="{B6CC10E5-7D20-4C5C-8E14-D7E3A4248864}" type="presParOf" srcId="{E91B9E3A-2C9B-495C-AF58-A1DECB547D68}" destId="{031F03BD-7FCB-469F-B2DA-E6B84677CF73}" srcOrd="3" destOrd="0" presId="urn:microsoft.com/office/officeart/2018/2/layout/IconVerticalSolidList"/>
    <dgm:cxn modelId="{6529B9DE-6B19-46E5-A15B-645694F6FD3C}" type="presParOf" srcId="{E91B9E3A-2C9B-495C-AF58-A1DECB547D68}" destId="{85A6769F-BA21-4F82-A7F0-B999E4DDAA2A}" srcOrd="4" destOrd="0" presId="urn:microsoft.com/office/officeart/2018/2/layout/IconVerticalSolidList"/>
    <dgm:cxn modelId="{13493E23-F8D9-4ED8-A65F-A08E3FCBC19F}" type="presParOf" srcId="{85A6769F-BA21-4F82-A7F0-B999E4DDAA2A}" destId="{E5295638-D020-4507-B31C-90030A2AD464}" srcOrd="0" destOrd="0" presId="urn:microsoft.com/office/officeart/2018/2/layout/IconVerticalSolidList"/>
    <dgm:cxn modelId="{1816F93D-0D15-4B5B-AA9C-08B723DAC88F}" type="presParOf" srcId="{85A6769F-BA21-4F82-A7F0-B999E4DDAA2A}" destId="{D9BAD3A5-161D-4397-8D44-291C9A5B6F41}" srcOrd="1" destOrd="0" presId="urn:microsoft.com/office/officeart/2018/2/layout/IconVerticalSolidList"/>
    <dgm:cxn modelId="{4D830A5C-527F-4C52-8BF4-38AEBE882D48}" type="presParOf" srcId="{85A6769F-BA21-4F82-A7F0-B999E4DDAA2A}" destId="{F9C6FFA8-F5D0-4068-ABCB-8EA25C5AD65A}" srcOrd="2" destOrd="0" presId="urn:microsoft.com/office/officeart/2018/2/layout/IconVerticalSolidList"/>
    <dgm:cxn modelId="{A7E72501-E5DA-4BC3-8922-0ABB205E9EFF}" type="presParOf" srcId="{85A6769F-BA21-4F82-A7F0-B999E4DDAA2A}" destId="{2C199211-475A-499C-841E-5DA466DD363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B2D8D7-5A9B-43B8-9E9D-AD673C8AD91D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F1D981-4C76-458D-82B9-C35C755688FF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1B3439-7222-4DE2-ACC3-C1C0FBA0F017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200" kern="1200" dirty="0"/>
            <a:t>COE Results : </a:t>
          </a:r>
          <a:r>
            <a:rPr lang="en-SG" sz="2200" kern="1200" dirty="0">
              <a:hlinkClick xmlns:r="http://schemas.openxmlformats.org/officeDocument/2006/relationships" r:id="rId3"/>
            </a:rPr>
            <a:t>https://data.gov.sg/dataset/coe-bidding-results</a:t>
          </a:r>
          <a:endParaRPr lang="en-US" sz="2200" kern="1200" dirty="0"/>
        </a:p>
      </dsp:txBody>
      <dsp:txXfrm>
        <a:off x="1941716" y="718"/>
        <a:ext cx="4571887" cy="1681139"/>
      </dsp:txXfrm>
    </dsp:sp>
    <dsp:sp modelId="{6A2A00F5-3E12-4F3F-B83E-DC5E3AD09ECE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6D3A87-1646-4E6E-81C4-770F47C253AF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BA4CE0-4DE6-4032-8106-3F1B1BAA0DAD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200" kern="1200"/>
            <a:t>Driving Licence: </a:t>
          </a:r>
          <a:r>
            <a:rPr lang="en-SG" sz="2200" kern="1200">
              <a:hlinkClick xmlns:r="http://schemas.openxmlformats.org/officeDocument/2006/relationships" r:id="rId6"/>
            </a:rPr>
            <a:t>https://data.gov.sg/dataset/driving-licence-information-qualified-driving-licence-holders</a:t>
          </a:r>
          <a:endParaRPr lang="en-US" sz="2200" kern="1200"/>
        </a:p>
      </dsp:txBody>
      <dsp:txXfrm>
        <a:off x="1941716" y="2102143"/>
        <a:ext cx="4571887" cy="1681139"/>
      </dsp:txXfrm>
    </dsp:sp>
    <dsp:sp modelId="{E5295638-D020-4507-B31C-90030A2AD464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BAD3A5-161D-4397-8D44-291C9A5B6F41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199211-475A-499C-841E-5DA466DD3636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200" kern="1200" dirty="0"/>
            <a:t>HDB Carpark </a:t>
          </a:r>
          <a:r>
            <a:rPr lang="en-SG" sz="2200" kern="1200" dirty="0">
              <a:hlinkClick xmlns:r="http://schemas.openxmlformats.org/officeDocument/2006/relationships" r:id="rId9"/>
            </a:rPr>
            <a:t>https://data.gov.sg/dataset/hdb-carpark-information</a:t>
          </a:r>
          <a:endParaRPr lang="en-US" sz="2200" kern="1200" dirty="0"/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EC291-4CE3-4EC3-A653-D2780332E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53ED5-55BA-4569-BF3A-2672FDCBB4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AA561-EDAA-4E60-A0A1-9B8D84BE5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42F6-5BA8-4AA5-A024-F74342A3EE7F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697EB-1029-4C44-9BC6-9F326FE26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A2FAC-C983-4735-B915-1E63ABD53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57CB-ADCF-45D4-909B-1A6A0EDA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21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544EB-B50E-41D6-8C60-24BA6A45D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425291-9E7B-4DFB-BAEC-88D898913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607EA-500F-46F0-88F1-1CE696F0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42F6-5BA8-4AA5-A024-F74342A3EE7F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D42E7-9F42-4DD6-A1B3-935B7239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E061-D433-4272-BBEF-19B5DD73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57CB-ADCF-45D4-909B-1A6A0EDA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11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8BF986-69F9-4A1C-AB64-07AB144CCF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E6848A-6372-4A60-94AB-E7FABC4A9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FB2C9-C0B9-41C1-AE61-158CC5C39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42F6-5BA8-4AA5-A024-F74342A3EE7F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63D29-88DE-4BE2-B1D9-5ED64E0BC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8FD53-0BB5-44DE-8D57-C61B3F33C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57CB-ADCF-45D4-909B-1A6A0EDA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8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BCCC8-319F-45C1-9E28-469ECE6B9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F4D42-DF4A-458A-9ACA-C55213505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23F7A-7364-4AD6-B3EF-072E0F19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42F6-5BA8-4AA5-A024-F74342A3EE7F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D57F0-282B-4FCE-B5F5-A41890870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D6817-E9A2-4BB4-A04D-0F922942A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57CB-ADCF-45D4-909B-1A6A0EDA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60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EC946-5431-4D77-8E55-71A32F6F2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7919E-5F41-45DB-B329-272E66289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2EC0F-E90D-41DE-8DD1-BB3154BAB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42F6-5BA8-4AA5-A024-F74342A3EE7F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1BF98-A925-4C96-9C3F-9EA0AF6D6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9E894-AE72-428C-A064-441D1F391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57CB-ADCF-45D4-909B-1A6A0EDA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00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59770-6BA0-4094-9E1B-91FA1D22C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14D30-DDF6-4C02-822F-4AF5D4BD58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32ECEB-EF3A-463E-A015-AFEA9C005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58F8E-E62E-4E63-AFE2-C27E862D5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42F6-5BA8-4AA5-A024-F74342A3EE7F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633D3-54A1-4AE8-80E4-74C8BA9C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BB716-D07F-4D0D-AE7D-2EF567D38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57CB-ADCF-45D4-909B-1A6A0EDA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1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43A29-7822-4381-9BA5-3DEB62B4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4387D-0F7C-4521-B652-F7A4C66B4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01860-53A1-406C-A8F1-6B01B3E67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78F8A0-CB06-44DB-B6CE-D0A2AE929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1074F8-8A15-4D06-8550-BC042115AF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FECAF-B97E-43B0-B975-15C803FAA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42F6-5BA8-4AA5-A024-F74342A3EE7F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FDB59B-051F-41A6-BFC1-3DE6C962F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536A13-6522-4C85-9F0B-8E46922CA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57CB-ADCF-45D4-909B-1A6A0EDA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97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EA9B0-75D1-4494-90E0-EA75CEF71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413BE6-E4BB-4D83-9F2D-2535A2969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42F6-5BA8-4AA5-A024-F74342A3EE7F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274B3E-C32D-4CBD-B350-BDA9E46C2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E0B78-A1D8-40B8-B783-6983B0E58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57CB-ADCF-45D4-909B-1A6A0EDA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8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7725F8-13C6-48CB-B814-7BA83FE86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42F6-5BA8-4AA5-A024-F74342A3EE7F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5B7F5F-5520-4C65-9045-71D85886C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B149F-3BB0-4FB5-AAC9-25A8C07B2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57CB-ADCF-45D4-909B-1A6A0EDA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6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69E6A-5BFE-4CC4-B076-331396129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658D1-BF12-4797-BA09-7B94F12D0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AB2D0-64A1-4F50-A8BB-30117860D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01A0B-5AD9-4C4E-ADF5-D4D6419BF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42F6-5BA8-4AA5-A024-F74342A3EE7F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52A7C-F874-469A-9892-9A2B2030C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B4856-05F4-4093-B9A3-A73CE66D0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57CB-ADCF-45D4-909B-1A6A0EDA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56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7DE17-39D0-4E1B-B4C3-2E56EDFDF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53555D-3F47-49B2-ACDF-B3C48E07BB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F17F9-7DC1-473F-A594-D10D04F12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96AE9-9D41-493B-981A-4865DA3AE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42F6-5BA8-4AA5-A024-F74342A3EE7F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F8592-439A-49DE-B2D3-E1BE635A4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AF615-1F5F-4BB8-97A6-3950C71E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57CB-ADCF-45D4-909B-1A6A0EDA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8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FD9C8F-6F3C-4DE8-B71C-C32069A77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69822-A050-4943-94EB-F0A2BFCDC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40034-B5F2-4304-8B1C-9894FF2E7B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242F6-5BA8-4AA5-A024-F74342A3EE7F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BFD8A-18A6-4CDF-8640-D4C72C12B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BC58E-4911-449C-A359-C57231EC7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057CB-ADCF-45D4-909B-1A6A0EDA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32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2BD70C-C4A0-46C4-9518-A731098B4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55E160-78FD-44A3-B0B1-F6336B7A9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2445" y="3640254"/>
            <a:ext cx="5319433" cy="2076333"/>
          </a:xfrm>
        </p:spPr>
        <p:txBody>
          <a:bodyPr anchor="t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Transport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8EEF33-7621-4FFA-93D3-54B5BADC4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2446" y="2668075"/>
            <a:ext cx="5319431" cy="972180"/>
          </a:xfrm>
        </p:spPr>
        <p:txBody>
          <a:bodyPr anchor="b">
            <a:normAutofit/>
          </a:bodyPr>
          <a:lstStyle/>
          <a:p>
            <a:pPr algn="l"/>
            <a:endParaRPr lang="en-SG" sz="800">
              <a:solidFill>
                <a:schemeClr val="bg1"/>
              </a:solidFill>
            </a:endParaRPr>
          </a:p>
          <a:p>
            <a:pPr algn="l"/>
            <a:endParaRPr lang="en-SG" sz="800">
              <a:solidFill>
                <a:schemeClr val="bg1"/>
              </a:solidFill>
            </a:endParaRPr>
          </a:p>
          <a:p>
            <a:pPr algn="l"/>
            <a:endParaRPr lang="en-SG" sz="800">
              <a:solidFill>
                <a:schemeClr val="bg1"/>
              </a:solidFill>
            </a:endParaRPr>
          </a:p>
          <a:p>
            <a:pPr algn="l"/>
            <a:r>
              <a:rPr lang="en-SG" sz="800">
                <a:solidFill>
                  <a:schemeClr val="bg1"/>
                </a:solidFill>
              </a:rPr>
              <a:t>Presented By: Jurgen Tan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B74A45-BDDD-4892-B8C0-B290C0944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79352" cy="6374535"/>
          </a:xfrm>
          <a:custGeom>
            <a:avLst/>
            <a:gdLst>
              <a:gd name="connsiteX0" fmla="*/ 609861 w 5379352"/>
              <a:gd name="connsiteY0" fmla="*/ 6374535 h 6374535"/>
              <a:gd name="connsiteX1" fmla="*/ 3449004 w 5379352"/>
              <a:gd name="connsiteY1" fmla="*/ 6374535 h 6374535"/>
              <a:gd name="connsiteX2" fmla="*/ 3628245 w 5379352"/>
              <a:gd name="connsiteY2" fmla="*/ 6288190 h 6374535"/>
              <a:gd name="connsiteX3" fmla="*/ 5379352 w 5379352"/>
              <a:gd name="connsiteY3" fmla="*/ 3346018 h 6374535"/>
              <a:gd name="connsiteX4" fmla="*/ 2033334 w 5379352"/>
              <a:gd name="connsiteY4" fmla="*/ 0 h 6374535"/>
              <a:gd name="connsiteX5" fmla="*/ 129310 w 5379352"/>
              <a:gd name="connsiteY5" fmla="*/ 594192 h 6374535"/>
              <a:gd name="connsiteX6" fmla="*/ 0 w 5379352"/>
              <a:gd name="connsiteY6" fmla="*/ 692103 h 6374535"/>
              <a:gd name="connsiteX7" fmla="*/ 0 w 5379352"/>
              <a:gd name="connsiteY7" fmla="*/ 5999934 h 6374535"/>
              <a:gd name="connsiteX8" fmla="*/ 129311 w 5379352"/>
              <a:gd name="connsiteY8" fmla="*/ 6097845 h 6374535"/>
              <a:gd name="connsiteX9" fmla="*/ 367831 w 5379352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79352" h="6374535">
                <a:moveTo>
                  <a:pt x="609861" y="6374535"/>
                </a:moveTo>
                <a:lnTo>
                  <a:pt x="3449004" y="6374535"/>
                </a:lnTo>
                <a:lnTo>
                  <a:pt x="3628245" y="6288190"/>
                </a:lnTo>
                <a:cubicBezTo>
                  <a:pt x="4671283" y="5721578"/>
                  <a:pt x="5379352" y="4616487"/>
                  <a:pt x="5379352" y="3346018"/>
                </a:cubicBezTo>
                <a:cubicBezTo>
                  <a:pt x="5379352" y="1498063"/>
                  <a:pt x="3881289" y="0"/>
                  <a:pt x="2033334" y="0"/>
                </a:cubicBezTo>
                <a:cubicBezTo>
                  <a:pt x="1325914" y="0"/>
                  <a:pt x="669769" y="219535"/>
                  <a:pt x="129310" y="594192"/>
                </a:cubicBezTo>
                <a:lnTo>
                  <a:pt x="0" y="692103"/>
                </a:lnTo>
                <a:lnTo>
                  <a:pt x="0" y="5999934"/>
                </a:lnTo>
                <a:lnTo>
                  <a:pt x="129311" y="6097845"/>
                </a:lnTo>
                <a:cubicBezTo>
                  <a:pt x="206519" y="6151367"/>
                  <a:pt x="286089" y="6201724"/>
                  <a:pt x="367831" y="624872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516C73E-9465-4C9E-9B86-9E58FB326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" y="0"/>
            <a:ext cx="5210147" cy="6210629"/>
          </a:xfrm>
          <a:custGeom>
            <a:avLst/>
            <a:gdLst>
              <a:gd name="connsiteX0" fmla="*/ 1058223 w 5210147"/>
              <a:gd name="connsiteY0" fmla="*/ 0 h 6210629"/>
              <a:gd name="connsiteX1" fmla="*/ 3003078 w 5210147"/>
              <a:gd name="connsiteY1" fmla="*/ 0 h 6210629"/>
              <a:gd name="connsiteX2" fmla="*/ 3266657 w 5210147"/>
              <a:gd name="connsiteY2" fmla="*/ 96471 h 6210629"/>
              <a:gd name="connsiteX3" fmla="*/ 5210147 w 5210147"/>
              <a:gd name="connsiteY3" fmla="*/ 3028517 h 6210629"/>
              <a:gd name="connsiteX4" fmla="*/ 2028035 w 5210147"/>
              <a:gd name="connsiteY4" fmla="*/ 6210629 h 6210629"/>
              <a:gd name="connsiteX5" fmla="*/ 3916 w 5210147"/>
              <a:gd name="connsiteY5" fmla="*/ 5483989 h 6210629"/>
              <a:gd name="connsiteX6" fmla="*/ 0 w 5210147"/>
              <a:gd name="connsiteY6" fmla="*/ 5480430 h 6210629"/>
              <a:gd name="connsiteX7" fmla="*/ 0 w 5210147"/>
              <a:gd name="connsiteY7" fmla="*/ 576603 h 6210629"/>
              <a:gd name="connsiteX8" fmla="*/ 3916 w 5210147"/>
              <a:gd name="connsiteY8" fmla="*/ 573044 h 6210629"/>
              <a:gd name="connsiteX9" fmla="*/ 933918 w 5210147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10147" h="6210629">
                <a:moveTo>
                  <a:pt x="1058223" y="0"/>
                </a:moveTo>
                <a:lnTo>
                  <a:pt x="3003078" y="0"/>
                </a:lnTo>
                <a:lnTo>
                  <a:pt x="3266657" y="96471"/>
                </a:lnTo>
                <a:cubicBezTo>
                  <a:pt x="4408765" y="579542"/>
                  <a:pt x="5210147" y="1710443"/>
                  <a:pt x="5210147" y="3028517"/>
                </a:cubicBezTo>
                <a:cubicBezTo>
                  <a:pt x="5210147" y="4785949"/>
                  <a:pt x="3785467" y="6210629"/>
                  <a:pt x="2028035" y="6210629"/>
                </a:cubicBezTo>
                <a:cubicBezTo>
                  <a:pt x="1259159" y="6210629"/>
                  <a:pt x="553973" y="5937936"/>
                  <a:pt x="3916" y="5483989"/>
                </a:cubicBezTo>
                <a:lnTo>
                  <a:pt x="0" y="5480430"/>
                </a:lnTo>
                <a:lnTo>
                  <a:pt x="0" y="576603"/>
                </a:lnTo>
                <a:lnTo>
                  <a:pt x="3916" y="573044"/>
                </a:lnTo>
                <a:cubicBezTo>
                  <a:pt x="278945" y="346070"/>
                  <a:pt x="592755" y="164410"/>
                  <a:pt x="933918" y="394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Research">
            <a:extLst>
              <a:ext uri="{FF2B5EF4-FFF2-40B4-BE49-F238E27FC236}">
                <a16:creationId xmlns:a16="http://schemas.microsoft.com/office/drawing/2014/main" id="{7910D24F-5DD1-416B-B662-5B322E490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941" y="1301551"/>
            <a:ext cx="3440610" cy="344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690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70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53" name="Rectangle 72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18608-31C1-44E9-8383-CE4345C7E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/>
              <a:t>The Number Of Decks In Singapore's HDB Carparks</a:t>
            </a:r>
            <a:endParaRPr lang="en-US" sz="3200" kern="1200">
              <a:latin typeface="+mj-lt"/>
              <a:ea typeface="+mj-ea"/>
              <a:cs typeface="+mj-cs"/>
            </a:endParaRPr>
          </a:p>
        </p:txBody>
      </p:sp>
      <p:sp>
        <p:nvSpPr>
          <p:cNvPr id="2054" name="Rectangle 74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55" name="Rectangle 76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D3B12-764D-405A-AEA8-DD9E1336E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/>
            <a:r>
              <a:rPr lang="en-US" sz="1800" dirty="0"/>
              <a:t>Most HDB Car Parks are 1 leveled</a:t>
            </a:r>
          </a:p>
          <a:p>
            <a:pPr marL="285750"/>
            <a:r>
              <a:rPr lang="en-US" sz="1800" dirty="0"/>
              <a:t>The average car park level is 5</a:t>
            </a:r>
          </a:p>
          <a:p>
            <a:pPr marL="285750"/>
            <a:r>
              <a:rPr lang="en-US" sz="1800" dirty="0"/>
              <a:t>There are only 2 HDB carparks that are 19 leveled 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E55DAD0-3FAE-4EAD-A860-6310F56F3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09211" y="2819566"/>
            <a:ext cx="6136600" cy="3145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4319EC-1690-422B-B9A6-C7B8E80F1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89" y="3965836"/>
            <a:ext cx="5616833" cy="13514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11D79E-CEF3-4EAB-817D-7CABA1DFF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4" y="5859797"/>
            <a:ext cx="5863498" cy="13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57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988273-5B1A-427E-875E-7B5F9EFC7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SG">
                <a:solidFill>
                  <a:srgbClr val="FFFFFF"/>
                </a:solidFill>
              </a:rPr>
              <a:t>URLs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BB6E7A-C538-4132-9EFB-9B3988BCB3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448908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5298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4EAD7-F503-49EF-AC01-1F8773E70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en-SG"/>
              <a:t>COE Results Dataset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21CBD08-BFE3-4F3D-8AA2-ECBBD76AE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5097779" cy="4065986"/>
          </a:xfrm>
        </p:spPr>
        <p:txBody>
          <a:bodyPr anchor="t">
            <a:normAutofit/>
          </a:bodyPr>
          <a:lstStyle/>
          <a:p>
            <a:r>
              <a:rPr lang="en-GB" sz="2000">
                <a:solidFill>
                  <a:srgbClr val="FFFFFF"/>
                </a:solidFill>
              </a:rPr>
              <a:t>Bidding Number : 1 (Week 1) &amp; 2 (Week 3)</a:t>
            </a:r>
          </a:p>
          <a:p>
            <a:r>
              <a:rPr lang="en-GB" sz="2000">
                <a:solidFill>
                  <a:srgbClr val="FFFFFF"/>
                </a:solidFill>
              </a:rPr>
              <a:t>Category A: Car up to 1600CC &amp; 97KW</a:t>
            </a:r>
          </a:p>
          <a:p>
            <a:r>
              <a:rPr lang="en-GB" sz="2000">
                <a:solidFill>
                  <a:srgbClr val="FFFFFF"/>
                </a:solidFill>
              </a:rPr>
              <a:t>Category B: Car above 1600CC or 97KW</a:t>
            </a:r>
          </a:p>
          <a:p>
            <a:r>
              <a:rPr lang="en-GB" sz="2000">
                <a:solidFill>
                  <a:srgbClr val="FFFFFF"/>
                </a:solidFill>
              </a:rPr>
              <a:t>Category C: Goods Vehicle &amp; Bus</a:t>
            </a:r>
          </a:p>
          <a:p>
            <a:r>
              <a:rPr lang="en-GB" sz="2000">
                <a:solidFill>
                  <a:srgbClr val="FFFFFF"/>
                </a:solidFill>
              </a:rPr>
              <a:t>Category D: Motorcycle</a:t>
            </a:r>
          </a:p>
          <a:p>
            <a:r>
              <a:rPr lang="en-GB" sz="2000">
                <a:solidFill>
                  <a:srgbClr val="FFFFFF"/>
                </a:solidFill>
              </a:rPr>
              <a:t>Category E: Open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D9773B-A7B8-4A8C-BC41-02F3EE691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028" y="4342410"/>
            <a:ext cx="5424795" cy="2150465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C03E8C-1573-49B8-8FE1-D1FA23D4B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437" y="2428461"/>
            <a:ext cx="4256386" cy="984375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8218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1">
            <a:extLst>
              <a:ext uri="{FF2B5EF4-FFF2-40B4-BE49-F238E27FC236}">
                <a16:creationId xmlns:a16="http://schemas.microsoft.com/office/drawing/2014/main" id="{5BA49487-3FDB-4FB7-9D50-2B4F9454D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C938212-FA12-4FF1-87C8-ACDE99D06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110E11-5F13-41BE-91D6-8EC970333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40602"/>
            <a:ext cx="3300663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COE Results Dataset Preparation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624ED2-2840-4219-AFD2-F14EB19BD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116" y="360137"/>
            <a:ext cx="3584448" cy="3498632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5D487D-D807-4C81-96A3-D4AAD062B4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7897" y="529472"/>
            <a:ext cx="4516388" cy="33099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5B518E-A6C5-4107-81C7-8B829829A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746" y="1207823"/>
            <a:ext cx="3584448" cy="1431719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369F152D-E540-4B48-BA11-2ADF043C6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059F7E-04C4-4C46-9B3E-E5CE267E3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03970" y="5258990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C453D4-6E02-44EC-8E3E-AB9747BA2F58}"/>
              </a:ext>
            </a:extLst>
          </p:cNvPr>
          <p:cNvSpPr txBox="1"/>
          <p:nvPr/>
        </p:nvSpPr>
        <p:spPr>
          <a:xfrm>
            <a:off x="4578824" y="4440602"/>
            <a:ext cx="6860184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Function to seperate the different categories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List of the different years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Calculate the difference for the month as compare to the month before</a:t>
            </a:r>
          </a:p>
        </p:txBody>
      </p:sp>
    </p:spTree>
    <p:extLst>
      <p:ext uri="{BB962C8B-B14F-4D97-AF65-F5344CB8AC3E}">
        <p14:creationId xmlns:p14="http://schemas.microsoft.com/office/powerpoint/2010/main" val="1357581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CD504B3E-2155-480C-A1E5-DBFD02C55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18608-31C1-44E9-8383-CE4345C7E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538728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Price Difference Between The Months From 2015 to 2018 For Category A</a:t>
            </a:r>
          </a:p>
        </p:txBody>
      </p:sp>
      <p:sp>
        <p:nvSpPr>
          <p:cNvPr id="2057" name="Rectangle 140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58" name="Rectangle 142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E711E-6779-4F95-BBFC-9AC47CB3C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586822"/>
            <a:ext cx="6007608" cy="1645920"/>
          </a:xfr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285750">
              <a:spcAft>
                <a:spcPts val="600"/>
              </a:spcAft>
            </a:pPr>
            <a:r>
              <a:rPr lang="en-US" sz="1800" dirty="0"/>
              <a:t>Negative : Cheaper &amp; Positive: More Expensive</a:t>
            </a:r>
          </a:p>
          <a:p>
            <a:pPr marL="285750">
              <a:spcAft>
                <a:spcPts val="600"/>
              </a:spcAft>
            </a:pPr>
            <a:r>
              <a:rPr lang="en-US" sz="1800" dirty="0"/>
              <a:t>High Volatility  </a:t>
            </a:r>
          </a:p>
          <a:p>
            <a:pPr marL="285750">
              <a:spcAft>
                <a:spcPts val="600"/>
              </a:spcAft>
            </a:pPr>
            <a:r>
              <a:rPr lang="en-US" sz="1800" dirty="0"/>
              <a:t>May – Jul: 2015, 2016 &amp; 2018 Plunge</a:t>
            </a:r>
          </a:p>
          <a:p>
            <a:pPr marL="285750">
              <a:spcAft>
                <a:spcPts val="600"/>
              </a:spcAft>
            </a:pPr>
            <a:r>
              <a:rPr lang="en-US" sz="1800" dirty="0"/>
              <a:t>Jun – Aug: 2015, 2016 &amp; 2018 Peak</a:t>
            </a:r>
          </a:p>
          <a:p>
            <a:pPr marL="285750">
              <a:spcAft>
                <a:spcPts val="600"/>
              </a:spcAft>
            </a:pPr>
            <a:r>
              <a:rPr lang="en-US" sz="1800" dirty="0"/>
              <a:t>2017 was very unlike the past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CB1B9D-3337-4D34-AEFD-32D3B6EE39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274" b="-4"/>
          <a:stretch/>
        </p:blipFill>
        <p:spPr>
          <a:xfrm>
            <a:off x="554416" y="2723940"/>
            <a:ext cx="4326599" cy="3483864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3BC998EC-9B60-455D-B466-96A98DB17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553" y="2723940"/>
            <a:ext cx="6930704" cy="350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EB5FAE-65FF-4B8A-92B9-489E8B284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416" y="6233675"/>
            <a:ext cx="32385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457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18608-31C1-44E9-8383-CE4345C7E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/>
              <a:t>The Cost Of Category B From 2015 to 2018</a:t>
            </a:r>
            <a:endParaRPr lang="en-US" sz="32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6CBFA-4797-4967-970C-1917E7CEA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/>
            <a:r>
              <a:rPr lang="en-US" sz="1800" dirty="0"/>
              <a:t>2015 Min &amp; 2016 Max is almost the same</a:t>
            </a:r>
          </a:p>
          <a:p>
            <a:pPr marL="285750"/>
            <a:r>
              <a:rPr lang="en-US" sz="1800" dirty="0"/>
              <a:t>2017 Min &amp; 2018 Max is almost the same</a:t>
            </a:r>
          </a:p>
          <a:p>
            <a:pPr marL="285750"/>
            <a:r>
              <a:rPr lang="en-US" sz="1800" dirty="0"/>
              <a:t>CI &gt; UQ : 95%  for 2016 &amp; 2017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D15D48-9767-46EB-ABDF-E1FF88C32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16" y="5650874"/>
            <a:ext cx="5165863" cy="11314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79A9DA-9002-4426-AA57-36CB382F6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321" y="2676139"/>
            <a:ext cx="4217097" cy="293565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A0F1AEA-2FB2-4C9A-B246-234CC43B8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254" y="2493518"/>
            <a:ext cx="6608909" cy="336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704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75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6" name="Rectangle 77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18608-31C1-44E9-8383-CE4345C7E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000"/>
              <a:t>The Relation Between The Bids Received &amp; Category D</a:t>
            </a:r>
            <a:endParaRPr lang="en-US" sz="3000" kern="1200">
              <a:latin typeface="+mj-lt"/>
              <a:ea typeface="+mj-ea"/>
              <a:cs typeface="+mj-cs"/>
            </a:endParaRPr>
          </a:p>
        </p:txBody>
      </p:sp>
      <p:sp>
        <p:nvSpPr>
          <p:cNvPr id="4107" name="Rectangle 79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08" name="Rectangle 81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127CD-CBFA-4C28-BE81-324C31482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/>
            <a:r>
              <a:rPr lang="en-US" sz="1800" dirty="0"/>
              <a:t>Negative Gradient, Harsh Decline</a:t>
            </a:r>
          </a:p>
          <a:p>
            <a:pPr marL="285750"/>
            <a:r>
              <a:rPr lang="en-US" sz="1800" dirty="0"/>
              <a:t>2 Outliers</a:t>
            </a:r>
          </a:p>
          <a:p>
            <a:pPr marL="285750"/>
            <a:r>
              <a:rPr lang="en-US" sz="1800" dirty="0"/>
              <a:t>Lower Bids = Higher COE Price</a:t>
            </a:r>
          </a:p>
          <a:p>
            <a:pPr marL="57150" indent="0">
              <a:buNone/>
            </a:pPr>
            <a:r>
              <a:rPr lang="en-US" sz="1800" dirty="0"/>
              <a:t> </a:t>
            </a:r>
          </a:p>
          <a:p>
            <a:pPr marL="285750"/>
            <a:endParaRPr lang="en-US" sz="18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C5C0CF5-AFE8-4A55-B507-4BE25104F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99904" y="2925356"/>
            <a:ext cx="6767868" cy="345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DE4D9A-01B2-4EF5-A722-36874FDAE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90" y="5304217"/>
            <a:ext cx="4810125" cy="276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C780F6-0897-4E26-9119-EDE6F8393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105" y="2925097"/>
            <a:ext cx="4810125" cy="191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51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2AB703-D6F1-416B-B24B-A193C1FDE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SG" dirty="0"/>
              <a:t>Driving Licence Dataset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4B60C4D-C500-40AA-BB0D-3D4E7B4F2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5097779" cy="4065986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End Of The Year</a:t>
            </a:r>
          </a:p>
          <a:p>
            <a:r>
              <a:rPr lang="en-US" sz="2000" dirty="0">
                <a:solidFill>
                  <a:srgbClr val="FFFFFF"/>
                </a:solidFill>
              </a:rPr>
              <a:t>Total Number</a:t>
            </a:r>
          </a:p>
          <a:p>
            <a:r>
              <a:rPr lang="en-US" sz="2000" dirty="0">
                <a:solidFill>
                  <a:srgbClr val="FFFFFF"/>
                </a:solidFill>
              </a:rPr>
              <a:t>Overlapping Of Licenses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3A6E7C-7F30-4B41-AF5B-379C74A6A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1856" y="2077419"/>
            <a:ext cx="2152670" cy="3341191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EFD3C4-73F1-4925-BE16-FB048382F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979" y="6081392"/>
            <a:ext cx="6173007" cy="571002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77964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18608-31C1-44E9-8383-CE4345C7E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/>
              <a:t>The Number Of Driving Licenses In The Last Decade</a:t>
            </a:r>
            <a:endParaRPr lang="en-US" sz="3200" kern="1200">
              <a:latin typeface="+mj-lt"/>
              <a:ea typeface="+mj-ea"/>
              <a:cs typeface="+mj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334CF-3C26-4F0A-88F9-73BA5DDAC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/>
            <a:r>
              <a:rPr lang="en-US" sz="1800" dirty="0"/>
              <a:t>Gradual Increase Over The Years</a:t>
            </a:r>
          </a:p>
          <a:p>
            <a:pPr marL="57150" indent="0">
              <a:buNone/>
            </a:pPr>
            <a:endParaRPr lang="en-US" sz="1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CA9FB32-6AE6-4322-9436-DD05D283A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094" y="3282164"/>
            <a:ext cx="7062526" cy="355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487D02-CC48-40BC-96DD-7EA3D7358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51" y="4922505"/>
            <a:ext cx="4611564" cy="7877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9FAA4F-57B0-4008-8338-0DB60D829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95" y="2902582"/>
            <a:ext cx="5145113" cy="16272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86D715-F277-4B75-A80F-26315F1115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416" y="6102874"/>
            <a:ext cx="387667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022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Transport Data Analysis</vt:lpstr>
      <vt:lpstr>URLs</vt:lpstr>
      <vt:lpstr>COE Results Dataset</vt:lpstr>
      <vt:lpstr>COE Results Dataset Preparation</vt:lpstr>
      <vt:lpstr>Price Difference Between The Months From 2015 to 2018 For Category A</vt:lpstr>
      <vt:lpstr>The Cost Of Category B From 2015 to 2018</vt:lpstr>
      <vt:lpstr>The Relation Between The Bids Received &amp; Category D</vt:lpstr>
      <vt:lpstr>Driving Licence Dataset</vt:lpstr>
      <vt:lpstr>The Number Of Driving Licenses In The Last Decade</vt:lpstr>
      <vt:lpstr>The Number Of Decks In Singapore's HDB Carparks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 Data Analysis</dc:title>
  <dc:creator>Jurgen Tan Yu Teng</dc:creator>
  <cp:lastModifiedBy>Jurgen Tan Yu Teng</cp:lastModifiedBy>
  <cp:revision>1</cp:revision>
  <dcterms:created xsi:type="dcterms:W3CDTF">2019-11-24T07:19:06Z</dcterms:created>
  <dcterms:modified xsi:type="dcterms:W3CDTF">2019-11-24T07:25:01Z</dcterms:modified>
</cp:coreProperties>
</file>