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5" r:id="rId9"/>
    <p:sldId id="260" r:id="rId10"/>
    <p:sldId id="267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67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ata.gov.sg/dataset/hdb-carpark-information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data.gov.sg/dataset/driving-licence-information-qualified-driving-licence-holders" TargetMode="External"/><Relationship Id="rId1" Type="http://schemas.openxmlformats.org/officeDocument/2006/relationships/hyperlink" Target="https://data.gov.sg/dataset/coe-bidding-results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data.gov.sg/dataset/coe-bidding-result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data.gov.sg/dataset/driving-licence-information-qualified-driving-licence-holders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https://data.gov.sg/dataset/hdb-carpark-informa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A9842-BEA7-493D-ADBB-914AE5D1E8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01B120-868E-4160-B0A7-96CEB9CBB637}">
      <dgm:prSet/>
      <dgm:spPr/>
      <dgm:t>
        <a:bodyPr/>
        <a:lstStyle/>
        <a:p>
          <a:r>
            <a:rPr lang="en-SG" dirty="0"/>
            <a:t>COE Results : </a:t>
          </a:r>
          <a:r>
            <a:rPr lang="en-SG" dirty="0">
              <a:hlinkClick xmlns:r="http://schemas.openxmlformats.org/officeDocument/2006/relationships" r:id="rId1"/>
            </a:rPr>
            <a:t>https://data.gov.sg/dataset/coe-bidding-results</a:t>
          </a:r>
          <a:endParaRPr lang="en-US" dirty="0"/>
        </a:p>
      </dgm:t>
    </dgm:pt>
    <dgm:pt modelId="{4241E753-3475-4427-922D-7E4558360B2A}" type="parTrans" cxnId="{D4560FAE-60D9-448E-8975-E0E2A563039D}">
      <dgm:prSet/>
      <dgm:spPr/>
      <dgm:t>
        <a:bodyPr/>
        <a:lstStyle/>
        <a:p>
          <a:endParaRPr lang="en-US"/>
        </a:p>
      </dgm:t>
    </dgm:pt>
    <dgm:pt modelId="{E9BCA625-0301-4E94-9830-8D755F09DED3}" type="sibTrans" cxnId="{D4560FAE-60D9-448E-8975-E0E2A563039D}">
      <dgm:prSet/>
      <dgm:spPr/>
      <dgm:t>
        <a:bodyPr/>
        <a:lstStyle/>
        <a:p>
          <a:endParaRPr lang="en-US"/>
        </a:p>
      </dgm:t>
    </dgm:pt>
    <dgm:pt modelId="{7DD4319C-8FBE-4066-9730-F4FE647253AF}">
      <dgm:prSet/>
      <dgm:spPr/>
      <dgm:t>
        <a:bodyPr/>
        <a:lstStyle/>
        <a:p>
          <a:r>
            <a:rPr lang="en-SG"/>
            <a:t>Driving Licence: </a:t>
          </a:r>
          <a:r>
            <a:rPr lang="en-SG">
              <a:hlinkClick xmlns:r="http://schemas.openxmlformats.org/officeDocument/2006/relationships" r:id="rId2"/>
            </a:rPr>
            <a:t>https://data.gov.sg/dataset/driving-licence-information-qualified-driving-licence-holders</a:t>
          </a:r>
          <a:endParaRPr lang="en-US"/>
        </a:p>
      </dgm:t>
    </dgm:pt>
    <dgm:pt modelId="{02F1B15B-32DF-410E-95CB-04EE231A7B0D}" type="parTrans" cxnId="{06B8FB5C-D271-4038-927C-0B780A3DDEEC}">
      <dgm:prSet/>
      <dgm:spPr/>
      <dgm:t>
        <a:bodyPr/>
        <a:lstStyle/>
        <a:p>
          <a:endParaRPr lang="en-US"/>
        </a:p>
      </dgm:t>
    </dgm:pt>
    <dgm:pt modelId="{3476906D-01DB-4661-B734-754714F964E3}" type="sibTrans" cxnId="{06B8FB5C-D271-4038-927C-0B780A3DDEEC}">
      <dgm:prSet/>
      <dgm:spPr/>
      <dgm:t>
        <a:bodyPr/>
        <a:lstStyle/>
        <a:p>
          <a:endParaRPr lang="en-US"/>
        </a:p>
      </dgm:t>
    </dgm:pt>
    <dgm:pt modelId="{C7F5F277-2847-44FA-BECD-ECEAC5E77F7E}">
      <dgm:prSet/>
      <dgm:spPr/>
      <dgm:t>
        <a:bodyPr/>
        <a:lstStyle/>
        <a:p>
          <a:r>
            <a:rPr lang="en-SG" dirty="0"/>
            <a:t>HDB Carpark </a:t>
          </a:r>
          <a:r>
            <a:rPr lang="en-SG" dirty="0">
              <a:hlinkClick xmlns:r="http://schemas.openxmlformats.org/officeDocument/2006/relationships" r:id="rId3"/>
            </a:rPr>
            <a:t>https://data.gov.sg/dataset/hdb-carpark-information</a:t>
          </a:r>
          <a:endParaRPr lang="en-US" dirty="0"/>
        </a:p>
      </dgm:t>
    </dgm:pt>
    <dgm:pt modelId="{9D40BB39-CBAA-4081-B34E-7F2ACDB7746D}" type="parTrans" cxnId="{23558F25-A9F6-4341-A649-872F75F4EACE}">
      <dgm:prSet/>
      <dgm:spPr/>
      <dgm:t>
        <a:bodyPr/>
        <a:lstStyle/>
        <a:p>
          <a:endParaRPr lang="en-US"/>
        </a:p>
      </dgm:t>
    </dgm:pt>
    <dgm:pt modelId="{F1900A7B-DAA1-4B56-8087-B3F2385A772C}" type="sibTrans" cxnId="{23558F25-A9F6-4341-A649-872F75F4EACE}">
      <dgm:prSet/>
      <dgm:spPr/>
      <dgm:t>
        <a:bodyPr/>
        <a:lstStyle/>
        <a:p>
          <a:endParaRPr lang="en-US"/>
        </a:p>
      </dgm:t>
    </dgm:pt>
    <dgm:pt modelId="{E91B9E3A-2C9B-495C-AF58-A1DECB547D68}" type="pres">
      <dgm:prSet presAssocID="{A4CA9842-BEA7-493D-ADBB-914AE5D1E861}" presName="root" presStyleCnt="0">
        <dgm:presLayoutVars>
          <dgm:dir/>
          <dgm:resizeHandles val="exact"/>
        </dgm:presLayoutVars>
      </dgm:prSet>
      <dgm:spPr/>
    </dgm:pt>
    <dgm:pt modelId="{9AE82715-50B7-4217-8094-9FB7A2C51A62}" type="pres">
      <dgm:prSet presAssocID="{6401B120-868E-4160-B0A7-96CEB9CBB637}" presName="compNode" presStyleCnt="0"/>
      <dgm:spPr/>
    </dgm:pt>
    <dgm:pt modelId="{6EB2D8D7-5A9B-43B8-9E9D-AD673C8AD91D}" type="pres">
      <dgm:prSet presAssocID="{6401B120-868E-4160-B0A7-96CEB9CBB637}" presName="bgRect" presStyleLbl="bgShp" presStyleIdx="0" presStyleCnt="3"/>
      <dgm:spPr/>
    </dgm:pt>
    <dgm:pt modelId="{4FF1D981-4C76-458D-82B9-C35C755688FF}" type="pres">
      <dgm:prSet presAssocID="{6401B120-868E-4160-B0A7-96CEB9CBB637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73F7CA9-4FCD-4A5A-BA46-2B8036715EA4}" type="pres">
      <dgm:prSet presAssocID="{6401B120-868E-4160-B0A7-96CEB9CBB637}" presName="spaceRect" presStyleCnt="0"/>
      <dgm:spPr/>
    </dgm:pt>
    <dgm:pt modelId="{AB1B3439-7222-4DE2-ACC3-C1C0FBA0F017}" type="pres">
      <dgm:prSet presAssocID="{6401B120-868E-4160-B0A7-96CEB9CBB637}" presName="parTx" presStyleLbl="revTx" presStyleIdx="0" presStyleCnt="3">
        <dgm:presLayoutVars>
          <dgm:chMax val="0"/>
          <dgm:chPref val="0"/>
        </dgm:presLayoutVars>
      </dgm:prSet>
      <dgm:spPr/>
    </dgm:pt>
    <dgm:pt modelId="{7D56E22E-3D04-46D0-A3C6-6D6DBEB4BA8F}" type="pres">
      <dgm:prSet presAssocID="{E9BCA625-0301-4E94-9830-8D755F09DED3}" presName="sibTrans" presStyleCnt="0"/>
      <dgm:spPr/>
    </dgm:pt>
    <dgm:pt modelId="{8BFCAA7F-93CB-46C8-B6EA-B13DF83CF756}" type="pres">
      <dgm:prSet presAssocID="{7DD4319C-8FBE-4066-9730-F4FE647253AF}" presName="compNode" presStyleCnt="0"/>
      <dgm:spPr/>
    </dgm:pt>
    <dgm:pt modelId="{6A2A00F5-3E12-4F3F-B83E-DC5E3AD09ECE}" type="pres">
      <dgm:prSet presAssocID="{7DD4319C-8FBE-4066-9730-F4FE647253AF}" presName="bgRect" presStyleLbl="bgShp" presStyleIdx="1" presStyleCnt="3"/>
      <dgm:spPr/>
    </dgm:pt>
    <dgm:pt modelId="{C26D3A87-1646-4E6E-81C4-770F47C253AF}" type="pres">
      <dgm:prSet presAssocID="{7DD4319C-8FBE-4066-9730-F4FE647253AF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56DCC931-1461-41DC-BE00-D5D9EA648DEE}" type="pres">
      <dgm:prSet presAssocID="{7DD4319C-8FBE-4066-9730-F4FE647253AF}" presName="spaceRect" presStyleCnt="0"/>
      <dgm:spPr/>
    </dgm:pt>
    <dgm:pt modelId="{09BA4CE0-4DE6-4032-8106-3F1B1BAA0DAD}" type="pres">
      <dgm:prSet presAssocID="{7DD4319C-8FBE-4066-9730-F4FE647253AF}" presName="parTx" presStyleLbl="revTx" presStyleIdx="1" presStyleCnt="3">
        <dgm:presLayoutVars>
          <dgm:chMax val="0"/>
          <dgm:chPref val="0"/>
        </dgm:presLayoutVars>
      </dgm:prSet>
      <dgm:spPr/>
    </dgm:pt>
    <dgm:pt modelId="{031F03BD-7FCB-469F-B2DA-E6B84677CF73}" type="pres">
      <dgm:prSet presAssocID="{3476906D-01DB-4661-B734-754714F964E3}" presName="sibTrans" presStyleCnt="0"/>
      <dgm:spPr/>
    </dgm:pt>
    <dgm:pt modelId="{85A6769F-BA21-4F82-A7F0-B999E4DDAA2A}" type="pres">
      <dgm:prSet presAssocID="{C7F5F277-2847-44FA-BECD-ECEAC5E77F7E}" presName="compNode" presStyleCnt="0"/>
      <dgm:spPr/>
    </dgm:pt>
    <dgm:pt modelId="{E5295638-D020-4507-B31C-90030A2AD464}" type="pres">
      <dgm:prSet presAssocID="{C7F5F277-2847-44FA-BECD-ECEAC5E77F7E}" presName="bgRect" presStyleLbl="bgShp" presStyleIdx="2" presStyleCnt="3"/>
      <dgm:spPr/>
    </dgm:pt>
    <dgm:pt modelId="{D9BAD3A5-161D-4397-8D44-291C9A5B6F41}" type="pres">
      <dgm:prSet presAssocID="{C7F5F277-2847-44FA-BECD-ECEAC5E77F7E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C6FFA8-F5D0-4068-ABCB-8EA25C5AD65A}" type="pres">
      <dgm:prSet presAssocID="{C7F5F277-2847-44FA-BECD-ECEAC5E77F7E}" presName="spaceRect" presStyleCnt="0"/>
      <dgm:spPr/>
    </dgm:pt>
    <dgm:pt modelId="{2C199211-475A-499C-841E-5DA466DD3636}" type="pres">
      <dgm:prSet presAssocID="{C7F5F277-2847-44FA-BECD-ECEAC5E77F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58F25-A9F6-4341-A649-872F75F4EACE}" srcId="{A4CA9842-BEA7-493D-ADBB-914AE5D1E861}" destId="{C7F5F277-2847-44FA-BECD-ECEAC5E77F7E}" srcOrd="2" destOrd="0" parTransId="{9D40BB39-CBAA-4081-B34E-7F2ACDB7746D}" sibTransId="{F1900A7B-DAA1-4B56-8087-B3F2385A772C}"/>
    <dgm:cxn modelId="{32E4FF3A-6FE4-4780-B1D0-B60D4BD9590F}" type="presOf" srcId="{C7F5F277-2847-44FA-BECD-ECEAC5E77F7E}" destId="{2C199211-475A-499C-841E-5DA466DD3636}" srcOrd="0" destOrd="0" presId="urn:microsoft.com/office/officeart/2018/2/layout/IconVerticalSolidList"/>
    <dgm:cxn modelId="{06B8FB5C-D271-4038-927C-0B780A3DDEEC}" srcId="{A4CA9842-BEA7-493D-ADBB-914AE5D1E861}" destId="{7DD4319C-8FBE-4066-9730-F4FE647253AF}" srcOrd="1" destOrd="0" parTransId="{02F1B15B-32DF-410E-95CB-04EE231A7B0D}" sibTransId="{3476906D-01DB-4661-B734-754714F964E3}"/>
    <dgm:cxn modelId="{D79A6598-452A-41FE-8FA7-453C7E2C171A}" type="presOf" srcId="{7DD4319C-8FBE-4066-9730-F4FE647253AF}" destId="{09BA4CE0-4DE6-4032-8106-3F1B1BAA0DAD}" srcOrd="0" destOrd="0" presId="urn:microsoft.com/office/officeart/2018/2/layout/IconVerticalSolidList"/>
    <dgm:cxn modelId="{D4560FAE-60D9-448E-8975-E0E2A563039D}" srcId="{A4CA9842-BEA7-493D-ADBB-914AE5D1E861}" destId="{6401B120-868E-4160-B0A7-96CEB9CBB637}" srcOrd="0" destOrd="0" parTransId="{4241E753-3475-4427-922D-7E4558360B2A}" sibTransId="{E9BCA625-0301-4E94-9830-8D755F09DED3}"/>
    <dgm:cxn modelId="{1354E1B2-C46A-44FD-AF45-7B0B299041F2}" type="presOf" srcId="{A4CA9842-BEA7-493D-ADBB-914AE5D1E861}" destId="{E91B9E3A-2C9B-495C-AF58-A1DECB547D68}" srcOrd="0" destOrd="0" presId="urn:microsoft.com/office/officeart/2018/2/layout/IconVerticalSolidList"/>
    <dgm:cxn modelId="{2E3472E0-BD12-401E-B2E1-A450AA83B855}" type="presOf" srcId="{6401B120-868E-4160-B0A7-96CEB9CBB637}" destId="{AB1B3439-7222-4DE2-ACC3-C1C0FBA0F017}" srcOrd="0" destOrd="0" presId="urn:microsoft.com/office/officeart/2018/2/layout/IconVerticalSolidList"/>
    <dgm:cxn modelId="{3AD7658D-04D4-4198-8CA0-0B6D0E0ECCFB}" type="presParOf" srcId="{E91B9E3A-2C9B-495C-AF58-A1DECB547D68}" destId="{9AE82715-50B7-4217-8094-9FB7A2C51A62}" srcOrd="0" destOrd="0" presId="urn:microsoft.com/office/officeart/2018/2/layout/IconVerticalSolidList"/>
    <dgm:cxn modelId="{50220E16-241A-447C-B090-250114A8EF52}" type="presParOf" srcId="{9AE82715-50B7-4217-8094-9FB7A2C51A62}" destId="{6EB2D8D7-5A9B-43B8-9E9D-AD673C8AD91D}" srcOrd="0" destOrd="0" presId="urn:microsoft.com/office/officeart/2018/2/layout/IconVerticalSolidList"/>
    <dgm:cxn modelId="{DB9AEF5E-1FD6-40CC-8975-4DCA2817A4A8}" type="presParOf" srcId="{9AE82715-50B7-4217-8094-9FB7A2C51A62}" destId="{4FF1D981-4C76-458D-82B9-C35C755688FF}" srcOrd="1" destOrd="0" presId="urn:microsoft.com/office/officeart/2018/2/layout/IconVerticalSolidList"/>
    <dgm:cxn modelId="{F77CD61B-B9D9-4FFB-AD08-E5ED080F2EB7}" type="presParOf" srcId="{9AE82715-50B7-4217-8094-9FB7A2C51A62}" destId="{373F7CA9-4FCD-4A5A-BA46-2B8036715EA4}" srcOrd="2" destOrd="0" presId="urn:microsoft.com/office/officeart/2018/2/layout/IconVerticalSolidList"/>
    <dgm:cxn modelId="{32C0D4E9-7225-4900-ABF3-0B73B1B7B06A}" type="presParOf" srcId="{9AE82715-50B7-4217-8094-9FB7A2C51A62}" destId="{AB1B3439-7222-4DE2-ACC3-C1C0FBA0F017}" srcOrd="3" destOrd="0" presId="urn:microsoft.com/office/officeart/2018/2/layout/IconVerticalSolidList"/>
    <dgm:cxn modelId="{EFDF7662-AA4D-43C9-B89E-83B74D75BFF4}" type="presParOf" srcId="{E91B9E3A-2C9B-495C-AF58-A1DECB547D68}" destId="{7D56E22E-3D04-46D0-A3C6-6D6DBEB4BA8F}" srcOrd="1" destOrd="0" presId="urn:microsoft.com/office/officeart/2018/2/layout/IconVerticalSolidList"/>
    <dgm:cxn modelId="{62600374-FBD9-4498-BF78-80FF0E84325C}" type="presParOf" srcId="{E91B9E3A-2C9B-495C-AF58-A1DECB547D68}" destId="{8BFCAA7F-93CB-46C8-B6EA-B13DF83CF756}" srcOrd="2" destOrd="0" presId="urn:microsoft.com/office/officeart/2018/2/layout/IconVerticalSolidList"/>
    <dgm:cxn modelId="{7D454A87-4F5B-45CD-B003-8C445C7C455A}" type="presParOf" srcId="{8BFCAA7F-93CB-46C8-B6EA-B13DF83CF756}" destId="{6A2A00F5-3E12-4F3F-B83E-DC5E3AD09ECE}" srcOrd="0" destOrd="0" presId="urn:microsoft.com/office/officeart/2018/2/layout/IconVerticalSolidList"/>
    <dgm:cxn modelId="{BE00D56D-3A56-4504-968D-1BF97E626026}" type="presParOf" srcId="{8BFCAA7F-93CB-46C8-B6EA-B13DF83CF756}" destId="{C26D3A87-1646-4E6E-81C4-770F47C253AF}" srcOrd="1" destOrd="0" presId="urn:microsoft.com/office/officeart/2018/2/layout/IconVerticalSolidList"/>
    <dgm:cxn modelId="{0347D0B9-90AB-4D92-BD91-8F7C1CCFAB48}" type="presParOf" srcId="{8BFCAA7F-93CB-46C8-B6EA-B13DF83CF756}" destId="{56DCC931-1461-41DC-BE00-D5D9EA648DEE}" srcOrd="2" destOrd="0" presId="urn:microsoft.com/office/officeart/2018/2/layout/IconVerticalSolidList"/>
    <dgm:cxn modelId="{5E6222D1-4182-4898-88C8-8B3785778727}" type="presParOf" srcId="{8BFCAA7F-93CB-46C8-B6EA-B13DF83CF756}" destId="{09BA4CE0-4DE6-4032-8106-3F1B1BAA0DAD}" srcOrd="3" destOrd="0" presId="urn:microsoft.com/office/officeart/2018/2/layout/IconVerticalSolidList"/>
    <dgm:cxn modelId="{B6CC10E5-7D20-4C5C-8E14-D7E3A4248864}" type="presParOf" srcId="{E91B9E3A-2C9B-495C-AF58-A1DECB547D68}" destId="{031F03BD-7FCB-469F-B2DA-E6B84677CF73}" srcOrd="3" destOrd="0" presId="urn:microsoft.com/office/officeart/2018/2/layout/IconVerticalSolidList"/>
    <dgm:cxn modelId="{6529B9DE-6B19-46E5-A15B-645694F6FD3C}" type="presParOf" srcId="{E91B9E3A-2C9B-495C-AF58-A1DECB547D68}" destId="{85A6769F-BA21-4F82-A7F0-B999E4DDAA2A}" srcOrd="4" destOrd="0" presId="urn:microsoft.com/office/officeart/2018/2/layout/IconVerticalSolidList"/>
    <dgm:cxn modelId="{13493E23-F8D9-4ED8-A65F-A08E3FCBC19F}" type="presParOf" srcId="{85A6769F-BA21-4F82-A7F0-B999E4DDAA2A}" destId="{E5295638-D020-4507-B31C-90030A2AD464}" srcOrd="0" destOrd="0" presId="urn:microsoft.com/office/officeart/2018/2/layout/IconVerticalSolidList"/>
    <dgm:cxn modelId="{1816F93D-0D15-4B5B-AA9C-08B723DAC88F}" type="presParOf" srcId="{85A6769F-BA21-4F82-A7F0-B999E4DDAA2A}" destId="{D9BAD3A5-161D-4397-8D44-291C9A5B6F41}" srcOrd="1" destOrd="0" presId="urn:microsoft.com/office/officeart/2018/2/layout/IconVerticalSolidList"/>
    <dgm:cxn modelId="{4D830A5C-527F-4C52-8BF4-38AEBE882D48}" type="presParOf" srcId="{85A6769F-BA21-4F82-A7F0-B999E4DDAA2A}" destId="{F9C6FFA8-F5D0-4068-ABCB-8EA25C5AD65A}" srcOrd="2" destOrd="0" presId="urn:microsoft.com/office/officeart/2018/2/layout/IconVerticalSolidList"/>
    <dgm:cxn modelId="{A7E72501-E5DA-4BC3-8922-0ABB205E9EFF}" type="presParOf" srcId="{85A6769F-BA21-4F82-A7F0-B999E4DDAA2A}" destId="{2C199211-475A-499C-841E-5DA466DD36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2D8D7-5A9B-43B8-9E9D-AD673C8AD91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1D981-4C76-458D-82B9-C35C755688F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B3439-7222-4DE2-ACC3-C1C0FBA0F01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COE Results : </a:t>
          </a:r>
          <a:r>
            <a:rPr lang="en-SG" sz="2200" kern="1200" dirty="0">
              <a:hlinkClick xmlns:r="http://schemas.openxmlformats.org/officeDocument/2006/relationships" r:id="rId3"/>
            </a:rPr>
            <a:t>https://data.gov.sg/dataset/coe-bidding-results</a:t>
          </a:r>
          <a:endParaRPr lang="en-US" sz="2200" kern="1200" dirty="0"/>
        </a:p>
      </dsp:txBody>
      <dsp:txXfrm>
        <a:off x="1941716" y="718"/>
        <a:ext cx="4571887" cy="1681139"/>
      </dsp:txXfrm>
    </dsp:sp>
    <dsp:sp modelId="{6A2A00F5-3E12-4F3F-B83E-DC5E3AD09EC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D3A87-1646-4E6E-81C4-770F47C253A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A4CE0-4DE6-4032-8106-3F1B1BAA0DA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Driving Licence: </a:t>
          </a:r>
          <a:r>
            <a:rPr lang="en-SG" sz="2200" kern="1200">
              <a:hlinkClick xmlns:r="http://schemas.openxmlformats.org/officeDocument/2006/relationships" r:id="rId6"/>
            </a:rPr>
            <a:t>https://data.gov.sg/dataset/driving-licence-information-qualified-driving-licence-holders</a:t>
          </a:r>
          <a:endParaRPr lang="en-US" sz="2200" kern="1200"/>
        </a:p>
      </dsp:txBody>
      <dsp:txXfrm>
        <a:off x="1941716" y="2102143"/>
        <a:ext cx="4571887" cy="1681139"/>
      </dsp:txXfrm>
    </dsp:sp>
    <dsp:sp modelId="{E5295638-D020-4507-B31C-90030A2AD46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AD3A5-161D-4397-8D44-291C9A5B6F4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99211-475A-499C-841E-5DA466DD363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HDB Carpark </a:t>
          </a:r>
          <a:r>
            <a:rPr lang="en-SG" sz="2200" kern="1200" dirty="0">
              <a:hlinkClick xmlns:r="http://schemas.openxmlformats.org/officeDocument/2006/relationships" r:id="rId9"/>
            </a:rPr>
            <a:t>https://data.gov.sg/dataset/hdb-carpark-information</a:t>
          </a:r>
          <a:endParaRPr lang="en-US" sz="22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CB7D-1739-4BEF-B0FF-8C6D1BF1886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1F701-A282-4EB8-8AC1-7321D114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Cost Of Owning A Vehicle is it due to the increasing of license holders and if there are more vehicles on the road, is the HDB increasing the number of parking lots?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7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Is The Best Month To Buy A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Price Range For The COE Of Larger 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Bids Received == COE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increase of COE prices is not because of the number of driving licenses and that the government does have many high levelled MSCPs built </a:t>
            </a:r>
            <a:r>
              <a:rPr lang="en-SG"/>
              <a:t>in already.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1F701-A282-4EB8-8AC1-7321D114C9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C291-4CE3-4EC3-A653-D2780332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3ED5-55BA-4569-BF3A-2672FDCBB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A561-EDAA-4E60-A0A1-9B8D84B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97EB-1029-4C44-9BC6-9F326FE2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2FAC-C983-4735-B915-1E63ABD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44EB-B50E-41D6-8C60-24BA6A4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5291-9E7B-4DFB-BAEC-88D89891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07EA-500F-46F0-88F1-1CE696F0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42E7-9F42-4DD6-A1B3-935B7239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E061-D433-4272-BBEF-19B5DD73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BF986-69F9-4A1C-AB64-07AB144CC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848A-6372-4A60-94AB-E7FABC4A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2C9-C0B9-41C1-AE61-158CC5C3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D29-88DE-4BE2-B1D9-5ED64E0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FD53-0BB5-44DE-8D57-C61B3F3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CC8-319F-45C1-9E28-469ECE6B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4D42-DF4A-458A-9ACA-C5521350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F7A-7364-4AD6-B3EF-072E0F1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57F0-282B-4FCE-B5F5-A418908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6817-E9A2-4BB4-A04D-0F922942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946-5431-4D77-8E55-71A32F6F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919E-5F41-45DB-B329-272E662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EC0F-E90D-41DE-8DD1-BB3154B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BF98-A925-4C96-9C3F-9EA0AF6D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E894-AE72-428C-A064-441D1F39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9770-6BA0-4094-9E1B-91FA1D22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D30-DDF6-4C02-822F-4AF5D4BD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ECEB-EF3A-463E-A015-AFEA9C00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8F8E-E62E-4E63-AFE2-C27E862D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33D3-54A1-4AE8-80E4-74C8BA9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B716-D07F-4D0D-AE7D-2EF567D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A29-7822-4381-9BA5-3DEB62B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387D-0F7C-4521-B652-F7A4C66B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1860-53A1-406C-A8F1-6B01B3E6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8F8A0-CB06-44DB-B6CE-D0A2AE92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74F8-8A15-4D06-8550-BC042115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FECAF-B97E-43B0-B975-15C803F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B59B-051F-41A6-BFC1-3DE6C96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6A13-6522-4C85-9F0B-8E46922C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A9B0-75D1-4494-90E0-EA75CEF7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3BE6-E4BB-4D83-9F2D-2535A296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4B3E-C32D-4CBD-B350-BDA9E46C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E0B78-A1D8-40B8-B783-6983B0E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25F8-13C6-48CB-B814-7BA83FE8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7F5F-5520-4C65-9045-71D8588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B149F-3BB0-4FB5-AAC9-25A8C07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E6A-5BFE-4CC4-B076-3313961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58D1-BF12-4797-BA09-7B94F12D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AB2D0-64A1-4F50-A8BB-30117860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1A0B-5AD9-4C4E-ADF5-D4D64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52A7C-F874-469A-9892-9A2B203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4856-05F4-4093-B9A3-A73CE66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E17-39D0-4E1B-B4C3-2E56EDF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3555D-3F47-49B2-ACDF-B3C48E07B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F17F9-7DC1-473F-A594-D10D04F1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6AE9-9D41-493B-981A-4865DA3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8592-439A-49DE-B2D3-E1BE635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F615-1F5F-4BB8-97A6-3950C71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D9C8F-6F3C-4DE8-B71C-C32069A7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9822-A050-4943-94EB-F0A2BFCD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0034-B5F2-4304-8B1C-9894FF2E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42F6-5BA8-4AA5-A024-F74342A3EE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FD8A-18A6-4CDF-8640-D4C72C12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C58E-4911-449C-A359-C57231EC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5E160-78FD-44A3-B0B1-F6336B7A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Transport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EF33-7621-4FFA-93D3-54B5BADC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r>
              <a:rPr lang="en-SG" sz="800" dirty="0">
                <a:solidFill>
                  <a:schemeClr val="bg1"/>
                </a:solidFill>
              </a:rPr>
              <a:t>Presented By: Jurgen Tan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7910D24F-5DD1-416B-B662-5B322E49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B703-D6F1-416B-B24B-A193C1F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HDB Capark 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B60C4D-C500-40AA-BB0D-3D4E7B4F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F66A04-6879-4F78-80EB-FE76885F9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97553"/>
              </p:ext>
            </p:extLst>
          </p:nvPr>
        </p:nvGraphicFramePr>
        <p:xfrm>
          <a:off x="320040" y="2945577"/>
          <a:ext cx="11496826" cy="3126311"/>
        </p:xfrm>
        <a:graphic>
          <a:graphicData uri="http://schemas.openxmlformats.org/drawingml/2006/table">
            <a:tbl>
              <a:tblPr firstRow="1" bandRow="1"/>
              <a:tblGrid>
                <a:gridCol w="721982">
                  <a:extLst>
                    <a:ext uri="{9D8B030D-6E8A-4147-A177-3AD203B41FA5}">
                      <a16:colId xmlns:a16="http://schemas.microsoft.com/office/drawing/2014/main" val="1645446106"/>
                    </a:ext>
                  </a:extLst>
                </a:gridCol>
                <a:gridCol w="1705426">
                  <a:extLst>
                    <a:ext uri="{9D8B030D-6E8A-4147-A177-3AD203B41FA5}">
                      <a16:colId xmlns:a16="http://schemas.microsoft.com/office/drawing/2014/main" val="185556061"/>
                    </a:ext>
                  </a:extLst>
                </a:gridCol>
                <a:gridCol w="685892">
                  <a:extLst>
                    <a:ext uri="{9D8B030D-6E8A-4147-A177-3AD203B41FA5}">
                      <a16:colId xmlns:a16="http://schemas.microsoft.com/office/drawing/2014/main" val="2277236832"/>
                    </a:ext>
                  </a:extLst>
                </a:gridCol>
                <a:gridCol w="685892">
                  <a:extLst>
                    <a:ext uri="{9D8B030D-6E8A-4147-A177-3AD203B41FA5}">
                      <a16:colId xmlns:a16="http://schemas.microsoft.com/office/drawing/2014/main" val="1676389994"/>
                    </a:ext>
                  </a:extLst>
                </a:gridCol>
                <a:gridCol w="888897">
                  <a:extLst>
                    <a:ext uri="{9D8B030D-6E8A-4147-A177-3AD203B41FA5}">
                      <a16:colId xmlns:a16="http://schemas.microsoft.com/office/drawing/2014/main" val="1964363815"/>
                    </a:ext>
                  </a:extLst>
                </a:gridCol>
                <a:gridCol w="1334004">
                  <a:extLst>
                    <a:ext uri="{9D8B030D-6E8A-4147-A177-3AD203B41FA5}">
                      <a16:colId xmlns:a16="http://schemas.microsoft.com/office/drawing/2014/main" val="3978871530"/>
                    </a:ext>
                  </a:extLst>
                </a:gridCol>
                <a:gridCol w="1097916">
                  <a:extLst>
                    <a:ext uri="{9D8B030D-6E8A-4147-A177-3AD203B41FA5}">
                      <a16:colId xmlns:a16="http://schemas.microsoft.com/office/drawing/2014/main" val="1020129697"/>
                    </a:ext>
                  </a:extLst>
                </a:gridCol>
                <a:gridCol w="822733">
                  <a:extLst>
                    <a:ext uri="{9D8B030D-6E8A-4147-A177-3AD203B41FA5}">
                      <a16:colId xmlns:a16="http://schemas.microsoft.com/office/drawing/2014/main" val="3582845657"/>
                    </a:ext>
                  </a:extLst>
                </a:gridCol>
                <a:gridCol w="792658">
                  <a:extLst>
                    <a:ext uri="{9D8B030D-6E8A-4147-A177-3AD203B41FA5}">
                      <a16:colId xmlns:a16="http://schemas.microsoft.com/office/drawing/2014/main" val="2775164255"/>
                    </a:ext>
                  </a:extLst>
                </a:gridCol>
                <a:gridCol w="872356">
                  <a:extLst>
                    <a:ext uri="{9D8B030D-6E8A-4147-A177-3AD203B41FA5}">
                      <a16:colId xmlns:a16="http://schemas.microsoft.com/office/drawing/2014/main" val="2539546297"/>
                    </a:ext>
                  </a:extLst>
                </a:gridCol>
                <a:gridCol w="800176">
                  <a:extLst>
                    <a:ext uri="{9D8B030D-6E8A-4147-A177-3AD203B41FA5}">
                      <a16:colId xmlns:a16="http://schemas.microsoft.com/office/drawing/2014/main" val="1122101468"/>
                    </a:ext>
                  </a:extLst>
                </a:gridCol>
                <a:gridCol w="1088894">
                  <a:extLst>
                    <a:ext uri="{9D8B030D-6E8A-4147-A177-3AD203B41FA5}">
                      <a16:colId xmlns:a16="http://schemas.microsoft.com/office/drawing/2014/main" val="2497041583"/>
                    </a:ext>
                  </a:extLst>
                </a:gridCol>
              </a:tblGrid>
              <a:tr h="1827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car_park_no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x_coord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y_coord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car_park_type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type_of_parking_system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short_term_parking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free_parking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night_parking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car_park_decks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gantry_height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car_park_basement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35390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ACB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270/271 ALBERT CENTRE BASEMENT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30314.7936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31490.4942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BASEMENT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DAY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9916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98A ALJUNIED CRESCENT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33758.4143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33695.5198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MULTI-STOREY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DAY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 &amp; PH FR 7AM-10.30PM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01729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101 JALAN DUSUN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29257.7203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34500.3599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DAY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 &amp; PH FR 7AM-10.30PM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282314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AK19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253 ANG MO KIO STREET 21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28185.4359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39012.6664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7AM-7PM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699776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AK31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302/348 ANG MO KIO ST 31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29482.029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38684.1754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27406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AK52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513 ANG MO KIO ST 53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29889.3457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39382.8134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DAY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42567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AK6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728 ANG MO KIO AVE 6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29283.7324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39647.8906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7AM-10.30PM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 &amp; PH FR 7AM-10.30PM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977248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AK83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5022 TO 5095 ANG MO KIO INDUSTRIAL PARK 2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31397.2241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39851.6191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184128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 MO KIO AVENUE 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29674.8184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40616.875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2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6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7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The Number Of Decks In Singapore's HDB Carparks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3B12-764D-405A-AEA8-DD9E1336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Most HDB Car Parks are 1 leveled</a:t>
            </a:r>
          </a:p>
          <a:p>
            <a:pPr marL="285750"/>
            <a:r>
              <a:rPr lang="en-US" sz="1800" dirty="0"/>
              <a:t>The average car park level is 5</a:t>
            </a:r>
          </a:p>
          <a:p>
            <a:pPr marL="285750"/>
            <a:r>
              <a:rPr lang="en-US" sz="1800" dirty="0"/>
              <a:t>There are only 2 HDB carparks that are 19 leveled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5DAD0-3FAE-4EAD-A860-6310F56F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9211" y="2819566"/>
            <a:ext cx="6136600" cy="314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319EC-1690-422B-B9A6-C7B8E80F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9" y="3965836"/>
            <a:ext cx="5616833" cy="1351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1D79E-CEF3-4EAB-817D-7CABA1DFF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4" y="5859797"/>
            <a:ext cx="5863498" cy="1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1D2AF-38A3-4321-9173-16C326F6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SG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42B3-8484-4FA0-A5D9-DDC1C334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7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88273-5B1A-427E-875E-7B5F9EFC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URLs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BB6E7A-C538-4132-9EFB-9B3988BCB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890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2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SG"/>
              <a:t>COE Results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Bidding Number : 1 (Week 1) &amp; 2 (Week 3)</a:t>
            </a:r>
          </a:p>
          <a:p>
            <a:r>
              <a:rPr lang="en-GB" sz="2000">
                <a:solidFill>
                  <a:srgbClr val="FFFFFF"/>
                </a:solidFill>
              </a:rPr>
              <a:t>Category A: Car up to 1600CC &amp; 97KW</a:t>
            </a:r>
          </a:p>
          <a:p>
            <a:r>
              <a:rPr lang="en-GB" sz="2000">
                <a:solidFill>
                  <a:srgbClr val="FFFFFF"/>
                </a:solidFill>
              </a:rPr>
              <a:t>Category B: Car above 1600CC or 97KW</a:t>
            </a:r>
          </a:p>
          <a:p>
            <a:r>
              <a:rPr lang="en-GB" sz="2000">
                <a:solidFill>
                  <a:srgbClr val="FFFFFF"/>
                </a:solidFill>
              </a:rPr>
              <a:t>Category C: Goods Vehicle &amp; Bus</a:t>
            </a:r>
          </a:p>
          <a:p>
            <a:r>
              <a:rPr lang="en-GB" sz="2000">
                <a:solidFill>
                  <a:srgbClr val="FFFFFF"/>
                </a:solidFill>
              </a:rPr>
              <a:t>Category D: Motorcycle</a:t>
            </a:r>
          </a:p>
          <a:p>
            <a:r>
              <a:rPr lang="en-GB" sz="2000">
                <a:solidFill>
                  <a:srgbClr val="FFFFFF"/>
                </a:solidFill>
              </a:rPr>
              <a:t>Category E: Open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9773B-A7B8-4A8C-BC41-02F3EE69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28" y="4342410"/>
            <a:ext cx="5424795" cy="21504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03E8C-1573-49B8-8FE1-D1FA23D4B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437" y="2428461"/>
            <a:ext cx="4256386" cy="9843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21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10E11-5F13-41BE-91D6-8EC97033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COE Results Dataset Preparation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24ED2-2840-4219-AFD2-F14EB19BD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116" y="360137"/>
            <a:ext cx="3584448" cy="349863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5D487D-D807-4C81-96A3-D4AAD062B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7897" y="529472"/>
            <a:ext cx="4516388" cy="3309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B518E-A6C5-4107-81C7-8B829829A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746" y="1207823"/>
            <a:ext cx="3584448" cy="143171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453D4-6E02-44EC-8E3E-AB9747BA2F58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Function to seperate the different categories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List of the different years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Calculate the difference for the month as compare to the month before</a:t>
            </a:r>
          </a:p>
        </p:txBody>
      </p:sp>
    </p:spTree>
    <p:extLst>
      <p:ext uri="{BB962C8B-B14F-4D97-AF65-F5344CB8AC3E}">
        <p14:creationId xmlns:p14="http://schemas.microsoft.com/office/powerpoint/2010/main" val="13575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Difference Between The Months From 2015 to 2018 For Category A</a:t>
            </a:r>
          </a:p>
        </p:txBody>
      </p:sp>
      <p:sp>
        <p:nvSpPr>
          <p:cNvPr id="2057" name="Rectangle 1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8" name="Rectangle 1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711E-6779-4F95-BBFC-9AC47CB3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>
              <a:spcAft>
                <a:spcPts val="600"/>
              </a:spcAft>
            </a:pPr>
            <a:r>
              <a:rPr lang="en-US" sz="1800" dirty="0"/>
              <a:t>Negative : Cheaper &amp; Positive: More Expensive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High Volatility  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May – Jul: 2015, 2016 &amp; 2018 Plunge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Jun – Aug: 2015, 2016 &amp; 2018 Peak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2017 was very unlike the past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B1B9D-3337-4D34-AEFD-32D3B6EE3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74" b="-4"/>
          <a:stretch/>
        </p:blipFill>
        <p:spPr>
          <a:xfrm>
            <a:off x="554416" y="2723940"/>
            <a:ext cx="4326599" cy="348386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BC998EC-9B60-455D-B466-96A98DB1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53" y="2723940"/>
            <a:ext cx="6930704" cy="35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B5FAE-65FF-4B8A-92B9-489E8B284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16" y="6233675"/>
            <a:ext cx="3238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The Cost Of Category B From 2015 to 2018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CBFA-4797-4967-970C-1917E7CE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2015 Min &amp; 2016 Max is almost the same</a:t>
            </a:r>
          </a:p>
          <a:p>
            <a:pPr marL="285750"/>
            <a:r>
              <a:rPr lang="en-US" sz="1800" dirty="0"/>
              <a:t>2017 Min &amp; 2018 Max is almost the same</a:t>
            </a:r>
          </a:p>
          <a:p>
            <a:pPr marL="285750"/>
            <a:r>
              <a:rPr lang="en-US" sz="1800" dirty="0"/>
              <a:t>CI &gt; UQ : 95%  for 2016 &amp;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15D48-9767-46EB-ABDF-E1FF88C3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6" y="5650874"/>
            <a:ext cx="5165863" cy="1131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79A9DA-9002-4426-AA57-36CB382F6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21" y="2676139"/>
            <a:ext cx="4217097" cy="29356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0F1AEA-2FB2-4C9A-B246-234CC43B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54" y="2493518"/>
            <a:ext cx="6608909" cy="336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/>
              <a:t>The Relation Between The Bids Received &amp; Category D</a:t>
            </a:r>
            <a:endParaRPr lang="en-US" sz="3000" kern="1200">
              <a:latin typeface="+mj-lt"/>
              <a:ea typeface="+mj-ea"/>
              <a:cs typeface="+mj-cs"/>
            </a:endParaRPr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Negative Gradient, Harsh Decline</a:t>
            </a:r>
          </a:p>
          <a:p>
            <a:pPr marL="285750"/>
            <a:r>
              <a:rPr lang="en-US" sz="1800" dirty="0"/>
              <a:t>2 Outliers</a:t>
            </a:r>
          </a:p>
          <a:p>
            <a:pPr marL="285750"/>
            <a:r>
              <a:rPr lang="en-US" sz="1800" dirty="0"/>
              <a:t>Lower Bids = Higher COE Price</a:t>
            </a:r>
          </a:p>
          <a:p>
            <a:pPr marL="57150" indent="0">
              <a:buNone/>
            </a:pPr>
            <a:r>
              <a:rPr lang="en-US" sz="1800" dirty="0"/>
              <a:t> </a:t>
            </a:r>
          </a:p>
          <a:p>
            <a:pPr marL="285750"/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5C0CF5-AFE8-4A55-B507-4BE25104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9904" y="2925356"/>
            <a:ext cx="6767868" cy="345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E4D9A-01B2-4EF5-A722-36874FDAE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90" y="5304217"/>
            <a:ext cx="4810125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780F6-0897-4E26-9119-EDE6F8393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05" y="2925097"/>
            <a:ext cx="4810125" cy="191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B703-D6F1-416B-B24B-A193C1F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/>
              <a:t>Driving Licence 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B60C4D-C500-40AA-BB0D-3D4E7B4F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End Of The Year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Total Number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Overlapping Of Licenses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A6E7C-7F30-4B41-AF5B-379C74A6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56" y="2077419"/>
            <a:ext cx="2152670" cy="334119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FD3C4-73F1-4925-BE16-FB048382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79" y="6081392"/>
            <a:ext cx="6173007" cy="5710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796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The Number Of Driving Licenses In The Last Decade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34CF-3C26-4F0A-88F9-73BA5DDA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Gradual Increase Over The Years</a:t>
            </a:r>
          </a:p>
          <a:p>
            <a:pPr marL="57150" indent="0">
              <a:buNone/>
            </a:pP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A9FB32-6AE6-4322-9436-DD05D283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94" y="3282164"/>
            <a:ext cx="7062526" cy="35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87D02-CC48-40BC-96DD-7EA3D735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1" y="4922505"/>
            <a:ext cx="4611564" cy="787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FAA4F-57B0-4008-8338-0DB60D829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" y="2902582"/>
            <a:ext cx="5145113" cy="1627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6D715-F277-4B75-A80F-26315F11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16" y="6102874"/>
            <a:ext cx="38766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2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639</Words>
  <Application>Microsoft Office PowerPoint</Application>
  <PresentationFormat>Widescreen</PresentationFormat>
  <Paragraphs>180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Transport Data Analysis</vt:lpstr>
      <vt:lpstr>URLs</vt:lpstr>
      <vt:lpstr>COE Results Dataset</vt:lpstr>
      <vt:lpstr>COE Results Dataset Preparation</vt:lpstr>
      <vt:lpstr>Price Difference Between The Months From 2015 to 2018 For Category A</vt:lpstr>
      <vt:lpstr>The Cost Of Category B From 2015 to 2018</vt:lpstr>
      <vt:lpstr>The Relation Between The Bids Received &amp; Category D</vt:lpstr>
      <vt:lpstr>Driving Licence Dataset</vt:lpstr>
      <vt:lpstr>The Number Of Driving Licenses In The Last Decade</vt:lpstr>
      <vt:lpstr>HDB Capark Dataset</vt:lpstr>
      <vt:lpstr>The Number Of Decks In Singapore's HDB Carparks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Data Analysis</dc:title>
  <dc:creator>JURGEN TAN YU TENG</dc:creator>
  <cp:lastModifiedBy>JURGEN TAN YU TENG</cp:lastModifiedBy>
  <cp:revision>3</cp:revision>
  <dcterms:created xsi:type="dcterms:W3CDTF">2019-11-26T05:30:29Z</dcterms:created>
  <dcterms:modified xsi:type="dcterms:W3CDTF">2019-11-29T00:39:59Z</dcterms:modified>
</cp:coreProperties>
</file>