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xml" ContentType="application/vnd.openxmlformats-officedocument.presentationml.comments+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4"/>
  </p:sldMasterIdLst>
  <p:notesMasterIdLst>
    <p:notesMasterId r:id="rId19"/>
  </p:notesMasterIdLst>
  <p:handoutMasterIdLst>
    <p:handoutMasterId r:id="rId20"/>
  </p:handoutMasterIdLst>
  <p:sldIdLst>
    <p:sldId id="372" r:id="rId5"/>
    <p:sldId id="378" r:id="rId6"/>
    <p:sldId id="376" r:id="rId7"/>
    <p:sldId id="377" r:id="rId8"/>
    <p:sldId id="294" r:id="rId9"/>
    <p:sldId id="369" r:id="rId10"/>
    <p:sldId id="314" r:id="rId11"/>
    <p:sldId id="518" r:id="rId12"/>
    <p:sldId id="381" r:id="rId13"/>
    <p:sldId id="382" r:id="rId14"/>
    <p:sldId id="517" r:id="rId15"/>
    <p:sldId id="380" r:id="rId16"/>
    <p:sldId id="373" r:id="rId17"/>
    <p:sldId id="374" r:id="rId18"/>
  </p:sldIdLst>
  <p:sldSz cx="12192000" cy="6858000"/>
  <p:notesSz cx="6858000" cy="9144000"/>
  <p:defaultTextStyle>
    <a:defPPr>
      <a:defRPr lang="en-US"/>
    </a:defPPr>
    <a:lvl1pPr marL="0" algn="l" defTabSz="914330" rtl="0" eaLnBrk="1" latinLnBrk="0" hangingPunct="1">
      <a:defRPr sz="1800" kern="1200">
        <a:solidFill>
          <a:schemeClr val="tx1"/>
        </a:solidFill>
        <a:latin typeface="+mn-lt"/>
        <a:ea typeface="+mn-ea"/>
        <a:cs typeface="+mn-cs"/>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lantillas" id="{77EE6404-CCCB-8345-855A-87184D205216}">
          <p14:sldIdLst>
            <p14:sldId id="372"/>
          </p14:sldIdLst>
        </p14:section>
        <p14:section name="Sección sin título" id="{67FA08D6-09AC-47D4-8C19-B6C94DABB044}">
          <p14:sldIdLst>
            <p14:sldId id="378"/>
            <p14:sldId id="376"/>
            <p14:sldId id="377"/>
            <p14:sldId id="294"/>
            <p14:sldId id="369"/>
            <p14:sldId id="314"/>
            <p14:sldId id="518"/>
            <p14:sldId id="381"/>
            <p14:sldId id="382"/>
            <p14:sldId id="517"/>
            <p14:sldId id="380"/>
            <p14:sldId id="373"/>
            <p14:sldId id="37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uricio Puerta Ospina" initials="MPO" lastIdx="1" clrIdx="0">
    <p:extLst>
      <p:ext uri="{19B8F6BF-5375-455C-9EA6-DF929625EA0E}">
        <p15:presenceInfo xmlns:p15="http://schemas.microsoft.com/office/powerpoint/2012/main" userId="S::maupuert@bancolombia.com.co::e4543508-735d-4c5e-bcd4-b8b8894217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C100"/>
    <a:srgbClr val="FFD416"/>
    <a:srgbClr val="A344E9"/>
    <a:srgbClr val="76D6FF"/>
    <a:srgbClr val="FF6628"/>
    <a:srgbClr val="FF9300"/>
    <a:srgbClr val="FFFD78"/>
    <a:srgbClr val="D5FC79"/>
    <a:srgbClr val="D2D2D2"/>
    <a:srgbClr val="FF6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143288-5DF3-4EB6-8AF0-46E1E66963C5}" v="1" dt="2020-06-03T15:57:08.1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32"/>
    <p:restoredTop sz="94673"/>
  </p:normalViewPr>
  <p:slideViewPr>
    <p:cSldViewPr snapToGrid="0" snapToObjects="1" showGuides="1">
      <p:cViewPr varScale="1">
        <p:scale>
          <a:sx n="68" d="100"/>
          <a:sy n="68" d="100"/>
        </p:scale>
        <p:origin x="1062" y="60"/>
      </p:cViewPr>
      <p:guideLst/>
    </p:cSldViewPr>
  </p:slideViewPr>
  <p:notesTextViewPr>
    <p:cViewPr>
      <p:scale>
        <a:sx n="3" d="2"/>
        <a:sy n="3" d="2"/>
      </p:scale>
      <p:origin x="0" y="0"/>
    </p:cViewPr>
  </p:notesTextViewPr>
  <p:sorterViewPr>
    <p:cViewPr varScale="1">
      <p:scale>
        <a:sx n="1" d="1"/>
        <a:sy n="1" d="1"/>
      </p:scale>
      <p:origin x="0" y="0"/>
    </p:cViewPr>
  </p:sorterViewPr>
  <p:notesViewPr>
    <p:cSldViewPr snapToGrid="0" snapToObjects="1" showGuides="1">
      <p:cViewPr varScale="1">
        <p:scale>
          <a:sx n="120" d="100"/>
          <a:sy n="120" d="100"/>
        </p:scale>
        <p:origin x="4408" y="17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z Emerida Ospina Mazo" userId="S::lueospin@bancolombia.com.co::f52e3a9b-a74a-41de-ac4c-670107260927" providerId="AD" clId="Web-{8A143288-5DF3-4EB6-8AF0-46E1E66963C5}"/>
    <pc:docChg chg="modSld">
      <pc:chgData name="Luz Emerida Ospina Mazo" userId="S::lueospin@bancolombia.com.co::f52e3a9b-a74a-41de-ac4c-670107260927" providerId="AD" clId="Web-{8A143288-5DF3-4EB6-8AF0-46E1E66963C5}" dt="2020-06-03T15:57:08.146" v="0" actId="1076"/>
      <pc:docMkLst>
        <pc:docMk/>
      </pc:docMkLst>
      <pc:sldChg chg="modSp">
        <pc:chgData name="Luz Emerida Ospina Mazo" userId="S::lueospin@bancolombia.com.co::f52e3a9b-a74a-41de-ac4c-670107260927" providerId="AD" clId="Web-{8A143288-5DF3-4EB6-8AF0-46E1E66963C5}" dt="2020-06-03T15:57:08.146" v="0" actId="1076"/>
        <pc:sldMkLst>
          <pc:docMk/>
          <pc:sldMk cId="525395111" sldId="314"/>
        </pc:sldMkLst>
        <pc:spChg chg="mod">
          <ac:chgData name="Luz Emerida Ospina Mazo" userId="S::lueospin@bancolombia.com.co::f52e3a9b-a74a-41de-ac4c-670107260927" providerId="AD" clId="Web-{8A143288-5DF3-4EB6-8AF0-46E1E66963C5}" dt="2020-06-03T15:57:08.146" v="0" actId="1076"/>
          <ac:spMkLst>
            <pc:docMk/>
            <pc:sldMk cId="525395111" sldId="314"/>
            <ac:spMk id="7"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6-05T00:21:17.683" idx="1">
    <p:pos x="10" y="10"/>
    <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018781-FBF9-354C-A025-C49C596164BA}" type="datetimeFigureOut">
              <a:rPr lang="en-US" smtClean="0"/>
              <a:t>10/12/2020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F4EF74-8826-BD43-B880-7A8566D08AFF}" type="slidenum">
              <a:rPr lang="en-US" smtClean="0"/>
              <a:t>‹Nº›</a:t>
            </a:fld>
            <a:endParaRPr lang="en-US"/>
          </a:p>
        </p:txBody>
      </p:sp>
    </p:spTree>
    <p:extLst>
      <p:ext uri="{BB962C8B-B14F-4D97-AF65-F5344CB8AC3E}">
        <p14:creationId xmlns:p14="http://schemas.microsoft.com/office/powerpoint/2010/main" val="24624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8FFD40-13C9-7B48-A0BE-E251E1E33FE5}" type="datetimeFigureOut">
              <a:rPr lang="en-US" smtClean="0"/>
              <a:t>10/12/2020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8E2375-F1B1-284C-A827-B0E603FDBDD8}" type="slidenum">
              <a:rPr lang="en-US" smtClean="0"/>
              <a:t>‹Nº›</a:t>
            </a:fld>
            <a:endParaRPr lang="en-US"/>
          </a:p>
        </p:txBody>
      </p:sp>
    </p:spTree>
    <p:extLst>
      <p:ext uri="{BB962C8B-B14F-4D97-AF65-F5344CB8AC3E}">
        <p14:creationId xmlns:p14="http://schemas.microsoft.com/office/powerpoint/2010/main" val="938444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Inicia </a:t>
            </a:r>
            <a:r>
              <a:rPr lang="es-CO" dirty="0" err="1"/>
              <a:t>MaoPuerta</a:t>
            </a:r>
            <a:endParaRPr lang="es-CO" dirty="0"/>
          </a:p>
        </p:txBody>
      </p:sp>
      <p:sp>
        <p:nvSpPr>
          <p:cNvPr id="4" name="Marcador de número de diapositiva 3"/>
          <p:cNvSpPr>
            <a:spLocks noGrp="1"/>
          </p:cNvSpPr>
          <p:nvPr>
            <p:ph type="sldNum" sz="quarter" idx="5"/>
          </p:nvPr>
        </p:nvSpPr>
        <p:spPr/>
        <p:txBody>
          <a:bodyPr/>
          <a:lstStyle/>
          <a:p>
            <a:fld id="{6F8E2375-F1B1-284C-A827-B0E603FDBDD8}" type="slidenum">
              <a:rPr lang="en-US" smtClean="0"/>
              <a:t>1</a:t>
            </a:fld>
            <a:endParaRPr lang="en-US"/>
          </a:p>
        </p:txBody>
      </p:sp>
    </p:spTree>
    <p:extLst>
      <p:ext uri="{BB962C8B-B14F-4D97-AF65-F5344CB8AC3E}">
        <p14:creationId xmlns:p14="http://schemas.microsoft.com/office/powerpoint/2010/main" val="3945691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Mao</a:t>
            </a:r>
          </a:p>
        </p:txBody>
      </p:sp>
      <p:sp>
        <p:nvSpPr>
          <p:cNvPr id="4" name="Marcador de número de diapositiva 3"/>
          <p:cNvSpPr>
            <a:spLocks noGrp="1"/>
          </p:cNvSpPr>
          <p:nvPr>
            <p:ph type="sldNum" sz="quarter" idx="5"/>
          </p:nvPr>
        </p:nvSpPr>
        <p:spPr/>
        <p:txBody>
          <a:bodyPr/>
          <a:lstStyle/>
          <a:p>
            <a:fld id="{6F8E2375-F1B1-284C-A827-B0E603FDBDD8}" type="slidenum">
              <a:rPr lang="en-US" smtClean="0"/>
              <a:t>10</a:t>
            </a:fld>
            <a:endParaRPr lang="en-US"/>
          </a:p>
        </p:txBody>
      </p:sp>
    </p:spTree>
    <p:extLst>
      <p:ext uri="{BB962C8B-B14F-4D97-AF65-F5344CB8AC3E}">
        <p14:creationId xmlns:p14="http://schemas.microsoft.com/office/powerpoint/2010/main" val="1330145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b="0" i="0" kern="1200" dirty="0">
                <a:solidFill>
                  <a:schemeClr val="tx1"/>
                </a:solidFill>
                <a:effectLst/>
                <a:latin typeface="+mn-lt"/>
                <a:ea typeface="+mn-ea"/>
                <a:cs typeface="+mn-cs"/>
              </a:rPr>
              <a:t>Jairo</a:t>
            </a:r>
          </a:p>
          <a:p>
            <a:endParaRPr lang="es-CO" dirty="0"/>
          </a:p>
        </p:txBody>
      </p:sp>
      <p:sp>
        <p:nvSpPr>
          <p:cNvPr id="4" name="Marcador de número de diapositiva 3"/>
          <p:cNvSpPr>
            <a:spLocks noGrp="1"/>
          </p:cNvSpPr>
          <p:nvPr>
            <p:ph type="sldNum" sz="quarter" idx="5"/>
          </p:nvPr>
        </p:nvSpPr>
        <p:spPr/>
        <p:txBody>
          <a:bodyPr/>
          <a:lstStyle/>
          <a:p>
            <a:fld id="{2201BBD5-1E98-47AF-BDA0-960FE40FF76E}" type="slidenum">
              <a:rPr lang="es-CO" smtClean="0"/>
              <a:t>11</a:t>
            </a:fld>
            <a:endParaRPr lang="es-CO"/>
          </a:p>
        </p:txBody>
      </p:sp>
    </p:spTree>
    <p:extLst>
      <p:ext uri="{BB962C8B-B14F-4D97-AF65-F5344CB8AC3E}">
        <p14:creationId xmlns:p14="http://schemas.microsoft.com/office/powerpoint/2010/main" val="4257709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Toño</a:t>
            </a:r>
          </a:p>
        </p:txBody>
      </p:sp>
      <p:sp>
        <p:nvSpPr>
          <p:cNvPr id="4" name="Marcador de número de diapositiva 3"/>
          <p:cNvSpPr>
            <a:spLocks noGrp="1"/>
          </p:cNvSpPr>
          <p:nvPr>
            <p:ph type="sldNum" sz="quarter" idx="5"/>
          </p:nvPr>
        </p:nvSpPr>
        <p:spPr/>
        <p:txBody>
          <a:bodyPr/>
          <a:lstStyle/>
          <a:p>
            <a:fld id="{6F8E2375-F1B1-284C-A827-B0E603FDBDD8}" type="slidenum">
              <a:rPr lang="en-US" smtClean="0"/>
              <a:t>12</a:t>
            </a:fld>
            <a:endParaRPr lang="en-US"/>
          </a:p>
        </p:txBody>
      </p:sp>
    </p:spTree>
    <p:extLst>
      <p:ext uri="{BB962C8B-B14F-4D97-AF65-F5344CB8AC3E}">
        <p14:creationId xmlns:p14="http://schemas.microsoft.com/office/powerpoint/2010/main" val="303262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Jairo</a:t>
            </a:r>
          </a:p>
        </p:txBody>
      </p:sp>
      <p:sp>
        <p:nvSpPr>
          <p:cNvPr id="4" name="Marcador de número de diapositiva 3"/>
          <p:cNvSpPr>
            <a:spLocks noGrp="1"/>
          </p:cNvSpPr>
          <p:nvPr>
            <p:ph type="sldNum" sz="quarter" idx="5"/>
          </p:nvPr>
        </p:nvSpPr>
        <p:spPr/>
        <p:txBody>
          <a:bodyPr/>
          <a:lstStyle/>
          <a:p>
            <a:fld id="{6F8E2375-F1B1-284C-A827-B0E603FDBDD8}" type="slidenum">
              <a:rPr lang="en-US" smtClean="0"/>
              <a:t>13</a:t>
            </a:fld>
            <a:endParaRPr lang="en-US"/>
          </a:p>
        </p:txBody>
      </p:sp>
    </p:spTree>
    <p:extLst>
      <p:ext uri="{BB962C8B-B14F-4D97-AF65-F5344CB8AC3E}">
        <p14:creationId xmlns:p14="http://schemas.microsoft.com/office/powerpoint/2010/main" val="104035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Mao puerta</a:t>
            </a:r>
          </a:p>
        </p:txBody>
      </p:sp>
      <p:sp>
        <p:nvSpPr>
          <p:cNvPr id="4" name="Marcador de número de diapositiva 3"/>
          <p:cNvSpPr>
            <a:spLocks noGrp="1"/>
          </p:cNvSpPr>
          <p:nvPr>
            <p:ph type="sldNum" sz="quarter" idx="5"/>
          </p:nvPr>
        </p:nvSpPr>
        <p:spPr/>
        <p:txBody>
          <a:bodyPr/>
          <a:lstStyle/>
          <a:p>
            <a:fld id="{6F8E2375-F1B1-284C-A827-B0E603FDBDD8}" type="slidenum">
              <a:rPr lang="en-US" smtClean="0"/>
              <a:t>2</a:t>
            </a:fld>
            <a:endParaRPr lang="en-US"/>
          </a:p>
        </p:txBody>
      </p:sp>
    </p:spTree>
    <p:extLst>
      <p:ext uri="{BB962C8B-B14F-4D97-AF65-F5344CB8AC3E}">
        <p14:creationId xmlns:p14="http://schemas.microsoft.com/office/powerpoint/2010/main" val="4218780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Cucho</a:t>
            </a:r>
          </a:p>
        </p:txBody>
      </p:sp>
      <p:sp>
        <p:nvSpPr>
          <p:cNvPr id="4" name="Marcador de número de diapositiva 3"/>
          <p:cNvSpPr>
            <a:spLocks noGrp="1"/>
          </p:cNvSpPr>
          <p:nvPr>
            <p:ph type="sldNum" sz="quarter" idx="5"/>
          </p:nvPr>
        </p:nvSpPr>
        <p:spPr/>
        <p:txBody>
          <a:bodyPr/>
          <a:lstStyle/>
          <a:p>
            <a:fld id="{6F8E2375-F1B1-284C-A827-B0E603FDBDD8}" type="slidenum">
              <a:rPr lang="en-US" smtClean="0"/>
              <a:t>3</a:t>
            </a:fld>
            <a:endParaRPr lang="en-US"/>
          </a:p>
        </p:txBody>
      </p:sp>
    </p:spTree>
    <p:extLst>
      <p:ext uri="{BB962C8B-B14F-4D97-AF65-F5344CB8AC3E}">
        <p14:creationId xmlns:p14="http://schemas.microsoft.com/office/powerpoint/2010/main" val="1237415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Mao y </a:t>
            </a:r>
            <a:r>
              <a:rPr lang="es-CO" dirty="0" err="1"/>
              <a:t>Yisus</a:t>
            </a:r>
            <a:endParaRPr lang="es-CO" dirty="0"/>
          </a:p>
        </p:txBody>
      </p:sp>
      <p:sp>
        <p:nvSpPr>
          <p:cNvPr id="4" name="Marcador de número de diapositiva 3"/>
          <p:cNvSpPr>
            <a:spLocks noGrp="1"/>
          </p:cNvSpPr>
          <p:nvPr>
            <p:ph type="sldNum" sz="quarter" idx="5"/>
          </p:nvPr>
        </p:nvSpPr>
        <p:spPr/>
        <p:txBody>
          <a:bodyPr/>
          <a:lstStyle/>
          <a:p>
            <a:fld id="{6F8E2375-F1B1-284C-A827-B0E603FDBDD8}" type="slidenum">
              <a:rPr lang="en-US" smtClean="0"/>
              <a:t>4</a:t>
            </a:fld>
            <a:endParaRPr lang="en-US"/>
          </a:p>
        </p:txBody>
      </p:sp>
    </p:spTree>
    <p:extLst>
      <p:ext uri="{BB962C8B-B14F-4D97-AF65-F5344CB8AC3E}">
        <p14:creationId xmlns:p14="http://schemas.microsoft.com/office/powerpoint/2010/main" val="4047184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Mao</a:t>
            </a:r>
          </a:p>
        </p:txBody>
      </p:sp>
      <p:sp>
        <p:nvSpPr>
          <p:cNvPr id="4" name="Marcador de número de diapositiva 3"/>
          <p:cNvSpPr>
            <a:spLocks noGrp="1"/>
          </p:cNvSpPr>
          <p:nvPr>
            <p:ph type="sldNum" sz="quarter" idx="5"/>
          </p:nvPr>
        </p:nvSpPr>
        <p:spPr/>
        <p:txBody>
          <a:bodyPr/>
          <a:lstStyle/>
          <a:p>
            <a:fld id="{6F8E2375-F1B1-284C-A827-B0E603FDBDD8}" type="slidenum">
              <a:rPr lang="en-US" smtClean="0"/>
              <a:t>5</a:t>
            </a:fld>
            <a:endParaRPr lang="en-US"/>
          </a:p>
        </p:txBody>
      </p:sp>
    </p:spTree>
    <p:extLst>
      <p:ext uri="{BB962C8B-B14F-4D97-AF65-F5344CB8AC3E}">
        <p14:creationId xmlns:p14="http://schemas.microsoft.com/office/powerpoint/2010/main" val="3870271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Toño</a:t>
            </a:r>
          </a:p>
        </p:txBody>
      </p:sp>
      <p:sp>
        <p:nvSpPr>
          <p:cNvPr id="4" name="Marcador de número de diapositiva 3"/>
          <p:cNvSpPr>
            <a:spLocks noGrp="1"/>
          </p:cNvSpPr>
          <p:nvPr>
            <p:ph type="sldNum" sz="quarter" idx="5"/>
          </p:nvPr>
        </p:nvSpPr>
        <p:spPr/>
        <p:txBody>
          <a:bodyPr/>
          <a:lstStyle/>
          <a:p>
            <a:fld id="{6F8E2375-F1B1-284C-A827-B0E603FDBDD8}" type="slidenum">
              <a:rPr lang="en-US" smtClean="0"/>
              <a:t>6</a:t>
            </a:fld>
            <a:endParaRPr lang="en-US"/>
          </a:p>
        </p:txBody>
      </p:sp>
    </p:spTree>
    <p:extLst>
      <p:ext uri="{BB962C8B-B14F-4D97-AF65-F5344CB8AC3E}">
        <p14:creationId xmlns:p14="http://schemas.microsoft.com/office/powerpoint/2010/main" val="614122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err="1"/>
              <a:t>Jairocucho</a:t>
            </a:r>
            <a:endParaRPr lang="es-CO" dirty="0"/>
          </a:p>
        </p:txBody>
      </p:sp>
      <p:sp>
        <p:nvSpPr>
          <p:cNvPr id="4" name="Marcador de número de diapositiva 3"/>
          <p:cNvSpPr>
            <a:spLocks noGrp="1"/>
          </p:cNvSpPr>
          <p:nvPr>
            <p:ph type="sldNum" sz="quarter" idx="5"/>
          </p:nvPr>
        </p:nvSpPr>
        <p:spPr/>
        <p:txBody>
          <a:bodyPr/>
          <a:lstStyle/>
          <a:p>
            <a:fld id="{6F8E2375-F1B1-284C-A827-B0E603FDBDD8}" type="slidenum">
              <a:rPr lang="en-US" smtClean="0"/>
              <a:t>7</a:t>
            </a:fld>
            <a:endParaRPr lang="en-US"/>
          </a:p>
        </p:txBody>
      </p:sp>
    </p:spTree>
    <p:extLst>
      <p:ext uri="{BB962C8B-B14F-4D97-AF65-F5344CB8AC3E}">
        <p14:creationId xmlns:p14="http://schemas.microsoft.com/office/powerpoint/2010/main" val="354768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err="1"/>
              <a:t>Jairocucho</a:t>
            </a:r>
            <a:endParaRPr lang="es-CO" dirty="0"/>
          </a:p>
        </p:txBody>
      </p:sp>
      <p:sp>
        <p:nvSpPr>
          <p:cNvPr id="4" name="Marcador de número de diapositiva 3"/>
          <p:cNvSpPr>
            <a:spLocks noGrp="1"/>
          </p:cNvSpPr>
          <p:nvPr>
            <p:ph type="sldNum" sz="quarter" idx="5"/>
          </p:nvPr>
        </p:nvSpPr>
        <p:spPr/>
        <p:txBody>
          <a:bodyPr/>
          <a:lstStyle/>
          <a:p>
            <a:fld id="{6F8E2375-F1B1-284C-A827-B0E603FDBDD8}" type="slidenum">
              <a:rPr lang="en-US" smtClean="0"/>
              <a:t>8</a:t>
            </a:fld>
            <a:endParaRPr lang="en-US"/>
          </a:p>
        </p:txBody>
      </p:sp>
    </p:spTree>
    <p:extLst>
      <p:ext uri="{BB962C8B-B14F-4D97-AF65-F5344CB8AC3E}">
        <p14:creationId xmlns:p14="http://schemas.microsoft.com/office/powerpoint/2010/main" val="914061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err="1"/>
              <a:t>Yisus</a:t>
            </a:r>
            <a:endParaRPr lang="es-CO" dirty="0"/>
          </a:p>
        </p:txBody>
      </p:sp>
      <p:sp>
        <p:nvSpPr>
          <p:cNvPr id="4" name="Marcador de número de diapositiva 3"/>
          <p:cNvSpPr>
            <a:spLocks noGrp="1"/>
          </p:cNvSpPr>
          <p:nvPr>
            <p:ph type="sldNum" sz="quarter" idx="5"/>
          </p:nvPr>
        </p:nvSpPr>
        <p:spPr/>
        <p:txBody>
          <a:bodyPr/>
          <a:lstStyle/>
          <a:p>
            <a:fld id="{6F8E2375-F1B1-284C-A827-B0E603FDBDD8}" type="slidenum">
              <a:rPr lang="en-US" smtClean="0"/>
              <a:t>9</a:t>
            </a:fld>
            <a:endParaRPr lang="en-US"/>
          </a:p>
        </p:txBody>
      </p:sp>
    </p:spTree>
    <p:extLst>
      <p:ext uri="{BB962C8B-B14F-4D97-AF65-F5344CB8AC3E}">
        <p14:creationId xmlns:p14="http://schemas.microsoft.com/office/powerpoint/2010/main" val="2348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6" name="Title 5"/>
          <p:cNvSpPr>
            <a:spLocks noGrp="1"/>
          </p:cNvSpPr>
          <p:nvPr>
            <p:ph type="title"/>
          </p:nvPr>
        </p:nvSpPr>
        <p:spPr>
          <a:xfrm>
            <a:off x="1019175" y="946702"/>
            <a:ext cx="9152697" cy="614469"/>
          </a:xfrm>
        </p:spPr>
        <p:txBody>
          <a:body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Picture Placeholder 8"/>
          <p:cNvSpPr>
            <a:spLocks noGrp="1"/>
          </p:cNvSpPr>
          <p:nvPr>
            <p:ph type="pic" sz="quarter" idx="12"/>
          </p:nvPr>
        </p:nvSpPr>
        <p:spPr>
          <a:xfrm>
            <a:off x="624840" y="640440"/>
            <a:ext cx="4908188" cy="5547000"/>
          </a:xfrm>
          <a:prstGeom prst="rect">
            <a:avLst/>
          </a:prstGeom>
          <a:solidFill>
            <a:srgbClr val="FFFFFF"/>
          </a:solidFill>
          <a:ln>
            <a:noFill/>
          </a:ln>
          <a:effectLst/>
        </p:spPr>
        <p:txBody>
          <a:bodyPr wrap="square" anchor="ctr">
            <a:noAutofit/>
          </a:bodyPr>
          <a:lstStyle>
            <a:lvl1pPr algn="ctr">
              <a:defRPr sz="1200">
                <a:solidFill>
                  <a:schemeClr val="tx1"/>
                </a:solidFill>
              </a:defRPr>
            </a:lvl1pPr>
          </a:lstStyle>
          <a:p>
            <a:endParaRPr lang="en-US"/>
          </a:p>
        </p:txBody>
      </p:sp>
    </p:spTree>
    <p:extLst>
      <p:ext uri="{BB962C8B-B14F-4D97-AF65-F5344CB8AC3E}">
        <p14:creationId xmlns:p14="http://schemas.microsoft.com/office/powerpoint/2010/main" val="1222862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655320" y="3947161"/>
            <a:ext cx="10881361" cy="2255519"/>
          </a:xfrm>
          <a:solidFill>
            <a:srgbClr val="FFFFFF"/>
          </a:solidFill>
        </p:spPr>
        <p:txBody>
          <a:bodyPr anchor="ctr" anchorCtr="1">
            <a:normAutofit/>
          </a:bodyPr>
          <a:lstStyle>
            <a:lvl1pPr>
              <a:defRPr sz="1200"/>
            </a:lvl1pPr>
          </a:lstStyle>
          <a:p>
            <a:endParaRPr lang="es-ES_tradnl" dirty="0"/>
          </a:p>
        </p:txBody>
      </p:sp>
    </p:spTree>
    <p:extLst>
      <p:ext uri="{BB962C8B-B14F-4D97-AF65-F5344CB8AC3E}">
        <p14:creationId xmlns:p14="http://schemas.microsoft.com/office/powerpoint/2010/main" val="399800700"/>
      </p:ext>
    </p:extLst>
  </p:cSld>
  <p:clrMapOvr>
    <a:masterClrMapping/>
  </p:clrMapOvr>
  <p:extLst>
    <p:ext uri="{DCECCB84-F9BA-43D5-87BE-67443E8EF086}">
      <p15:sldGuideLst xmlns:p15="http://schemas.microsoft.com/office/powerpoint/2012/main">
        <p15:guide id="1" pos="415" userDrawn="1">
          <p15:clr>
            <a:srgbClr val="FBAE40"/>
          </p15:clr>
        </p15:guide>
        <p15:guide id="2" pos="726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8"/>
          <p:cNvSpPr>
            <a:spLocks noGrp="1"/>
          </p:cNvSpPr>
          <p:nvPr>
            <p:ph type="pic" sz="quarter" idx="12"/>
          </p:nvPr>
        </p:nvSpPr>
        <p:spPr>
          <a:xfrm>
            <a:off x="6096000" y="1125538"/>
            <a:ext cx="4637650" cy="4543742"/>
          </a:xfrm>
          <a:prstGeom prst="rect">
            <a:avLst/>
          </a:prstGeom>
          <a:solidFill>
            <a:srgbClr val="FFFFFF"/>
          </a:solidFill>
          <a:ln>
            <a:noFill/>
          </a:ln>
          <a:effectLst/>
        </p:spPr>
        <p:txBody>
          <a:bodyPr wrap="square" anchor="ctr">
            <a:noAutofit/>
          </a:bodyPr>
          <a:lstStyle>
            <a:lvl1pPr algn="ctr">
              <a:defRPr sz="1200">
                <a:solidFill>
                  <a:schemeClr val="tx1"/>
                </a:solidFill>
              </a:defRPr>
            </a:lvl1pPr>
          </a:lstStyle>
          <a:p>
            <a:endParaRPr lang="en-US"/>
          </a:p>
        </p:txBody>
      </p:sp>
    </p:spTree>
    <p:extLst>
      <p:ext uri="{BB962C8B-B14F-4D97-AF65-F5344CB8AC3E}">
        <p14:creationId xmlns:p14="http://schemas.microsoft.com/office/powerpoint/2010/main" val="361903724"/>
      </p:ext>
    </p:extLst>
  </p:cSld>
  <p:clrMapOvr>
    <a:masterClrMapping/>
  </p:clrMapOvr>
  <p:extLst>
    <p:ext uri="{DCECCB84-F9BA-43D5-87BE-67443E8EF086}">
      <p15:sldGuideLst xmlns:p15="http://schemas.microsoft.com/office/powerpoint/2012/main">
        <p15:guide id="1" pos="365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Diseño personalizado">
    <p:bg>
      <p:bgPr>
        <a:solidFill>
          <a:schemeClr val="bg2"/>
        </a:solidFill>
        <a:effectLst/>
      </p:bgPr>
    </p:bg>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stretch>
            <a:fillRect/>
          </a:stretch>
        </p:blipFill>
        <p:spPr>
          <a:xfrm>
            <a:off x="4517102" y="2936991"/>
            <a:ext cx="3296983" cy="776562"/>
          </a:xfrm>
          <a:prstGeom prst="rect">
            <a:avLst/>
          </a:prstGeom>
        </p:spPr>
      </p:pic>
      <p:sp>
        <p:nvSpPr>
          <p:cNvPr id="4" name="Rectángulo 3"/>
          <p:cNvSpPr/>
          <p:nvPr userDrawn="1"/>
        </p:nvSpPr>
        <p:spPr>
          <a:xfrm>
            <a:off x="11452302" y="6133171"/>
            <a:ext cx="439661" cy="42796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rgbClr val="FFFFFF"/>
              </a:solidFill>
            </a:endParaRPr>
          </a:p>
        </p:txBody>
      </p:sp>
    </p:spTree>
    <p:extLst>
      <p:ext uri="{BB962C8B-B14F-4D97-AF65-F5344CB8AC3E}">
        <p14:creationId xmlns:p14="http://schemas.microsoft.com/office/powerpoint/2010/main" val="293711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12C2D80-C33F-C346-BD97-50722E7172EC}" type="datetimeFigureOut">
              <a:rPr lang="es-ES_tradnl" smtClean="0"/>
              <a:t>12/10/2020</a:t>
            </a:fld>
            <a:endParaRPr lang="es-ES_tradnl"/>
          </a:p>
        </p:txBody>
      </p:sp>
      <p:sp>
        <p:nvSpPr>
          <p:cNvPr id="3" name="Marcador de pie de página 2"/>
          <p:cNvSpPr>
            <a:spLocks noGrp="1"/>
          </p:cNvSpPr>
          <p:nvPr>
            <p:ph type="ftr" sz="quarter" idx="11"/>
          </p:nvPr>
        </p:nvSpPr>
        <p:spPr/>
        <p:txBody>
          <a:bodyPr/>
          <a:lstStyle/>
          <a:p>
            <a:endParaRPr lang="es-ES_tradnl"/>
          </a:p>
        </p:txBody>
      </p:sp>
      <p:sp>
        <p:nvSpPr>
          <p:cNvPr id="4" name="Marcador de número de diapositiva 3"/>
          <p:cNvSpPr>
            <a:spLocks noGrp="1"/>
          </p:cNvSpPr>
          <p:nvPr>
            <p:ph type="sldNum" sz="quarter" idx="12"/>
          </p:nvPr>
        </p:nvSpPr>
        <p:spPr/>
        <p:txBody>
          <a:bodyPr/>
          <a:lstStyle/>
          <a:p>
            <a:fld id="{F0B2A09C-87B9-0E44-9ADA-DDB78298ACC9}" type="slidenum">
              <a:rPr lang="es-ES_tradnl" smtClean="0"/>
              <a:t>‹Nº›</a:t>
            </a:fld>
            <a:endParaRPr lang="es-ES_tradnl"/>
          </a:p>
        </p:txBody>
      </p:sp>
    </p:spTree>
    <p:extLst>
      <p:ext uri="{BB962C8B-B14F-4D97-AF65-F5344CB8AC3E}">
        <p14:creationId xmlns:p14="http://schemas.microsoft.com/office/powerpoint/2010/main" val="1374723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28824" y="946702"/>
            <a:ext cx="9152697" cy="1249845"/>
          </a:xfrm>
          <a:prstGeom prst="rect">
            <a:avLst/>
          </a:prstGeom>
          <a:effectLst/>
        </p:spPr>
        <p:txBody>
          <a:bodyPr vert="horz" lIns="0" tIns="192024" rIns="0" bIns="0" rtlCol="0" anchor="t" anchorCtr="0">
            <a:noAutofit/>
          </a:bodyPr>
          <a:lstStyle/>
          <a:p>
            <a:r>
              <a:rPr lang="en-US" dirty="0"/>
              <a:t>Your title here</a:t>
            </a:r>
          </a:p>
        </p:txBody>
      </p:sp>
      <p:sp>
        <p:nvSpPr>
          <p:cNvPr id="3" name="Текст 2"/>
          <p:cNvSpPr>
            <a:spLocks noGrp="1"/>
          </p:cNvSpPr>
          <p:nvPr>
            <p:ph type="body" idx="1"/>
          </p:nvPr>
        </p:nvSpPr>
        <p:spPr>
          <a:xfrm>
            <a:off x="2028824" y="2514600"/>
            <a:ext cx="9152698" cy="3429000"/>
          </a:xfrm>
          <a:prstGeom prst="rect">
            <a:avLst/>
          </a:prstGeom>
        </p:spPr>
        <p:txBody>
          <a:bodyPr vert="horz" lIns="0" tIns="0" rIns="0" bIns="0" rtlCol="0">
            <a:normAutofit/>
          </a:bodyPr>
          <a:lstStyle/>
          <a:p>
            <a:pPr lvl="0"/>
            <a:r>
              <a:rPr lang="en-US" dirty="0"/>
              <a:t>Write here subtitle</a:t>
            </a:r>
          </a:p>
          <a:p>
            <a:pPr lvl="1"/>
            <a:r>
              <a:rPr lang="en-US" dirty="0"/>
              <a:t>Write here subtitle</a:t>
            </a:r>
          </a:p>
          <a:p>
            <a:pPr lvl="1"/>
            <a:r>
              <a:rPr lang="en-US" dirty="0"/>
              <a:t>Write here subtitle</a:t>
            </a:r>
          </a:p>
          <a:p>
            <a:pPr lvl="2"/>
            <a:r>
              <a:rPr lang="en-US" dirty="0"/>
              <a:t>Write here text</a:t>
            </a:r>
          </a:p>
          <a:p>
            <a:pPr lvl="3"/>
            <a:r>
              <a:rPr lang="en-US" dirty="0"/>
              <a:t>Write here text</a:t>
            </a:r>
          </a:p>
          <a:p>
            <a:pPr lvl="4"/>
            <a:r>
              <a:rPr lang="en-US" dirty="0"/>
              <a:t>Write here text </a:t>
            </a:r>
          </a:p>
        </p:txBody>
      </p:sp>
      <p:sp>
        <p:nvSpPr>
          <p:cNvPr id="26" name="Slide Number Placeholder 24"/>
          <p:cNvSpPr txBox="1">
            <a:spLocks/>
          </p:cNvSpPr>
          <p:nvPr userDrawn="1"/>
        </p:nvSpPr>
        <p:spPr>
          <a:xfrm>
            <a:off x="11203305" y="6167877"/>
            <a:ext cx="606594" cy="365125"/>
          </a:xfrm>
          <a:prstGeom prst="rect">
            <a:avLst/>
          </a:prstGeom>
        </p:spPr>
        <p:txBody>
          <a:bodyPr vert="horz" lIns="91440" tIns="45720" rIns="91440" bIns="45720" rtlCol="0" anchor="ctr"/>
          <a:lstStyle>
            <a:defPPr>
              <a:defRPr lang="en-US"/>
            </a:defPPr>
            <a:lvl1pPr marL="0" algn="r" defTabSz="914330" rtl="0" eaLnBrk="1" latinLnBrk="0" hangingPunct="1">
              <a:defRPr sz="1200" kern="1200">
                <a:solidFill>
                  <a:schemeClr val="tx1">
                    <a:tint val="75000"/>
                  </a:schemeClr>
                </a:solidFill>
                <a:latin typeface="+mn-lt"/>
                <a:ea typeface="+mn-ea"/>
                <a:cs typeface="+mn-cs"/>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a:lstStyle>
          <a:p>
            <a:pPr algn="r"/>
            <a:fld id="{36C48702-E445-134E-B960-6F692773524F}" type="slidenum">
              <a:rPr lang="en-US" sz="600" b="1" i="0" smtClean="0">
                <a:solidFill>
                  <a:schemeClr val="bg1">
                    <a:lumMod val="50000"/>
                  </a:schemeClr>
                </a:solidFill>
                <a:latin typeface="Open Sans SemiBold" charset="0"/>
                <a:ea typeface="Open Sans SemiBold" charset="0"/>
                <a:cs typeface="Open Sans SemiBold" charset="0"/>
              </a:rPr>
              <a:pPr algn="r"/>
              <a:t>‹Nº›</a:t>
            </a:fld>
            <a:endParaRPr lang="en-US" sz="600" b="1" i="0" dirty="0">
              <a:solidFill>
                <a:schemeClr val="bg1">
                  <a:lumMod val="50000"/>
                </a:schemeClr>
              </a:solidFill>
              <a:latin typeface="Open Sans SemiBold" charset="0"/>
              <a:ea typeface="Open Sans SemiBold" charset="0"/>
              <a:cs typeface="Open Sans SemiBold" charset="0"/>
            </a:endParaRPr>
          </a:p>
        </p:txBody>
      </p:sp>
    </p:spTree>
    <p:extLst>
      <p:ext uri="{BB962C8B-B14F-4D97-AF65-F5344CB8AC3E}">
        <p14:creationId xmlns:p14="http://schemas.microsoft.com/office/powerpoint/2010/main" val="1377184672"/>
      </p:ext>
    </p:extLst>
  </p:cSld>
  <p:clrMap bg1="lt1" tx1="dk1" bg2="lt2" tx2="dk2" accent1="accent1" accent2="accent2" accent3="accent3" accent4="accent4" accent5="accent5" accent6="accent6" hlink="hlink" folHlink="folHlink"/>
  <p:sldLayoutIdLst>
    <p:sldLayoutId id="2147484032" r:id="rId1"/>
    <p:sldLayoutId id="2147484033" r:id="rId2"/>
    <p:sldLayoutId id="2147484040" r:id="rId3"/>
    <p:sldLayoutId id="2147484064" r:id="rId4"/>
    <p:sldLayoutId id="2147484048" r:id="rId5"/>
    <p:sldLayoutId id="2147484065" r:id="rId6"/>
    <p:sldLayoutId id="2147484066" r:id="rId7"/>
  </p:sldLayoutIdLst>
  <p:hf hdr="0" ftr="0" dt="0"/>
  <p:txStyles>
    <p:titleStyle>
      <a:lvl1pPr algn="l" defTabSz="914318" rtl="0" eaLnBrk="1" latinLnBrk="0" hangingPunct="1">
        <a:lnSpc>
          <a:spcPct val="80000"/>
        </a:lnSpc>
        <a:spcBef>
          <a:spcPct val="0"/>
        </a:spcBef>
        <a:buNone/>
        <a:defRPr sz="3600" b="1" i="0" kern="1200" spc="-100" baseline="0">
          <a:solidFill>
            <a:srgbClr val="FFD416"/>
          </a:solidFill>
          <a:latin typeface="Gotham Rounded Negrita" charset="0"/>
          <a:ea typeface="Gotham Rounded Negrita" charset="0"/>
          <a:cs typeface="Gotham Rounded Negrita" charset="0"/>
        </a:defRPr>
      </a:lvl1pPr>
    </p:titleStyle>
    <p:bodyStyle>
      <a:lvl1pPr marL="0" indent="0" algn="l" defTabSz="914318" rtl="0" eaLnBrk="1" latinLnBrk="0" hangingPunct="1">
        <a:lnSpc>
          <a:spcPct val="150000"/>
        </a:lnSpc>
        <a:spcBef>
          <a:spcPts val="1000"/>
        </a:spcBef>
        <a:buFont typeface="Arial" panose="020B0604020202020204" pitchFamily="34" charset="0"/>
        <a:buNone/>
        <a:defRPr sz="2800" kern="1200">
          <a:solidFill>
            <a:schemeClr val="tx1"/>
          </a:solidFill>
          <a:latin typeface="+mn-lt"/>
          <a:ea typeface="+mn-ea"/>
          <a:cs typeface="+mn-cs"/>
        </a:defRPr>
      </a:lvl1pPr>
      <a:lvl2pPr marL="0" indent="0" algn="l" defTabSz="914318" rtl="0" eaLnBrk="1" latinLnBrk="0" hangingPunct="1">
        <a:lnSpc>
          <a:spcPct val="15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l" defTabSz="914318" rtl="0" eaLnBrk="1" latinLnBrk="0" hangingPunct="1">
        <a:lnSpc>
          <a:spcPct val="15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l"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l" defTabSz="914318" rtl="0" eaLnBrk="1" latinLnBrk="0" hangingPunct="1">
        <a:lnSpc>
          <a:spcPct val="15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8" algn="l" defTabSz="914318" rtl="0" eaLnBrk="1" latinLnBrk="0" hangingPunct="1">
        <a:defRPr sz="1800" kern="1200">
          <a:solidFill>
            <a:schemeClr val="tx1"/>
          </a:solidFill>
          <a:latin typeface="+mn-lt"/>
          <a:ea typeface="+mn-ea"/>
          <a:cs typeface="+mn-cs"/>
        </a:defRPr>
      </a:lvl4pPr>
      <a:lvl5pPr marL="1828636" algn="l" defTabSz="914318" rtl="0" eaLnBrk="1" latinLnBrk="0" hangingPunct="1">
        <a:defRPr sz="1800" kern="1200">
          <a:solidFill>
            <a:schemeClr val="tx1"/>
          </a:solidFill>
          <a:latin typeface="+mn-lt"/>
          <a:ea typeface="+mn-ea"/>
          <a:cs typeface="+mn-cs"/>
        </a:defRPr>
      </a:lvl5pPr>
      <a:lvl6pPr marL="2285794" algn="l" defTabSz="914318" rtl="0" eaLnBrk="1" latinLnBrk="0" hangingPunct="1">
        <a:defRPr sz="1800" kern="1200">
          <a:solidFill>
            <a:schemeClr val="tx1"/>
          </a:solidFill>
          <a:latin typeface="+mn-lt"/>
          <a:ea typeface="+mn-ea"/>
          <a:cs typeface="+mn-cs"/>
        </a:defRPr>
      </a:lvl6pPr>
      <a:lvl7pPr marL="2742953" algn="l" defTabSz="914318" rtl="0" eaLnBrk="1" latinLnBrk="0" hangingPunct="1">
        <a:defRPr sz="1800" kern="1200">
          <a:solidFill>
            <a:schemeClr val="tx1"/>
          </a:solidFill>
          <a:latin typeface="+mn-lt"/>
          <a:ea typeface="+mn-ea"/>
          <a:cs typeface="+mn-cs"/>
        </a:defRPr>
      </a:lvl7pPr>
      <a:lvl8pPr marL="3200112" algn="l" defTabSz="914318" rtl="0" eaLnBrk="1" latinLnBrk="0" hangingPunct="1">
        <a:defRPr sz="1800" kern="1200">
          <a:solidFill>
            <a:schemeClr val="tx1"/>
          </a:solidFill>
          <a:latin typeface="+mn-lt"/>
          <a:ea typeface="+mn-ea"/>
          <a:cs typeface="+mn-cs"/>
        </a:defRPr>
      </a:lvl8pPr>
      <a:lvl9pPr marL="3657271" algn="l" defTabSz="91431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4" orient="horz" pos="164" userDrawn="1">
          <p15:clr>
            <a:srgbClr val="F26B43"/>
          </p15:clr>
        </p15:guide>
        <p15:guide id="27" orient="horz" pos="4133" userDrawn="1">
          <p15:clr>
            <a:srgbClr val="F26B43"/>
          </p15:clr>
        </p15:guide>
        <p15:guide id="28" pos="642" userDrawn="1">
          <p15:clr>
            <a:srgbClr val="F26B43"/>
          </p15:clr>
        </p15:guide>
        <p15:guide id="29" pos="7038" userDrawn="1">
          <p15:clr>
            <a:srgbClr val="F26B43"/>
          </p15:clr>
        </p15:guide>
        <p15:guide id="44">
          <p15:clr>
            <a:srgbClr val="F26B43"/>
          </p15:clr>
        </p15:guide>
        <p15:guide id="45" pos="7680">
          <p15:clr>
            <a:srgbClr val="F26B43"/>
          </p15:clr>
        </p15:guide>
        <p15:guide id="46" orient="horz">
          <p15:clr>
            <a:srgbClr val="F26B43"/>
          </p15:clr>
        </p15:guide>
        <p15:guide id="47" orient="horz" pos="4320">
          <p15:clr>
            <a:srgbClr val="F26B43"/>
          </p15:clr>
        </p15:guide>
        <p15:guide id="48" pos="1277" userDrawn="1">
          <p15:clr>
            <a:srgbClr val="F26B43"/>
          </p15:clr>
        </p15:guide>
        <p15:guide id="51" orient="horz" pos="709" userDrawn="1">
          <p15:clr>
            <a:srgbClr val="F26B43"/>
          </p15:clr>
        </p15:guide>
        <p15:guide id="52" pos="1912" userDrawn="1">
          <p15:clr>
            <a:srgbClr val="F26B43"/>
          </p15:clr>
        </p15:guide>
        <p15:guide id="53" pos="166" userDrawn="1">
          <p15:clr>
            <a:srgbClr val="F26B43"/>
          </p15:clr>
        </p15:guide>
        <p15:guide id="54" pos="7491" userDrawn="1">
          <p15:clr>
            <a:srgbClr val="F26B43"/>
          </p15:clr>
        </p15:guide>
        <p15:guide id="55" pos="3817"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image" Target="../media/image27.png"/><Relationship Id="rId26" Type="http://schemas.openxmlformats.org/officeDocument/2006/relationships/image" Target="../media/image35.jpeg"/><Relationship Id="rId3" Type="http://schemas.openxmlformats.org/officeDocument/2006/relationships/image" Target="../media/image12.jpeg"/><Relationship Id="rId21" Type="http://schemas.openxmlformats.org/officeDocument/2006/relationships/image" Target="../media/image30.jpeg"/><Relationship Id="rId34" Type="http://schemas.openxmlformats.org/officeDocument/2006/relationships/image" Target="../media/image41.png"/><Relationship Id="rId7" Type="http://schemas.openxmlformats.org/officeDocument/2006/relationships/image" Target="../media/image16.png"/><Relationship Id="rId12" Type="http://schemas.openxmlformats.org/officeDocument/2006/relationships/image" Target="../media/image21.jpeg"/><Relationship Id="rId17" Type="http://schemas.openxmlformats.org/officeDocument/2006/relationships/image" Target="../media/image26.png"/><Relationship Id="rId25" Type="http://schemas.openxmlformats.org/officeDocument/2006/relationships/image" Target="../media/image34.png"/><Relationship Id="rId33" Type="http://schemas.microsoft.com/office/2007/relationships/hdphoto" Target="../media/hdphoto2.wdp"/><Relationship Id="rId2" Type="http://schemas.openxmlformats.org/officeDocument/2006/relationships/notesSlide" Target="../notesSlides/notesSlide11.xml"/><Relationship Id="rId16" Type="http://schemas.openxmlformats.org/officeDocument/2006/relationships/image" Target="../media/image25.png"/><Relationship Id="rId20" Type="http://schemas.openxmlformats.org/officeDocument/2006/relationships/image" Target="../media/image29.png"/><Relationship Id="rId29"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15.jpeg"/><Relationship Id="rId11" Type="http://schemas.openxmlformats.org/officeDocument/2006/relationships/image" Target="../media/image20.png"/><Relationship Id="rId24" Type="http://schemas.openxmlformats.org/officeDocument/2006/relationships/image" Target="../media/image33.png"/><Relationship Id="rId32" Type="http://schemas.openxmlformats.org/officeDocument/2006/relationships/image" Target="../media/image40.pn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32.png"/><Relationship Id="rId28" Type="http://schemas.microsoft.com/office/2007/relationships/hdphoto" Target="../media/hdphoto1.wdp"/><Relationship Id="rId36" Type="http://schemas.openxmlformats.org/officeDocument/2006/relationships/image" Target="../media/image43.png"/><Relationship Id="rId10" Type="http://schemas.openxmlformats.org/officeDocument/2006/relationships/image" Target="../media/image19.png"/><Relationship Id="rId19" Type="http://schemas.openxmlformats.org/officeDocument/2006/relationships/image" Target="../media/image28.png"/><Relationship Id="rId31" Type="http://schemas.openxmlformats.org/officeDocument/2006/relationships/image" Target="../media/image3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jpeg"/><Relationship Id="rId27" Type="http://schemas.openxmlformats.org/officeDocument/2006/relationships/image" Target="../media/image36.png"/><Relationship Id="rId30" Type="http://schemas.openxmlformats.org/officeDocument/2006/relationships/image" Target="../media/image38.png"/><Relationship Id="rId35" Type="http://schemas.openxmlformats.org/officeDocument/2006/relationships/image" Target="../media/image42.png"/><Relationship Id="rId8"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hyperlink" Target="https://www.merkleinc.com/blog/test-driven-development-google"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martinfowler.com/bliki/TestDouble.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idx="4294967295"/>
          </p:nvPr>
        </p:nvSpPr>
        <p:spPr>
          <a:xfrm>
            <a:off x="1254988" y="2623057"/>
            <a:ext cx="8137525" cy="1868877"/>
          </a:xfrm>
        </p:spPr>
        <p:txBody>
          <a:bodyPr anchor="b" anchorCtr="0">
            <a:noAutofit/>
          </a:bodyPr>
          <a:lstStyle/>
          <a:p>
            <a:r>
              <a:rPr lang="es-ES_tradnl" sz="8000" spc="-150" dirty="0">
                <a:latin typeface="Gotham Rounded" charset="0"/>
                <a:ea typeface="Gotham Rounded" charset="0"/>
                <a:cs typeface="Gotham Rounded" charset="0"/>
              </a:rPr>
              <a:t>PRUEBAS UNITARIAS</a:t>
            </a:r>
          </a:p>
        </p:txBody>
      </p:sp>
      <p:sp>
        <p:nvSpPr>
          <p:cNvPr id="9" name="CuadroTexto 8"/>
          <p:cNvSpPr txBox="1"/>
          <p:nvPr/>
        </p:nvSpPr>
        <p:spPr>
          <a:xfrm>
            <a:off x="1358896" y="4852155"/>
            <a:ext cx="5651501" cy="289686"/>
          </a:xfrm>
          <a:prstGeom prst="rect">
            <a:avLst/>
          </a:prstGeom>
          <a:noFill/>
        </p:spPr>
        <p:txBody>
          <a:bodyPr wrap="square" lIns="0" tIns="36000" rIns="216000" bIns="36000" numCol="1" spcCol="180000" rtlCol="0">
            <a:spAutoFit/>
          </a:bodyPr>
          <a:lstStyle/>
          <a:p>
            <a:pPr>
              <a:lnSpc>
                <a:spcPct val="130000"/>
              </a:lnSpc>
              <a:spcBef>
                <a:spcPts val="1000"/>
              </a:spcBef>
            </a:pPr>
            <a:r>
              <a:rPr lang="es-ES_tradnl" sz="1200" dirty="0">
                <a:solidFill>
                  <a:schemeClr val="bg1">
                    <a:lumMod val="50000"/>
                  </a:schemeClr>
                </a:solidFill>
                <a:latin typeface="Gotham Rounded Medium" charset="0"/>
                <a:ea typeface="Gotham Rounded Medium" charset="0"/>
                <a:cs typeface="Gotham Rounded Medium" charset="0"/>
              </a:rPr>
              <a:t>Gerencia de Pruebas Continuas – Dirección Ingeniería TI</a:t>
            </a:r>
          </a:p>
        </p:txBody>
      </p:sp>
      <p:sp>
        <p:nvSpPr>
          <p:cNvPr id="11" name="TextBox 5"/>
          <p:cNvSpPr txBox="1"/>
          <p:nvPr/>
        </p:nvSpPr>
        <p:spPr>
          <a:xfrm>
            <a:off x="1372751" y="1624834"/>
            <a:ext cx="3588327" cy="271604"/>
          </a:xfrm>
          <a:prstGeom prst="rect">
            <a:avLst/>
          </a:prstGeom>
          <a:noFill/>
        </p:spPr>
        <p:txBody>
          <a:bodyPr wrap="square" lIns="0" tIns="36000" rIns="0" bIns="36000" rtlCol="0">
            <a:spAutoFit/>
          </a:bodyPr>
          <a:lstStyle/>
          <a:p>
            <a:pPr>
              <a:lnSpc>
                <a:spcPct val="130000"/>
              </a:lnSpc>
              <a:spcBef>
                <a:spcPts val="1000"/>
              </a:spcBef>
            </a:pPr>
            <a:r>
              <a:rPr lang="es-ES_tradnl" sz="1100" b="1" spc="300" dirty="0">
                <a:solidFill>
                  <a:srgbClr val="000000"/>
                </a:solidFill>
                <a:latin typeface="Gotham Rounded Medium" charset="0"/>
                <a:ea typeface="Gotham Rounded Medium" charset="0"/>
                <a:cs typeface="Gotham Rounded Medium" charset="0"/>
              </a:rPr>
              <a:t>CONTINUOUS TESTING</a:t>
            </a:r>
            <a:endParaRPr lang="en-US" sz="1100" b="1" spc="300" dirty="0">
              <a:solidFill>
                <a:srgbClr val="000000"/>
              </a:solidFill>
              <a:latin typeface="Gotham Rounded Medium" charset="0"/>
              <a:ea typeface="Gotham Rounded Medium" charset="0"/>
              <a:cs typeface="Gotham Rounded Medium" charset="0"/>
            </a:endParaRPr>
          </a:p>
        </p:txBody>
      </p:sp>
      <p:cxnSp>
        <p:nvCxnSpPr>
          <p:cNvPr id="7" name="Conector recto 6"/>
          <p:cNvCxnSpPr/>
          <p:nvPr/>
        </p:nvCxnSpPr>
        <p:spPr>
          <a:xfrm>
            <a:off x="1400461" y="4616629"/>
            <a:ext cx="2036618" cy="0"/>
          </a:xfrm>
          <a:prstGeom prst="line">
            <a:avLst/>
          </a:prstGeom>
          <a:ln w="28575">
            <a:solidFill>
              <a:srgbClr val="FFD416"/>
            </a:solidFill>
          </a:ln>
        </p:spPr>
        <p:style>
          <a:lnRef idx="1">
            <a:schemeClr val="accent1"/>
          </a:lnRef>
          <a:fillRef idx="0">
            <a:schemeClr val="accent1"/>
          </a:fillRef>
          <a:effectRef idx="0">
            <a:schemeClr val="accent1"/>
          </a:effectRef>
          <a:fontRef idx="minor">
            <a:schemeClr val="tx1"/>
          </a:fontRef>
        </p:style>
      </p:cxnSp>
      <p:pic>
        <p:nvPicPr>
          <p:cNvPr id="10" name="Google Shape;77;p15">
            <a:extLst>
              <a:ext uri="{FF2B5EF4-FFF2-40B4-BE49-F238E27FC236}">
                <a16:creationId xmlns:a16="http://schemas.microsoft.com/office/drawing/2014/main" id="{85F8B8A0-CA8D-4C25-B59D-D20FBDAD8FD2}"/>
              </a:ext>
            </a:extLst>
          </p:cNvPr>
          <p:cNvPicPr preferRelativeResize="0"/>
          <p:nvPr/>
        </p:nvPicPr>
        <p:blipFill>
          <a:blip r:embed="rId3">
            <a:alphaModFix/>
          </a:blip>
          <a:stretch>
            <a:fillRect/>
          </a:stretch>
        </p:blipFill>
        <p:spPr>
          <a:xfrm>
            <a:off x="10293186" y="5141841"/>
            <a:ext cx="1364167" cy="1364167"/>
          </a:xfrm>
          <a:prstGeom prst="rect">
            <a:avLst/>
          </a:prstGeom>
          <a:noFill/>
          <a:ln>
            <a:noFill/>
          </a:ln>
        </p:spPr>
      </p:pic>
    </p:spTree>
    <p:extLst>
      <p:ext uri="{BB962C8B-B14F-4D97-AF65-F5344CB8AC3E}">
        <p14:creationId xmlns:p14="http://schemas.microsoft.com/office/powerpoint/2010/main" val="1549804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txBox="1">
            <a:spLocks/>
          </p:cNvSpPr>
          <p:nvPr/>
        </p:nvSpPr>
        <p:spPr>
          <a:xfrm>
            <a:off x="1340529" y="672498"/>
            <a:ext cx="3648722" cy="3900228"/>
          </a:xfrm>
          <a:prstGeom prst="rect">
            <a:avLst/>
          </a:prstGeom>
          <a:effectLst/>
        </p:spPr>
        <p:txBody>
          <a:bodyPr vert="horz" lIns="0" tIns="192024" rIns="0" bIns="0" rtlCol="0" anchor="t" anchorCtr="0">
            <a:noAutofit/>
          </a:bodyPr>
          <a:lstStyle>
            <a:lvl1pPr algn="l" defTabSz="914318" rtl="0" eaLnBrk="1" latinLnBrk="0" hangingPunct="1">
              <a:lnSpc>
                <a:spcPct val="80000"/>
              </a:lnSpc>
              <a:spcBef>
                <a:spcPct val="0"/>
              </a:spcBef>
              <a:buNone/>
              <a:defRPr sz="3600" b="1" i="0" kern="1200" spc="-100" baseline="0">
                <a:solidFill>
                  <a:srgbClr val="FFD416"/>
                </a:solidFill>
                <a:latin typeface="Gotham Rounded Negrita" charset="0"/>
                <a:ea typeface="Gotham Rounded Negrita" charset="0"/>
                <a:cs typeface="Gotham Rounded Negrita" charset="0"/>
              </a:defRPr>
            </a:lvl1pPr>
          </a:lstStyle>
          <a:p>
            <a:r>
              <a:rPr lang="es-ES_tradnl" sz="3400" dirty="0">
                <a:solidFill>
                  <a:srgbClr val="FFC000"/>
                </a:solidFill>
                <a:latin typeface="Gotham Rounded" charset="0"/>
                <a:ea typeface="Gotham Rounded" charset="0"/>
                <a:cs typeface="Gotham Rounded" charset="0"/>
              </a:rPr>
              <a:t>PRINCIPIOS</a:t>
            </a:r>
          </a:p>
          <a:p>
            <a:endParaRPr lang="es-ES_tradnl" sz="3400" dirty="0">
              <a:solidFill>
                <a:srgbClr val="FFC000"/>
              </a:solidFill>
              <a:latin typeface="Gotham Rounded" charset="0"/>
              <a:ea typeface="Gotham Rounded" charset="0"/>
              <a:cs typeface="Gotham Rounded" charset="0"/>
            </a:endParaRPr>
          </a:p>
          <a:p>
            <a:r>
              <a:rPr lang="es-ES_tradnl" sz="3400" dirty="0">
                <a:solidFill>
                  <a:srgbClr val="FFC000"/>
                </a:solidFill>
                <a:latin typeface="Gotham Rounded" charset="0"/>
                <a:ea typeface="Gotham Rounded" charset="0"/>
                <a:cs typeface="Gotham Rounded" charset="0"/>
              </a:rPr>
              <a:t>- FIRST:</a:t>
            </a:r>
            <a:endParaRPr lang="en-US" sz="3400" dirty="0">
              <a:solidFill>
                <a:srgbClr val="FFC000"/>
              </a:solidFill>
              <a:latin typeface="Gotham Rounded" charset="0"/>
              <a:ea typeface="Gotham Rounded" charset="0"/>
              <a:cs typeface="Gotham Rounded" charset="0"/>
            </a:endParaRPr>
          </a:p>
        </p:txBody>
      </p:sp>
      <p:pic>
        <p:nvPicPr>
          <p:cNvPr id="6" name="Google Shape;77;p15">
            <a:extLst>
              <a:ext uri="{FF2B5EF4-FFF2-40B4-BE49-F238E27FC236}">
                <a16:creationId xmlns:a16="http://schemas.microsoft.com/office/drawing/2014/main" id="{53012B25-B940-4D99-B664-F9EEF1C8F097}"/>
              </a:ext>
            </a:extLst>
          </p:cNvPr>
          <p:cNvPicPr preferRelativeResize="0"/>
          <p:nvPr/>
        </p:nvPicPr>
        <p:blipFill>
          <a:blip r:embed="rId3">
            <a:alphaModFix/>
          </a:blip>
          <a:stretch>
            <a:fillRect/>
          </a:stretch>
        </p:blipFill>
        <p:spPr>
          <a:xfrm>
            <a:off x="10651788" y="5509796"/>
            <a:ext cx="1013027" cy="1045599"/>
          </a:xfrm>
          <a:prstGeom prst="rect">
            <a:avLst/>
          </a:prstGeom>
          <a:noFill/>
          <a:ln>
            <a:noFill/>
          </a:ln>
        </p:spPr>
      </p:pic>
      <p:sp>
        <p:nvSpPr>
          <p:cNvPr id="3" name="Rectángulo: esquinas redondeadas 2">
            <a:extLst>
              <a:ext uri="{FF2B5EF4-FFF2-40B4-BE49-F238E27FC236}">
                <a16:creationId xmlns:a16="http://schemas.microsoft.com/office/drawing/2014/main" id="{2AE4DFAE-6F46-4C35-80B2-51C94DC55D25}"/>
              </a:ext>
            </a:extLst>
          </p:cNvPr>
          <p:cNvSpPr/>
          <p:nvPr/>
        </p:nvSpPr>
        <p:spPr>
          <a:xfrm>
            <a:off x="5431305" y="738698"/>
            <a:ext cx="4838330" cy="816745"/>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a:t>F: </a:t>
            </a:r>
            <a:r>
              <a:rPr lang="es-CO" dirty="0" err="1"/>
              <a:t>Fast</a:t>
            </a:r>
            <a:r>
              <a:rPr lang="es-CO" dirty="0"/>
              <a:t>, La prueba debe ser corta, y no debe tardar mas de 3 </a:t>
            </a:r>
            <a:r>
              <a:rPr lang="es-CO" dirty="0" err="1"/>
              <a:t>seg</a:t>
            </a:r>
            <a:r>
              <a:rPr lang="es-CO" dirty="0"/>
              <a:t> en ejecución.</a:t>
            </a:r>
          </a:p>
        </p:txBody>
      </p:sp>
      <p:sp>
        <p:nvSpPr>
          <p:cNvPr id="7" name="Rectángulo: esquinas redondeadas 6">
            <a:extLst>
              <a:ext uri="{FF2B5EF4-FFF2-40B4-BE49-F238E27FC236}">
                <a16:creationId xmlns:a16="http://schemas.microsoft.com/office/drawing/2014/main" id="{D25A0F0A-1065-48B4-A610-59C3CEA8B71D}"/>
              </a:ext>
            </a:extLst>
          </p:cNvPr>
          <p:cNvSpPr/>
          <p:nvPr/>
        </p:nvSpPr>
        <p:spPr>
          <a:xfrm>
            <a:off x="5431305" y="1805867"/>
            <a:ext cx="4838330" cy="816745"/>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a:t>I: </a:t>
            </a:r>
            <a:r>
              <a:rPr lang="es-CO" dirty="0" err="1"/>
              <a:t>Isolated</a:t>
            </a:r>
            <a:r>
              <a:rPr lang="es-CO" dirty="0"/>
              <a:t>, debe funcionar por si sola, sin dependencias de otras pruebas o data</a:t>
            </a:r>
          </a:p>
        </p:txBody>
      </p:sp>
      <p:sp>
        <p:nvSpPr>
          <p:cNvPr id="8" name="Rectángulo: esquinas redondeadas 7">
            <a:extLst>
              <a:ext uri="{FF2B5EF4-FFF2-40B4-BE49-F238E27FC236}">
                <a16:creationId xmlns:a16="http://schemas.microsoft.com/office/drawing/2014/main" id="{77EF79E7-8B90-4643-A362-62F9A4D8B0F1}"/>
              </a:ext>
            </a:extLst>
          </p:cNvPr>
          <p:cNvSpPr/>
          <p:nvPr/>
        </p:nvSpPr>
        <p:spPr>
          <a:xfrm>
            <a:off x="5468645" y="2857870"/>
            <a:ext cx="4838330" cy="816745"/>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a:t>R: </a:t>
            </a:r>
            <a:r>
              <a:rPr lang="es-CO" dirty="0" err="1"/>
              <a:t>Repeteable</a:t>
            </a:r>
            <a:r>
              <a:rPr lang="es-CO" dirty="0"/>
              <a:t>, se debe ejecutar cuantas veces se requiera, en cualquier momento</a:t>
            </a:r>
          </a:p>
        </p:txBody>
      </p:sp>
      <p:sp>
        <p:nvSpPr>
          <p:cNvPr id="9" name="Rectángulo: esquinas redondeadas 8">
            <a:extLst>
              <a:ext uri="{FF2B5EF4-FFF2-40B4-BE49-F238E27FC236}">
                <a16:creationId xmlns:a16="http://schemas.microsoft.com/office/drawing/2014/main" id="{37928241-60E4-420A-8BAE-CDF4CAF2A62E}"/>
              </a:ext>
            </a:extLst>
          </p:cNvPr>
          <p:cNvSpPr/>
          <p:nvPr/>
        </p:nvSpPr>
        <p:spPr>
          <a:xfrm>
            <a:off x="5468645" y="3952044"/>
            <a:ext cx="4838330" cy="816745"/>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a:t>S: </a:t>
            </a:r>
            <a:r>
              <a:rPr lang="es-CO" dirty="0" err="1"/>
              <a:t>Self</a:t>
            </a:r>
            <a:r>
              <a:rPr lang="es-CO" dirty="0"/>
              <a:t> </a:t>
            </a:r>
            <a:r>
              <a:rPr lang="es-CO" dirty="0" err="1"/>
              <a:t>Validating</a:t>
            </a:r>
            <a:r>
              <a:rPr lang="es-CO" dirty="0"/>
              <a:t>, requiere comprobarse automáticamente, sin intervención manual</a:t>
            </a:r>
          </a:p>
        </p:txBody>
      </p:sp>
      <p:sp>
        <p:nvSpPr>
          <p:cNvPr id="10" name="Rectángulo: esquinas redondeadas 9">
            <a:extLst>
              <a:ext uri="{FF2B5EF4-FFF2-40B4-BE49-F238E27FC236}">
                <a16:creationId xmlns:a16="http://schemas.microsoft.com/office/drawing/2014/main" id="{24305000-657D-471D-A5DB-DDB4351639F1}"/>
              </a:ext>
            </a:extLst>
          </p:cNvPr>
          <p:cNvSpPr/>
          <p:nvPr/>
        </p:nvSpPr>
        <p:spPr>
          <a:xfrm>
            <a:off x="5468645" y="5004047"/>
            <a:ext cx="4838330" cy="816745"/>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a:t>T: </a:t>
            </a:r>
            <a:r>
              <a:rPr lang="es-CO" dirty="0" err="1"/>
              <a:t>Timely</a:t>
            </a:r>
            <a:r>
              <a:rPr lang="es-CO" dirty="0"/>
              <a:t>, deben ser oportunas, eficaces y con enfoque TDD</a:t>
            </a:r>
          </a:p>
        </p:txBody>
      </p:sp>
    </p:spTree>
    <p:extLst>
      <p:ext uri="{BB962C8B-B14F-4D97-AF65-F5344CB8AC3E}">
        <p14:creationId xmlns:p14="http://schemas.microsoft.com/office/powerpoint/2010/main" val="1741535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aralelogramo 63">
            <a:extLst>
              <a:ext uri="{FF2B5EF4-FFF2-40B4-BE49-F238E27FC236}">
                <a16:creationId xmlns:a16="http://schemas.microsoft.com/office/drawing/2014/main" id="{9B1D3D61-FF97-43F8-B73A-07EB932EE08D}"/>
              </a:ext>
            </a:extLst>
          </p:cNvPr>
          <p:cNvSpPr/>
          <p:nvPr/>
        </p:nvSpPr>
        <p:spPr>
          <a:xfrm>
            <a:off x="3237545" y="-8021"/>
            <a:ext cx="2354690" cy="6858000"/>
          </a:xfrm>
          <a:prstGeom prst="parallelogram">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Paralelogramo 64">
            <a:extLst>
              <a:ext uri="{FF2B5EF4-FFF2-40B4-BE49-F238E27FC236}">
                <a16:creationId xmlns:a16="http://schemas.microsoft.com/office/drawing/2014/main" id="{6F0FBF18-EAA9-492B-B64C-89D802B9F841}"/>
              </a:ext>
            </a:extLst>
          </p:cNvPr>
          <p:cNvSpPr/>
          <p:nvPr/>
        </p:nvSpPr>
        <p:spPr>
          <a:xfrm>
            <a:off x="6381968" y="-201144"/>
            <a:ext cx="2619217" cy="6858000"/>
          </a:xfrm>
          <a:prstGeom prst="parallelogram">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Paralelogramo 65">
            <a:extLst>
              <a:ext uri="{FF2B5EF4-FFF2-40B4-BE49-F238E27FC236}">
                <a16:creationId xmlns:a16="http://schemas.microsoft.com/office/drawing/2014/main" id="{1BA16F36-F1AD-458B-82AF-70D77593033C}"/>
              </a:ext>
            </a:extLst>
          </p:cNvPr>
          <p:cNvSpPr/>
          <p:nvPr/>
        </p:nvSpPr>
        <p:spPr>
          <a:xfrm>
            <a:off x="10031542" y="-8021"/>
            <a:ext cx="2619217" cy="6858000"/>
          </a:xfrm>
          <a:prstGeom prst="parallelogram">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0" name="Paralelogramo 159">
            <a:extLst>
              <a:ext uri="{FF2B5EF4-FFF2-40B4-BE49-F238E27FC236}">
                <a16:creationId xmlns:a16="http://schemas.microsoft.com/office/drawing/2014/main" id="{FFF14794-6447-486F-A603-9D868876F9BB}"/>
              </a:ext>
            </a:extLst>
          </p:cNvPr>
          <p:cNvSpPr/>
          <p:nvPr/>
        </p:nvSpPr>
        <p:spPr>
          <a:xfrm>
            <a:off x="-195295" y="0"/>
            <a:ext cx="2619217" cy="6858000"/>
          </a:xfrm>
          <a:prstGeom prst="parallelogram">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6" name="Conector recto 125">
            <a:extLst>
              <a:ext uri="{FF2B5EF4-FFF2-40B4-BE49-F238E27FC236}">
                <a16:creationId xmlns:a16="http://schemas.microsoft.com/office/drawing/2014/main" id="{DD30B333-4FB7-4183-98FA-9C422601EF05}"/>
              </a:ext>
            </a:extLst>
          </p:cNvPr>
          <p:cNvCxnSpPr>
            <a:cxnSpLocks/>
          </p:cNvCxnSpPr>
          <p:nvPr/>
        </p:nvCxnSpPr>
        <p:spPr>
          <a:xfrm>
            <a:off x="176463" y="2491648"/>
            <a:ext cx="1240102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50" name="Rectangle 2">
            <a:extLst>
              <a:ext uri="{FF2B5EF4-FFF2-40B4-BE49-F238E27FC236}">
                <a16:creationId xmlns:a16="http://schemas.microsoft.com/office/drawing/2014/main" id="{73569B54-EF6B-4062-8EC5-9277CB7E0EA1}"/>
              </a:ext>
            </a:extLst>
          </p:cNvPr>
          <p:cNvSpPr/>
          <p:nvPr/>
        </p:nvSpPr>
        <p:spPr>
          <a:xfrm>
            <a:off x="320840" y="6587929"/>
            <a:ext cx="4585252" cy="260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400" b="1" err="1"/>
              <a:t>Inspired</a:t>
            </a:r>
            <a:r>
              <a:rPr lang="es-CO" sz="1400" b="1"/>
              <a:t> </a:t>
            </a:r>
            <a:r>
              <a:rPr lang="es-CO" sz="1400" b="1" err="1"/>
              <a:t>by</a:t>
            </a:r>
            <a:r>
              <a:rPr lang="es-CO" sz="1400" b="1"/>
              <a:t> </a:t>
            </a:r>
            <a:r>
              <a:rPr lang="es-CO" sz="1400" b="1" err="1"/>
              <a:t>Ing</a:t>
            </a:r>
            <a:r>
              <a:rPr lang="es-CO" sz="1400" b="1"/>
              <a:t> SW and Devops Bancolombia</a:t>
            </a:r>
          </a:p>
        </p:txBody>
      </p:sp>
      <p:sp>
        <p:nvSpPr>
          <p:cNvPr id="161" name="CuadroTexto 160">
            <a:extLst>
              <a:ext uri="{FF2B5EF4-FFF2-40B4-BE49-F238E27FC236}">
                <a16:creationId xmlns:a16="http://schemas.microsoft.com/office/drawing/2014/main" id="{AD0BCEFE-669C-4E9A-BBFE-5C425480EE94}"/>
              </a:ext>
            </a:extLst>
          </p:cNvPr>
          <p:cNvSpPr txBox="1"/>
          <p:nvPr/>
        </p:nvSpPr>
        <p:spPr>
          <a:xfrm>
            <a:off x="1" y="-11638"/>
            <a:ext cx="12192000" cy="523220"/>
          </a:xfrm>
          <a:prstGeom prst="rect">
            <a:avLst/>
          </a:prstGeom>
          <a:solidFill>
            <a:srgbClr val="FFC00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2800" b="1" i="0" u="none" strike="noStrike" kern="1200" cap="none" spc="0" normalizeH="0" baseline="0" noProof="0" dirty="0">
                <a:ln>
                  <a:noFill/>
                </a:ln>
                <a:solidFill>
                  <a:schemeClr val="bg1"/>
                </a:solidFill>
                <a:effectLst/>
                <a:uLnTx/>
                <a:uFillTx/>
                <a:latin typeface="Calibri" panose="020F0502020204030204"/>
                <a:ea typeface="+mn-ea"/>
                <a:cs typeface="+mn-cs"/>
              </a:rPr>
              <a:t>STACK TECNOLÓGICO -&gt; </a:t>
            </a:r>
            <a:r>
              <a:rPr kumimoji="0" lang="es-CO" sz="2800" b="1" i="0" u="sng" strike="noStrike" kern="1200" cap="none" spc="0" normalizeH="0" baseline="0" noProof="0" dirty="0">
                <a:ln>
                  <a:noFill/>
                </a:ln>
                <a:solidFill>
                  <a:schemeClr val="bg1"/>
                </a:solidFill>
                <a:effectLst/>
                <a:uLnTx/>
                <a:uFillTx/>
                <a:latin typeface="Calibri" panose="020F0502020204030204"/>
                <a:ea typeface="+mn-ea"/>
                <a:cs typeface="+mn-cs"/>
              </a:rPr>
              <a:t>PRUEBAS UNITARIAS</a:t>
            </a:r>
          </a:p>
        </p:txBody>
      </p:sp>
      <p:pic>
        <p:nvPicPr>
          <p:cNvPr id="58" name="Imagen 2" descr="image004">
            <a:extLst>
              <a:ext uri="{FF2B5EF4-FFF2-40B4-BE49-F238E27FC236}">
                <a16:creationId xmlns:a16="http://schemas.microsoft.com/office/drawing/2014/main" id="{E7EC1F0D-20EC-4667-9F5F-8767206DD2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6517" y="-30370"/>
            <a:ext cx="811163" cy="866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Imagen 59">
            <a:extLst>
              <a:ext uri="{FF2B5EF4-FFF2-40B4-BE49-F238E27FC236}">
                <a16:creationId xmlns:a16="http://schemas.microsoft.com/office/drawing/2014/main" id="{78B9BBBF-81AB-4639-A007-81923F8A8426}"/>
              </a:ext>
            </a:extLst>
          </p:cNvPr>
          <p:cNvPicPr>
            <a:picLocks noChangeAspect="1"/>
          </p:cNvPicPr>
          <p:nvPr/>
        </p:nvPicPr>
        <p:blipFill>
          <a:blip r:embed="rId4"/>
          <a:stretch>
            <a:fillRect/>
          </a:stretch>
        </p:blipFill>
        <p:spPr>
          <a:xfrm>
            <a:off x="912717" y="1187593"/>
            <a:ext cx="1094221" cy="434282"/>
          </a:xfrm>
          <a:prstGeom prst="rect">
            <a:avLst/>
          </a:prstGeom>
        </p:spPr>
      </p:pic>
      <p:pic>
        <p:nvPicPr>
          <p:cNvPr id="2" name="Picture 2" descr="Sacándole Partido a JUnit | Grupo IWT2">
            <a:extLst>
              <a:ext uri="{FF2B5EF4-FFF2-40B4-BE49-F238E27FC236}">
                <a16:creationId xmlns:a16="http://schemas.microsoft.com/office/drawing/2014/main" id="{58AA076A-DF4C-4899-8EF2-77D2E419B9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935" y="3473152"/>
            <a:ext cx="1026695" cy="57837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Mockito 2: la librería de mocks por excelencia en Java adquiere ...">
            <a:extLst>
              <a:ext uri="{FF2B5EF4-FFF2-40B4-BE49-F238E27FC236}">
                <a16:creationId xmlns:a16="http://schemas.microsoft.com/office/drawing/2014/main" id="{A7FE5CF6-35E6-4E4F-AFF5-496B3131DA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6273" y="2709444"/>
            <a:ext cx="1115131" cy="55756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PowerMock (Android) - Gioacchino Lonardo - Medium">
            <a:extLst>
              <a:ext uri="{FF2B5EF4-FFF2-40B4-BE49-F238E27FC236}">
                <a16:creationId xmlns:a16="http://schemas.microsoft.com/office/drawing/2014/main" id="{4026BD9B-CCF3-413C-AAF7-E6CC7D8E8A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6331" y="4266746"/>
            <a:ext cx="1251284" cy="62788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6" descr="Jasmine Testing Tutorial - DEV Community 👩‍💻👨‍💻">
            <a:extLst>
              <a:ext uri="{FF2B5EF4-FFF2-40B4-BE49-F238E27FC236}">
                <a16:creationId xmlns:a16="http://schemas.microsoft.com/office/drawing/2014/main" id="{6013CB3F-EC47-4CB9-AE0D-E4B40B05BB6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32056" y="2649484"/>
            <a:ext cx="1156744" cy="57837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Open Karma-Jasmine debug.html page on startup and automatically ...">
            <a:extLst>
              <a:ext uri="{FF2B5EF4-FFF2-40B4-BE49-F238E27FC236}">
                <a16:creationId xmlns:a16="http://schemas.microsoft.com/office/drawing/2014/main" id="{654DD161-6E08-4639-BE4E-02C119F5EE1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89313" y="3341170"/>
            <a:ext cx="1104545" cy="608864"/>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Primeros pasos para crear un API REST con Node.js">
            <a:extLst>
              <a:ext uri="{FF2B5EF4-FFF2-40B4-BE49-F238E27FC236}">
                <a16:creationId xmlns:a16="http://schemas.microsoft.com/office/drawing/2014/main" id="{50547244-39CD-498B-95E1-D1E6A4F7B88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2035" y="2106863"/>
            <a:ext cx="1208537" cy="323765"/>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How to make tests using chai and mocha? - ITNEXT">
            <a:extLst>
              <a:ext uri="{FF2B5EF4-FFF2-40B4-BE49-F238E27FC236}">
                <a16:creationId xmlns:a16="http://schemas.microsoft.com/office/drawing/2014/main" id="{F689D984-C053-4F64-AA44-761C0672083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46754" y="4888993"/>
            <a:ext cx="758480" cy="758480"/>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Mocha - JavaScript Test Framework» de Andrew Craswell | Redbubble">
            <a:extLst>
              <a:ext uri="{FF2B5EF4-FFF2-40B4-BE49-F238E27FC236}">
                <a16:creationId xmlns:a16="http://schemas.microsoft.com/office/drawing/2014/main" id="{2E1C2F45-E246-48AD-8ECA-B397F8BC500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62907" y="5771331"/>
            <a:ext cx="704291" cy="704291"/>
          </a:xfrm>
          <a:prstGeom prst="rect">
            <a:avLst/>
          </a:prstGeom>
          <a:noFill/>
          <a:extLst>
            <a:ext uri="{909E8E84-426E-40DD-AFC4-6F175D3DCCD1}">
              <a14:hiddenFill xmlns:a14="http://schemas.microsoft.com/office/drawing/2010/main">
                <a:solidFill>
                  <a:srgbClr val="FFFFFF"/>
                </a:solidFill>
              </a14:hiddenFill>
            </a:ext>
          </a:extLst>
        </p:spPr>
      </p:pic>
      <p:pic>
        <p:nvPicPr>
          <p:cNvPr id="2080" name="Picture 32" descr="Jest is awesome and you should use it… - Henrique Ramos Limas - Medium">
            <a:extLst>
              <a:ext uri="{FF2B5EF4-FFF2-40B4-BE49-F238E27FC236}">
                <a16:creationId xmlns:a16="http://schemas.microsoft.com/office/drawing/2014/main" id="{0E15DFAA-263F-4B28-BEC2-EA8CE7EF9BD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28900" y="4102804"/>
            <a:ext cx="1250712" cy="646289"/>
          </a:xfrm>
          <a:prstGeom prst="rect">
            <a:avLst/>
          </a:prstGeom>
          <a:noFill/>
          <a:extLst>
            <a:ext uri="{909E8E84-426E-40DD-AFC4-6F175D3DCCD1}">
              <a14:hiddenFill xmlns:a14="http://schemas.microsoft.com/office/drawing/2010/main">
                <a:solidFill>
                  <a:srgbClr val="FFFFFF"/>
                </a:solidFill>
              </a14:hiddenFill>
            </a:ext>
          </a:extLst>
        </p:spPr>
      </p:pic>
      <p:pic>
        <p:nvPicPr>
          <p:cNvPr id="2082" name="Picture 34" descr="C Sharp - Wikipedia, la enciclopedia libre">
            <a:extLst>
              <a:ext uri="{FF2B5EF4-FFF2-40B4-BE49-F238E27FC236}">
                <a16:creationId xmlns:a16="http://schemas.microsoft.com/office/drawing/2014/main" id="{52051F9E-418C-4ED2-A909-2D982734209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28067" y="783795"/>
            <a:ext cx="1224959" cy="1224959"/>
          </a:xfrm>
          <a:prstGeom prst="rect">
            <a:avLst/>
          </a:prstGeom>
          <a:noFill/>
          <a:extLst>
            <a:ext uri="{909E8E84-426E-40DD-AFC4-6F175D3DCCD1}">
              <a14:hiddenFill xmlns:a14="http://schemas.microsoft.com/office/drawing/2010/main">
                <a:solidFill>
                  <a:srgbClr val="FFFFFF"/>
                </a:solidFill>
              </a14:hiddenFill>
            </a:ext>
          </a:extLst>
        </p:spPr>
      </p:pic>
      <p:pic>
        <p:nvPicPr>
          <p:cNvPr id="2084" name="Picture 36" descr="Nunit 3.0 - Introduccion - Testing Colombia">
            <a:extLst>
              <a:ext uri="{FF2B5EF4-FFF2-40B4-BE49-F238E27FC236}">
                <a16:creationId xmlns:a16="http://schemas.microsoft.com/office/drawing/2014/main" id="{36CDD7AD-3189-490E-B521-6AA8EF30C23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24677" y="2491648"/>
            <a:ext cx="1496265" cy="841649"/>
          </a:xfrm>
          <a:prstGeom prst="rect">
            <a:avLst/>
          </a:prstGeom>
          <a:noFill/>
          <a:extLst>
            <a:ext uri="{909E8E84-426E-40DD-AFC4-6F175D3DCCD1}">
              <a14:hiddenFill xmlns:a14="http://schemas.microsoft.com/office/drawing/2010/main">
                <a:solidFill>
                  <a:srgbClr val="FFFFFF"/>
                </a:solidFill>
              </a14:hiddenFill>
            </a:ext>
          </a:extLst>
        </p:spPr>
      </p:pic>
      <p:pic>
        <p:nvPicPr>
          <p:cNvPr id="17" name="Imagen 16">
            <a:extLst>
              <a:ext uri="{FF2B5EF4-FFF2-40B4-BE49-F238E27FC236}">
                <a16:creationId xmlns:a16="http://schemas.microsoft.com/office/drawing/2014/main" id="{23833863-3FFB-4BAD-8390-4EB1FE86A147}"/>
              </a:ext>
            </a:extLst>
          </p:cNvPr>
          <p:cNvPicPr>
            <a:picLocks noChangeAspect="1"/>
          </p:cNvPicPr>
          <p:nvPr/>
        </p:nvPicPr>
        <p:blipFill>
          <a:blip r:embed="rId16"/>
          <a:stretch>
            <a:fillRect/>
          </a:stretch>
        </p:blipFill>
        <p:spPr>
          <a:xfrm>
            <a:off x="5446160" y="3484141"/>
            <a:ext cx="704291" cy="711744"/>
          </a:xfrm>
          <a:prstGeom prst="rect">
            <a:avLst/>
          </a:prstGeom>
        </p:spPr>
      </p:pic>
      <p:pic>
        <p:nvPicPr>
          <p:cNvPr id="2088" name="Picture 40" descr="unit tests – Anthony Giretti's .NET blog">
            <a:extLst>
              <a:ext uri="{FF2B5EF4-FFF2-40B4-BE49-F238E27FC236}">
                <a16:creationId xmlns:a16="http://schemas.microsoft.com/office/drawing/2014/main" id="{0C5884B0-1581-4480-A9BD-A1D0EB724E4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262516" y="4418077"/>
            <a:ext cx="941422" cy="649256"/>
          </a:xfrm>
          <a:prstGeom prst="rect">
            <a:avLst/>
          </a:prstGeom>
          <a:noFill/>
          <a:extLst>
            <a:ext uri="{909E8E84-426E-40DD-AFC4-6F175D3DCCD1}">
              <a14:hiddenFill xmlns:a14="http://schemas.microsoft.com/office/drawing/2010/main">
                <a:solidFill>
                  <a:srgbClr val="FFFFFF"/>
                </a:solidFill>
              </a14:hiddenFill>
            </a:ext>
          </a:extLst>
        </p:spPr>
      </p:pic>
      <p:pic>
        <p:nvPicPr>
          <p:cNvPr id="2092" name="Picture 44" descr="Python Logo (Featured Image) – Duniailkom">
            <a:extLst>
              <a:ext uri="{FF2B5EF4-FFF2-40B4-BE49-F238E27FC236}">
                <a16:creationId xmlns:a16="http://schemas.microsoft.com/office/drawing/2014/main" id="{29C6C5A4-5D2D-4831-8EE0-1B7FABE1A90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240658" y="1062431"/>
            <a:ext cx="1223685" cy="721974"/>
          </a:xfrm>
          <a:prstGeom prst="rect">
            <a:avLst/>
          </a:prstGeom>
          <a:noFill/>
          <a:extLst>
            <a:ext uri="{909E8E84-426E-40DD-AFC4-6F175D3DCCD1}">
              <a14:hiddenFill xmlns:a14="http://schemas.microsoft.com/office/drawing/2010/main">
                <a:solidFill>
                  <a:srgbClr val="FFFFFF"/>
                </a:solidFill>
              </a14:hiddenFill>
            </a:ext>
          </a:extLst>
        </p:spPr>
      </p:pic>
      <p:pic>
        <p:nvPicPr>
          <p:cNvPr id="2098" name="Picture 50" descr="The Role of Testing in Data Science | Meetup">
            <a:extLst>
              <a:ext uri="{FF2B5EF4-FFF2-40B4-BE49-F238E27FC236}">
                <a16:creationId xmlns:a16="http://schemas.microsoft.com/office/drawing/2014/main" id="{BF714254-58B4-400B-A316-9D85D8C5A81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061349" y="2566172"/>
            <a:ext cx="1251563" cy="746766"/>
          </a:xfrm>
          <a:prstGeom prst="rect">
            <a:avLst/>
          </a:prstGeom>
          <a:noFill/>
          <a:extLst>
            <a:ext uri="{909E8E84-426E-40DD-AFC4-6F175D3DCCD1}">
              <a14:hiddenFill xmlns:a14="http://schemas.microsoft.com/office/drawing/2010/main">
                <a:solidFill>
                  <a:srgbClr val="FFFFFF"/>
                </a:solidFill>
              </a14:hiddenFill>
            </a:ext>
          </a:extLst>
        </p:spPr>
      </p:pic>
      <p:pic>
        <p:nvPicPr>
          <p:cNvPr id="2102" name="Picture 54" descr="iSeries | AGeInfo Consulting">
            <a:extLst>
              <a:ext uri="{FF2B5EF4-FFF2-40B4-BE49-F238E27FC236}">
                <a16:creationId xmlns:a16="http://schemas.microsoft.com/office/drawing/2014/main" id="{0AA8FF48-6D4A-43A9-ABE9-C76A91C97990}"/>
              </a:ext>
            </a:extLst>
          </p:cNvPr>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8932964" y="1255974"/>
            <a:ext cx="1454678" cy="465414"/>
          </a:xfrm>
          <a:prstGeom prst="rect">
            <a:avLst/>
          </a:prstGeom>
          <a:noFill/>
          <a:extLst>
            <a:ext uri="{909E8E84-426E-40DD-AFC4-6F175D3DCCD1}">
              <a14:hiddenFill xmlns:a14="http://schemas.microsoft.com/office/drawing/2010/main">
                <a:solidFill>
                  <a:srgbClr val="FFFFFF"/>
                </a:solidFill>
              </a14:hiddenFill>
            </a:ext>
          </a:extLst>
        </p:spPr>
      </p:pic>
      <p:pic>
        <p:nvPicPr>
          <p:cNvPr id="2104" name="Picture 56" descr="RPG-Unit - Inicio | Facebook">
            <a:extLst>
              <a:ext uri="{FF2B5EF4-FFF2-40B4-BE49-F238E27FC236}">
                <a16:creationId xmlns:a16="http://schemas.microsoft.com/office/drawing/2014/main" id="{3042AA7B-D366-4A88-B07C-E50D63AF9D71}"/>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897991" y="2628857"/>
            <a:ext cx="1236745" cy="692577"/>
          </a:xfrm>
          <a:prstGeom prst="rect">
            <a:avLst/>
          </a:prstGeom>
          <a:noFill/>
          <a:extLst>
            <a:ext uri="{909E8E84-426E-40DD-AFC4-6F175D3DCCD1}">
              <a14:hiddenFill xmlns:a14="http://schemas.microsoft.com/office/drawing/2010/main">
                <a:solidFill>
                  <a:srgbClr val="FFFFFF"/>
                </a:solidFill>
              </a14:hiddenFill>
            </a:ext>
          </a:extLst>
        </p:spPr>
      </p:pic>
      <p:pic>
        <p:nvPicPr>
          <p:cNvPr id="2106" name="Picture 58" descr="Mockeando como nunca con WireMock">
            <a:extLst>
              <a:ext uri="{FF2B5EF4-FFF2-40B4-BE49-F238E27FC236}">
                <a16:creationId xmlns:a16="http://schemas.microsoft.com/office/drawing/2014/main" id="{C63695DC-6B1D-40A9-84AC-9B3E536D38C3}"/>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3036" y="5190280"/>
            <a:ext cx="1344721" cy="672361"/>
          </a:xfrm>
          <a:prstGeom prst="rect">
            <a:avLst/>
          </a:prstGeom>
          <a:noFill/>
          <a:extLst>
            <a:ext uri="{909E8E84-426E-40DD-AFC4-6F175D3DCCD1}">
              <a14:hiddenFill xmlns:a14="http://schemas.microsoft.com/office/drawing/2010/main">
                <a:solidFill>
                  <a:srgbClr val="FFFFFF"/>
                </a:solidFill>
              </a14:hiddenFill>
            </a:ext>
          </a:extLst>
        </p:spPr>
      </p:pic>
      <p:pic>
        <p:nvPicPr>
          <p:cNvPr id="2110" name="Picture 62" descr="4 tips to improve your Swift knowledge - Raul Riera - Medium">
            <a:extLst>
              <a:ext uri="{FF2B5EF4-FFF2-40B4-BE49-F238E27FC236}">
                <a16:creationId xmlns:a16="http://schemas.microsoft.com/office/drawing/2014/main" id="{F78E17AE-BA91-41F2-AD4E-BD07D8E610F6}"/>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944894" y="1027470"/>
            <a:ext cx="1206833" cy="526418"/>
          </a:xfrm>
          <a:prstGeom prst="rect">
            <a:avLst/>
          </a:prstGeom>
          <a:noFill/>
          <a:extLst>
            <a:ext uri="{909E8E84-426E-40DD-AFC4-6F175D3DCCD1}">
              <a14:hiddenFill xmlns:a14="http://schemas.microsoft.com/office/drawing/2010/main">
                <a:solidFill>
                  <a:srgbClr val="FFFFFF"/>
                </a:solidFill>
              </a14:hiddenFill>
            </a:ext>
          </a:extLst>
        </p:spPr>
      </p:pic>
      <p:pic>
        <p:nvPicPr>
          <p:cNvPr id="2112" name="Picture 64" descr="Xamarin Logo Png, Transparent Png , Transparent Png Image - PNGitem">
            <a:extLst>
              <a:ext uri="{FF2B5EF4-FFF2-40B4-BE49-F238E27FC236}">
                <a16:creationId xmlns:a16="http://schemas.microsoft.com/office/drawing/2014/main" id="{9D24E477-9F17-401F-9D4A-CE9B043DA52F}"/>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747276" y="1801349"/>
            <a:ext cx="1525814" cy="420486"/>
          </a:xfrm>
          <a:prstGeom prst="rect">
            <a:avLst/>
          </a:prstGeom>
          <a:noFill/>
          <a:extLst>
            <a:ext uri="{909E8E84-426E-40DD-AFC4-6F175D3DCCD1}">
              <a14:hiddenFill xmlns:a14="http://schemas.microsoft.com/office/drawing/2010/main">
                <a:solidFill>
                  <a:srgbClr val="FFFFFF"/>
                </a:solidFill>
              </a14:hiddenFill>
            </a:ext>
          </a:extLst>
        </p:spPr>
      </p:pic>
      <p:pic>
        <p:nvPicPr>
          <p:cNvPr id="20" name="Imagen 19">
            <a:extLst>
              <a:ext uri="{FF2B5EF4-FFF2-40B4-BE49-F238E27FC236}">
                <a16:creationId xmlns:a16="http://schemas.microsoft.com/office/drawing/2014/main" id="{AD4D5019-AA6C-44EA-81CF-90EFF5D43D46}"/>
              </a:ext>
            </a:extLst>
          </p:cNvPr>
          <p:cNvPicPr>
            <a:picLocks noChangeAspect="1"/>
          </p:cNvPicPr>
          <p:nvPr/>
        </p:nvPicPr>
        <p:blipFill>
          <a:blip r:embed="rId25"/>
          <a:stretch>
            <a:fillRect/>
          </a:stretch>
        </p:blipFill>
        <p:spPr>
          <a:xfrm>
            <a:off x="2263709" y="1575438"/>
            <a:ext cx="503490" cy="513765"/>
          </a:xfrm>
          <a:prstGeom prst="rect">
            <a:avLst/>
          </a:prstGeom>
        </p:spPr>
      </p:pic>
      <p:pic>
        <p:nvPicPr>
          <p:cNvPr id="2116" name="Picture 68" descr="Erlang | Pincorps">
            <a:extLst>
              <a:ext uri="{FF2B5EF4-FFF2-40B4-BE49-F238E27FC236}">
                <a16:creationId xmlns:a16="http://schemas.microsoft.com/office/drawing/2014/main" id="{08E92735-B5DB-4C9E-9B1D-EE946CE02F2B}"/>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0687012" y="1663639"/>
            <a:ext cx="888629" cy="684739"/>
          </a:xfrm>
          <a:prstGeom prst="rect">
            <a:avLst/>
          </a:prstGeom>
          <a:noFill/>
          <a:extLst>
            <a:ext uri="{909E8E84-426E-40DD-AFC4-6F175D3DCCD1}">
              <a14:hiddenFill xmlns:a14="http://schemas.microsoft.com/office/drawing/2010/main">
                <a:solidFill>
                  <a:srgbClr val="FFFFFF"/>
                </a:solidFill>
              </a14:hiddenFill>
            </a:ext>
          </a:extLst>
        </p:spPr>
      </p:pic>
      <p:pic>
        <p:nvPicPr>
          <p:cNvPr id="24" name="Imagen 23">
            <a:extLst>
              <a:ext uri="{FF2B5EF4-FFF2-40B4-BE49-F238E27FC236}">
                <a16:creationId xmlns:a16="http://schemas.microsoft.com/office/drawing/2014/main" id="{DE067354-7986-41C8-9043-48EB8C8C12EA}"/>
              </a:ext>
            </a:extLst>
          </p:cNvPr>
          <p:cNvPicPr>
            <a:picLocks noChangeAspect="1"/>
          </p:cNvPicPr>
          <p:nvPr/>
        </p:nvPicPr>
        <p:blipFill>
          <a:blip r:embed="rId27">
            <a:extLst>
              <a:ext uri="{BEBA8EAE-BF5A-486C-A8C5-ECC9F3942E4B}">
                <a14:imgProps xmlns:a14="http://schemas.microsoft.com/office/drawing/2010/main">
                  <a14:imgLayer r:embed="rId28">
                    <a14:imgEffect>
                      <a14:artisticPhotocopy/>
                    </a14:imgEffect>
                  </a14:imgLayer>
                </a14:imgProps>
              </a:ext>
            </a:extLst>
          </a:blip>
          <a:stretch>
            <a:fillRect/>
          </a:stretch>
        </p:blipFill>
        <p:spPr>
          <a:xfrm>
            <a:off x="3659632" y="2733487"/>
            <a:ext cx="1602884" cy="390267"/>
          </a:xfrm>
          <a:prstGeom prst="rect">
            <a:avLst/>
          </a:prstGeom>
        </p:spPr>
      </p:pic>
      <p:pic>
        <p:nvPicPr>
          <p:cNvPr id="25" name="Imagen 24">
            <a:extLst>
              <a:ext uri="{FF2B5EF4-FFF2-40B4-BE49-F238E27FC236}">
                <a16:creationId xmlns:a16="http://schemas.microsoft.com/office/drawing/2014/main" id="{F96A8B26-1D94-4292-9054-E899AB5FC071}"/>
              </a:ext>
            </a:extLst>
          </p:cNvPr>
          <p:cNvPicPr>
            <a:picLocks noChangeAspect="1"/>
          </p:cNvPicPr>
          <p:nvPr/>
        </p:nvPicPr>
        <p:blipFill>
          <a:blip r:embed="rId29"/>
          <a:stretch>
            <a:fillRect/>
          </a:stretch>
        </p:blipFill>
        <p:spPr>
          <a:xfrm>
            <a:off x="3850908" y="3334707"/>
            <a:ext cx="778868" cy="773605"/>
          </a:xfrm>
          <a:prstGeom prst="rect">
            <a:avLst/>
          </a:prstGeom>
        </p:spPr>
      </p:pic>
      <p:pic>
        <p:nvPicPr>
          <p:cNvPr id="26" name="Imagen 25">
            <a:extLst>
              <a:ext uri="{FF2B5EF4-FFF2-40B4-BE49-F238E27FC236}">
                <a16:creationId xmlns:a16="http://schemas.microsoft.com/office/drawing/2014/main" id="{8A21251A-838F-42A2-9FD9-06FF7CC37F79}"/>
              </a:ext>
            </a:extLst>
          </p:cNvPr>
          <p:cNvPicPr>
            <a:picLocks noChangeAspect="1"/>
          </p:cNvPicPr>
          <p:nvPr/>
        </p:nvPicPr>
        <p:blipFill>
          <a:blip r:embed="rId30"/>
          <a:stretch>
            <a:fillRect/>
          </a:stretch>
        </p:blipFill>
        <p:spPr>
          <a:xfrm>
            <a:off x="10814891" y="1000440"/>
            <a:ext cx="924182" cy="495314"/>
          </a:xfrm>
          <a:prstGeom prst="rect">
            <a:avLst/>
          </a:prstGeom>
        </p:spPr>
      </p:pic>
      <p:pic>
        <p:nvPicPr>
          <p:cNvPr id="27" name="Imagen 26">
            <a:extLst>
              <a:ext uri="{FF2B5EF4-FFF2-40B4-BE49-F238E27FC236}">
                <a16:creationId xmlns:a16="http://schemas.microsoft.com/office/drawing/2014/main" id="{B0117412-1CF2-4933-8ACD-F6BCB1525EC3}"/>
              </a:ext>
            </a:extLst>
          </p:cNvPr>
          <p:cNvPicPr>
            <a:picLocks noChangeAspect="1"/>
          </p:cNvPicPr>
          <p:nvPr/>
        </p:nvPicPr>
        <p:blipFill>
          <a:blip r:embed="rId31"/>
          <a:stretch>
            <a:fillRect/>
          </a:stretch>
        </p:blipFill>
        <p:spPr>
          <a:xfrm>
            <a:off x="3670483" y="4371168"/>
            <a:ext cx="757229" cy="824885"/>
          </a:xfrm>
          <a:prstGeom prst="rect">
            <a:avLst/>
          </a:prstGeom>
        </p:spPr>
      </p:pic>
      <p:pic>
        <p:nvPicPr>
          <p:cNvPr id="28" name="Imagen 27">
            <a:extLst>
              <a:ext uri="{FF2B5EF4-FFF2-40B4-BE49-F238E27FC236}">
                <a16:creationId xmlns:a16="http://schemas.microsoft.com/office/drawing/2014/main" id="{8917C28E-C4ED-4802-915A-9F597F4C0873}"/>
              </a:ext>
            </a:extLst>
          </p:cNvPr>
          <p:cNvPicPr>
            <a:picLocks noChangeAspect="1"/>
          </p:cNvPicPr>
          <p:nvPr/>
        </p:nvPicPr>
        <p:blipFill>
          <a:blip r:embed="rId32">
            <a:extLst>
              <a:ext uri="{BEBA8EAE-BF5A-486C-A8C5-ECC9F3942E4B}">
                <a14:imgProps xmlns:a14="http://schemas.microsoft.com/office/drawing/2010/main">
                  <a14:imgLayer r:embed="rId33">
                    <a14:imgEffect>
                      <a14:brightnessContrast bright="40000"/>
                    </a14:imgEffect>
                  </a14:imgLayer>
                </a14:imgProps>
              </a:ext>
            </a:extLst>
          </a:blip>
          <a:stretch>
            <a:fillRect/>
          </a:stretch>
        </p:blipFill>
        <p:spPr>
          <a:xfrm>
            <a:off x="10616352" y="2747556"/>
            <a:ext cx="1293380" cy="507872"/>
          </a:xfrm>
          <a:prstGeom prst="rect">
            <a:avLst/>
          </a:prstGeom>
        </p:spPr>
      </p:pic>
      <p:pic>
        <p:nvPicPr>
          <p:cNvPr id="32" name="Imagen 31">
            <a:extLst>
              <a:ext uri="{FF2B5EF4-FFF2-40B4-BE49-F238E27FC236}">
                <a16:creationId xmlns:a16="http://schemas.microsoft.com/office/drawing/2014/main" id="{7822FCDB-3D47-4993-815F-200EDC43DBF0}"/>
              </a:ext>
            </a:extLst>
          </p:cNvPr>
          <p:cNvPicPr>
            <a:picLocks noChangeAspect="1"/>
          </p:cNvPicPr>
          <p:nvPr/>
        </p:nvPicPr>
        <p:blipFill>
          <a:blip r:embed="rId34"/>
          <a:stretch>
            <a:fillRect/>
          </a:stretch>
        </p:blipFill>
        <p:spPr>
          <a:xfrm>
            <a:off x="2393226" y="536390"/>
            <a:ext cx="1328739" cy="404813"/>
          </a:xfrm>
          <a:prstGeom prst="rect">
            <a:avLst/>
          </a:prstGeom>
        </p:spPr>
      </p:pic>
      <p:pic>
        <p:nvPicPr>
          <p:cNvPr id="33" name="Imagen 32">
            <a:extLst>
              <a:ext uri="{FF2B5EF4-FFF2-40B4-BE49-F238E27FC236}">
                <a16:creationId xmlns:a16="http://schemas.microsoft.com/office/drawing/2014/main" id="{9242AE6F-103C-4E65-A4A9-5FF6E857A711}"/>
              </a:ext>
            </a:extLst>
          </p:cNvPr>
          <p:cNvPicPr>
            <a:picLocks noChangeAspect="1"/>
          </p:cNvPicPr>
          <p:nvPr/>
        </p:nvPicPr>
        <p:blipFill>
          <a:blip r:embed="rId35"/>
          <a:stretch>
            <a:fillRect/>
          </a:stretch>
        </p:blipFill>
        <p:spPr>
          <a:xfrm>
            <a:off x="2373173" y="1015857"/>
            <a:ext cx="1320069" cy="456754"/>
          </a:xfrm>
          <a:prstGeom prst="rect">
            <a:avLst/>
          </a:prstGeom>
        </p:spPr>
      </p:pic>
      <p:pic>
        <p:nvPicPr>
          <p:cNvPr id="35" name="Imagen 34">
            <a:extLst>
              <a:ext uri="{FF2B5EF4-FFF2-40B4-BE49-F238E27FC236}">
                <a16:creationId xmlns:a16="http://schemas.microsoft.com/office/drawing/2014/main" id="{D37B275F-4257-428B-AAE7-DC0B2D206796}"/>
              </a:ext>
            </a:extLst>
          </p:cNvPr>
          <p:cNvPicPr>
            <a:picLocks noChangeAspect="1"/>
          </p:cNvPicPr>
          <p:nvPr/>
        </p:nvPicPr>
        <p:blipFill>
          <a:blip r:embed="rId36"/>
          <a:stretch>
            <a:fillRect/>
          </a:stretch>
        </p:blipFill>
        <p:spPr>
          <a:xfrm>
            <a:off x="2905234" y="1577832"/>
            <a:ext cx="634973" cy="480055"/>
          </a:xfrm>
          <a:prstGeom prst="rect">
            <a:avLst/>
          </a:prstGeom>
        </p:spPr>
      </p:pic>
    </p:spTree>
    <p:extLst>
      <p:ext uri="{BB962C8B-B14F-4D97-AF65-F5344CB8AC3E}">
        <p14:creationId xmlns:p14="http://schemas.microsoft.com/office/powerpoint/2010/main" val="4013749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233" y="227196"/>
            <a:ext cx="6433820" cy="1044795"/>
          </a:xfrm>
        </p:spPr>
        <p:txBody>
          <a:bodyPr>
            <a:normAutofit fontScale="90000"/>
          </a:bodyPr>
          <a:lstStyle/>
          <a:p>
            <a:r>
              <a:rPr lang="en-US" sz="5400" spc="0" dirty="0" err="1"/>
              <a:t>Concepto</a:t>
            </a:r>
            <a:r>
              <a:rPr lang="en-US" sz="5400" spc="0" dirty="0"/>
              <a:t> de </a:t>
            </a:r>
            <a:r>
              <a:rPr lang="en-US" sz="5400" spc="0" dirty="0" err="1"/>
              <a:t>Cobertura</a:t>
            </a:r>
            <a:endParaRPr lang="en-US" sz="5400" spc="0" dirty="0"/>
          </a:p>
        </p:txBody>
      </p:sp>
      <p:sp>
        <p:nvSpPr>
          <p:cNvPr id="5" name="TextBox 5">
            <a:extLst>
              <a:ext uri="{FF2B5EF4-FFF2-40B4-BE49-F238E27FC236}">
                <a16:creationId xmlns:a16="http://schemas.microsoft.com/office/drawing/2014/main" id="{3E7452FE-9A67-485B-AFF3-E36893E0B2F5}"/>
              </a:ext>
            </a:extLst>
          </p:cNvPr>
          <p:cNvSpPr txBox="1"/>
          <p:nvPr/>
        </p:nvSpPr>
        <p:spPr>
          <a:xfrm>
            <a:off x="701336" y="1236195"/>
            <a:ext cx="3958597" cy="4914478"/>
          </a:xfrm>
          <a:prstGeom prst="rect">
            <a:avLst/>
          </a:prstGeom>
          <a:noFill/>
        </p:spPr>
        <p:txBody>
          <a:bodyPr wrap="square" lIns="0" tIns="36000" rIns="216000" bIns="36000" rtlCol="0">
            <a:spAutoFit/>
          </a:bodyPr>
          <a:lstStyle/>
          <a:p>
            <a:pPr>
              <a:lnSpc>
                <a:spcPct val="130000"/>
              </a:lnSpc>
              <a:spcBef>
                <a:spcPts val="1000"/>
              </a:spcBef>
            </a:pPr>
            <a:r>
              <a:rPr lang="es-ES_tradnl" sz="1200" b="1" dirty="0">
                <a:solidFill>
                  <a:schemeClr val="bg1">
                    <a:lumMod val="25000"/>
                  </a:schemeClr>
                </a:solidFill>
              </a:rPr>
              <a:t>. Cobertura para cada framework:</a:t>
            </a:r>
          </a:p>
          <a:p>
            <a:pPr>
              <a:lnSpc>
                <a:spcPct val="130000"/>
              </a:lnSpc>
              <a:spcBef>
                <a:spcPts val="1000"/>
              </a:spcBef>
            </a:pPr>
            <a:r>
              <a:rPr lang="es-ES_tradnl" sz="1200" b="1" dirty="0">
                <a:solidFill>
                  <a:schemeClr val="bg1">
                    <a:lumMod val="25000"/>
                  </a:schemeClr>
                </a:solidFill>
              </a:rPr>
              <a:t>	- Java: </a:t>
            </a:r>
            <a:r>
              <a:rPr lang="es-ES_tradnl" sz="1200" b="1" dirty="0" err="1">
                <a:solidFill>
                  <a:schemeClr val="bg1">
                    <a:lumMod val="25000"/>
                  </a:schemeClr>
                </a:solidFill>
              </a:rPr>
              <a:t>Jacoco</a:t>
            </a:r>
            <a:endParaRPr lang="es-ES_tradnl" sz="1200" b="1" dirty="0">
              <a:solidFill>
                <a:schemeClr val="bg1">
                  <a:lumMod val="25000"/>
                </a:schemeClr>
              </a:solidFill>
            </a:endParaRPr>
          </a:p>
          <a:p>
            <a:pPr>
              <a:lnSpc>
                <a:spcPct val="130000"/>
              </a:lnSpc>
              <a:spcBef>
                <a:spcPts val="1000"/>
              </a:spcBef>
            </a:pPr>
            <a:r>
              <a:rPr lang="es-ES_tradnl" sz="1200" b="1" dirty="0">
                <a:solidFill>
                  <a:schemeClr val="bg1">
                    <a:lumMod val="25000"/>
                  </a:schemeClr>
                </a:solidFill>
              </a:rPr>
              <a:t>	- </a:t>
            </a:r>
            <a:r>
              <a:rPr lang="es-ES_tradnl" sz="1200" b="1" dirty="0" err="1">
                <a:solidFill>
                  <a:schemeClr val="bg1">
                    <a:lumMod val="25000"/>
                  </a:schemeClr>
                </a:solidFill>
              </a:rPr>
              <a:t>Javascript</a:t>
            </a:r>
            <a:r>
              <a:rPr lang="es-ES_tradnl" sz="1200" b="1" dirty="0">
                <a:solidFill>
                  <a:schemeClr val="bg1">
                    <a:lumMod val="25000"/>
                  </a:schemeClr>
                </a:solidFill>
              </a:rPr>
              <a:t>: </a:t>
            </a:r>
            <a:r>
              <a:rPr lang="es-ES_tradnl" sz="1200" b="1" dirty="0" err="1">
                <a:solidFill>
                  <a:schemeClr val="bg1">
                    <a:lumMod val="25000"/>
                  </a:schemeClr>
                </a:solidFill>
              </a:rPr>
              <a:t>Jest</a:t>
            </a:r>
            <a:endParaRPr lang="es-ES_tradnl" sz="1200" b="1" dirty="0">
              <a:solidFill>
                <a:schemeClr val="bg1">
                  <a:lumMod val="25000"/>
                </a:schemeClr>
              </a:solidFill>
            </a:endParaRPr>
          </a:p>
          <a:p>
            <a:pPr>
              <a:lnSpc>
                <a:spcPct val="130000"/>
              </a:lnSpc>
              <a:spcBef>
                <a:spcPts val="1000"/>
              </a:spcBef>
            </a:pPr>
            <a:r>
              <a:rPr lang="es-ES_tradnl" sz="1200" b="1" dirty="0">
                <a:solidFill>
                  <a:schemeClr val="bg1">
                    <a:lumMod val="25000"/>
                  </a:schemeClr>
                </a:solidFill>
              </a:rPr>
              <a:t>	</a:t>
            </a:r>
          </a:p>
          <a:p>
            <a:pPr>
              <a:lnSpc>
                <a:spcPct val="130000"/>
              </a:lnSpc>
              <a:spcBef>
                <a:spcPts val="1000"/>
              </a:spcBef>
            </a:pPr>
            <a:r>
              <a:rPr lang="es-ES_tradnl" sz="1200" b="1" dirty="0">
                <a:solidFill>
                  <a:schemeClr val="bg1">
                    <a:lumMod val="25000"/>
                  </a:schemeClr>
                </a:solidFill>
              </a:rPr>
              <a:t>. Cobertura exigida por banco – sonar:</a:t>
            </a:r>
          </a:p>
          <a:p>
            <a:pPr>
              <a:lnSpc>
                <a:spcPct val="130000"/>
              </a:lnSpc>
              <a:spcBef>
                <a:spcPts val="1000"/>
              </a:spcBef>
            </a:pPr>
            <a:r>
              <a:rPr lang="es-ES_tradnl" sz="1200" b="1" dirty="0">
                <a:solidFill>
                  <a:schemeClr val="bg1">
                    <a:lumMod val="25000"/>
                  </a:schemeClr>
                </a:solidFill>
              </a:rPr>
              <a:t>	- 70% New Code</a:t>
            </a:r>
          </a:p>
          <a:p>
            <a:pPr>
              <a:lnSpc>
                <a:spcPct val="130000"/>
              </a:lnSpc>
              <a:spcBef>
                <a:spcPts val="1000"/>
              </a:spcBef>
            </a:pPr>
            <a:r>
              <a:rPr lang="es-ES_tradnl" sz="1200" b="1" dirty="0">
                <a:solidFill>
                  <a:schemeClr val="bg1">
                    <a:lumMod val="25000"/>
                  </a:schemeClr>
                </a:solidFill>
              </a:rPr>
              <a:t>	- 50% </a:t>
            </a:r>
            <a:r>
              <a:rPr lang="es-ES_tradnl" sz="1200" b="1" dirty="0" err="1">
                <a:solidFill>
                  <a:schemeClr val="bg1">
                    <a:lumMod val="25000"/>
                  </a:schemeClr>
                </a:solidFill>
              </a:rPr>
              <a:t>Legacy</a:t>
            </a:r>
            <a:r>
              <a:rPr lang="es-ES_tradnl" sz="1200" b="1" dirty="0">
                <a:solidFill>
                  <a:schemeClr val="bg1">
                    <a:lumMod val="25000"/>
                  </a:schemeClr>
                </a:solidFill>
              </a:rPr>
              <a:t> Code</a:t>
            </a:r>
          </a:p>
          <a:p>
            <a:pPr>
              <a:lnSpc>
                <a:spcPct val="130000"/>
              </a:lnSpc>
              <a:spcBef>
                <a:spcPts val="1000"/>
              </a:spcBef>
            </a:pPr>
            <a:endParaRPr lang="es-ES_tradnl" sz="1200" b="1" dirty="0">
              <a:solidFill>
                <a:schemeClr val="bg1">
                  <a:lumMod val="25000"/>
                </a:schemeClr>
              </a:solidFill>
            </a:endParaRPr>
          </a:p>
          <a:p>
            <a:pPr>
              <a:lnSpc>
                <a:spcPct val="130000"/>
              </a:lnSpc>
              <a:spcBef>
                <a:spcPts val="1000"/>
              </a:spcBef>
            </a:pPr>
            <a:r>
              <a:rPr lang="es-ES_tradnl" sz="1200" b="1" dirty="0">
                <a:solidFill>
                  <a:schemeClr val="bg1">
                    <a:lumMod val="25000"/>
                  </a:schemeClr>
                </a:solidFill>
              </a:rPr>
              <a:t>FRASE: El objetivo del 100% de cobertura de pruebas unitarias es un error si se toma como lineamiento. La métrica de cobertura solo indica que líneas de código y cuales no se han ejecutado para pasar las pruebas unitarias. El </a:t>
            </a:r>
            <a:r>
              <a:rPr lang="es-ES_tradnl" sz="1200" b="1" dirty="0" err="1">
                <a:solidFill>
                  <a:schemeClr val="bg1">
                    <a:lumMod val="25000"/>
                  </a:schemeClr>
                </a:solidFill>
              </a:rPr>
              <a:t>code</a:t>
            </a:r>
            <a:r>
              <a:rPr lang="es-ES_tradnl" sz="1200" b="1" dirty="0">
                <a:solidFill>
                  <a:schemeClr val="bg1">
                    <a:lumMod val="25000"/>
                  </a:schemeClr>
                </a:solidFill>
              </a:rPr>
              <a:t> </a:t>
            </a:r>
            <a:r>
              <a:rPr lang="es-ES_tradnl" sz="1200" b="1" dirty="0" err="1">
                <a:solidFill>
                  <a:schemeClr val="bg1">
                    <a:lumMod val="25000"/>
                  </a:schemeClr>
                </a:solidFill>
              </a:rPr>
              <a:t>coverage</a:t>
            </a:r>
            <a:r>
              <a:rPr lang="es-ES_tradnl" sz="1200" b="1" dirty="0">
                <a:solidFill>
                  <a:schemeClr val="bg1">
                    <a:lumMod val="25000"/>
                  </a:schemeClr>
                </a:solidFill>
              </a:rPr>
              <a:t> nunca debe ser un objetivo en si mismo, debería ser una buena practica del lado profesional del desarrollador</a:t>
            </a:r>
            <a:endParaRPr lang="en-US" sz="1200" b="1" dirty="0">
              <a:solidFill>
                <a:schemeClr val="bg1">
                  <a:lumMod val="25000"/>
                </a:schemeClr>
              </a:solidFill>
            </a:endParaRPr>
          </a:p>
        </p:txBody>
      </p:sp>
      <p:pic>
        <p:nvPicPr>
          <p:cNvPr id="3" name="Imagen 2">
            <a:extLst>
              <a:ext uri="{FF2B5EF4-FFF2-40B4-BE49-F238E27FC236}">
                <a16:creationId xmlns:a16="http://schemas.microsoft.com/office/drawing/2014/main" id="{C69A61A2-DEB2-40A5-83FD-7A05BECD37B0}"/>
              </a:ext>
            </a:extLst>
          </p:cNvPr>
          <p:cNvPicPr>
            <a:picLocks noChangeAspect="1"/>
          </p:cNvPicPr>
          <p:nvPr/>
        </p:nvPicPr>
        <p:blipFill>
          <a:blip r:embed="rId3"/>
          <a:stretch>
            <a:fillRect/>
          </a:stretch>
        </p:blipFill>
        <p:spPr>
          <a:xfrm>
            <a:off x="5609815" y="2565580"/>
            <a:ext cx="6074216" cy="1969158"/>
          </a:xfrm>
          <a:prstGeom prst="rect">
            <a:avLst/>
          </a:prstGeom>
        </p:spPr>
      </p:pic>
      <p:sp>
        <p:nvSpPr>
          <p:cNvPr id="7" name="TextBox 5">
            <a:extLst>
              <a:ext uri="{FF2B5EF4-FFF2-40B4-BE49-F238E27FC236}">
                <a16:creationId xmlns:a16="http://schemas.microsoft.com/office/drawing/2014/main" id="{5DB8C997-14A1-4143-9B88-52D80B3BBC93}"/>
              </a:ext>
            </a:extLst>
          </p:cNvPr>
          <p:cNvSpPr txBox="1"/>
          <p:nvPr/>
        </p:nvSpPr>
        <p:spPr>
          <a:xfrm>
            <a:off x="6995604" y="4564050"/>
            <a:ext cx="3826911" cy="251791"/>
          </a:xfrm>
          <a:prstGeom prst="rect">
            <a:avLst/>
          </a:prstGeom>
          <a:noFill/>
        </p:spPr>
        <p:txBody>
          <a:bodyPr wrap="square" lIns="0" tIns="36000" rIns="216000" bIns="36000" rtlCol="0">
            <a:spAutoFit/>
          </a:bodyPr>
          <a:lstStyle/>
          <a:p>
            <a:pPr>
              <a:lnSpc>
                <a:spcPct val="130000"/>
              </a:lnSpc>
              <a:spcBef>
                <a:spcPts val="1000"/>
              </a:spcBef>
            </a:pPr>
            <a:r>
              <a:rPr lang="es-ES_tradnl" sz="1000" b="1" i="1" u="sng" dirty="0" err="1">
                <a:solidFill>
                  <a:schemeClr val="bg1">
                    <a:lumMod val="25000"/>
                  </a:schemeClr>
                </a:solidFill>
                <a:hlinkClick r:id="rId4"/>
              </a:rPr>
              <a:t>By</a:t>
            </a:r>
            <a:r>
              <a:rPr lang="es-ES_tradnl" sz="1000" b="1" i="1" u="sng" dirty="0">
                <a:solidFill>
                  <a:schemeClr val="bg1">
                    <a:lumMod val="25000"/>
                  </a:schemeClr>
                </a:solidFill>
                <a:hlinkClick r:id="rId4"/>
              </a:rPr>
              <a:t>: Testing in </a:t>
            </a:r>
            <a:r>
              <a:rPr lang="es-ES_tradnl" sz="1000" b="1" i="1" u="sng" dirty="0" err="1">
                <a:solidFill>
                  <a:schemeClr val="bg1">
                    <a:lumMod val="25000"/>
                  </a:schemeClr>
                </a:solidFill>
                <a:hlinkClick r:id="rId4"/>
              </a:rPr>
              <a:t>the</a:t>
            </a:r>
            <a:r>
              <a:rPr lang="es-ES_tradnl" sz="1000" b="1" i="1" u="sng" dirty="0">
                <a:solidFill>
                  <a:schemeClr val="bg1">
                    <a:lumMod val="25000"/>
                  </a:schemeClr>
                </a:solidFill>
                <a:hlinkClick r:id="rId4"/>
              </a:rPr>
              <a:t> </a:t>
            </a:r>
            <a:r>
              <a:rPr lang="es-ES_tradnl" sz="1000" b="1" i="1" u="sng" dirty="0" err="1">
                <a:solidFill>
                  <a:schemeClr val="bg1">
                    <a:lumMod val="25000"/>
                  </a:schemeClr>
                </a:solidFill>
                <a:hlinkClick r:id="rId4"/>
              </a:rPr>
              <a:t>toilet</a:t>
            </a:r>
            <a:r>
              <a:rPr lang="es-ES_tradnl" sz="1000" b="1" i="1" u="sng" dirty="0">
                <a:solidFill>
                  <a:schemeClr val="bg1">
                    <a:lumMod val="25000"/>
                  </a:schemeClr>
                </a:solidFill>
                <a:hlinkClick r:id="rId4"/>
              </a:rPr>
              <a:t> -  Google</a:t>
            </a:r>
            <a:endParaRPr lang="en-US" sz="1000" b="1" i="1" u="sng" dirty="0">
              <a:solidFill>
                <a:schemeClr val="bg1">
                  <a:lumMod val="25000"/>
                </a:schemeClr>
              </a:solidFill>
            </a:endParaRPr>
          </a:p>
        </p:txBody>
      </p:sp>
    </p:spTree>
    <p:extLst>
      <p:ext uri="{BB962C8B-B14F-4D97-AF65-F5344CB8AC3E}">
        <p14:creationId xmlns:p14="http://schemas.microsoft.com/office/powerpoint/2010/main" val="874054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59155" y="932754"/>
            <a:ext cx="5143481" cy="1390547"/>
          </a:xfrm>
        </p:spPr>
        <p:txBody>
          <a:bodyPr/>
          <a:lstStyle/>
          <a:p>
            <a:r>
              <a:rPr lang="es-ES_tradnl" sz="4800" dirty="0">
                <a:solidFill>
                  <a:srgbClr val="FFC000"/>
                </a:solidFill>
                <a:latin typeface="Gotham Rounded" charset="0"/>
                <a:ea typeface="Gotham Rounded" charset="0"/>
                <a:cs typeface="Gotham Rounded" charset="0"/>
              </a:rPr>
              <a:t>PRACTICA # 1</a:t>
            </a:r>
            <a:br>
              <a:rPr lang="es-ES_tradnl" sz="4800" dirty="0">
                <a:solidFill>
                  <a:srgbClr val="FFC000"/>
                </a:solidFill>
                <a:latin typeface="Gotham Rounded" charset="0"/>
                <a:ea typeface="Gotham Rounded" charset="0"/>
                <a:cs typeface="Gotham Rounded" charset="0"/>
              </a:rPr>
            </a:br>
            <a:br>
              <a:rPr lang="es-ES_tradnl" sz="4800" dirty="0">
                <a:solidFill>
                  <a:srgbClr val="FFC000"/>
                </a:solidFill>
                <a:latin typeface="Gotham Rounded" charset="0"/>
                <a:ea typeface="Gotham Rounded" charset="0"/>
                <a:cs typeface="Gotham Rounded" charset="0"/>
              </a:rPr>
            </a:br>
            <a:r>
              <a:rPr lang="es-ES_tradnl" sz="4800" dirty="0">
                <a:solidFill>
                  <a:srgbClr val="FFC000"/>
                </a:solidFill>
                <a:latin typeface="Gotham Rounded" charset="0"/>
                <a:ea typeface="Gotham Rounded" charset="0"/>
                <a:cs typeface="Gotham Rounded" charset="0"/>
              </a:rPr>
              <a:t>VIDEOS Y DOJOS SEGMENTADOS</a:t>
            </a:r>
            <a:br>
              <a:rPr lang="es-ES_tradnl" sz="4800" dirty="0">
                <a:solidFill>
                  <a:srgbClr val="FFC000"/>
                </a:solidFill>
                <a:latin typeface="Gotham Rounded" charset="0"/>
                <a:ea typeface="Gotham Rounded" charset="0"/>
                <a:cs typeface="Gotham Rounded" charset="0"/>
              </a:rPr>
            </a:br>
            <a:endParaRPr lang="en-US" sz="4800" dirty="0">
              <a:solidFill>
                <a:srgbClr val="FFC000"/>
              </a:solidFill>
              <a:latin typeface="Gotham Rounded" charset="0"/>
              <a:ea typeface="Gotham Rounded" charset="0"/>
              <a:cs typeface="Gotham Rounded" charset="0"/>
            </a:endParaRPr>
          </a:p>
        </p:txBody>
      </p:sp>
    </p:spTree>
    <p:extLst>
      <p:ext uri="{BB962C8B-B14F-4D97-AF65-F5344CB8AC3E}">
        <p14:creationId xmlns:p14="http://schemas.microsoft.com/office/powerpoint/2010/main" val="2008597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52250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posición de imagen 4" descr="Imagen que contiene foto, edificio, ventana, firmar&#10;&#10;Descripción generada automáticamente">
            <a:extLst>
              <a:ext uri="{FF2B5EF4-FFF2-40B4-BE49-F238E27FC236}">
                <a16:creationId xmlns:a16="http://schemas.microsoft.com/office/drawing/2014/main" id="{F4B93FA9-B96A-44AF-8172-299E2230F04A}"/>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l="5015" r="5015"/>
          <a:stretch>
            <a:fillRect/>
          </a:stretch>
        </p:blipFill>
        <p:spPr>
          <a:xfrm>
            <a:off x="1119188" y="1801813"/>
            <a:ext cx="3800475" cy="4048125"/>
          </a:xfrm>
        </p:spPr>
      </p:pic>
      <p:sp>
        <p:nvSpPr>
          <p:cNvPr id="13" name="Title 1"/>
          <p:cNvSpPr txBox="1">
            <a:spLocks/>
          </p:cNvSpPr>
          <p:nvPr/>
        </p:nvSpPr>
        <p:spPr>
          <a:xfrm>
            <a:off x="1053571" y="620162"/>
            <a:ext cx="5143481" cy="1390547"/>
          </a:xfrm>
          <a:prstGeom prst="rect">
            <a:avLst/>
          </a:prstGeom>
          <a:effectLst/>
        </p:spPr>
        <p:txBody>
          <a:bodyPr vert="horz" lIns="0" tIns="192024" rIns="0" bIns="0" rtlCol="0" anchor="t" anchorCtr="0">
            <a:noAutofit/>
          </a:bodyPr>
          <a:lstStyle>
            <a:lvl1pPr algn="l" defTabSz="914318" rtl="0" eaLnBrk="1" latinLnBrk="0" hangingPunct="1">
              <a:lnSpc>
                <a:spcPct val="80000"/>
              </a:lnSpc>
              <a:spcBef>
                <a:spcPct val="0"/>
              </a:spcBef>
              <a:buNone/>
              <a:defRPr sz="3600" b="1" i="0" kern="1200" spc="-100" baseline="0">
                <a:solidFill>
                  <a:srgbClr val="FFD416"/>
                </a:solidFill>
                <a:latin typeface="Gotham Rounded Negrita" charset="0"/>
                <a:ea typeface="Gotham Rounded Negrita" charset="0"/>
                <a:cs typeface="Gotham Rounded Negrita" charset="0"/>
              </a:defRPr>
            </a:lvl1pPr>
          </a:lstStyle>
          <a:p>
            <a:r>
              <a:rPr lang="es-ES_tradnl" sz="4800" dirty="0">
                <a:latin typeface="Gotham Rounded" charset="0"/>
                <a:ea typeface="Gotham Rounded" charset="0"/>
                <a:cs typeface="Gotham Rounded" charset="0"/>
              </a:rPr>
              <a:t>Contenido</a:t>
            </a:r>
            <a:endParaRPr lang="en-US" sz="4800" dirty="0">
              <a:latin typeface="Gotham Rounded" charset="0"/>
              <a:ea typeface="Gotham Rounded" charset="0"/>
              <a:cs typeface="Gotham Rounded" charset="0"/>
            </a:endParaRPr>
          </a:p>
        </p:txBody>
      </p:sp>
      <p:sp>
        <p:nvSpPr>
          <p:cNvPr id="2" name="Rectángulo 1">
            <a:extLst>
              <a:ext uri="{FF2B5EF4-FFF2-40B4-BE49-F238E27FC236}">
                <a16:creationId xmlns:a16="http://schemas.microsoft.com/office/drawing/2014/main" id="{8D984484-1476-409E-AD84-CEC76C513F8F}"/>
              </a:ext>
            </a:extLst>
          </p:cNvPr>
          <p:cNvSpPr/>
          <p:nvPr/>
        </p:nvSpPr>
        <p:spPr>
          <a:xfrm>
            <a:off x="6370802" y="831339"/>
            <a:ext cx="6096000" cy="5990294"/>
          </a:xfrm>
          <a:prstGeom prst="rect">
            <a:avLst/>
          </a:prstGeom>
        </p:spPr>
        <p:txBody>
          <a:bodyPr>
            <a:spAutoFit/>
          </a:bodyPr>
          <a:lstStyle/>
          <a:p>
            <a:pPr marL="400050" indent="-400050">
              <a:lnSpc>
                <a:spcPct val="200000"/>
              </a:lnSpc>
              <a:spcBef>
                <a:spcPts val="1000"/>
              </a:spcBef>
              <a:buFont typeface="+mj-lt"/>
              <a:buAutoNum type="romanUcPeriod"/>
            </a:pPr>
            <a:r>
              <a:rPr lang="es-ES_tradnl" sz="1600" b="1" dirty="0">
                <a:solidFill>
                  <a:srgbClr val="5D5D5E"/>
                </a:solidFill>
              </a:rPr>
              <a:t>Teoría Pruebas Unitarias</a:t>
            </a:r>
          </a:p>
          <a:p>
            <a:pPr marL="857215" lvl="1" indent="-400050">
              <a:lnSpc>
                <a:spcPct val="200000"/>
              </a:lnSpc>
              <a:spcBef>
                <a:spcPts val="1000"/>
              </a:spcBef>
              <a:buFont typeface="+mj-lt"/>
              <a:buAutoNum type="romanUcPeriod"/>
            </a:pPr>
            <a:r>
              <a:rPr lang="es-ES_tradnl" sz="1600" b="1" i="1" dirty="0">
                <a:solidFill>
                  <a:srgbClr val="5D5D5E"/>
                </a:solidFill>
              </a:rPr>
              <a:t>¿ El porqué ?</a:t>
            </a:r>
          </a:p>
          <a:p>
            <a:pPr marL="857215" lvl="1" indent="-400050">
              <a:lnSpc>
                <a:spcPct val="200000"/>
              </a:lnSpc>
              <a:spcBef>
                <a:spcPts val="1000"/>
              </a:spcBef>
              <a:buFont typeface="+mj-lt"/>
              <a:buAutoNum type="romanUcPeriod"/>
            </a:pPr>
            <a:r>
              <a:rPr lang="es-ES_tradnl" sz="1600" b="1" i="1" dirty="0">
                <a:solidFill>
                  <a:srgbClr val="5D5D5E"/>
                </a:solidFill>
              </a:rPr>
              <a:t>Importancia</a:t>
            </a:r>
          </a:p>
          <a:p>
            <a:pPr marL="857215" lvl="1" indent="-400050">
              <a:lnSpc>
                <a:spcPct val="200000"/>
              </a:lnSpc>
              <a:spcBef>
                <a:spcPts val="1000"/>
              </a:spcBef>
              <a:buFont typeface="+mj-lt"/>
              <a:buAutoNum type="romanUcPeriod"/>
            </a:pPr>
            <a:r>
              <a:rPr lang="es-ES_tradnl" sz="1600" b="1" i="1" dirty="0">
                <a:solidFill>
                  <a:srgbClr val="5D5D5E"/>
                </a:solidFill>
              </a:rPr>
              <a:t>Pirámide de Pruebas (</a:t>
            </a:r>
            <a:r>
              <a:rPr lang="es-ES_tradnl" sz="1600" b="1" i="1" dirty="0" err="1">
                <a:solidFill>
                  <a:srgbClr val="5D5D5E"/>
                </a:solidFill>
              </a:rPr>
              <a:t>Cohn</a:t>
            </a:r>
            <a:r>
              <a:rPr lang="es-ES_tradnl" sz="1600" b="1" i="1" dirty="0">
                <a:solidFill>
                  <a:srgbClr val="5D5D5E"/>
                </a:solidFill>
              </a:rPr>
              <a:t>)</a:t>
            </a:r>
          </a:p>
          <a:p>
            <a:pPr marL="857215" lvl="1" indent="-400050">
              <a:lnSpc>
                <a:spcPct val="200000"/>
              </a:lnSpc>
              <a:spcBef>
                <a:spcPts val="1000"/>
              </a:spcBef>
              <a:buFont typeface="+mj-lt"/>
              <a:buAutoNum type="romanUcPeriod"/>
            </a:pPr>
            <a:r>
              <a:rPr lang="es-ES_tradnl" sz="1600" b="1" i="1" dirty="0">
                <a:solidFill>
                  <a:srgbClr val="5D5D5E"/>
                </a:solidFill>
              </a:rPr>
              <a:t>¿ Que es TDD ?</a:t>
            </a:r>
          </a:p>
          <a:p>
            <a:pPr marL="857215" lvl="1" indent="-400050">
              <a:lnSpc>
                <a:spcPct val="200000"/>
              </a:lnSpc>
              <a:spcBef>
                <a:spcPts val="1000"/>
              </a:spcBef>
              <a:buFont typeface="+mj-lt"/>
              <a:buAutoNum type="romanUcPeriod"/>
            </a:pPr>
            <a:r>
              <a:rPr lang="es-ES_tradnl" sz="1600" b="1" i="1" dirty="0">
                <a:solidFill>
                  <a:srgbClr val="5D5D5E"/>
                </a:solidFill>
              </a:rPr>
              <a:t>Pilares, principios y buenas prácticas</a:t>
            </a:r>
          </a:p>
          <a:p>
            <a:pPr marL="400050" indent="-400050">
              <a:lnSpc>
                <a:spcPct val="200000"/>
              </a:lnSpc>
              <a:spcBef>
                <a:spcPts val="1000"/>
              </a:spcBef>
              <a:buFont typeface="+mj-lt"/>
              <a:buAutoNum type="romanUcPeriod"/>
            </a:pPr>
            <a:r>
              <a:rPr lang="es-ES_tradnl" sz="1600" b="1" dirty="0" err="1">
                <a:solidFill>
                  <a:srgbClr val="5D5D5E"/>
                </a:solidFill>
              </a:rPr>
              <a:t>IDEs</a:t>
            </a:r>
            <a:r>
              <a:rPr lang="es-ES_tradnl" sz="1600" b="1" dirty="0">
                <a:solidFill>
                  <a:srgbClr val="5D5D5E"/>
                </a:solidFill>
              </a:rPr>
              <a:t> / </a:t>
            </a:r>
            <a:r>
              <a:rPr lang="es-ES_tradnl" sz="1600" b="1" dirty="0" err="1">
                <a:solidFill>
                  <a:srgbClr val="5D5D5E"/>
                </a:solidFill>
              </a:rPr>
              <a:t>Frameworks</a:t>
            </a:r>
            <a:r>
              <a:rPr lang="es-ES_tradnl" sz="1600" b="1" dirty="0">
                <a:solidFill>
                  <a:srgbClr val="5D5D5E"/>
                </a:solidFill>
              </a:rPr>
              <a:t> (Recomendación)</a:t>
            </a:r>
          </a:p>
          <a:p>
            <a:pPr marL="400050" indent="-400050">
              <a:lnSpc>
                <a:spcPct val="200000"/>
              </a:lnSpc>
              <a:spcBef>
                <a:spcPts val="1000"/>
              </a:spcBef>
              <a:buFont typeface="+mj-lt"/>
              <a:buAutoNum type="romanUcPeriod"/>
            </a:pPr>
            <a:r>
              <a:rPr lang="es-ES_tradnl" sz="1600" b="1" dirty="0">
                <a:solidFill>
                  <a:srgbClr val="5D5D5E"/>
                </a:solidFill>
              </a:rPr>
              <a:t>Concepto de Cobertura</a:t>
            </a:r>
          </a:p>
          <a:p>
            <a:pPr marL="400050" indent="-400050">
              <a:lnSpc>
                <a:spcPct val="200000"/>
              </a:lnSpc>
              <a:spcBef>
                <a:spcPts val="1000"/>
              </a:spcBef>
              <a:buFont typeface="+mj-lt"/>
              <a:buAutoNum type="romanUcPeriod"/>
            </a:pPr>
            <a:r>
              <a:rPr lang="es-ES_tradnl" sz="1600" b="1" dirty="0">
                <a:solidFill>
                  <a:srgbClr val="5D5D5E"/>
                </a:solidFill>
              </a:rPr>
              <a:t>Practica # 1</a:t>
            </a:r>
          </a:p>
          <a:p>
            <a:pPr marL="171450" indent="-171450">
              <a:lnSpc>
                <a:spcPct val="200000"/>
              </a:lnSpc>
              <a:spcBef>
                <a:spcPts val="1000"/>
              </a:spcBef>
              <a:buFontTx/>
              <a:buChar char="-"/>
            </a:pPr>
            <a:endParaRPr lang="en-US" sz="1200" dirty="0">
              <a:solidFill>
                <a:srgbClr val="5D5D5E"/>
              </a:solidFill>
            </a:endParaRPr>
          </a:p>
        </p:txBody>
      </p:sp>
      <p:pic>
        <p:nvPicPr>
          <p:cNvPr id="9" name="Google Shape;77;p15">
            <a:extLst>
              <a:ext uri="{FF2B5EF4-FFF2-40B4-BE49-F238E27FC236}">
                <a16:creationId xmlns:a16="http://schemas.microsoft.com/office/drawing/2014/main" id="{0BB05DB6-96F4-42EB-966C-5597CDABAAD3}"/>
              </a:ext>
            </a:extLst>
          </p:cNvPr>
          <p:cNvPicPr preferRelativeResize="0"/>
          <p:nvPr/>
        </p:nvPicPr>
        <p:blipFill>
          <a:blip r:embed="rId4">
            <a:alphaModFix/>
          </a:blip>
          <a:stretch>
            <a:fillRect/>
          </a:stretch>
        </p:blipFill>
        <p:spPr>
          <a:xfrm>
            <a:off x="10293186" y="5141841"/>
            <a:ext cx="1364167" cy="1364167"/>
          </a:xfrm>
          <a:prstGeom prst="rect">
            <a:avLst/>
          </a:prstGeom>
          <a:noFill/>
          <a:ln>
            <a:noFill/>
          </a:ln>
        </p:spPr>
      </p:pic>
    </p:spTree>
    <p:extLst>
      <p:ext uri="{BB962C8B-B14F-4D97-AF65-F5344CB8AC3E}">
        <p14:creationId xmlns:p14="http://schemas.microsoft.com/office/powerpoint/2010/main" val="1919412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1356189" y="974544"/>
            <a:ext cx="9113177" cy="811367"/>
          </a:xfrm>
          <a:prstGeom prst="rect">
            <a:avLst/>
          </a:prstGeom>
          <a:noFill/>
        </p:spPr>
        <p:txBody>
          <a:bodyPr wrap="square" lIns="216000" tIns="36000" rIns="216000" bIns="36000" rtlCol="0">
            <a:spAutoFit/>
          </a:bodyPr>
          <a:lstStyle/>
          <a:p>
            <a:pPr algn="ctr">
              <a:spcBef>
                <a:spcPts val="1000"/>
              </a:spcBef>
            </a:pPr>
            <a:r>
              <a:rPr lang="es-ES_tradnl" sz="4800" b="1" dirty="0">
                <a:solidFill>
                  <a:srgbClr val="FFD416"/>
                </a:solidFill>
                <a:latin typeface="Gotham Rounded" charset="0"/>
                <a:ea typeface="Gotham Rounded" charset="0"/>
                <a:cs typeface="Gotham Rounded" charset="0"/>
              </a:rPr>
              <a:t>Que son las Pruebas Unitarias</a:t>
            </a:r>
            <a:endParaRPr lang="en-US" sz="4800" b="1" dirty="0">
              <a:solidFill>
                <a:srgbClr val="FFD416"/>
              </a:solidFill>
              <a:latin typeface="Gotham Rounded" charset="0"/>
              <a:ea typeface="Gotham Rounded" charset="0"/>
              <a:cs typeface="Gotham Rounded" charset="0"/>
            </a:endParaRPr>
          </a:p>
        </p:txBody>
      </p:sp>
      <p:sp>
        <p:nvSpPr>
          <p:cNvPr id="2" name="CuadroTexto 1"/>
          <p:cNvSpPr txBox="1"/>
          <p:nvPr/>
        </p:nvSpPr>
        <p:spPr>
          <a:xfrm>
            <a:off x="2936749" y="1846209"/>
            <a:ext cx="6318498" cy="711724"/>
          </a:xfrm>
          <a:prstGeom prst="rect">
            <a:avLst/>
          </a:prstGeom>
          <a:noFill/>
        </p:spPr>
        <p:txBody>
          <a:bodyPr wrap="square" lIns="0" tIns="36000" rIns="0" bIns="36000" rtlCol="0">
            <a:spAutoFit/>
          </a:bodyPr>
          <a:lstStyle/>
          <a:p>
            <a:pPr algn="ctr">
              <a:lnSpc>
                <a:spcPct val="130000"/>
              </a:lnSpc>
              <a:spcBef>
                <a:spcPts val="1000"/>
              </a:spcBef>
            </a:pPr>
            <a:r>
              <a:rPr lang="es-CO" sz="1100" spc="300" dirty="0">
                <a:solidFill>
                  <a:srgbClr val="5D5D5E"/>
                </a:solidFill>
                <a:latin typeface="Gotham Rounded Medium" charset="0"/>
              </a:rPr>
              <a:t>Un test unitario es un pequeño programa que comprueba que una unidad de software tiene el comportamiento esperado</a:t>
            </a:r>
            <a:endParaRPr lang="es-ES_tradnl" sz="1100" spc="300" dirty="0">
              <a:solidFill>
                <a:srgbClr val="5D5D5E"/>
              </a:solidFill>
              <a:latin typeface="Gotham Rounded Medium" charset="0"/>
            </a:endParaRPr>
          </a:p>
        </p:txBody>
      </p:sp>
      <p:sp>
        <p:nvSpPr>
          <p:cNvPr id="6" name="TextBox 5"/>
          <p:cNvSpPr txBox="1"/>
          <p:nvPr/>
        </p:nvSpPr>
        <p:spPr>
          <a:xfrm>
            <a:off x="846851" y="2916550"/>
            <a:ext cx="3265059" cy="3193304"/>
          </a:xfrm>
          <a:prstGeom prst="rect">
            <a:avLst/>
          </a:prstGeom>
          <a:noFill/>
          <a:ln w="6350">
            <a:solidFill>
              <a:schemeClr val="bg1">
                <a:lumMod val="75000"/>
              </a:schemeClr>
            </a:solidFill>
          </a:ln>
        </p:spPr>
        <p:txBody>
          <a:bodyPr wrap="square" lIns="360000" tIns="360000" rIns="360000" bIns="360000" rtlCol="0" anchor="ctr" anchorCtr="0">
            <a:noAutofit/>
          </a:bodyPr>
          <a:lstStyle/>
          <a:p>
            <a:pPr fontAlgn="base"/>
            <a:endParaRPr lang="es-CO" i="1" dirty="0"/>
          </a:p>
          <a:p>
            <a:pPr fontAlgn="base"/>
            <a:endParaRPr lang="es-CO" i="1" dirty="0"/>
          </a:p>
          <a:p>
            <a:pPr fontAlgn="base"/>
            <a:endParaRPr lang="es-CO" i="1" dirty="0"/>
          </a:p>
          <a:p>
            <a:pPr fontAlgn="base"/>
            <a:r>
              <a:rPr lang="es-CO" i="1" dirty="0"/>
              <a:t>Una prueba unitaria generalmente reemplaza a colaboradores externos con dobles de prueba (</a:t>
            </a:r>
            <a:r>
              <a:rPr lang="es-CO" i="1" dirty="0" err="1"/>
              <a:t>Stubs</a:t>
            </a:r>
            <a:r>
              <a:rPr lang="es-CO" i="1" dirty="0"/>
              <a:t>, </a:t>
            </a:r>
            <a:r>
              <a:rPr lang="es-CO" i="1" dirty="0" err="1"/>
              <a:t>Mocks</a:t>
            </a:r>
            <a:r>
              <a:rPr lang="es-CO" i="1" dirty="0"/>
              <a:t>, </a:t>
            </a:r>
            <a:r>
              <a:rPr lang="es-CO" i="1" dirty="0" err="1"/>
              <a:t>Fakes</a:t>
            </a:r>
            <a:r>
              <a:rPr lang="es-CO" i="1" dirty="0"/>
              <a:t>, </a:t>
            </a:r>
            <a:r>
              <a:rPr lang="es-CO" i="1" dirty="0" err="1"/>
              <a:t>Spy</a:t>
            </a:r>
            <a:r>
              <a:rPr lang="es-CO" i="1" dirty="0"/>
              <a:t>, </a:t>
            </a:r>
            <a:r>
              <a:rPr lang="es-CO" i="1" dirty="0" err="1"/>
              <a:t>Dummy</a:t>
            </a:r>
            <a:r>
              <a:rPr lang="es-CO" i="1" dirty="0"/>
              <a:t>)</a:t>
            </a:r>
          </a:p>
          <a:p>
            <a:pPr fontAlgn="base"/>
            <a:endParaRPr lang="es-CO" i="1" dirty="0"/>
          </a:p>
          <a:p>
            <a:pPr fontAlgn="base"/>
            <a:endParaRPr lang="es-CO" i="1" dirty="0"/>
          </a:p>
          <a:p>
            <a:pPr fontAlgn="base"/>
            <a:r>
              <a:rPr lang="es-CO" sz="1000" i="1" dirty="0" err="1"/>
              <a:t>Ref</a:t>
            </a:r>
            <a:r>
              <a:rPr lang="es-CO" sz="1000" i="1" dirty="0"/>
              <a:t>: </a:t>
            </a:r>
            <a:r>
              <a:rPr lang="es-CO" sz="1000" dirty="0">
                <a:hlinkClick r:id="rId3"/>
              </a:rPr>
              <a:t>https://martinfowler.com/bliki/TestDouble.html</a:t>
            </a:r>
            <a:endParaRPr lang="es-CO" sz="1000" i="1" dirty="0"/>
          </a:p>
          <a:p>
            <a:br>
              <a:rPr lang="es-CO" sz="1200" dirty="0"/>
            </a:br>
            <a:endParaRPr lang="en-US" sz="1200" dirty="0">
              <a:solidFill>
                <a:srgbClr val="5D5D5E"/>
              </a:solidFill>
            </a:endParaRPr>
          </a:p>
        </p:txBody>
      </p:sp>
      <p:sp>
        <p:nvSpPr>
          <p:cNvPr id="8" name="TextBox 5"/>
          <p:cNvSpPr txBox="1"/>
          <p:nvPr/>
        </p:nvSpPr>
        <p:spPr>
          <a:xfrm>
            <a:off x="4463467" y="2916550"/>
            <a:ext cx="3265059" cy="3193304"/>
          </a:xfrm>
          <a:prstGeom prst="rect">
            <a:avLst/>
          </a:prstGeom>
          <a:solidFill>
            <a:srgbClr val="5D5D5E"/>
          </a:solidFill>
          <a:ln w="6350">
            <a:noFill/>
          </a:ln>
        </p:spPr>
        <p:txBody>
          <a:bodyPr wrap="square" lIns="360000" tIns="360000" rIns="360000" bIns="360000" rtlCol="0" anchor="ctr" anchorCtr="0">
            <a:noAutofit/>
          </a:bodyPr>
          <a:lstStyle/>
          <a:p>
            <a:pPr algn="ctr">
              <a:lnSpc>
                <a:spcPct val="130000"/>
              </a:lnSpc>
              <a:spcBef>
                <a:spcPts val="1000"/>
              </a:spcBef>
            </a:pPr>
            <a:r>
              <a:rPr lang="es-CO" i="1" dirty="0">
                <a:solidFill>
                  <a:schemeClr val="bg1"/>
                </a:solidFill>
              </a:rPr>
              <a:t>Si hago un cambio en el módulo A no voy a quebrar algo en el módulo B </a:t>
            </a:r>
            <a:endParaRPr lang="en-US" sz="1200" dirty="0">
              <a:solidFill>
                <a:srgbClr val="FFFFFF"/>
              </a:solidFill>
            </a:endParaRPr>
          </a:p>
        </p:txBody>
      </p:sp>
      <p:sp>
        <p:nvSpPr>
          <p:cNvPr id="9" name="TextBox 5"/>
          <p:cNvSpPr txBox="1"/>
          <p:nvPr/>
        </p:nvSpPr>
        <p:spPr>
          <a:xfrm>
            <a:off x="8051794" y="2916550"/>
            <a:ext cx="3265059" cy="3193304"/>
          </a:xfrm>
          <a:prstGeom prst="rect">
            <a:avLst/>
          </a:prstGeom>
          <a:noFill/>
          <a:ln w="6350">
            <a:solidFill>
              <a:schemeClr val="bg1">
                <a:lumMod val="75000"/>
              </a:schemeClr>
            </a:solidFill>
          </a:ln>
        </p:spPr>
        <p:txBody>
          <a:bodyPr wrap="square" lIns="360000" tIns="360000" rIns="360000" bIns="360000" rtlCol="0" anchor="ctr" anchorCtr="0">
            <a:noAutofit/>
          </a:bodyPr>
          <a:lstStyle/>
          <a:p>
            <a:pPr algn="ctr">
              <a:lnSpc>
                <a:spcPct val="130000"/>
              </a:lnSpc>
              <a:spcBef>
                <a:spcPts val="1000"/>
              </a:spcBef>
            </a:pPr>
            <a:r>
              <a:rPr lang="es-CO" i="1" dirty="0"/>
              <a:t>Existen test unitarios isolados y sociables, pero lo importante es automatizar pruebas en todo momento según su contexto</a:t>
            </a:r>
            <a:endParaRPr lang="en-US" i="1" dirty="0"/>
          </a:p>
        </p:txBody>
      </p:sp>
      <p:pic>
        <p:nvPicPr>
          <p:cNvPr id="7" name="Google Shape;77;p15">
            <a:extLst>
              <a:ext uri="{FF2B5EF4-FFF2-40B4-BE49-F238E27FC236}">
                <a16:creationId xmlns:a16="http://schemas.microsoft.com/office/drawing/2014/main" id="{4A02B636-450F-483D-9477-B730C7AADF33}"/>
              </a:ext>
            </a:extLst>
          </p:cNvPr>
          <p:cNvPicPr preferRelativeResize="0"/>
          <p:nvPr/>
        </p:nvPicPr>
        <p:blipFill>
          <a:blip r:embed="rId4">
            <a:alphaModFix/>
          </a:blip>
          <a:stretch>
            <a:fillRect/>
          </a:stretch>
        </p:blipFill>
        <p:spPr>
          <a:xfrm>
            <a:off x="10724749" y="5885896"/>
            <a:ext cx="915372" cy="744054"/>
          </a:xfrm>
          <a:prstGeom prst="rect">
            <a:avLst/>
          </a:prstGeom>
          <a:noFill/>
          <a:ln>
            <a:noFill/>
          </a:ln>
        </p:spPr>
      </p:pic>
    </p:spTree>
    <p:extLst>
      <p:ext uri="{BB962C8B-B14F-4D97-AF65-F5344CB8AC3E}">
        <p14:creationId xmlns:p14="http://schemas.microsoft.com/office/powerpoint/2010/main" val="782775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761817" y="801890"/>
            <a:ext cx="4250167" cy="1119143"/>
          </a:xfrm>
          <a:prstGeom prst="rect">
            <a:avLst/>
          </a:prstGeom>
          <a:noFill/>
        </p:spPr>
        <p:txBody>
          <a:bodyPr wrap="square" lIns="0" tIns="36000" rIns="216000" bIns="36000" rtlCol="0">
            <a:spAutoFit/>
          </a:bodyPr>
          <a:lstStyle/>
          <a:p>
            <a:pPr>
              <a:spcBef>
                <a:spcPts val="1000"/>
              </a:spcBef>
            </a:pPr>
            <a:r>
              <a:rPr lang="es-ES_tradnl" sz="3400" b="1" dirty="0">
                <a:solidFill>
                  <a:srgbClr val="FFC000"/>
                </a:solidFill>
                <a:latin typeface="Gotham Rounded" charset="0"/>
                <a:ea typeface="Gotham Rounded" charset="0"/>
                <a:cs typeface="Gotham Rounded" charset="0"/>
              </a:rPr>
              <a:t>Ejemplos de fallas por NO realizar pruebas</a:t>
            </a:r>
            <a:endParaRPr lang="en-US" sz="3400" b="1" dirty="0">
              <a:solidFill>
                <a:srgbClr val="FFC000"/>
              </a:solidFill>
              <a:latin typeface="Gotham Rounded" charset="0"/>
              <a:ea typeface="Gotham Rounded" charset="0"/>
              <a:cs typeface="Gotham Rounded" charset="0"/>
            </a:endParaRPr>
          </a:p>
        </p:txBody>
      </p:sp>
      <p:sp>
        <p:nvSpPr>
          <p:cNvPr id="6" name="TextBox 5"/>
          <p:cNvSpPr txBox="1"/>
          <p:nvPr/>
        </p:nvSpPr>
        <p:spPr>
          <a:xfrm>
            <a:off x="7650937" y="935255"/>
            <a:ext cx="3570438" cy="1648391"/>
          </a:xfrm>
          <a:prstGeom prst="rect">
            <a:avLst/>
          </a:prstGeom>
          <a:noFill/>
        </p:spPr>
        <p:txBody>
          <a:bodyPr wrap="square" lIns="0" tIns="36000" rIns="0" bIns="36000" rtlCol="0">
            <a:spAutoFit/>
          </a:bodyPr>
          <a:lstStyle/>
          <a:p>
            <a:pPr>
              <a:lnSpc>
                <a:spcPct val="150000"/>
              </a:lnSpc>
              <a:spcBef>
                <a:spcPts val="1000"/>
              </a:spcBef>
            </a:pPr>
            <a:r>
              <a:rPr lang="es-ES_tradnl" sz="1400" dirty="0">
                <a:solidFill>
                  <a:srgbClr val="5D5D5E"/>
                </a:solidFill>
              </a:rPr>
              <a:t>- Entidad Bancaria en el año 2016 por problemas en el campo de un formulario, envió a la Dirección de Impuestos y Aduanas de su país el valor de impuestos en </a:t>
            </a:r>
            <a:r>
              <a:rPr lang="es-ES_tradnl" sz="1400" b="1" dirty="0">
                <a:solidFill>
                  <a:srgbClr val="5D5D5E"/>
                </a:solidFill>
              </a:rPr>
              <a:t>“0”</a:t>
            </a:r>
            <a:r>
              <a:rPr lang="es-ES_tradnl" sz="1400" dirty="0">
                <a:solidFill>
                  <a:srgbClr val="5D5D5E"/>
                </a:solidFill>
              </a:rPr>
              <a:t>, lo cual acarreó en una multimillonaria multa.</a:t>
            </a:r>
            <a:endParaRPr lang="en-US" sz="1400" dirty="0">
              <a:solidFill>
                <a:srgbClr val="5D5D5E"/>
              </a:solidFill>
            </a:endParaRPr>
          </a:p>
        </p:txBody>
      </p:sp>
      <p:pic>
        <p:nvPicPr>
          <p:cNvPr id="2" name="Imagen 1">
            <a:extLst>
              <a:ext uri="{FF2B5EF4-FFF2-40B4-BE49-F238E27FC236}">
                <a16:creationId xmlns:a16="http://schemas.microsoft.com/office/drawing/2014/main" id="{7A92CE34-3B4F-488B-AD7B-6AE4AD308CE4}"/>
              </a:ext>
            </a:extLst>
          </p:cNvPr>
          <p:cNvPicPr>
            <a:picLocks noChangeAspect="1"/>
          </p:cNvPicPr>
          <p:nvPr/>
        </p:nvPicPr>
        <p:blipFill>
          <a:blip r:embed="rId3"/>
          <a:stretch>
            <a:fillRect/>
          </a:stretch>
        </p:blipFill>
        <p:spPr>
          <a:xfrm>
            <a:off x="549153" y="2738900"/>
            <a:ext cx="6285117" cy="3058219"/>
          </a:xfrm>
          <a:prstGeom prst="rect">
            <a:avLst/>
          </a:prstGeom>
        </p:spPr>
      </p:pic>
      <p:sp>
        <p:nvSpPr>
          <p:cNvPr id="7" name="TextBox 5">
            <a:extLst>
              <a:ext uri="{FF2B5EF4-FFF2-40B4-BE49-F238E27FC236}">
                <a16:creationId xmlns:a16="http://schemas.microsoft.com/office/drawing/2014/main" id="{5927D532-7F19-43F2-AB27-A64322FA7185}"/>
              </a:ext>
            </a:extLst>
          </p:cNvPr>
          <p:cNvSpPr txBox="1"/>
          <p:nvPr/>
        </p:nvSpPr>
        <p:spPr>
          <a:xfrm>
            <a:off x="7650937" y="3429000"/>
            <a:ext cx="3668092" cy="2294722"/>
          </a:xfrm>
          <a:prstGeom prst="rect">
            <a:avLst/>
          </a:prstGeom>
          <a:noFill/>
        </p:spPr>
        <p:txBody>
          <a:bodyPr wrap="square" lIns="0" tIns="36000" rIns="0" bIns="36000" rtlCol="0">
            <a:spAutoFit/>
          </a:bodyPr>
          <a:lstStyle/>
          <a:p>
            <a:pPr>
              <a:lnSpc>
                <a:spcPct val="150000"/>
              </a:lnSpc>
              <a:spcBef>
                <a:spcPts val="1000"/>
              </a:spcBef>
            </a:pPr>
            <a:r>
              <a:rPr lang="es-ES_tradnl" sz="1400" dirty="0">
                <a:solidFill>
                  <a:srgbClr val="5D5D5E"/>
                </a:solidFill>
              </a:rPr>
              <a:t>- El programa televisivo colombiano </a:t>
            </a:r>
            <a:r>
              <a:rPr lang="es-ES_tradnl" sz="1400" b="1" dirty="0">
                <a:solidFill>
                  <a:srgbClr val="5D5D5E"/>
                </a:solidFill>
              </a:rPr>
              <a:t>“Yo me llamo” </a:t>
            </a:r>
            <a:r>
              <a:rPr lang="es-ES_tradnl" sz="1400" dirty="0">
                <a:solidFill>
                  <a:srgbClr val="5D5D5E"/>
                </a:solidFill>
              </a:rPr>
              <a:t>presentó fallas al momento de premiar al ganador final, lo cual permitió que el ganador fuera elegido equívocamente por un represamiento de los votos (mensajes), lo cual, luego de ser auditado obligó a premiar y negociar con ambos participantes finalistas.</a:t>
            </a:r>
            <a:endParaRPr lang="en-US" sz="1400" dirty="0">
              <a:solidFill>
                <a:srgbClr val="5D5D5E"/>
              </a:solidFill>
            </a:endParaRPr>
          </a:p>
        </p:txBody>
      </p:sp>
    </p:spTree>
    <p:extLst>
      <p:ext uri="{BB962C8B-B14F-4D97-AF65-F5344CB8AC3E}">
        <p14:creationId xmlns:p14="http://schemas.microsoft.com/office/powerpoint/2010/main" val="356439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posición de imagen 3" descr="Imagen que contiene texto, mapa&#10;&#10;Descripción generada automáticamente">
            <a:extLst>
              <a:ext uri="{FF2B5EF4-FFF2-40B4-BE49-F238E27FC236}">
                <a16:creationId xmlns:a16="http://schemas.microsoft.com/office/drawing/2014/main" id="{EE7D9D48-090A-4DE6-8785-71D20B642F10}"/>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l="4741" r="4741"/>
          <a:stretch>
            <a:fillRect/>
          </a:stretch>
        </p:blipFill>
        <p:spPr/>
      </p:pic>
      <p:sp>
        <p:nvSpPr>
          <p:cNvPr id="28" name="TextBox 5"/>
          <p:cNvSpPr txBox="1"/>
          <p:nvPr/>
        </p:nvSpPr>
        <p:spPr>
          <a:xfrm>
            <a:off x="6253075" y="294122"/>
            <a:ext cx="4770669" cy="626701"/>
          </a:xfrm>
          <a:prstGeom prst="rect">
            <a:avLst/>
          </a:prstGeom>
          <a:noFill/>
        </p:spPr>
        <p:txBody>
          <a:bodyPr wrap="square" lIns="0" tIns="36000" rIns="216000" bIns="36000" rtlCol="0">
            <a:spAutoFit/>
          </a:bodyPr>
          <a:lstStyle/>
          <a:p>
            <a:pPr>
              <a:spcBef>
                <a:spcPts val="1000"/>
              </a:spcBef>
            </a:pPr>
            <a:r>
              <a:rPr lang="es-ES_tradnl" sz="3600" b="1" dirty="0">
                <a:solidFill>
                  <a:srgbClr val="FFC000"/>
                </a:solidFill>
                <a:latin typeface="Gotham Rounded" charset="0"/>
                <a:ea typeface="Gotham Rounded" charset="0"/>
                <a:cs typeface="Gotham Rounded" charset="0"/>
              </a:rPr>
              <a:t>PIRAMIDE DE PRUEBAS </a:t>
            </a:r>
          </a:p>
        </p:txBody>
      </p:sp>
      <p:grpSp>
        <p:nvGrpSpPr>
          <p:cNvPr id="32" name="Agrupar 31"/>
          <p:cNvGrpSpPr/>
          <p:nvPr/>
        </p:nvGrpSpPr>
        <p:grpSpPr>
          <a:xfrm>
            <a:off x="6150453" y="4803243"/>
            <a:ext cx="5482004" cy="731923"/>
            <a:chOff x="6197248" y="3767374"/>
            <a:chExt cx="4823651" cy="731923"/>
          </a:xfrm>
        </p:grpSpPr>
        <p:sp>
          <p:nvSpPr>
            <p:cNvPr id="33" name="TextBox 7"/>
            <p:cNvSpPr txBox="1"/>
            <p:nvPr/>
          </p:nvSpPr>
          <p:spPr>
            <a:xfrm>
              <a:off x="6319213" y="3767374"/>
              <a:ext cx="4701686" cy="731923"/>
            </a:xfrm>
            <a:prstGeom prst="rect">
              <a:avLst/>
            </a:prstGeom>
            <a:noFill/>
          </p:spPr>
          <p:txBody>
            <a:bodyPr wrap="square" lIns="0" tIns="36000" rIns="216000" bIns="36000" rtlCol="0">
              <a:spAutoFit/>
            </a:bodyPr>
            <a:lstStyle/>
            <a:p>
              <a:pPr>
                <a:lnSpc>
                  <a:spcPct val="130000"/>
                </a:lnSpc>
                <a:spcBef>
                  <a:spcPts val="1000"/>
                </a:spcBef>
              </a:pPr>
              <a:r>
                <a:rPr lang="en-US" sz="1400" b="1" dirty="0">
                  <a:solidFill>
                    <a:srgbClr val="5D5D5E"/>
                  </a:solidFill>
                </a:rPr>
                <a:t>PRUEBAS UNITARIAS: </a:t>
              </a:r>
              <a:r>
                <a:rPr lang="es-CO" sz="1000" dirty="0">
                  <a:solidFill>
                    <a:srgbClr val="5D5D5E"/>
                  </a:solidFill>
                </a:rPr>
                <a:t>Responsabilidad del equipo de Desarrollo, buscando cubrir una funcionalidad especifica con diferentes parámetros. Ojo, no solo un flujo cuando puedo recibir varios.</a:t>
              </a:r>
            </a:p>
          </p:txBody>
        </p:sp>
        <p:sp>
          <p:nvSpPr>
            <p:cNvPr id="34" name="Triángulo 33"/>
            <p:cNvSpPr>
              <a:spLocks noChangeAspect="1"/>
            </p:cNvSpPr>
            <p:nvPr/>
          </p:nvSpPr>
          <p:spPr>
            <a:xfrm rot="5400000">
              <a:off x="6188248" y="3887242"/>
              <a:ext cx="90000" cy="72000"/>
            </a:xfrm>
            <a:prstGeom prst="triangle">
              <a:avLst/>
            </a:prstGeom>
            <a:solidFill>
              <a:srgbClr val="FFD41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es-ES_tradnl"/>
            </a:p>
          </p:txBody>
        </p:sp>
      </p:grpSp>
      <p:cxnSp>
        <p:nvCxnSpPr>
          <p:cNvPr id="9" name="Conector recto de flecha 8">
            <a:extLst>
              <a:ext uri="{FF2B5EF4-FFF2-40B4-BE49-F238E27FC236}">
                <a16:creationId xmlns:a16="http://schemas.microsoft.com/office/drawing/2014/main" id="{A9D24930-DFED-4B62-94B5-47681095EDB0}"/>
              </a:ext>
            </a:extLst>
          </p:cNvPr>
          <p:cNvCxnSpPr/>
          <p:nvPr/>
        </p:nvCxnSpPr>
        <p:spPr>
          <a:xfrm>
            <a:off x="5326602" y="5004111"/>
            <a:ext cx="6535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7">
            <a:extLst>
              <a:ext uri="{FF2B5EF4-FFF2-40B4-BE49-F238E27FC236}">
                <a16:creationId xmlns:a16="http://schemas.microsoft.com/office/drawing/2014/main" id="{9A5DA0C6-B1C2-4CF7-A616-80F174BEB272}"/>
              </a:ext>
            </a:extLst>
          </p:cNvPr>
          <p:cNvSpPr txBox="1"/>
          <p:nvPr/>
        </p:nvSpPr>
        <p:spPr>
          <a:xfrm>
            <a:off x="6284835" y="3611616"/>
            <a:ext cx="5423851" cy="931977"/>
          </a:xfrm>
          <a:prstGeom prst="rect">
            <a:avLst/>
          </a:prstGeom>
          <a:noFill/>
        </p:spPr>
        <p:txBody>
          <a:bodyPr wrap="square" lIns="0" tIns="36000" rIns="216000" bIns="36000" rtlCol="0">
            <a:spAutoFit/>
          </a:bodyPr>
          <a:lstStyle/>
          <a:p>
            <a:pPr>
              <a:lnSpc>
                <a:spcPct val="130000"/>
              </a:lnSpc>
              <a:spcBef>
                <a:spcPts val="1000"/>
              </a:spcBef>
            </a:pPr>
            <a:r>
              <a:rPr lang="en-US" sz="1400" b="1" dirty="0">
                <a:solidFill>
                  <a:srgbClr val="5D5D5E"/>
                </a:solidFill>
              </a:rPr>
              <a:t>PRUEBAS COMPONENTES: </a:t>
            </a:r>
            <a:r>
              <a:rPr lang="es-CO" sz="1000" dirty="0">
                <a:solidFill>
                  <a:srgbClr val="5D5D5E"/>
                </a:solidFill>
              </a:rPr>
              <a:t>Responsabilidad del equipo de Desarrollo, buscando cubrir diferentes componentes cuando se trata de un Microservicio y tenemos que garantizar por ejemplo la persistencia de Datos, el comportamiento de mi componente con las API Externas a nivel modular simulando dichas dependencias, entre otros.</a:t>
            </a:r>
          </a:p>
        </p:txBody>
      </p:sp>
      <p:cxnSp>
        <p:nvCxnSpPr>
          <p:cNvPr id="19" name="Conector recto de flecha 18">
            <a:extLst>
              <a:ext uri="{FF2B5EF4-FFF2-40B4-BE49-F238E27FC236}">
                <a16:creationId xmlns:a16="http://schemas.microsoft.com/office/drawing/2014/main" id="{D302A193-B98F-445C-96B7-B41A17084226}"/>
              </a:ext>
            </a:extLst>
          </p:cNvPr>
          <p:cNvCxnSpPr/>
          <p:nvPr/>
        </p:nvCxnSpPr>
        <p:spPr>
          <a:xfrm>
            <a:off x="5339199" y="1122509"/>
            <a:ext cx="6535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755927D9-C032-4453-8505-71B1B7273DC3}"/>
              </a:ext>
            </a:extLst>
          </p:cNvPr>
          <p:cNvCxnSpPr/>
          <p:nvPr/>
        </p:nvCxnSpPr>
        <p:spPr>
          <a:xfrm>
            <a:off x="5319003" y="4154705"/>
            <a:ext cx="6535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riángulo 33">
            <a:extLst>
              <a:ext uri="{FF2B5EF4-FFF2-40B4-BE49-F238E27FC236}">
                <a16:creationId xmlns:a16="http://schemas.microsoft.com/office/drawing/2014/main" id="{178C5A2B-75D3-4AF2-B705-1994F90D7D51}"/>
              </a:ext>
            </a:extLst>
          </p:cNvPr>
          <p:cNvSpPr>
            <a:spLocks noChangeAspect="1"/>
          </p:cNvSpPr>
          <p:nvPr/>
        </p:nvSpPr>
        <p:spPr>
          <a:xfrm rot="5400000">
            <a:off x="6145209" y="3769722"/>
            <a:ext cx="90000" cy="72000"/>
          </a:xfrm>
          <a:prstGeom prst="triangle">
            <a:avLst/>
          </a:prstGeom>
          <a:solidFill>
            <a:srgbClr val="FFD41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es-CO"/>
          </a:p>
        </p:txBody>
      </p:sp>
      <p:sp>
        <p:nvSpPr>
          <p:cNvPr id="22" name="TextBox 7">
            <a:extLst>
              <a:ext uri="{FF2B5EF4-FFF2-40B4-BE49-F238E27FC236}">
                <a16:creationId xmlns:a16="http://schemas.microsoft.com/office/drawing/2014/main" id="{3DD388E5-523E-4C9D-B70E-237ED5C88102}"/>
              </a:ext>
            </a:extLst>
          </p:cNvPr>
          <p:cNvSpPr txBox="1"/>
          <p:nvPr/>
        </p:nvSpPr>
        <p:spPr>
          <a:xfrm>
            <a:off x="6284835" y="2609919"/>
            <a:ext cx="5351850" cy="931977"/>
          </a:xfrm>
          <a:prstGeom prst="rect">
            <a:avLst/>
          </a:prstGeom>
          <a:noFill/>
        </p:spPr>
        <p:txBody>
          <a:bodyPr wrap="square" lIns="0" tIns="36000" rIns="216000" bIns="36000" rtlCol="0">
            <a:spAutoFit/>
          </a:bodyPr>
          <a:lstStyle/>
          <a:p>
            <a:pPr>
              <a:lnSpc>
                <a:spcPct val="130000"/>
              </a:lnSpc>
              <a:spcBef>
                <a:spcPts val="1000"/>
              </a:spcBef>
            </a:pPr>
            <a:r>
              <a:rPr lang="en-US" sz="1400" b="1" dirty="0">
                <a:solidFill>
                  <a:srgbClr val="5D5D5E"/>
                </a:solidFill>
              </a:rPr>
              <a:t>PRUEBAS INTEGRACIÓN: </a:t>
            </a:r>
            <a:r>
              <a:rPr lang="es-CO" sz="1000" dirty="0">
                <a:solidFill>
                  <a:srgbClr val="5D5D5E"/>
                </a:solidFill>
              </a:rPr>
              <a:t>Responsabilidad del equipo de Desarrollo en apoyo del equipo QA, buscando cubrir los diferentes escenarios modulares con todos los componentes reales, desplegados y consistentes. Entre ellas: Pruebas de Contrato en </a:t>
            </a:r>
            <a:r>
              <a:rPr lang="es-CO" sz="1000" dirty="0" err="1">
                <a:solidFill>
                  <a:srgbClr val="5D5D5E"/>
                </a:solidFill>
              </a:rPr>
              <a:t>APIs</a:t>
            </a:r>
            <a:r>
              <a:rPr lang="es-CO" sz="1000" dirty="0">
                <a:solidFill>
                  <a:srgbClr val="5D5D5E"/>
                </a:solidFill>
              </a:rPr>
              <a:t>, pruebas de pantallas a nivel modular en web, </a:t>
            </a:r>
            <a:r>
              <a:rPr lang="es-CO" sz="1000" dirty="0" err="1">
                <a:solidFill>
                  <a:srgbClr val="5D5D5E"/>
                </a:solidFill>
              </a:rPr>
              <a:t>mobile</a:t>
            </a:r>
            <a:r>
              <a:rPr lang="es-CO" sz="1000" dirty="0">
                <a:solidFill>
                  <a:srgbClr val="5D5D5E"/>
                </a:solidFill>
              </a:rPr>
              <a:t> o desktop (UI).</a:t>
            </a:r>
          </a:p>
        </p:txBody>
      </p:sp>
      <p:sp>
        <p:nvSpPr>
          <p:cNvPr id="24" name="Triángulo 33">
            <a:extLst>
              <a:ext uri="{FF2B5EF4-FFF2-40B4-BE49-F238E27FC236}">
                <a16:creationId xmlns:a16="http://schemas.microsoft.com/office/drawing/2014/main" id="{44246232-6518-4B05-8973-2574EDED78F4}"/>
              </a:ext>
            </a:extLst>
          </p:cNvPr>
          <p:cNvSpPr>
            <a:spLocks noChangeAspect="1"/>
          </p:cNvSpPr>
          <p:nvPr/>
        </p:nvSpPr>
        <p:spPr>
          <a:xfrm rot="5400000">
            <a:off x="6172075" y="2732917"/>
            <a:ext cx="90000" cy="72000"/>
          </a:xfrm>
          <a:prstGeom prst="triangle">
            <a:avLst/>
          </a:prstGeom>
          <a:solidFill>
            <a:srgbClr val="FFD41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es-CO"/>
          </a:p>
        </p:txBody>
      </p:sp>
      <p:grpSp>
        <p:nvGrpSpPr>
          <p:cNvPr id="25" name="Agrupar 31">
            <a:extLst>
              <a:ext uri="{FF2B5EF4-FFF2-40B4-BE49-F238E27FC236}">
                <a16:creationId xmlns:a16="http://schemas.microsoft.com/office/drawing/2014/main" id="{898FB6FD-495B-425E-92BA-DFFC3ECB1667}"/>
              </a:ext>
            </a:extLst>
          </p:cNvPr>
          <p:cNvGrpSpPr/>
          <p:nvPr/>
        </p:nvGrpSpPr>
        <p:grpSpPr>
          <a:xfrm>
            <a:off x="6150452" y="1780426"/>
            <a:ext cx="5518003" cy="731923"/>
            <a:chOff x="6197248" y="3767374"/>
            <a:chExt cx="4855327" cy="731923"/>
          </a:xfrm>
        </p:grpSpPr>
        <p:sp>
          <p:nvSpPr>
            <p:cNvPr id="26" name="TextBox 7">
              <a:extLst>
                <a:ext uri="{FF2B5EF4-FFF2-40B4-BE49-F238E27FC236}">
                  <a16:creationId xmlns:a16="http://schemas.microsoft.com/office/drawing/2014/main" id="{762E6676-0BB7-4C09-831C-89A4FA0B9D02}"/>
                </a:ext>
              </a:extLst>
            </p:cNvPr>
            <p:cNvSpPr txBox="1"/>
            <p:nvPr/>
          </p:nvSpPr>
          <p:spPr>
            <a:xfrm>
              <a:off x="6350889" y="3767374"/>
              <a:ext cx="4701686" cy="731923"/>
            </a:xfrm>
            <a:prstGeom prst="rect">
              <a:avLst/>
            </a:prstGeom>
            <a:noFill/>
          </p:spPr>
          <p:txBody>
            <a:bodyPr wrap="square" lIns="0" tIns="36000" rIns="216000" bIns="36000" rtlCol="0">
              <a:spAutoFit/>
            </a:bodyPr>
            <a:lstStyle/>
            <a:p>
              <a:pPr>
                <a:lnSpc>
                  <a:spcPct val="130000"/>
                </a:lnSpc>
                <a:spcBef>
                  <a:spcPts val="1000"/>
                </a:spcBef>
              </a:pPr>
              <a:r>
                <a:rPr lang="en-US" sz="1400" b="1" dirty="0">
                  <a:solidFill>
                    <a:srgbClr val="5D5D5E"/>
                  </a:solidFill>
                </a:rPr>
                <a:t>PRUEBAS E2E: </a:t>
              </a:r>
              <a:r>
                <a:rPr lang="es-CO" sz="1000" dirty="0">
                  <a:solidFill>
                    <a:srgbClr val="5D5D5E"/>
                  </a:solidFill>
                </a:rPr>
                <a:t>Responsabilidad del equipo de QA, definiendo pocos escenarios, pero todos muy críticos, importantes, transversales y de muy alta generación de valor para el negocio y aplicación, pensando en esta como un todo.</a:t>
              </a:r>
            </a:p>
          </p:txBody>
        </p:sp>
        <p:sp>
          <p:nvSpPr>
            <p:cNvPr id="27" name="Triángulo 33">
              <a:extLst>
                <a:ext uri="{FF2B5EF4-FFF2-40B4-BE49-F238E27FC236}">
                  <a16:creationId xmlns:a16="http://schemas.microsoft.com/office/drawing/2014/main" id="{9C6FFFF9-E170-4788-A4F5-5AB824102810}"/>
                </a:ext>
              </a:extLst>
            </p:cNvPr>
            <p:cNvSpPr>
              <a:spLocks noChangeAspect="1"/>
            </p:cNvSpPr>
            <p:nvPr/>
          </p:nvSpPr>
          <p:spPr>
            <a:xfrm rot="5400000">
              <a:off x="6188248" y="3887242"/>
              <a:ext cx="90000" cy="72000"/>
            </a:xfrm>
            <a:prstGeom prst="triangle">
              <a:avLst/>
            </a:prstGeom>
            <a:solidFill>
              <a:srgbClr val="FFD41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es-ES_tradnl"/>
            </a:p>
          </p:txBody>
        </p:sp>
      </p:grpSp>
      <p:sp>
        <p:nvSpPr>
          <p:cNvPr id="30" name="TextBox 7">
            <a:extLst>
              <a:ext uri="{FF2B5EF4-FFF2-40B4-BE49-F238E27FC236}">
                <a16:creationId xmlns:a16="http://schemas.microsoft.com/office/drawing/2014/main" id="{A96166F3-6834-4A6A-AC27-73438383453D}"/>
              </a:ext>
            </a:extLst>
          </p:cNvPr>
          <p:cNvSpPr txBox="1"/>
          <p:nvPr/>
        </p:nvSpPr>
        <p:spPr>
          <a:xfrm>
            <a:off x="6293293" y="978783"/>
            <a:ext cx="5343392" cy="731923"/>
          </a:xfrm>
          <a:prstGeom prst="rect">
            <a:avLst/>
          </a:prstGeom>
          <a:noFill/>
        </p:spPr>
        <p:txBody>
          <a:bodyPr wrap="square" lIns="0" tIns="36000" rIns="216000" bIns="36000" rtlCol="0">
            <a:spAutoFit/>
          </a:bodyPr>
          <a:lstStyle/>
          <a:p>
            <a:pPr>
              <a:lnSpc>
                <a:spcPct val="130000"/>
              </a:lnSpc>
              <a:spcBef>
                <a:spcPts val="1000"/>
              </a:spcBef>
            </a:pPr>
            <a:r>
              <a:rPr lang="en-US" sz="1400" b="1" dirty="0">
                <a:solidFill>
                  <a:srgbClr val="5D5D5E"/>
                </a:solidFill>
              </a:rPr>
              <a:t>PRUEBAS </a:t>
            </a:r>
            <a:r>
              <a:rPr lang="es-CO" sz="1400" b="1" dirty="0">
                <a:solidFill>
                  <a:srgbClr val="5D5D5E"/>
                </a:solidFill>
              </a:rPr>
              <a:t>EXPLORATORIAS</a:t>
            </a:r>
            <a:r>
              <a:rPr lang="en-US" sz="1400" b="1" dirty="0">
                <a:solidFill>
                  <a:srgbClr val="5D5D5E"/>
                </a:solidFill>
              </a:rPr>
              <a:t>: </a:t>
            </a:r>
            <a:r>
              <a:rPr lang="es-CO" sz="1000" dirty="0">
                <a:solidFill>
                  <a:srgbClr val="5D5D5E"/>
                </a:solidFill>
              </a:rPr>
              <a:t>Responsabilidad del equipo de QA en ayuda con los </a:t>
            </a:r>
            <a:r>
              <a:rPr lang="es-CO" sz="1000" dirty="0" err="1">
                <a:solidFill>
                  <a:srgbClr val="5D5D5E"/>
                </a:solidFill>
              </a:rPr>
              <a:t>Devs</a:t>
            </a:r>
            <a:r>
              <a:rPr lang="es-CO" sz="1000" dirty="0">
                <a:solidFill>
                  <a:srgbClr val="5D5D5E"/>
                </a:solidFill>
              </a:rPr>
              <a:t>, ayudando en explorar diferentes escenarios que no son posibles automatizarlos y se requieren realizar de manera manual. </a:t>
            </a:r>
            <a:r>
              <a:rPr lang="es-CO" sz="1000" dirty="0" err="1">
                <a:solidFill>
                  <a:srgbClr val="5D5D5E"/>
                </a:solidFill>
              </a:rPr>
              <a:t>Ejm</a:t>
            </a:r>
            <a:r>
              <a:rPr lang="es-CO" sz="1000" dirty="0">
                <a:solidFill>
                  <a:srgbClr val="5D5D5E"/>
                </a:solidFill>
              </a:rPr>
              <a:t>: </a:t>
            </a:r>
            <a:r>
              <a:rPr lang="es-CO" sz="1000" dirty="0" err="1">
                <a:solidFill>
                  <a:srgbClr val="5D5D5E"/>
                </a:solidFill>
              </a:rPr>
              <a:t>PinPad</a:t>
            </a:r>
            <a:r>
              <a:rPr lang="es-CO" sz="1000" dirty="0">
                <a:solidFill>
                  <a:srgbClr val="5D5D5E"/>
                </a:solidFill>
              </a:rPr>
              <a:t>, Huellas, Reconocimiento Facial, etc.</a:t>
            </a:r>
          </a:p>
        </p:txBody>
      </p:sp>
      <p:sp>
        <p:nvSpPr>
          <p:cNvPr id="31" name="Triángulo 33">
            <a:extLst>
              <a:ext uri="{FF2B5EF4-FFF2-40B4-BE49-F238E27FC236}">
                <a16:creationId xmlns:a16="http://schemas.microsoft.com/office/drawing/2014/main" id="{361C7B4B-6386-4F8A-8D3E-F7BBF0B6083D}"/>
              </a:ext>
            </a:extLst>
          </p:cNvPr>
          <p:cNvSpPr>
            <a:spLocks noChangeAspect="1"/>
          </p:cNvSpPr>
          <p:nvPr/>
        </p:nvSpPr>
        <p:spPr>
          <a:xfrm rot="5400000">
            <a:off x="6182833" y="1126596"/>
            <a:ext cx="90000" cy="81827"/>
          </a:xfrm>
          <a:prstGeom prst="triangle">
            <a:avLst/>
          </a:prstGeom>
          <a:solidFill>
            <a:srgbClr val="FFD41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es-ES_tradnl"/>
          </a:p>
        </p:txBody>
      </p:sp>
      <p:pic>
        <p:nvPicPr>
          <p:cNvPr id="35" name="Google Shape;77;p15">
            <a:extLst>
              <a:ext uri="{FF2B5EF4-FFF2-40B4-BE49-F238E27FC236}">
                <a16:creationId xmlns:a16="http://schemas.microsoft.com/office/drawing/2014/main" id="{7F0FCB82-EDC7-4E7E-A4E8-8671C880B56E}"/>
              </a:ext>
            </a:extLst>
          </p:cNvPr>
          <p:cNvPicPr preferRelativeResize="0"/>
          <p:nvPr/>
        </p:nvPicPr>
        <p:blipFill>
          <a:blip r:embed="rId4">
            <a:alphaModFix/>
          </a:blip>
          <a:stretch>
            <a:fillRect/>
          </a:stretch>
        </p:blipFill>
        <p:spPr>
          <a:xfrm>
            <a:off x="10554133" y="5518279"/>
            <a:ext cx="1013027" cy="1045599"/>
          </a:xfrm>
          <a:prstGeom prst="rect">
            <a:avLst/>
          </a:prstGeom>
          <a:noFill/>
          <a:ln>
            <a:noFill/>
          </a:ln>
        </p:spPr>
      </p:pic>
      <p:cxnSp>
        <p:nvCxnSpPr>
          <p:cNvPr id="23" name="Conector recto de flecha 22">
            <a:extLst>
              <a:ext uri="{FF2B5EF4-FFF2-40B4-BE49-F238E27FC236}">
                <a16:creationId xmlns:a16="http://schemas.microsoft.com/office/drawing/2014/main" id="{755F3B96-9FB9-414D-B69B-4FA59F9ECAAA}"/>
              </a:ext>
            </a:extLst>
          </p:cNvPr>
          <p:cNvCxnSpPr/>
          <p:nvPr/>
        </p:nvCxnSpPr>
        <p:spPr>
          <a:xfrm>
            <a:off x="5339199" y="3231536"/>
            <a:ext cx="6535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id="{2E9E46C4-8E43-490C-B091-43E2BA7AEA7D}"/>
              </a:ext>
            </a:extLst>
          </p:cNvPr>
          <p:cNvCxnSpPr/>
          <p:nvPr/>
        </p:nvCxnSpPr>
        <p:spPr>
          <a:xfrm>
            <a:off x="5356954" y="1973961"/>
            <a:ext cx="6535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134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esquinas redondeadas 5">
            <a:extLst>
              <a:ext uri="{FF2B5EF4-FFF2-40B4-BE49-F238E27FC236}">
                <a16:creationId xmlns:a16="http://schemas.microsoft.com/office/drawing/2014/main" id="{B9AC3882-FB67-4E2E-AC19-7B91DEB4AE2A}"/>
              </a:ext>
            </a:extLst>
          </p:cNvPr>
          <p:cNvSpPr/>
          <p:nvPr/>
        </p:nvSpPr>
        <p:spPr>
          <a:xfrm>
            <a:off x="5131293" y="3015425"/>
            <a:ext cx="5910114" cy="356284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Rectángulo: esquinas redondeadas 4">
            <a:extLst>
              <a:ext uri="{FF2B5EF4-FFF2-40B4-BE49-F238E27FC236}">
                <a16:creationId xmlns:a16="http://schemas.microsoft.com/office/drawing/2014/main" id="{B4071C66-8851-4A89-B3E6-F5B4FF1BB2EB}"/>
              </a:ext>
            </a:extLst>
          </p:cNvPr>
          <p:cNvSpPr/>
          <p:nvPr/>
        </p:nvSpPr>
        <p:spPr>
          <a:xfrm>
            <a:off x="5131293" y="452761"/>
            <a:ext cx="5910114" cy="242360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TextBox 5"/>
          <p:cNvSpPr txBox="1"/>
          <p:nvPr/>
        </p:nvSpPr>
        <p:spPr>
          <a:xfrm>
            <a:off x="697073" y="452761"/>
            <a:ext cx="4250167" cy="1180699"/>
          </a:xfrm>
          <a:prstGeom prst="rect">
            <a:avLst/>
          </a:prstGeom>
          <a:noFill/>
        </p:spPr>
        <p:txBody>
          <a:bodyPr wrap="square" lIns="0" tIns="36000" rIns="216000" bIns="36000" rtlCol="0">
            <a:spAutoFit/>
          </a:bodyPr>
          <a:lstStyle/>
          <a:p>
            <a:pPr>
              <a:spcBef>
                <a:spcPts val="1000"/>
              </a:spcBef>
            </a:pPr>
            <a:r>
              <a:rPr lang="es-CO" sz="3600" b="1" dirty="0">
                <a:solidFill>
                  <a:srgbClr val="FFC000"/>
                </a:solidFill>
              </a:rPr>
              <a:t>TDD - Test </a:t>
            </a:r>
            <a:r>
              <a:rPr lang="es-CO" sz="3600" b="1" dirty="0" err="1">
                <a:solidFill>
                  <a:srgbClr val="FFC000"/>
                </a:solidFill>
              </a:rPr>
              <a:t>Driven</a:t>
            </a:r>
            <a:r>
              <a:rPr lang="es-CO" sz="3600" b="1" dirty="0">
                <a:solidFill>
                  <a:srgbClr val="FFC000"/>
                </a:solidFill>
              </a:rPr>
              <a:t> </a:t>
            </a:r>
            <a:r>
              <a:rPr lang="es-CO" sz="3600" b="1" dirty="0" err="1">
                <a:solidFill>
                  <a:srgbClr val="FFC000"/>
                </a:solidFill>
              </a:rPr>
              <a:t>Development</a:t>
            </a:r>
            <a:endParaRPr lang="en-US" sz="3400" b="1" dirty="0">
              <a:solidFill>
                <a:srgbClr val="FFC000"/>
              </a:solidFill>
              <a:latin typeface="Gotham Rounded" charset="0"/>
              <a:ea typeface="Gotham Rounded" charset="0"/>
              <a:cs typeface="Gotham Rounded" charset="0"/>
            </a:endParaRPr>
          </a:p>
        </p:txBody>
      </p:sp>
      <p:sp>
        <p:nvSpPr>
          <p:cNvPr id="17" name="TextBox 5"/>
          <p:cNvSpPr txBox="1"/>
          <p:nvPr/>
        </p:nvSpPr>
        <p:spPr>
          <a:xfrm>
            <a:off x="5546457" y="530864"/>
            <a:ext cx="5601482" cy="2618465"/>
          </a:xfrm>
          <a:prstGeom prst="rect">
            <a:avLst/>
          </a:prstGeom>
          <a:noFill/>
        </p:spPr>
        <p:txBody>
          <a:bodyPr wrap="square" lIns="0" tIns="36000" rIns="0" bIns="36000" rtlCol="0">
            <a:spAutoFit/>
          </a:bodyPr>
          <a:lstStyle/>
          <a:p>
            <a:pPr>
              <a:lnSpc>
                <a:spcPct val="150000"/>
              </a:lnSpc>
              <a:spcBef>
                <a:spcPts val="1000"/>
              </a:spcBef>
            </a:pPr>
            <a:r>
              <a:rPr lang="es-ES_tradnl" sz="1200" b="1" dirty="0">
                <a:solidFill>
                  <a:srgbClr val="5D5D5E"/>
                </a:solidFill>
              </a:rPr>
              <a:t>Las tres leyes del TDD</a:t>
            </a:r>
          </a:p>
          <a:p>
            <a:pPr>
              <a:lnSpc>
                <a:spcPct val="150000"/>
              </a:lnSpc>
              <a:spcBef>
                <a:spcPts val="1000"/>
              </a:spcBef>
            </a:pPr>
            <a:r>
              <a:rPr lang="es-ES_tradnl" sz="1200" dirty="0">
                <a:solidFill>
                  <a:srgbClr val="5D5D5E"/>
                </a:solidFill>
              </a:rPr>
              <a:t>1. No escribirás código de Producción sin antes escribir un test que falle</a:t>
            </a:r>
          </a:p>
          <a:p>
            <a:pPr>
              <a:lnSpc>
                <a:spcPct val="150000"/>
              </a:lnSpc>
              <a:spcBef>
                <a:spcPts val="1000"/>
              </a:spcBef>
            </a:pPr>
            <a:r>
              <a:rPr lang="es-ES_tradnl" sz="1200" dirty="0">
                <a:solidFill>
                  <a:srgbClr val="5D5D5E"/>
                </a:solidFill>
              </a:rPr>
              <a:t>2. No escribirás mas de un test suficiente para fallar</a:t>
            </a:r>
          </a:p>
          <a:p>
            <a:pPr>
              <a:lnSpc>
                <a:spcPct val="150000"/>
              </a:lnSpc>
              <a:spcBef>
                <a:spcPts val="1000"/>
              </a:spcBef>
            </a:pPr>
            <a:r>
              <a:rPr lang="es-ES_tradnl" sz="1200" dirty="0">
                <a:solidFill>
                  <a:srgbClr val="5D5D5E"/>
                </a:solidFill>
              </a:rPr>
              <a:t>3. No escribirás mas código del necesario para hacer pasar el Test ( Y el </a:t>
            </a:r>
            <a:r>
              <a:rPr lang="es-ES_tradnl" sz="1200" dirty="0" err="1">
                <a:solidFill>
                  <a:srgbClr val="5D5D5E"/>
                </a:solidFill>
              </a:rPr>
              <a:t>Refactoring</a:t>
            </a:r>
            <a:r>
              <a:rPr lang="es-ES_tradnl" sz="1200" dirty="0">
                <a:solidFill>
                  <a:srgbClr val="5D5D5E"/>
                </a:solidFill>
              </a:rPr>
              <a:t>???)</a:t>
            </a:r>
          </a:p>
          <a:p>
            <a:pPr>
              <a:lnSpc>
                <a:spcPct val="150000"/>
              </a:lnSpc>
              <a:spcBef>
                <a:spcPts val="1000"/>
              </a:spcBef>
            </a:pPr>
            <a:r>
              <a:rPr lang="es-ES_tradnl" sz="1200" dirty="0">
                <a:solidFill>
                  <a:srgbClr val="5D5D5E"/>
                </a:solidFill>
              </a:rPr>
              <a:t>                                                                          </a:t>
            </a:r>
            <a:r>
              <a:rPr lang="es-ES_tradnl" sz="1000" i="1" u="sng" dirty="0" err="1">
                <a:solidFill>
                  <a:srgbClr val="5D5D5E"/>
                </a:solidFill>
              </a:rPr>
              <a:t>By</a:t>
            </a:r>
            <a:r>
              <a:rPr lang="es-ES_tradnl" sz="1000" i="1" u="sng" dirty="0">
                <a:solidFill>
                  <a:srgbClr val="5D5D5E"/>
                </a:solidFill>
              </a:rPr>
              <a:t>: Robert C. Martin</a:t>
            </a:r>
          </a:p>
          <a:p>
            <a:pPr>
              <a:lnSpc>
                <a:spcPct val="150000"/>
              </a:lnSpc>
              <a:spcBef>
                <a:spcPts val="1000"/>
              </a:spcBef>
            </a:pPr>
            <a:endParaRPr lang="en-US" sz="1200" dirty="0">
              <a:solidFill>
                <a:srgbClr val="5D5D5E"/>
              </a:solidFill>
            </a:endParaRPr>
          </a:p>
        </p:txBody>
      </p:sp>
      <p:pic>
        <p:nvPicPr>
          <p:cNvPr id="4" name="Imagen 3">
            <a:extLst>
              <a:ext uri="{FF2B5EF4-FFF2-40B4-BE49-F238E27FC236}">
                <a16:creationId xmlns:a16="http://schemas.microsoft.com/office/drawing/2014/main" id="{1365294D-9F77-4E4A-8F63-9AF82BBC26AE}"/>
              </a:ext>
            </a:extLst>
          </p:cNvPr>
          <p:cNvPicPr>
            <a:picLocks noChangeAspect="1"/>
          </p:cNvPicPr>
          <p:nvPr/>
        </p:nvPicPr>
        <p:blipFill>
          <a:blip r:embed="rId3"/>
          <a:stretch>
            <a:fillRect/>
          </a:stretch>
        </p:blipFill>
        <p:spPr>
          <a:xfrm>
            <a:off x="848753" y="2107859"/>
            <a:ext cx="3431509" cy="3055678"/>
          </a:xfrm>
          <a:prstGeom prst="rect">
            <a:avLst/>
          </a:prstGeom>
        </p:spPr>
      </p:pic>
      <p:sp>
        <p:nvSpPr>
          <p:cNvPr id="10" name="TextBox 5">
            <a:extLst>
              <a:ext uri="{FF2B5EF4-FFF2-40B4-BE49-F238E27FC236}">
                <a16:creationId xmlns:a16="http://schemas.microsoft.com/office/drawing/2014/main" id="{0AA06681-2EBF-4AD5-8335-002C6D442D39}"/>
              </a:ext>
            </a:extLst>
          </p:cNvPr>
          <p:cNvSpPr txBox="1"/>
          <p:nvPr/>
        </p:nvSpPr>
        <p:spPr>
          <a:xfrm>
            <a:off x="5439925" y="3149329"/>
            <a:ext cx="5601482" cy="3428943"/>
          </a:xfrm>
          <a:prstGeom prst="rect">
            <a:avLst/>
          </a:prstGeom>
          <a:noFill/>
        </p:spPr>
        <p:txBody>
          <a:bodyPr wrap="square" lIns="0" tIns="36000" rIns="0" bIns="36000" rtlCol="0">
            <a:spAutoFit/>
          </a:bodyPr>
          <a:lstStyle/>
          <a:p>
            <a:pPr>
              <a:lnSpc>
                <a:spcPct val="150000"/>
              </a:lnSpc>
              <a:spcBef>
                <a:spcPts val="1000"/>
              </a:spcBef>
            </a:pPr>
            <a:r>
              <a:rPr lang="es-ES_tradnl" sz="1200" b="1" dirty="0">
                <a:solidFill>
                  <a:srgbClr val="5D5D5E"/>
                </a:solidFill>
              </a:rPr>
              <a:t>TDD como herramienta de Diseño</a:t>
            </a:r>
          </a:p>
          <a:p>
            <a:pPr>
              <a:lnSpc>
                <a:spcPct val="150000"/>
              </a:lnSpc>
              <a:spcBef>
                <a:spcPts val="1000"/>
              </a:spcBef>
            </a:pPr>
            <a:r>
              <a:rPr lang="es-CO" sz="1200" dirty="0">
                <a:solidFill>
                  <a:srgbClr val="5D5D5E"/>
                </a:solidFill>
              </a:rPr>
              <a:t>TDD nos ayuda a tener mejor Código, y no más test innecesarios. Con los requisitos definidos realizamos una serie de pasos:</a:t>
            </a:r>
          </a:p>
          <a:p>
            <a:pPr marL="228600" indent="-228600">
              <a:lnSpc>
                <a:spcPct val="150000"/>
              </a:lnSpc>
              <a:spcBef>
                <a:spcPts val="1000"/>
              </a:spcBef>
              <a:buAutoNum type="arabicPeriod"/>
            </a:pPr>
            <a:r>
              <a:rPr lang="es-CO" sz="1200" dirty="0">
                <a:solidFill>
                  <a:srgbClr val="5D5D5E"/>
                </a:solidFill>
              </a:rPr>
              <a:t>Escogemos el requisito (ojalá sea de nuestro agrado)</a:t>
            </a:r>
          </a:p>
          <a:p>
            <a:pPr marL="228600" indent="-228600">
              <a:lnSpc>
                <a:spcPct val="150000"/>
              </a:lnSpc>
              <a:spcBef>
                <a:spcPts val="1000"/>
              </a:spcBef>
              <a:buAutoNum type="arabicPeriod"/>
            </a:pPr>
            <a:r>
              <a:rPr lang="es-CO" sz="1200" dirty="0">
                <a:solidFill>
                  <a:srgbClr val="5D5D5E"/>
                </a:solidFill>
              </a:rPr>
              <a:t>Escribimos un test que falle (Que no sea vacío en lo posible)</a:t>
            </a:r>
          </a:p>
          <a:p>
            <a:pPr marL="228600" indent="-228600">
              <a:lnSpc>
                <a:spcPct val="150000"/>
              </a:lnSpc>
              <a:spcBef>
                <a:spcPts val="1000"/>
              </a:spcBef>
              <a:buAutoNum type="arabicPeriod"/>
            </a:pPr>
            <a:r>
              <a:rPr lang="es-CO" sz="1200" dirty="0">
                <a:solidFill>
                  <a:srgbClr val="5D5D5E"/>
                </a:solidFill>
              </a:rPr>
              <a:t> Creamos la implementación mínima para que pase el test</a:t>
            </a:r>
          </a:p>
          <a:p>
            <a:pPr marL="228600" indent="-228600">
              <a:lnSpc>
                <a:spcPct val="150000"/>
              </a:lnSpc>
              <a:spcBef>
                <a:spcPts val="1000"/>
              </a:spcBef>
              <a:buAutoNum type="arabicPeriod"/>
            </a:pPr>
            <a:r>
              <a:rPr lang="es-CO" sz="1200" dirty="0">
                <a:solidFill>
                  <a:srgbClr val="5D5D5E"/>
                </a:solidFill>
              </a:rPr>
              <a:t>Ejecutamos los test hasta que pasen</a:t>
            </a:r>
          </a:p>
          <a:p>
            <a:pPr marL="228600" indent="-228600">
              <a:lnSpc>
                <a:spcPct val="150000"/>
              </a:lnSpc>
              <a:spcBef>
                <a:spcPts val="1000"/>
              </a:spcBef>
              <a:buAutoNum type="arabicPeriod"/>
            </a:pPr>
            <a:r>
              <a:rPr lang="es-CO" sz="1200" dirty="0">
                <a:solidFill>
                  <a:srgbClr val="5D5D5E"/>
                </a:solidFill>
              </a:rPr>
              <a:t>Refactorizamos para que quede mejor el código (</a:t>
            </a:r>
            <a:r>
              <a:rPr lang="es-CO" sz="1200" dirty="0" err="1">
                <a:solidFill>
                  <a:srgbClr val="5D5D5E"/>
                </a:solidFill>
              </a:rPr>
              <a:t>Re-ejecutamos</a:t>
            </a:r>
            <a:r>
              <a:rPr lang="es-CO" sz="1200" dirty="0">
                <a:solidFill>
                  <a:srgbClr val="5D5D5E"/>
                </a:solidFill>
              </a:rPr>
              <a:t> las pruebas)</a:t>
            </a:r>
          </a:p>
          <a:p>
            <a:pPr>
              <a:lnSpc>
                <a:spcPct val="150000"/>
              </a:lnSpc>
              <a:spcBef>
                <a:spcPts val="1000"/>
              </a:spcBef>
            </a:pPr>
            <a:r>
              <a:rPr lang="es-CO" sz="1200" dirty="0">
                <a:solidFill>
                  <a:srgbClr val="5D5D5E"/>
                </a:solidFill>
              </a:rPr>
              <a:t>                                                                         </a:t>
            </a:r>
            <a:r>
              <a:rPr lang="es-CO" sz="1000" i="1" u="sng" dirty="0" err="1">
                <a:solidFill>
                  <a:srgbClr val="5D5D5E"/>
                </a:solidFill>
              </a:rPr>
              <a:t>By</a:t>
            </a:r>
            <a:r>
              <a:rPr lang="es-CO" sz="1000" i="1" u="sng" dirty="0">
                <a:solidFill>
                  <a:srgbClr val="5D5D5E"/>
                </a:solidFill>
              </a:rPr>
              <a:t>: Kent Beck</a:t>
            </a:r>
          </a:p>
        </p:txBody>
      </p:sp>
      <p:pic>
        <p:nvPicPr>
          <p:cNvPr id="14" name="Google Shape;77;p15">
            <a:extLst>
              <a:ext uri="{FF2B5EF4-FFF2-40B4-BE49-F238E27FC236}">
                <a16:creationId xmlns:a16="http://schemas.microsoft.com/office/drawing/2014/main" id="{756851A5-5E4F-4F79-82C1-DCEED3123DD8}"/>
              </a:ext>
            </a:extLst>
          </p:cNvPr>
          <p:cNvPicPr preferRelativeResize="0"/>
          <p:nvPr/>
        </p:nvPicPr>
        <p:blipFill>
          <a:blip r:embed="rId4">
            <a:alphaModFix/>
          </a:blip>
          <a:stretch>
            <a:fillRect/>
          </a:stretch>
        </p:blipFill>
        <p:spPr>
          <a:xfrm>
            <a:off x="11060646" y="5163537"/>
            <a:ext cx="1013027" cy="1045599"/>
          </a:xfrm>
          <a:prstGeom prst="rect">
            <a:avLst/>
          </a:prstGeom>
          <a:noFill/>
          <a:ln>
            <a:noFill/>
          </a:ln>
        </p:spPr>
      </p:pic>
    </p:spTree>
    <p:extLst>
      <p:ext uri="{BB962C8B-B14F-4D97-AF65-F5344CB8AC3E}">
        <p14:creationId xmlns:p14="http://schemas.microsoft.com/office/powerpoint/2010/main" val="889902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Title 1"/>
          <p:cNvSpPr txBox="1">
            <a:spLocks/>
          </p:cNvSpPr>
          <p:nvPr/>
        </p:nvSpPr>
        <p:spPr>
          <a:xfrm>
            <a:off x="1029810" y="636261"/>
            <a:ext cx="3648722" cy="3900228"/>
          </a:xfrm>
          <a:prstGeom prst="rect">
            <a:avLst/>
          </a:prstGeom>
          <a:effectLst/>
        </p:spPr>
        <p:txBody>
          <a:bodyPr vert="horz" lIns="0" tIns="192024" rIns="0" bIns="0" rtlCol="0" anchor="t" anchorCtr="0">
            <a:noAutofit/>
          </a:bodyPr>
          <a:lstStyle>
            <a:lvl1pPr algn="l" defTabSz="914318" rtl="0" eaLnBrk="1" latinLnBrk="0" hangingPunct="1">
              <a:lnSpc>
                <a:spcPct val="80000"/>
              </a:lnSpc>
              <a:spcBef>
                <a:spcPct val="0"/>
              </a:spcBef>
              <a:buNone/>
              <a:defRPr sz="3600" b="1" i="0" kern="1200" spc="-100" baseline="0">
                <a:solidFill>
                  <a:srgbClr val="FFD416"/>
                </a:solidFill>
                <a:latin typeface="Gotham Rounded Negrita" charset="0"/>
                <a:ea typeface="Gotham Rounded Negrita" charset="0"/>
                <a:cs typeface="Gotham Rounded Negrita" charset="0"/>
              </a:defRPr>
            </a:lvl1pPr>
          </a:lstStyle>
          <a:p>
            <a:r>
              <a:rPr lang="es-ES_tradnl" sz="3400" dirty="0">
                <a:solidFill>
                  <a:srgbClr val="FFC000"/>
                </a:solidFill>
                <a:latin typeface="Gotham Rounded" charset="0"/>
                <a:ea typeface="Gotham Rounded" charset="0"/>
                <a:cs typeface="Gotham Rounded" charset="0"/>
              </a:rPr>
              <a:t>PRINCIPIOS:</a:t>
            </a:r>
          </a:p>
          <a:p>
            <a:endParaRPr lang="es-ES_tradnl" sz="3400" dirty="0">
              <a:solidFill>
                <a:srgbClr val="FFC000"/>
              </a:solidFill>
              <a:latin typeface="Gotham Rounded" charset="0"/>
              <a:ea typeface="Gotham Rounded" charset="0"/>
              <a:cs typeface="Gotham Rounded" charset="0"/>
            </a:endParaRPr>
          </a:p>
          <a:p>
            <a:r>
              <a:rPr lang="es-ES_tradnl" sz="3400" dirty="0">
                <a:solidFill>
                  <a:srgbClr val="FFC000"/>
                </a:solidFill>
                <a:latin typeface="Gotham Rounded" charset="0"/>
                <a:ea typeface="Gotham Rounded" charset="0"/>
                <a:cs typeface="Gotham Rounded" charset="0"/>
              </a:rPr>
              <a:t>- AAA</a:t>
            </a:r>
            <a:endParaRPr lang="en-US" sz="3400" dirty="0">
              <a:solidFill>
                <a:srgbClr val="FFC000"/>
              </a:solidFill>
              <a:latin typeface="Gotham Rounded" charset="0"/>
              <a:ea typeface="Gotham Rounded" charset="0"/>
              <a:cs typeface="Gotham Rounded" charset="0"/>
            </a:endParaRPr>
          </a:p>
        </p:txBody>
      </p:sp>
      <p:pic>
        <p:nvPicPr>
          <p:cNvPr id="2" name="Imagen 1">
            <a:extLst>
              <a:ext uri="{FF2B5EF4-FFF2-40B4-BE49-F238E27FC236}">
                <a16:creationId xmlns:a16="http://schemas.microsoft.com/office/drawing/2014/main" id="{DBA2C9D5-8B3C-48FA-AA66-09F217F96C8C}"/>
              </a:ext>
            </a:extLst>
          </p:cNvPr>
          <p:cNvPicPr>
            <a:picLocks noChangeAspect="1"/>
          </p:cNvPicPr>
          <p:nvPr/>
        </p:nvPicPr>
        <p:blipFill>
          <a:blip r:embed="rId3"/>
          <a:stretch>
            <a:fillRect/>
          </a:stretch>
        </p:blipFill>
        <p:spPr>
          <a:xfrm>
            <a:off x="4951773" y="347538"/>
            <a:ext cx="5633368" cy="6162923"/>
          </a:xfrm>
          <a:prstGeom prst="rect">
            <a:avLst/>
          </a:prstGeom>
        </p:spPr>
      </p:pic>
      <p:pic>
        <p:nvPicPr>
          <p:cNvPr id="4" name="Google Shape;77;p15">
            <a:extLst>
              <a:ext uri="{FF2B5EF4-FFF2-40B4-BE49-F238E27FC236}">
                <a16:creationId xmlns:a16="http://schemas.microsoft.com/office/drawing/2014/main" id="{F27B2AEC-3E88-461B-B1A5-B7A01DC9265C}"/>
              </a:ext>
            </a:extLst>
          </p:cNvPr>
          <p:cNvPicPr preferRelativeResize="0"/>
          <p:nvPr/>
        </p:nvPicPr>
        <p:blipFill>
          <a:blip r:embed="rId4">
            <a:alphaModFix/>
          </a:blip>
          <a:stretch>
            <a:fillRect/>
          </a:stretch>
        </p:blipFill>
        <p:spPr>
          <a:xfrm>
            <a:off x="10687298" y="5464862"/>
            <a:ext cx="1013027" cy="1045599"/>
          </a:xfrm>
          <a:prstGeom prst="rect">
            <a:avLst/>
          </a:prstGeom>
          <a:noFill/>
          <a:ln>
            <a:noFill/>
          </a:ln>
        </p:spPr>
      </p:pic>
    </p:spTree>
    <p:extLst>
      <p:ext uri="{BB962C8B-B14F-4D97-AF65-F5344CB8AC3E}">
        <p14:creationId xmlns:p14="http://schemas.microsoft.com/office/powerpoint/2010/main" val="525395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txBox="1">
            <a:spLocks/>
          </p:cNvSpPr>
          <p:nvPr/>
        </p:nvSpPr>
        <p:spPr>
          <a:xfrm>
            <a:off x="1029810" y="636261"/>
            <a:ext cx="3648722" cy="3900228"/>
          </a:xfrm>
          <a:prstGeom prst="rect">
            <a:avLst/>
          </a:prstGeom>
          <a:effectLst/>
        </p:spPr>
        <p:txBody>
          <a:bodyPr vert="horz" lIns="0" tIns="192024" rIns="0" bIns="0" rtlCol="0" anchor="t" anchorCtr="0">
            <a:noAutofit/>
          </a:bodyPr>
          <a:lstStyle>
            <a:lvl1pPr algn="l" defTabSz="914318" rtl="0" eaLnBrk="1" latinLnBrk="0" hangingPunct="1">
              <a:lnSpc>
                <a:spcPct val="80000"/>
              </a:lnSpc>
              <a:spcBef>
                <a:spcPct val="0"/>
              </a:spcBef>
              <a:buNone/>
              <a:defRPr sz="3600" b="1" i="0" kern="1200" spc="-100" baseline="0">
                <a:solidFill>
                  <a:srgbClr val="FFD416"/>
                </a:solidFill>
                <a:latin typeface="Gotham Rounded Negrita" charset="0"/>
                <a:ea typeface="Gotham Rounded Negrita" charset="0"/>
                <a:cs typeface="Gotham Rounded Negrita" charset="0"/>
              </a:defRPr>
            </a:lvl1pPr>
          </a:lstStyle>
          <a:p>
            <a:r>
              <a:rPr lang="es-ES_tradnl" sz="3400" dirty="0">
                <a:solidFill>
                  <a:srgbClr val="FFC000"/>
                </a:solidFill>
                <a:latin typeface="Gotham Rounded" charset="0"/>
                <a:ea typeface="Gotham Rounded" charset="0"/>
                <a:cs typeface="Gotham Rounded" charset="0"/>
              </a:rPr>
              <a:t>PRINCIPIOS:</a:t>
            </a:r>
          </a:p>
          <a:p>
            <a:endParaRPr lang="es-ES_tradnl" sz="3400" dirty="0">
              <a:solidFill>
                <a:srgbClr val="FFC000"/>
              </a:solidFill>
              <a:latin typeface="Gotham Rounded" charset="0"/>
              <a:ea typeface="Gotham Rounded" charset="0"/>
              <a:cs typeface="Gotham Rounded" charset="0"/>
            </a:endParaRPr>
          </a:p>
          <a:p>
            <a:r>
              <a:rPr lang="es-ES_tradnl" sz="3400" dirty="0">
                <a:solidFill>
                  <a:srgbClr val="FFC000"/>
                </a:solidFill>
                <a:latin typeface="Gotham Rounded" charset="0"/>
                <a:ea typeface="Gotham Rounded" charset="0"/>
                <a:cs typeface="Gotham Rounded" charset="0"/>
              </a:rPr>
              <a:t>- AAA</a:t>
            </a:r>
            <a:endParaRPr lang="en-US" sz="3400" dirty="0">
              <a:solidFill>
                <a:srgbClr val="FFC000"/>
              </a:solidFill>
              <a:latin typeface="Gotham Rounded" charset="0"/>
              <a:ea typeface="Gotham Rounded" charset="0"/>
              <a:cs typeface="Gotham Rounded" charset="0"/>
            </a:endParaRPr>
          </a:p>
        </p:txBody>
      </p:sp>
      <p:pic>
        <p:nvPicPr>
          <p:cNvPr id="4" name="Google Shape;77;p15">
            <a:extLst>
              <a:ext uri="{FF2B5EF4-FFF2-40B4-BE49-F238E27FC236}">
                <a16:creationId xmlns:a16="http://schemas.microsoft.com/office/drawing/2014/main" id="{F27B2AEC-3E88-461B-B1A5-B7A01DC9265C}"/>
              </a:ext>
            </a:extLst>
          </p:cNvPr>
          <p:cNvPicPr preferRelativeResize="0"/>
          <p:nvPr/>
        </p:nvPicPr>
        <p:blipFill>
          <a:blip r:embed="rId3">
            <a:alphaModFix/>
          </a:blip>
          <a:stretch>
            <a:fillRect/>
          </a:stretch>
        </p:blipFill>
        <p:spPr>
          <a:xfrm>
            <a:off x="10687298" y="5464862"/>
            <a:ext cx="1013027" cy="1045599"/>
          </a:xfrm>
          <a:prstGeom prst="rect">
            <a:avLst/>
          </a:prstGeom>
          <a:noFill/>
          <a:ln>
            <a:noFill/>
          </a:ln>
        </p:spPr>
      </p:pic>
      <p:pic>
        <p:nvPicPr>
          <p:cNvPr id="10" name="Imagen 9">
            <a:extLst>
              <a:ext uri="{FF2B5EF4-FFF2-40B4-BE49-F238E27FC236}">
                <a16:creationId xmlns:a16="http://schemas.microsoft.com/office/drawing/2014/main" id="{F81C9322-A5B1-48B6-AE50-F3817AEAEF81}"/>
              </a:ext>
            </a:extLst>
          </p:cNvPr>
          <p:cNvPicPr>
            <a:picLocks noChangeAspect="1"/>
          </p:cNvPicPr>
          <p:nvPr/>
        </p:nvPicPr>
        <p:blipFill>
          <a:blip r:embed="rId4"/>
          <a:stretch>
            <a:fillRect/>
          </a:stretch>
        </p:blipFill>
        <p:spPr>
          <a:xfrm>
            <a:off x="4194810" y="636261"/>
            <a:ext cx="5793252" cy="2984588"/>
          </a:xfrm>
          <a:prstGeom prst="rect">
            <a:avLst/>
          </a:prstGeom>
        </p:spPr>
      </p:pic>
      <p:pic>
        <p:nvPicPr>
          <p:cNvPr id="12" name="Imagen 11">
            <a:extLst>
              <a:ext uri="{FF2B5EF4-FFF2-40B4-BE49-F238E27FC236}">
                <a16:creationId xmlns:a16="http://schemas.microsoft.com/office/drawing/2014/main" id="{12CAE165-684D-4492-9336-664727A6A750}"/>
              </a:ext>
            </a:extLst>
          </p:cNvPr>
          <p:cNvPicPr>
            <a:picLocks noChangeAspect="1"/>
          </p:cNvPicPr>
          <p:nvPr/>
        </p:nvPicPr>
        <p:blipFill>
          <a:blip r:embed="rId5"/>
          <a:stretch>
            <a:fillRect/>
          </a:stretch>
        </p:blipFill>
        <p:spPr>
          <a:xfrm>
            <a:off x="4194810" y="3713703"/>
            <a:ext cx="5793252" cy="2625453"/>
          </a:xfrm>
          <a:prstGeom prst="rect">
            <a:avLst/>
          </a:prstGeom>
        </p:spPr>
      </p:pic>
    </p:spTree>
    <p:extLst>
      <p:ext uri="{BB962C8B-B14F-4D97-AF65-F5344CB8AC3E}">
        <p14:creationId xmlns:p14="http://schemas.microsoft.com/office/powerpoint/2010/main" val="1884852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txBox="1">
            <a:spLocks/>
          </p:cNvSpPr>
          <p:nvPr/>
        </p:nvSpPr>
        <p:spPr>
          <a:xfrm>
            <a:off x="1029810" y="636261"/>
            <a:ext cx="3648722" cy="3900228"/>
          </a:xfrm>
          <a:prstGeom prst="rect">
            <a:avLst/>
          </a:prstGeom>
          <a:effectLst/>
        </p:spPr>
        <p:txBody>
          <a:bodyPr vert="horz" lIns="0" tIns="192024" rIns="0" bIns="0" rtlCol="0" anchor="t" anchorCtr="0">
            <a:noAutofit/>
          </a:bodyPr>
          <a:lstStyle>
            <a:lvl1pPr algn="l" defTabSz="914318" rtl="0" eaLnBrk="1" latinLnBrk="0" hangingPunct="1">
              <a:lnSpc>
                <a:spcPct val="80000"/>
              </a:lnSpc>
              <a:spcBef>
                <a:spcPct val="0"/>
              </a:spcBef>
              <a:buNone/>
              <a:defRPr sz="3600" b="1" i="0" kern="1200" spc="-100" baseline="0">
                <a:solidFill>
                  <a:srgbClr val="FFD416"/>
                </a:solidFill>
                <a:latin typeface="Gotham Rounded Negrita" charset="0"/>
                <a:ea typeface="Gotham Rounded Negrita" charset="0"/>
                <a:cs typeface="Gotham Rounded Negrita" charset="0"/>
              </a:defRPr>
            </a:lvl1pPr>
          </a:lstStyle>
          <a:p>
            <a:r>
              <a:rPr lang="es-ES_tradnl" sz="3400" dirty="0">
                <a:solidFill>
                  <a:srgbClr val="FFC000"/>
                </a:solidFill>
                <a:latin typeface="Gotham Rounded" charset="0"/>
                <a:ea typeface="Gotham Rounded" charset="0"/>
                <a:cs typeface="Gotham Rounded" charset="0"/>
              </a:rPr>
              <a:t>PRINCIPIOS:</a:t>
            </a:r>
          </a:p>
          <a:p>
            <a:endParaRPr lang="es-ES_tradnl" sz="3400" dirty="0">
              <a:solidFill>
                <a:srgbClr val="FFC000"/>
              </a:solidFill>
              <a:latin typeface="Gotham Rounded" charset="0"/>
              <a:ea typeface="Gotham Rounded" charset="0"/>
              <a:cs typeface="Gotham Rounded" charset="0"/>
            </a:endParaRPr>
          </a:p>
          <a:p>
            <a:r>
              <a:rPr lang="es-ES_tradnl" sz="3400" dirty="0">
                <a:solidFill>
                  <a:srgbClr val="FFC000"/>
                </a:solidFill>
                <a:latin typeface="Gotham Rounded" charset="0"/>
                <a:ea typeface="Gotham Rounded" charset="0"/>
                <a:cs typeface="Gotham Rounded" charset="0"/>
              </a:rPr>
              <a:t>- SOLID</a:t>
            </a:r>
            <a:endParaRPr lang="en-US" sz="3400" dirty="0">
              <a:solidFill>
                <a:srgbClr val="FFC000"/>
              </a:solidFill>
              <a:latin typeface="Gotham Rounded" charset="0"/>
              <a:ea typeface="Gotham Rounded" charset="0"/>
              <a:cs typeface="Gotham Rounded" charset="0"/>
            </a:endParaRPr>
          </a:p>
        </p:txBody>
      </p:sp>
      <p:pic>
        <p:nvPicPr>
          <p:cNvPr id="4" name="Imagen 3" descr="Imagen que contiene señal&#10;&#10;Descripción generada automáticamente">
            <a:extLst>
              <a:ext uri="{FF2B5EF4-FFF2-40B4-BE49-F238E27FC236}">
                <a16:creationId xmlns:a16="http://schemas.microsoft.com/office/drawing/2014/main" id="{61A9D738-A379-4DD2-B36F-134C001BBF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426" y="2862195"/>
            <a:ext cx="9600432" cy="2647601"/>
          </a:xfrm>
          <a:prstGeom prst="rect">
            <a:avLst/>
          </a:prstGeom>
        </p:spPr>
      </p:pic>
      <p:pic>
        <p:nvPicPr>
          <p:cNvPr id="6" name="Google Shape;77;p15">
            <a:extLst>
              <a:ext uri="{FF2B5EF4-FFF2-40B4-BE49-F238E27FC236}">
                <a16:creationId xmlns:a16="http://schemas.microsoft.com/office/drawing/2014/main" id="{53012B25-B940-4D99-B664-F9EEF1C8F097}"/>
              </a:ext>
            </a:extLst>
          </p:cNvPr>
          <p:cNvPicPr preferRelativeResize="0"/>
          <p:nvPr/>
        </p:nvPicPr>
        <p:blipFill>
          <a:blip r:embed="rId4">
            <a:alphaModFix/>
          </a:blip>
          <a:stretch>
            <a:fillRect/>
          </a:stretch>
        </p:blipFill>
        <p:spPr>
          <a:xfrm>
            <a:off x="10651788" y="5509796"/>
            <a:ext cx="1013027" cy="1045599"/>
          </a:xfrm>
          <a:prstGeom prst="rect">
            <a:avLst/>
          </a:prstGeom>
          <a:noFill/>
          <a:ln>
            <a:noFill/>
          </a:ln>
        </p:spPr>
      </p:pic>
    </p:spTree>
    <p:extLst>
      <p:ext uri="{BB962C8B-B14F-4D97-AF65-F5344CB8AC3E}">
        <p14:creationId xmlns:p14="http://schemas.microsoft.com/office/powerpoint/2010/main" val="474277014"/>
      </p:ext>
    </p:extLst>
  </p:cSld>
  <p:clrMapOvr>
    <a:masterClrMapping/>
  </p:clrMapOvr>
</p:sld>
</file>

<file path=ppt/theme/theme1.xml><?xml version="1.0" encoding="utf-8"?>
<a:theme xmlns:a="http://schemas.openxmlformats.org/drawingml/2006/main" name="Voodoo Powerpoint Template">
  <a:themeElements>
    <a:clrScheme name="Voodoo Color">
      <a:dk1>
        <a:srgbClr val="222222"/>
      </a:dk1>
      <a:lt1>
        <a:srgbClr val="F7F7F7"/>
      </a:lt1>
      <a:dk2>
        <a:srgbClr val="222222"/>
      </a:dk2>
      <a:lt2>
        <a:srgbClr val="FEFFFF"/>
      </a:lt2>
      <a:accent1>
        <a:srgbClr val="1D46F3"/>
      </a:accent1>
      <a:accent2>
        <a:srgbClr val="FE5757"/>
      </a:accent2>
      <a:accent3>
        <a:srgbClr val="FE0061"/>
      </a:accent3>
      <a:accent4>
        <a:srgbClr val="A905B7"/>
      </a:accent4>
      <a:accent5>
        <a:srgbClr val="7030BD"/>
      </a:accent5>
      <a:accent6>
        <a:srgbClr val="3C4EBC"/>
      </a:accent6>
      <a:hlink>
        <a:srgbClr val="5352F5"/>
      </a:hlink>
      <a:folHlink>
        <a:srgbClr val="BFBFBF"/>
      </a:folHlink>
    </a:clrScheme>
    <a:fontScheme name="Montserrat_OpenSans">
      <a:majorFont>
        <a:latin typeface="Montserrat-Bold"/>
        <a:ea typeface=""/>
        <a:cs typeface=""/>
      </a:majorFont>
      <a:minorFont>
        <a:latin typeface="Open Sans"/>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36000" rIns="216000" bIns="36000" rtlCol="0">
        <a:spAutoFit/>
      </a:bodyPr>
      <a:lstStyle>
        <a:defPPr>
          <a:lnSpc>
            <a:spcPct val="130000"/>
          </a:lnSpc>
          <a:spcBef>
            <a:spcPts val="1000"/>
          </a:spcBef>
          <a:defRPr sz="1400" b="1" dirty="0" smtClean="0"/>
        </a:defPPr>
      </a:lstStyle>
    </a:txDef>
  </a:objectDefaults>
  <a:extraClrSchemeLst/>
  <a:extLst>
    <a:ext uri="{05A4C25C-085E-4340-85A3-A5531E510DB2}">
      <thm15:themeFamily xmlns:thm15="http://schemas.microsoft.com/office/thememl/2012/main" name="B&amp;D-Powerpoint Template_16x9" id="{D6003E70-2833-4847-828A-A182BBF6C8FF}" vid="{85D7DE89-D8E2-D743-952C-ED1FA0F184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ABCDA94166914945B0949276858C6C2D" ma:contentTypeVersion="11" ma:contentTypeDescription="Crear nuevo documento." ma:contentTypeScope="" ma:versionID="af518f7a62a46e7a13f3602106e96bc7">
  <xsd:schema xmlns:xsd="http://www.w3.org/2001/XMLSchema" xmlns:xs="http://www.w3.org/2001/XMLSchema" xmlns:p="http://schemas.microsoft.com/office/2006/metadata/properties" xmlns:ns1="http://schemas.microsoft.com/sharepoint/v3" xmlns:ns2="759dedd0-03c3-4487-8fb2-7356647680b1" xmlns:ns3="bf733d08-2934-4719-9487-428e738edba5" targetNamespace="http://schemas.microsoft.com/office/2006/metadata/properties" ma:root="true" ma:fieldsID="ebd548ed097ca14fefb2fb6fa43795a0" ns1:_="" ns2:_="" ns3:_="">
    <xsd:import namespace="http://schemas.microsoft.com/sharepoint/v3"/>
    <xsd:import namespace="759dedd0-03c3-4487-8fb2-7356647680b1"/>
    <xsd:import namespace="bf733d08-2934-4719-9487-428e738edba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Propiedades de la Directiva de cumplimiento unificado" ma:hidden="true" ma:internalName="_ip_UnifiedCompliancePolicyProperties">
      <xsd:simpleType>
        <xsd:restriction base="dms:Note"/>
      </xsd:simpleType>
    </xsd:element>
    <xsd:element name="_ip_UnifiedCompliancePolicyUIAction" ma:index="18" nillable="true" ma:displayName="Acción de IU de la Directiva de cumplimiento unificado"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59dedd0-03c3-4487-8fb2-7356647680b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f733d08-2934-4719-9487-428e738edba5" elementFormDefault="qualified">
    <xsd:import namespace="http://schemas.microsoft.com/office/2006/documentManagement/types"/>
    <xsd:import namespace="http://schemas.microsoft.com/office/infopath/2007/PartnerControls"/>
    <xsd:element name="SharedWithUsers" ma:index="14"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189ADB1-F792-49AD-8E0E-6B537329FA03}">
  <ds:schemaRefs>
    <ds:schemaRef ds:uri="http://schemas.microsoft.com/sharepoint/v3/contenttype/forms"/>
  </ds:schemaRefs>
</ds:datastoreItem>
</file>

<file path=customXml/itemProps2.xml><?xml version="1.0" encoding="utf-8"?>
<ds:datastoreItem xmlns:ds="http://schemas.openxmlformats.org/officeDocument/2006/customXml" ds:itemID="{D59CCB54-A9AE-4ADC-AC7B-1B5C172E7465}">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FDBE7B3F-4E69-4717-B9E8-3CCF281143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59dedd0-03c3-4487-8fb2-7356647680b1"/>
    <ds:schemaRef ds:uri="bf733d08-2934-4719-9487-428e738edb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3101</TotalTime>
  <Words>875</Words>
  <Application>Microsoft Office PowerPoint</Application>
  <PresentationFormat>Panorámica</PresentationFormat>
  <Paragraphs>105</Paragraphs>
  <Slides>14</Slides>
  <Notes>13</Notes>
  <HiddenSlides>1</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14</vt:i4>
      </vt:variant>
    </vt:vector>
  </HeadingPairs>
  <TitlesOfParts>
    <vt:vector size="22" baseType="lpstr">
      <vt:lpstr>Arial</vt:lpstr>
      <vt:lpstr>Calibri</vt:lpstr>
      <vt:lpstr>Gotham Rounded</vt:lpstr>
      <vt:lpstr>Gotham Rounded Medium</vt:lpstr>
      <vt:lpstr>Gotham Rounded Negrita</vt:lpstr>
      <vt:lpstr>Open Sans</vt:lpstr>
      <vt:lpstr>Open Sans SemiBold</vt:lpstr>
      <vt:lpstr>Voodoo Powerpoint Template</vt:lpstr>
      <vt:lpstr>PRUEBAS UNITARIAS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Concepto de Cobertura</vt:lpstr>
      <vt:lpstr>PRACTICA # 1  VIDEOS Y DOJOS SEGMENTADOS </vt:lpstr>
      <vt:lpstr>Presentación de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Voodoo Powerpoint</dc:title>
  <dc:subject/>
  <dc:creator>SevenBox</dc:creator>
  <cp:keywords/>
  <dc:description/>
  <cp:lastModifiedBy>Ana Yensy Bernal Alarcon</cp:lastModifiedBy>
  <cp:revision>275</cp:revision>
  <cp:lastPrinted>2019-11-08T14:00:23Z</cp:lastPrinted>
  <dcterms:created xsi:type="dcterms:W3CDTF">2017-07-25T02:03:18Z</dcterms:created>
  <dcterms:modified xsi:type="dcterms:W3CDTF">2020-10-13T02:40:39Z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0x010100ABCDA94166914945B0949276858C6C2D</vt:lpwstr>
  </property>
  <property fmtid="{D5CDD505-2E9C-101B-9397-08002B2CF9AE}" pid="3" name="MSIP_Label_71bdff26-5887-4e5c-8426-6e404c233df0_Enabled">
    <vt:lpwstr>true</vt:lpwstr>
  </property>
  <property fmtid="{D5CDD505-2E9C-101B-9397-08002B2CF9AE}" pid="4" name="MSIP_Label_71bdff26-5887-4e5c-8426-6e404c233df0_SetDate">
    <vt:lpwstr>2020-10-12T20:55:09Z</vt:lpwstr>
  </property>
  <property fmtid="{D5CDD505-2E9C-101B-9397-08002B2CF9AE}" pid="5" name="MSIP_Label_71bdff26-5887-4e5c-8426-6e404c233df0_Method">
    <vt:lpwstr>Standard</vt:lpwstr>
  </property>
  <property fmtid="{D5CDD505-2E9C-101B-9397-08002B2CF9AE}" pid="6" name="MSIP_Label_71bdff26-5887-4e5c-8426-6e404c233df0_Name">
    <vt:lpwstr>71bdff26-5887-4e5c-8426-6e404c233df0</vt:lpwstr>
  </property>
  <property fmtid="{D5CDD505-2E9C-101B-9397-08002B2CF9AE}" pid="7" name="MSIP_Label_71bdff26-5887-4e5c-8426-6e404c233df0_SiteId">
    <vt:lpwstr>b5e244bd-c492-495b-8b10-61bfd453e423</vt:lpwstr>
  </property>
  <property fmtid="{D5CDD505-2E9C-101B-9397-08002B2CF9AE}" pid="8" name="MSIP_Label_71bdff26-5887-4e5c-8426-6e404c233df0_ActionId">
    <vt:lpwstr>944e2795-8606-4877-ab1c-0000082cabdc</vt:lpwstr>
  </property>
  <property fmtid="{D5CDD505-2E9C-101B-9397-08002B2CF9AE}" pid="9" name="MSIP_Label_71bdff26-5887-4e5c-8426-6e404c233df0_ContentBits">
    <vt:lpwstr>0</vt:lpwstr>
  </property>
</Properties>
</file>