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9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bschnitt ohne Titel" id="{F3D6E02B-DCA9-9B40-B459-80103D0C1BED}">
          <p14:sldIdLst>
            <p14:sldId id="256"/>
            <p14:sldId id="258"/>
            <p14:sldId id="259"/>
            <p14:sldId id="261"/>
            <p14:sldId id="260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/>
  </p:normalViewPr>
  <p:slideViewPr>
    <p:cSldViewPr snapToGrid="0">
      <p:cViewPr varScale="1">
        <p:scale>
          <a:sx n="70" d="100"/>
          <a:sy n="70" d="100"/>
        </p:scale>
        <p:origin x="15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ft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15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39750" y="4910137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39750" y="5659437"/>
            <a:ext cx="806132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marR="0" lvl="0" indent="-3429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84225" marR="0" lvl="1" indent="-250825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92212" marR="0" lvl="2" indent="-239712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39750" y="6135687"/>
            <a:ext cx="806132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40487" y="539750"/>
            <a:ext cx="2157364" cy="1206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6000"/>
            <a:ext cx="8568901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539750" y="6557962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32650" y="539750"/>
            <a:ext cx="1367091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539750" y="6557962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defRPr sz="1000" b="0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Seite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7232650" y="6278562"/>
            <a:ext cx="1366837" cy="4318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Dezentrales Logo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39750"/>
            <a:ext cx="6919495" cy="76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ctrTitle"/>
          </p:nvPr>
        </p:nvSpPr>
        <p:spPr>
          <a:xfrm>
            <a:off x="539750" y="4910137"/>
            <a:ext cx="806132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dirty="0"/>
              <a:t>Factor Analysis of Electric Vehicle Adoption</a:t>
            </a:r>
            <a:endParaRPr dirty="0"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539750" y="5659437"/>
            <a:ext cx="806132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endParaRPr dirty="0"/>
          </a:p>
        </p:txBody>
      </p:sp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1875" y="-600750"/>
            <a:ext cx="3573898" cy="3573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539750" y="6372225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539750" y="6557962"/>
            <a:ext cx="66246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539750" y="1717675"/>
            <a:ext cx="8364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de-DE" dirty="0"/>
              <a:t>Problem</a:t>
            </a:r>
            <a:endParaRPr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539750" y="2349500"/>
            <a:ext cx="8061325" cy="364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marR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The transportation sector is one of the largest contributors to greenhouse gas emissions, and the adoption of electric vehicles (EVs) is seen as a key strategy to reduce these emissions. Washington State has set ambitious goals for EV adoption, but there is still a lot of work to be done to meet these targets. </a:t>
            </a:r>
          </a:p>
        </p:txBody>
      </p:sp>
      <p:sp>
        <p:nvSpPr>
          <p:cNvPr id="46" name="Google Shape;46;p5"/>
          <p:cNvSpPr/>
          <p:nvPr/>
        </p:nvSpPr>
        <p:spPr>
          <a:xfrm>
            <a:off x="6931575" y="6136875"/>
            <a:ext cx="197220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500" y="5099650"/>
            <a:ext cx="2184499" cy="2184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44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2599-DEFF-D3D0-DFF2-3698BED0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E769A-7B57-51AE-1EA5-E998C96FE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 and understand the factors driving EV adoption in Washington State, and to provide recommendations for how to promote EV adoption in the state. </a:t>
            </a:r>
          </a:p>
          <a:p>
            <a:r>
              <a:rPr lang="en-US" dirty="0"/>
              <a:t>▪ Depends on the datasets we have, there are several objectives that can be analyzed, such as:</a:t>
            </a:r>
          </a:p>
          <a:p>
            <a:r>
              <a:rPr lang="en-US" dirty="0"/>
              <a:t> – Understand the trends and patterns of EV adoption in Washington State. </a:t>
            </a:r>
          </a:p>
          <a:p>
            <a:r>
              <a:rPr lang="en-US" dirty="0"/>
              <a:t>– Understand the characteristics of EV owners and how they differ from non-EV owners.</a:t>
            </a:r>
          </a:p>
          <a:p>
            <a:r>
              <a:rPr lang="en-US" dirty="0"/>
              <a:t> – Identify the factors that are driving EV adoption in Washington State, such as government policies, availability of charging infrastructure, and consumer preferences. </a:t>
            </a:r>
          </a:p>
          <a:p>
            <a:r>
              <a:rPr lang="en-US" dirty="0"/>
              <a:t>– Provide recommendations for how to promote EV adoption in Washington State based on the findings from the analysis – etc.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7247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BEB9-833C-7FC0-8AE3-549CC54F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93F3-3010-0E03-FD56-BABC4DCC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1" y="2349500"/>
            <a:ext cx="4032249" cy="193848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Familiarizing with the data set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information from the data set</a:t>
            </a:r>
          </a:p>
          <a:p>
            <a:pPr marL="5715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Make</a:t>
            </a:r>
          </a:p>
          <a:p>
            <a:pPr marL="5715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Model</a:t>
            </a:r>
          </a:p>
          <a:p>
            <a:pPr marL="5715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Year</a:t>
            </a:r>
          </a:p>
          <a:p>
            <a:pPr marL="5715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Electric Range</a:t>
            </a:r>
          </a:p>
          <a:p>
            <a:pPr marL="571500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Clean Alternative Fuel Vehicle Eligibility</a:t>
            </a:r>
          </a:p>
          <a:p>
            <a:pPr marL="228600" indent="0">
              <a:lnSpc>
                <a:spcPct val="100000"/>
              </a:lnSpc>
            </a:pPr>
            <a:endParaRPr lang="en-US" dirty="0"/>
          </a:p>
          <a:p>
            <a:pPr marL="228600" indent="0"/>
            <a:r>
              <a:rPr lang="en-US" dirty="0"/>
              <a:t> </a:t>
            </a:r>
          </a:p>
          <a:p>
            <a:endParaRPr lang="LID4096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13177860-E162-F447-5D0F-3A1A3C21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3" y="4287981"/>
            <a:ext cx="7241309" cy="1537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5E3865-F1D6-3D99-43B8-79FA2C8BA199}"/>
              </a:ext>
            </a:extLst>
          </p:cNvPr>
          <p:cNvSpPr txBox="1"/>
          <p:nvPr/>
        </p:nvSpPr>
        <p:spPr>
          <a:xfrm>
            <a:off x="4572000" y="2349500"/>
            <a:ext cx="3588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lang="en-US" dirty="0"/>
              <a:t>Clean Alternative Fuel Vehicle Eligibility</a:t>
            </a:r>
          </a:p>
          <a:p>
            <a:pPr marL="571500" indent="-342900">
              <a:lnSpc>
                <a:spcPct val="100000"/>
              </a:lnSpc>
              <a:buFont typeface="+mj-lt"/>
              <a:buAutoNum type="alphaLcPeriod"/>
            </a:pPr>
            <a:r>
              <a:rPr lang="en-US" dirty="0"/>
              <a:t>Clear Alternative Fuel Vehicle Eligible </a:t>
            </a:r>
          </a:p>
          <a:p>
            <a:pPr marL="571500" indent="-342900">
              <a:lnSpc>
                <a:spcPct val="100000"/>
              </a:lnSpc>
              <a:buFont typeface="+mj-lt"/>
              <a:buAutoNum type="alphaLcPeriod"/>
            </a:pPr>
            <a:r>
              <a:rPr lang="en-US" dirty="0"/>
              <a:t>Not eligible due to low battery range</a:t>
            </a:r>
          </a:p>
          <a:p>
            <a:pPr marL="571500" indent="-342900">
              <a:lnSpc>
                <a:spcPct val="100000"/>
              </a:lnSpc>
              <a:buFont typeface="+mj-lt"/>
              <a:buAutoNum type="alphaLcPeriod"/>
            </a:pPr>
            <a:r>
              <a:rPr lang="en-US" dirty="0"/>
              <a:t>Eligibility unknown as battery range has not been researched</a:t>
            </a:r>
          </a:p>
        </p:txBody>
      </p:sp>
    </p:spTree>
    <p:extLst>
      <p:ext uri="{BB962C8B-B14F-4D97-AF65-F5344CB8AC3E}">
        <p14:creationId xmlns:p14="http://schemas.microsoft.com/office/powerpoint/2010/main" val="168536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7F15-A3E2-0887-7DA0-EBC434DB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A8D76-0434-68DC-5684-AF9877BAC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nsumer preferences</a:t>
            </a:r>
          </a:p>
          <a:p>
            <a:pPr marL="228600" indent="0"/>
            <a:r>
              <a:rPr lang="en-US" dirty="0"/>
              <a:t> 1. Top 10 EV manufacturers</a:t>
            </a:r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571500" indent="-342900">
              <a:buAutoNum type="arabicPeriod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29F69-BA3F-D3CF-28E8-1DECDA8D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7" y="3783878"/>
            <a:ext cx="3223578" cy="2147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B958C-09CC-0E6F-A71F-A3FA8646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496" y="3783878"/>
            <a:ext cx="3223578" cy="2147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F1523-B346-AC76-C9AD-F74560BB7F3D}"/>
              </a:ext>
            </a:extLst>
          </p:cNvPr>
          <p:cNvSpPr txBox="1"/>
          <p:nvPr/>
        </p:nvSpPr>
        <p:spPr>
          <a:xfrm>
            <a:off x="5080000" y="3429000"/>
            <a:ext cx="2977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Alternative Fuel Vehicle Eligible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3047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4871-C214-D302-7720-F6169485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9D174-F010-76B6-E081-F7B18F309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750" y="2349500"/>
            <a:ext cx="3837058" cy="3266209"/>
          </a:xfrm>
        </p:spPr>
        <p:txBody>
          <a:bodyPr/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nsumer preferences</a:t>
            </a:r>
          </a:p>
          <a:p>
            <a:pPr marL="228600" indent="0">
              <a:lnSpc>
                <a:spcPct val="100000"/>
              </a:lnSpc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Range </a:t>
            </a:r>
          </a:p>
          <a:p>
            <a:pPr marL="228600" indent="0">
              <a:lnSpc>
                <a:spcPct val="100000"/>
              </a:lnSpc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orrelation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etween car ranges and units sold per each model.</a:t>
            </a: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0.17 if all record included</a:t>
            </a: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0.45 considering only Clear Alternative Fuel Vehicle Eligible</a:t>
            </a: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85BFD34A-BE10-486B-A9A8-FD14973C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808" y="2798619"/>
            <a:ext cx="4357895" cy="21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2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8B58-FE2B-2C5D-0AC2-572440AF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ACBFF-163C-7A02-EF77-B502F1A1C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Tesla has highest amount of units sold? What features does this manufacturer offer that other don’t? </a:t>
            </a: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Charger types and their charging speeds</a:t>
            </a: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Charging port Standardization</a:t>
            </a: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overnment policies, tax incentives.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diversity Between EV vs Non-EV </a:t>
            </a:r>
          </a:p>
          <a:p>
            <a:pPr marL="228600" indent="0"/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Illustration showing charging standards has their own unique plug design to carry power and communications">
            <a:extLst>
              <a:ext uri="{FF2B5EF4-FFF2-40B4-BE49-F238E27FC236}">
                <a16:creationId xmlns:a16="http://schemas.microsoft.com/office/drawing/2014/main" id="{8A17DA5A-7455-E688-502D-39180BB3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4295912"/>
            <a:ext cx="5532582" cy="16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82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sche Universität Berlin | PowerPoint Master">
  <a:themeElements>
    <a:clrScheme name="default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717171"/>
      </a:accent4>
      <a:accent5>
        <a:srgbClr val="177191"/>
      </a:accent5>
      <a:accent6>
        <a:srgbClr val="FFFFFF"/>
      </a:accent6>
      <a:hlink>
        <a:srgbClr val="53BDE3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Technische Universität Berlin | PowerPoint Master</vt:lpstr>
      <vt:lpstr>Factor Analysis of Electric Vehicle Adoption</vt:lpstr>
      <vt:lpstr>Problem</vt:lpstr>
      <vt:lpstr>Aim</vt:lpstr>
      <vt:lpstr>Progress</vt:lpstr>
      <vt:lpstr>Progress</vt:lpstr>
      <vt:lpstr>Progress</vt:lpstr>
      <vt:lpstr>What’s next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Multicast</dc:title>
  <dc:creator>Debora</dc:creator>
  <cp:lastModifiedBy>TU-Pseudonym 9212056764249019</cp:lastModifiedBy>
  <cp:revision>8</cp:revision>
  <dcterms:modified xsi:type="dcterms:W3CDTF">2023-08-22T15:52:52Z</dcterms:modified>
</cp:coreProperties>
</file>