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Abschnitt ohne Titel" id="{F3D6E02B-DCA9-9B40-B459-80103D0C1BED}">
          <p14:sldIdLst>
            <p14:sldId id="256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1"/>
    <p:restoredTop sz="94609"/>
  </p:normalViewPr>
  <p:slideViewPr>
    <p:cSldViewPr snapToGrid="0">
      <p:cViewPr>
        <p:scale>
          <a:sx n="75" d="100"/>
          <a:sy n="75" d="100"/>
        </p:scale>
        <p:origin x="18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ftr" idx="4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5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15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39750" y="4910137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39750" y="5659437"/>
            <a:ext cx="806132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3429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84225" marR="0" lvl="1" indent="-25082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2212" marR="0" lvl="2" indent="-239712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539750" y="6135687"/>
            <a:ext cx="806132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40487" y="539750"/>
            <a:ext cx="2157364" cy="1206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86000"/>
            <a:ext cx="8568901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7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539750" y="6557962"/>
            <a:ext cx="6624637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2650" y="539750"/>
            <a:ext cx="1367091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7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539750" y="6557962"/>
            <a:ext cx="6624637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7232650" y="6278562"/>
            <a:ext cx="1366837" cy="4318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Dezentrales Logo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endParaRPr/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539750"/>
            <a:ext cx="6919495" cy="76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ctrTitle"/>
          </p:nvPr>
        </p:nvSpPr>
        <p:spPr>
          <a:xfrm>
            <a:off x="539750" y="4910137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dirty="0"/>
              <a:t>Factor Analysis of Electric Vehicle Adoption</a:t>
            </a:r>
            <a:endParaRPr dirty="0"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539750" y="5659437"/>
            <a:ext cx="806132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dirty="0"/>
          </a:p>
        </p:txBody>
      </p:sp>
      <p:pic>
        <p:nvPicPr>
          <p:cNvPr id="37" name="Google Shape;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1875" y="-600750"/>
            <a:ext cx="3573898" cy="357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E8BA-D420-7CAD-BF12-98D1E82F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policies 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314CE-E2A1-B09E-B72E-58B0ADA57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US" dirty="0"/>
              <a:t>Government is aware of the climate change and is willing to promote EVs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Federal </a:t>
            </a:r>
          </a:p>
          <a:p>
            <a:pPr marL="971550" lvl="1" indent="-285750"/>
            <a:r>
              <a:rPr lang="en-US" dirty="0"/>
              <a:t>July 11, 2011 Federal Tax Credits for the Purchase of Advanced Technology Vehicles. Updated and included in “Inflation Reduction Act of 2022”.</a:t>
            </a:r>
          </a:p>
          <a:p>
            <a:pPr marL="1428750" lvl="2" indent="-285750"/>
            <a:r>
              <a:rPr lang="en-US" dirty="0"/>
              <a:t> </a:t>
            </a:r>
            <a:r>
              <a:rPr lang="en-US" dirty="0">
                <a:solidFill>
                  <a:srgbClr val="1B1B1B"/>
                </a:solidFill>
                <a:latin typeface="Source Sans Pro" panose="020B0503030403020204" pitchFamily="34" charset="0"/>
              </a:rPr>
              <a:t>E</a:t>
            </a:r>
            <a:r>
              <a:rPr lang="en-US" b="0" i="0" dirty="0">
                <a:solidFill>
                  <a:srgbClr val="1B1B1B"/>
                </a:solidFill>
                <a:effectLst/>
                <a:latin typeface="Source Sans Pro" panose="020B0503030403020204" pitchFamily="34" charset="0"/>
              </a:rPr>
              <a:t>ligible for a clean vehicle tax credit up to $7,500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1B1B"/>
                </a:solidFill>
                <a:latin typeface="Source Sans Pro" panose="020B0503030403020204" pitchFamily="34" charset="0"/>
              </a:rPr>
              <a:t>State</a:t>
            </a:r>
          </a:p>
          <a:p>
            <a:pPr marL="971550" lvl="1" indent="-285750"/>
            <a:r>
              <a:rPr lang="en-US" dirty="0">
                <a:solidFill>
                  <a:srgbClr val="1B1B1B"/>
                </a:solidFill>
                <a:latin typeface="Source Sans Pro" panose="020B0503030403020204" pitchFamily="34" charset="0"/>
              </a:rPr>
              <a:t>Tax exemptions for alternative fuel vehicles and plug-in hybrids</a:t>
            </a:r>
          </a:p>
          <a:p>
            <a:pPr marL="1428750" lvl="2" indent="-285750"/>
            <a:r>
              <a:rPr lang="en-US" dirty="0">
                <a:solidFill>
                  <a:srgbClr val="1B1B1B"/>
                </a:solidFill>
                <a:latin typeface="Source Sans Pro" panose="020B0503030403020204" pitchFamily="34" charset="0"/>
              </a:rPr>
              <a:t>The exemption applies to dealer and private sales of new, used, and leased vehicles sold on or after August 1, 2019.</a:t>
            </a:r>
          </a:p>
          <a:p>
            <a:pPr marL="1428750" lvl="2" indent="-285750"/>
            <a:r>
              <a:rPr lang="en-US" dirty="0">
                <a:solidFill>
                  <a:srgbClr val="1B1B1B"/>
                </a:solidFill>
                <a:latin typeface="Source Sans Pro" panose="020B0503030403020204" pitchFamily="34" charset="0"/>
              </a:rPr>
              <a:t>New vehicle transactions must not exceed $45,000 in purchase price or lease payments</a:t>
            </a:r>
          </a:p>
          <a:p>
            <a:pPr marL="1428750" lvl="2" indent="-285750"/>
            <a:r>
              <a:rPr lang="en-US" dirty="0">
                <a:solidFill>
                  <a:srgbClr val="1B1B1B"/>
                </a:solidFill>
                <a:latin typeface="Source Sans Pro" panose="020B0503030403020204" pitchFamily="34" charset="0"/>
              </a:rPr>
              <a:t>Used vehicles transactions must not exceed $30,000 in fair market value or lease payment </a:t>
            </a:r>
          </a:p>
        </p:txBody>
      </p:sp>
    </p:spTree>
    <p:extLst>
      <p:ext uri="{BB962C8B-B14F-4D97-AF65-F5344CB8AC3E}">
        <p14:creationId xmlns:p14="http://schemas.microsoft.com/office/powerpoint/2010/main" val="160089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7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539750" y="6557962"/>
            <a:ext cx="6624637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539750" y="1717675"/>
            <a:ext cx="836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dirty="0"/>
              <a:t>SDG</a:t>
            </a:r>
            <a:endParaRPr dirty="0"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5450" marR="0" lvl="0" indent="-28575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The Sustainable Development Goals (SDGs), also known as the Global Goals, were adopted by the United Nations in 2015 as a universal call to action to end poverty, protect the planet, and ensure that by 2030 all people enjoy peace and prosperity</a:t>
            </a:r>
          </a:p>
          <a:p>
            <a:pPr marL="425450" marR="0" lvl="0" indent="-28575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Goal 13: CLIMATE ACTION.</a:t>
            </a:r>
          </a:p>
          <a:p>
            <a:pPr lvl="1">
              <a:lnSpc>
                <a:spcPct val="157142"/>
              </a:lnSpc>
              <a:spcBef>
                <a:spcPts val="0"/>
              </a:spcBef>
            </a:pPr>
            <a:r>
              <a:rPr lang="en-US" dirty="0"/>
              <a:t>“Greenhouse gas emissions are more than 50 percent higher than in 1990. Global warming is causing long-lasting changes to our climate system, which threatens irreversible consequences if we do not act.” </a:t>
            </a:r>
          </a:p>
        </p:txBody>
      </p:sp>
      <p:sp>
        <p:nvSpPr>
          <p:cNvPr id="46" name="Google Shape;46;p5"/>
          <p:cNvSpPr/>
          <p:nvPr/>
        </p:nvSpPr>
        <p:spPr>
          <a:xfrm>
            <a:off x="6931575" y="6136875"/>
            <a:ext cx="197220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500" y="5099650"/>
            <a:ext cx="2184499" cy="2184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44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CD81-CD81-18FB-53A8-62883D12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ICE Vehicles to Climate Change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8874A-71AE-680B-2E43-904EAA04A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Globally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vehicles release about 1.5 billion tons of greenhouse gases (GHGs) into the atmosphere each year—mostly in the form of carbon dioxide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USA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Source Sans Pro Web"/>
              </a:rPr>
              <a:t>Greenhouse gas (GHG) emissions from transportation account for about 29 percent of total U.S. greenhouse gas emissions,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Source Sans Pro Web"/>
              </a:rPr>
              <a:t>The largest contributor of U.S. GHG emissions</a:t>
            </a:r>
            <a:endParaRPr lang="en-US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5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E48A-DC3B-0CA1-49B8-44B81C15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19449-D1FA-3B13-D343-9CFEFC6E6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Pollution control devices cannot reduce your car's CO2 emissions. You can only reduce them by</a:t>
            </a:r>
          </a:p>
          <a:p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Choosing a car with better gas mileage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Getting the best fuel economy out of your car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Using a low-carbon fuel, such as ethanol or CNG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Purchasing green power for your electric vehicle or plug-in hybrid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Walking, biking, or taking public transit more often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Combining trips when possible (also saves time and money)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7061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8D63-95C7-5647-1A64-85CE222F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729F8-E6CB-BC72-528B-49CC55A2B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Analyze and understand the factors driving EV adoption in Washington State, and to provide recommendations for how to promote EV adoption in the state. </a:t>
            </a:r>
          </a:p>
          <a:p>
            <a:r>
              <a:rPr lang="en-US" dirty="0"/>
              <a:t>▪ Depends on the datasets we have, there are several objectives that can be analyzed, such as:</a:t>
            </a:r>
          </a:p>
          <a:p>
            <a:r>
              <a:rPr lang="en-US" dirty="0"/>
              <a:t> – Understand the trends and patterns of EV adoption in Washington State. </a:t>
            </a:r>
          </a:p>
          <a:p>
            <a:r>
              <a:rPr lang="en-US" dirty="0"/>
              <a:t>– Understand the characteristics of EV owners and how they differ from non-EV owners.</a:t>
            </a:r>
          </a:p>
          <a:p>
            <a:r>
              <a:rPr lang="en-US" dirty="0"/>
              <a:t> – Identify the factors that are driving EV adoption in Washington State, such as government policies, availability of charging infrastructure, and consumer preferences. </a:t>
            </a:r>
          </a:p>
          <a:p>
            <a:r>
              <a:rPr lang="en-US" dirty="0"/>
              <a:t>– Provide recommendations for how to promote EV adoption in Washington State based on the findings from the analysis – etc. </a:t>
            </a:r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4709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B095-12DE-97A9-0F52-1E0A012A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Vehicle producers 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29133-D37C-BA09-8053-853814384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Tesla dominates the market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First move advantage?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Dominant design?</a:t>
            </a:r>
            <a:endParaRPr 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Closest competitors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Nisan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Chevrolet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14F20-0A5F-188E-90A2-2BA4BE31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181" y="2349500"/>
            <a:ext cx="4108894" cy="27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1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C9A6-E729-3DC6-6574-E5D5794C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Tesla models sales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9209B-84DA-4A1C-CD08-536EA4ED4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Model 3 </a:t>
            </a:r>
          </a:p>
          <a:p>
            <a:pPr marL="971550" lvl="1" indent="-285750"/>
            <a:r>
              <a:rPr lang="en-US" dirty="0"/>
              <a:t>Release year 2017</a:t>
            </a:r>
          </a:p>
          <a:p>
            <a:pPr marL="971550" lvl="1" indent="-285750"/>
            <a:r>
              <a:rPr lang="en-US" dirty="0"/>
              <a:t>Starting price $40,240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`Model Y</a:t>
            </a:r>
          </a:p>
          <a:p>
            <a:pPr marL="971550" lvl="1" indent="-285750"/>
            <a:r>
              <a:rPr lang="en-US" dirty="0"/>
              <a:t>Release year 2020</a:t>
            </a:r>
          </a:p>
          <a:p>
            <a:pPr marL="971550" lvl="1" indent="-285750"/>
            <a:r>
              <a:rPr lang="en-US" dirty="0"/>
              <a:t>Starting price $50,490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Model S</a:t>
            </a:r>
          </a:p>
          <a:p>
            <a:pPr marL="971550" lvl="1" indent="-285750"/>
            <a:r>
              <a:rPr lang="en-US" dirty="0"/>
              <a:t> Release year 2012</a:t>
            </a:r>
          </a:p>
          <a:p>
            <a:pPr marL="971550" lvl="1" indent="-285750"/>
            <a:r>
              <a:rPr lang="en-US" dirty="0"/>
              <a:t>Starting price $88,490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Model X</a:t>
            </a:r>
          </a:p>
          <a:p>
            <a:pPr marL="971550" lvl="1" indent="-285750"/>
            <a:r>
              <a:rPr lang="en-US" dirty="0"/>
              <a:t>Release year 2015</a:t>
            </a:r>
          </a:p>
          <a:p>
            <a:pPr marL="971550" lvl="1" indent="-285750"/>
            <a:r>
              <a:rPr lang="en-US" dirty="0"/>
              <a:t>Starting price $98,490</a:t>
            </a:r>
          </a:p>
          <a:p>
            <a:pPr marL="971550" lvl="1" indent="-285750"/>
            <a:endParaRPr lang="en-US" dirty="0"/>
          </a:p>
        </p:txBody>
      </p:sp>
      <p:pic>
        <p:nvPicPr>
          <p:cNvPr id="4" name="Picture 3" descr="A graph with red bars&#10;&#10;Description automatically generated">
            <a:extLst>
              <a:ext uri="{FF2B5EF4-FFF2-40B4-BE49-F238E27FC236}">
                <a16:creationId xmlns:a16="http://schemas.microsoft.com/office/drawing/2014/main" id="{59B4EA1F-4F6A-2DEC-D727-5E9202D80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695" y="1760536"/>
            <a:ext cx="4294680" cy="2409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3054DA-363E-3B97-5699-83F60628F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213222"/>
            <a:ext cx="4143375" cy="22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7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7B97-0439-FE14-DE2B-CC1659EC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Tesla Features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679ED-5811-1B46-E95B-4E9C4228A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749" y="2098675"/>
            <a:ext cx="8061325" cy="364172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Autopilot</a:t>
            </a:r>
          </a:p>
          <a:p>
            <a:pPr marL="971550" lvl="1" indent="-285750"/>
            <a:r>
              <a:rPr lang="en-US" dirty="0"/>
              <a:t>Navigate on autopilot</a:t>
            </a:r>
          </a:p>
          <a:p>
            <a:pPr marL="1428750" lvl="2" indent="-285750"/>
            <a:r>
              <a:rPr lang="en-US" dirty="0" err="1"/>
              <a:t>AutoSteer</a:t>
            </a:r>
            <a:endParaRPr lang="en-US" dirty="0"/>
          </a:p>
          <a:p>
            <a:pPr marL="1428750" lvl="2" indent="-285750"/>
            <a:r>
              <a:rPr lang="en-US" dirty="0"/>
              <a:t>Smart summon</a:t>
            </a:r>
          </a:p>
          <a:p>
            <a:pPr marL="971550" lvl="1" indent="-285750"/>
            <a:r>
              <a:rPr lang="en-US" dirty="0"/>
              <a:t>Full self-driving Capability</a:t>
            </a:r>
          </a:p>
          <a:p>
            <a:pPr marL="1428750" lvl="2" indent="-285750"/>
            <a:r>
              <a:rPr lang="en-US" dirty="0"/>
              <a:t>From home </a:t>
            </a:r>
          </a:p>
          <a:p>
            <a:pPr marL="1428750" lvl="2" indent="-285750"/>
            <a:r>
              <a:rPr lang="en-US" dirty="0"/>
              <a:t>To your Destination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Continuous software updates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Modern design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Different charging speeds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Car performance.</a:t>
            </a:r>
          </a:p>
          <a:p>
            <a:pPr marL="971550" lvl="1" indent="-285750"/>
            <a:r>
              <a:rPr lang="en-US" dirty="0"/>
              <a:t>0-60 in 1.99-3.1s for model S</a:t>
            </a:r>
          </a:p>
          <a:p>
            <a:pPr marL="971550" lvl="1" indent="-285750"/>
            <a:r>
              <a:rPr lang="en-US" dirty="0"/>
              <a:t>0-60 in 2.5-3.8s for model X</a:t>
            </a:r>
          </a:p>
          <a:p>
            <a:pPr marL="971550" lvl="1" indent="-285750"/>
            <a:r>
              <a:rPr lang="en-US" dirty="0"/>
              <a:t>0-60 in 3.5-5s for model Y</a:t>
            </a:r>
          </a:p>
          <a:p>
            <a:pPr marL="971550" lvl="1" indent="-285750"/>
            <a:r>
              <a:rPr lang="en-US" dirty="0"/>
              <a:t>0-60 in 3.1-5.8s for model 3 </a:t>
            </a:r>
          </a:p>
        </p:txBody>
      </p:sp>
      <p:pic>
        <p:nvPicPr>
          <p:cNvPr id="7" name="Picture 6" descr="The inside of a car&#10;&#10;Description automatically generated">
            <a:extLst>
              <a:ext uri="{FF2B5EF4-FFF2-40B4-BE49-F238E27FC236}">
                <a16:creationId xmlns:a16="http://schemas.microsoft.com/office/drawing/2014/main" id="{74557339-D6A8-3DB8-8F06-AC389FA1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0" y="1831975"/>
            <a:ext cx="3098800" cy="2130425"/>
          </a:xfrm>
          <a:prstGeom prst="rect">
            <a:avLst/>
          </a:prstGeom>
        </p:spPr>
      </p:pic>
      <p:pic>
        <p:nvPicPr>
          <p:cNvPr id="9" name="Picture 8" descr="A car with the doors open&#10;&#10;Description automatically generated">
            <a:extLst>
              <a:ext uri="{FF2B5EF4-FFF2-40B4-BE49-F238E27FC236}">
                <a16:creationId xmlns:a16="http://schemas.microsoft.com/office/drawing/2014/main" id="{C952D5EC-4C95-2950-F24A-61FBC4173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00" y="4076700"/>
            <a:ext cx="3492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8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0C7B-D7B1-BC2F-5F03-37D84727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Top 3 Vehicle manufactures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CCAEB-A596-8362-812C-F7CC7D656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025" y="2349500"/>
            <a:ext cx="8061325" cy="364172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  Tesla	</a:t>
            </a:r>
          </a:p>
          <a:p>
            <a:pPr marL="971550" lvl="1" indent="-285750"/>
            <a:r>
              <a:rPr lang="en-US" dirty="0"/>
              <a:t>Huge spike in 2018 due to fixing manufacturing</a:t>
            </a:r>
          </a:p>
          <a:p>
            <a:pPr marL="685800" lvl="1" indent="0">
              <a:buNone/>
            </a:pPr>
            <a:r>
              <a:rPr lang="en-US" dirty="0"/>
              <a:t>Issues.</a:t>
            </a:r>
          </a:p>
          <a:p>
            <a:pPr marL="971550" lvl="1" indent="-285750"/>
            <a:r>
              <a:rPr lang="en-US" dirty="0"/>
              <a:t>Introduction of first affordable model in 2017</a:t>
            </a:r>
          </a:p>
          <a:p>
            <a:pPr marL="971550" lvl="1" indent="-285750"/>
            <a:r>
              <a:rPr lang="en-US" dirty="0"/>
              <a:t>Drop in 2019 sales due to Covid-19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Nissan </a:t>
            </a:r>
          </a:p>
          <a:p>
            <a:pPr marL="971550" lvl="1" indent="-285750"/>
            <a:r>
              <a:rPr lang="en-US" dirty="0"/>
              <a:t>Had first move advantage </a:t>
            </a:r>
          </a:p>
          <a:p>
            <a:pPr marL="971550" lvl="1" indent="-285750"/>
            <a:r>
              <a:rPr lang="en-US" dirty="0"/>
              <a:t>Outsold all competitors in 2013 and 2015</a:t>
            </a:r>
          </a:p>
          <a:p>
            <a:pPr marL="971550" lvl="1" indent="-285750"/>
            <a:r>
              <a:rPr lang="en-US" dirty="0"/>
              <a:t>Sales had no significant increase</a:t>
            </a:r>
          </a:p>
          <a:p>
            <a:pPr marL="971550" lvl="1" indent="-285750"/>
            <a:r>
              <a:rPr lang="en-US" dirty="0"/>
              <a:t>Nissan leaf planned to be discontinued in 2026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Chevrolet</a:t>
            </a:r>
          </a:p>
          <a:p>
            <a:pPr marL="971550" lvl="1" indent="-285750"/>
            <a:r>
              <a:rPr lang="en-US" dirty="0"/>
              <a:t>Spike in 2017 due to introduction of their first EV </a:t>
            </a:r>
          </a:p>
          <a:p>
            <a:pPr marL="971550" lvl="1" indent="-285750"/>
            <a:r>
              <a:rPr lang="en-US" dirty="0"/>
              <a:t>Bolt planned to discontinue  by the end of 2023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40FFC-E98B-9B07-476A-19CC77D19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022" y="2349501"/>
            <a:ext cx="3293053" cy="266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765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sche Universität Berlin | PowerPoint Master">
  <a:themeElements>
    <a:clrScheme name="default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717171"/>
      </a:accent4>
      <a:accent5>
        <a:srgbClr val="177191"/>
      </a:accent5>
      <a:accent6>
        <a:srgbClr val="FFFFFF"/>
      </a:accent6>
      <a:hlink>
        <a:srgbClr val="53BDE3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On-screen Show (4:3)</PresentationFormat>
  <Paragraphs>88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Source Sans Pro</vt:lpstr>
      <vt:lpstr>Source Sans Pro Web</vt:lpstr>
      <vt:lpstr>verdana</vt:lpstr>
      <vt:lpstr>Technische Universität Berlin | PowerPoint Master</vt:lpstr>
      <vt:lpstr>Factor Analysis of Electric Vehicle Adoption</vt:lpstr>
      <vt:lpstr>SDG</vt:lpstr>
      <vt:lpstr>Impact of ICE Vehicles to Climate Change</vt:lpstr>
      <vt:lpstr>What Can we do?</vt:lpstr>
      <vt:lpstr>Aim</vt:lpstr>
      <vt:lpstr>Top 10 Vehicle producers </vt:lpstr>
      <vt:lpstr>Tesla models sales</vt:lpstr>
      <vt:lpstr> Tesla Features</vt:lpstr>
      <vt:lpstr>  Top 3 Vehicle manufactures</vt:lpstr>
      <vt:lpstr>Government policies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Multicast</dc:title>
  <cp:lastModifiedBy>TU-Pseudonym 9212056764249019</cp:lastModifiedBy>
  <cp:revision>10</cp:revision>
  <dcterms:modified xsi:type="dcterms:W3CDTF">2023-08-22T15:51:57Z</dcterms:modified>
</cp:coreProperties>
</file>