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3735" r:id="rId2"/>
  </p:sldMasterIdLst>
  <p:notesMasterIdLst>
    <p:notesMasterId r:id="rId30"/>
  </p:notesMasterIdLst>
  <p:sldIdLst>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canhbk239@outlook.com" initials="d" lastIdx="1" clrIdx="0">
    <p:extLst>
      <p:ext uri="{19B8F6BF-5375-455C-9EA6-DF929625EA0E}">
        <p15:presenceInfo xmlns:p15="http://schemas.microsoft.com/office/powerpoint/2012/main" userId="f435cd762db40a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snapToGrid="0">
      <p:cViewPr varScale="1">
        <p:scale>
          <a:sx n="82" d="100"/>
          <a:sy n="82" d="100"/>
        </p:scale>
        <p:origin x="1517"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667B1-92A5-4123-B4FB-9D3D0625F712}" type="datetimeFigureOut">
              <a:rPr lang="en-US" smtClean="0"/>
              <a:pPr/>
              <a:t>7/14/2020</a:t>
            </a:fld>
            <a:endParaRPr lang="en-US"/>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EA0E7-365A-4F3F-81D0-A08CD2F1CF35}" type="slidenum">
              <a:rPr lang="en-US" smtClean="0"/>
              <a:pPr/>
              <a:t>‹#›</a:t>
            </a:fld>
            <a:endParaRPr lang="en-US"/>
          </a:p>
        </p:txBody>
      </p:sp>
    </p:spTree>
    <p:extLst>
      <p:ext uri="{BB962C8B-B14F-4D97-AF65-F5344CB8AC3E}">
        <p14:creationId xmlns:p14="http://schemas.microsoft.com/office/powerpoint/2010/main" val="43632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3CBEA0E7-365A-4F3F-81D0-A08CD2F1CF35}" type="slidenum">
              <a:rPr lang="en-US" smtClean="0"/>
              <a:pPr/>
              <a:t>17</a:t>
            </a:fld>
            <a:endParaRPr lang="en-US"/>
          </a:p>
        </p:txBody>
      </p:sp>
    </p:spTree>
    <p:extLst>
      <p:ext uri="{BB962C8B-B14F-4D97-AF65-F5344CB8AC3E}">
        <p14:creationId xmlns:p14="http://schemas.microsoft.com/office/powerpoint/2010/main" val="167808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7B9C1A0-9534-4BCC-8218-9060DB9C0CA8}"/>
              </a:ext>
            </a:extLst>
          </p:cNvPr>
          <p:cNvSpPr>
            <a:spLocks noGrp="1"/>
          </p:cNvSpPr>
          <p:nvPr>
            <p:ph type="ctrTitle"/>
          </p:nvPr>
        </p:nvSpPr>
        <p:spPr>
          <a:xfrm>
            <a:off x="1143000" y="1122363"/>
            <a:ext cx="6858000" cy="2387600"/>
          </a:xfrm>
        </p:spPr>
        <p:txBody>
          <a:bodyPr anchor="b"/>
          <a:lstStyle>
            <a:lvl1pPr algn="ctr">
              <a:defRPr sz="45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8CA1DA8A-2DB6-40B1-A607-8F8894FA743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F30FC21C-4CDB-4485-A022-92C7D729667B}"/>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5" name="Chỗ dành sẵn cho Chân trang 4">
            <a:extLst>
              <a:ext uri="{FF2B5EF4-FFF2-40B4-BE49-F238E27FC236}">
                <a16:creationId xmlns:a16="http://schemas.microsoft.com/office/drawing/2014/main" id="{3702619B-160F-4516-A45E-DF01E0439BE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592111E-975D-4EBE-894E-1FDBE41B32F1}"/>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200632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E491B4-256F-42E5-9124-9E157D100D58}"/>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F5F75D19-79AE-4DE0-9742-25738F3C8194}"/>
              </a:ext>
            </a:extLst>
          </p:cNvPr>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309196D-6E3E-4F59-8143-354727324002}"/>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5" name="Chỗ dành sẵn cho Chân trang 4">
            <a:extLst>
              <a:ext uri="{FF2B5EF4-FFF2-40B4-BE49-F238E27FC236}">
                <a16:creationId xmlns:a16="http://schemas.microsoft.com/office/drawing/2014/main" id="{5117596D-13C9-4AAE-9437-9AA4EC49777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387ADC7-F6D5-42F6-84C3-8925081E3C84}"/>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257330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2B9B5C20-B613-4BAE-A762-2CC9158AB265}"/>
              </a:ext>
            </a:extLst>
          </p:cNvPr>
          <p:cNvSpPr>
            <a:spLocks noGrp="1"/>
          </p:cNvSpPr>
          <p:nvPr>
            <p:ph type="title" orient="vert"/>
          </p:nvPr>
        </p:nvSpPr>
        <p:spPr>
          <a:xfrm>
            <a:off x="6543675" y="365125"/>
            <a:ext cx="1971675"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824820AF-EE3B-4544-B36C-4724343D9DEB}"/>
              </a:ext>
            </a:extLst>
          </p:cNvPr>
          <p:cNvSpPr>
            <a:spLocks noGrp="1"/>
          </p:cNvSpPr>
          <p:nvPr>
            <p:ph type="body" orient="vert" idx="1"/>
          </p:nvPr>
        </p:nvSpPr>
        <p:spPr>
          <a:xfrm>
            <a:off x="628650" y="365125"/>
            <a:ext cx="5800725" cy="5811838"/>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3AF00D0-1C7C-45D9-B5CF-A8617084DF27}"/>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5" name="Chỗ dành sẵn cho Chân trang 4">
            <a:extLst>
              <a:ext uri="{FF2B5EF4-FFF2-40B4-BE49-F238E27FC236}">
                <a16:creationId xmlns:a16="http://schemas.microsoft.com/office/drawing/2014/main" id="{3F90DB37-545F-409F-A20C-9AC494E6D87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E0ADB23-AB3B-41E2-8A6D-1116CD6E6CC0}"/>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178650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861044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1729932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EBBDA-6239-48A4-BF42-145536EAE284}" type="slidenum">
              <a:rPr lang="en-US" smtClean="0"/>
              <a:pPr/>
              <a:t>‹#›</a:t>
            </a:fld>
            <a:endParaRPr lang="en-US" dirty="0"/>
          </a:p>
        </p:txBody>
      </p:sp>
    </p:spTree>
    <p:extLst>
      <p:ext uri="{BB962C8B-B14F-4D97-AF65-F5344CB8AC3E}">
        <p14:creationId xmlns:p14="http://schemas.microsoft.com/office/powerpoint/2010/main" val="1995278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1749936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1977725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pPr/>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4163872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1104627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pPr/>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343469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ABABE1-D0BE-4938-BA47-12A8CB761171}"/>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43BB7EB1-52CF-4243-ACEA-282CFC06A715}"/>
              </a:ext>
            </a:extLst>
          </p:cNvPr>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0E950CC-716B-4AD7-B448-CEBC26EB1FD5}"/>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5" name="Chỗ dành sẵn cho Chân trang 4">
            <a:extLst>
              <a:ext uri="{FF2B5EF4-FFF2-40B4-BE49-F238E27FC236}">
                <a16:creationId xmlns:a16="http://schemas.microsoft.com/office/drawing/2014/main" id="{AB997DAC-9B25-4D65-A81C-477ABD7CDFD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1B7030A-D281-42A7-B1F7-A01F82C48B31}"/>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1995748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3169339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2414036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33566053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pPr/>
              <a:t>‹#›</a:t>
            </a:fld>
            <a:endParaRPr lang="en-US"/>
          </a:p>
        </p:txBody>
      </p:sp>
    </p:spTree>
    <p:extLst>
      <p:ext uri="{BB962C8B-B14F-4D97-AF65-F5344CB8AC3E}">
        <p14:creationId xmlns:p14="http://schemas.microsoft.com/office/powerpoint/2010/main" val="7309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DC1475-A42C-498D-8BBB-AD48FEB3969C}"/>
              </a:ext>
            </a:extLst>
          </p:cNvPr>
          <p:cNvSpPr>
            <a:spLocks noGrp="1"/>
          </p:cNvSpPr>
          <p:nvPr>
            <p:ph type="title"/>
          </p:nvPr>
        </p:nvSpPr>
        <p:spPr>
          <a:xfrm>
            <a:off x="623888" y="1709739"/>
            <a:ext cx="7886700" cy="2852737"/>
          </a:xfrm>
        </p:spPr>
        <p:txBody>
          <a:bodyPr anchor="b"/>
          <a:lstStyle>
            <a:lvl1pPr>
              <a:defRPr sz="45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232DD8C-EC10-4807-80AC-437A40C470E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Chỉnh sửa kiểu văn bản của Bản cái</a:t>
            </a:r>
          </a:p>
        </p:txBody>
      </p:sp>
      <p:sp>
        <p:nvSpPr>
          <p:cNvPr id="4" name="Chỗ dành sẵn cho Ngày tháng 3">
            <a:extLst>
              <a:ext uri="{FF2B5EF4-FFF2-40B4-BE49-F238E27FC236}">
                <a16:creationId xmlns:a16="http://schemas.microsoft.com/office/drawing/2014/main" id="{1E8D2862-5DA7-400C-8802-D7E2C2A22725}"/>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5" name="Chỗ dành sẵn cho Chân trang 4">
            <a:extLst>
              <a:ext uri="{FF2B5EF4-FFF2-40B4-BE49-F238E27FC236}">
                <a16:creationId xmlns:a16="http://schemas.microsoft.com/office/drawing/2014/main" id="{A9E98CC0-7E17-4A04-9914-B09DA0C0968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4495C9A-9069-4EC7-BE67-AD18A5BA850C}"/>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325231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C941E6-62E4-4710-9F86-57AB0823873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C012D7C-C40A-4E53-BB97-35AEA3865301}"/>
              </a:ext>
            </a:extLst>
          </p:cNvPr>
          <p:cNvSpPr>
            <a:spLocks noGrp="1"/>
          </p:cNvSpPr>
          <p:nvPr>
            <p:ph sz="half" idx="1"/>
          </p:nvPr>
        </p:nvSpPr>
        <p:spPr>
          <a:xfrm>
            <a:off x="628650" y="1825625"/>
            <a:ext cx="38862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1A166D1F-8985-4E21-9431-FD046A9A5481}"/>
              </a:ext>
            </a:extLst>
          </p:cNvPr>
          <p:cNvSpPr>
            <a:spLocks noGrp="1"/>
          </p:cNvSpPr>
          <p:nvPr>
            <p:ph sz="half" idx="2"/>
          </p:nvPr>
        </p:nvSpPr>
        <p:spPr>
          <a:xfrm>
            <a:off x="4629150" y="1825625"/>
            <a:ext cx="38862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3BEC0F4A-28B5-45C4-A859-DEBC0DE4F184}"/>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6" name="Chỗ dành sẵn cho Chân trang 5">
            <a:extLst>
              <a:ext uri="{FF2B5EF4-FFF2-40B4-BE49-F238E27FC236}">
                <a16:creationId xmlns:a16="http://schemas.microsoft.com/office/drawing/2014/main" id="{2364F3F4-6AA0-4F84-9C44-01E525807B59}"/>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186AF2FB-7231-4C85-AAD9-F642E7837100}"/>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296790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BE21A8-A4F2-4172-BC86-951354C85FDD}"/>
              </a:ext>
            </a:extLst>
          </p:cNvPr>
          <p:cNvSpPr>
            <a:spLocks noGrp="1"/>
          </p:cNvSpPr>
          <p:nvPr>
            <p:ph type="title"/>
          </p:nvPr>
        </p:nvSpPr>
        <p:spPr>
          <a:xfrm>
            <a:off x="629841" y="365126"/>
            <a:ext cx="78867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AA1A463-8C25-4680-9F7C-B22A2495EFB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Chỉnh sửa kiểu văn bản của Bản cái</a:t>
            </a:r>
          </a:p>
        </p:txBody>
      </p:sp>
      <p:sp>
        <p:nvSpPr>
          <p:cNvPr id="4" name="Chỗ dành sẵn cho Nội dung 3">
            <a:extLst>
              <a:ext uri="{FF2B5EF4-FFF2-40B4-BE49-F238E27FC236}">
                <a16:creationId xmlns:a16="http://schemas.microsoft.com/office/drawing/2014/main" id="{4233CAE6-8EB5-40E7-8D06-ED10F02445B7}"/>
              </a:ext>
            </a:extLst>
          </p:cNvPr>
          <p:cNvSpPr>
            <a:spLocks noGrp="1"/>
          </p:cNvSpPr>
          <p:nvPr>
            <p:ph sz="half" idx="2"/>
          </p:nvPr>
        </p:nvSpPr>
        <p:spPr>
          <a:xfrm>
            <a:off x="629842" y="2505075"/>
            <a:ext cx="3868340"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E7BCC717-6C2D-41A4-A665-685F4A8E651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Chỉnh sửa kiểu văn bản của Bản cái</a:t>
            </a:r>
          </a:p>
        </p:txBody>
      </p:sp>
      <p:sp>
        <p:nvSpPr>
          <p:cNvPr id="6" name="Chỗ dành sẵn cho Nội dung 5">
            <a:extLst>
              <a:ext uri="{FF2B5EF4-FFF2-40B4-BE49-F238E27FC236}">
                <a16:creationId xmlns:a16="http://schemas.microsoft.com/office/drawing/2014/main" id="{51456E9D-3428-40FB-AFC9-070865C1A641}"/>
              </a:ext>
            </a:extLst>
          </p:cNvPr>
          <p:cNvSpPr>
            <a:spLocks noGrp="1"/>
          </p:cNvSpPr>
          <p:nvPr>
            <p:ph sz="quarter" idx="4"/>
          </p:nvPr>
        </p:nvSpPr>
        <p:spPr>
          <a:xfrm>
            <a:off x="4629150" y="2505075"/>
            <a:ext cx="3887391"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5CF7EC2-F122-42C1-837F-B3CD9950CC8C}"/>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8" name="Chỗ dành sẵn cho Chân trang 7">
            <a:extLst>
              <a:ext uri="{FF2B5EF4-FFF2-40B4-BE49-F238E27FC236}">
                <a16:creationId xmlns:a16="http://schemas.microsoft.com/office/drawing/2014/main" id="{E5567D14-7BC1-4AF8-B7AB-28F6EA81DF75}"/>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0D9F5475-19BB-4D85-B2AD-67B8EAF7CF40}"/>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184385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7653F3-6BCE-4B27-8950-83EE0AAA41EF}"/>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86447FA-8AC9-4D77-AD88-90F16E1DA516}"/>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4" name="Chỗ dành sẵn cho Chân trang 3">
            <a:extLst>
              <a:ext uri="{FF2B5EF4-FFF2-40B4-BE49-F238E27FC236}">
                <a16:creationId xmlns:a16="http://schemas.microsoft.com/office/drawing/2014/main" id="{30FA186A-35E0-4027-B196-1A5B0B9E3DC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06617684-2FCD-4F2A-A27E-0E57C717E972}"/>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248925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CAAECF0-2412-4FA1-8555-3BAF6DBB06FB}"/>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3" name="Chỗ dành sẵn cho Chân trang 2">
            <a:extLst>
              <a:ext uri="{FF2B5EF4-FFF2-40B4-BE49-F238E27FC236}">
                <a16:creationId xmlns:a16="http://schemas.microsoft.com/office/drawing/2014/main" id="{0294D3F1-5428-4B4E-855F-48DEE301FBEA}"/>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FB994CB3-8E8B-4171-A8ED-B74511510766}"/>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222089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6169D3-C161-43F5-B38B-20BD2A301D74}"/>
              </a:ext>
            </a:extLst>
          </p:cNvPr>
          <p:cNvSpPr>
            <a:spLocks noGrp="1"/>
          </p:cNvSpPr>
          <p:nvPr>
            <p:ph type="title"/>
          </p:nvPr>
        </p:nvSpPr>
        <p:spPr>
          <a:xfrm>
            <a:off x="629841" y="457200"/>
            <a:ext cx="2949178" cy="1600200"/>
          </a:xfrm>
        </p:spPr>
        <p:txBody>
          <a:bodyPr anchor="b"/>
          <a:lstStyle>
            <a:lvl1pPr>
              <a:defRPr sz="24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A50CF524-9864-4024-B316-F2F51B95E4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D13604C4-B56C-4F81-85AA-F00D510AEDB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Chỉnh sửa kiểu văn bản của Bản cái</a:t>
            </a:r>
          </a:p>
        </p:txBody>
      </p:sp>
      <p:sp>
        <p:nvSpPr>
          <p:cNvPr id="5" name="Chỗ dành sẵn cho Ngày tháng 4">
            <a:extLst>
              <a:ext uri="{FF2B5EF4-FFF2-40B4-BE49-F238E27FC236}">
                <a16:creationId xmlns:a16="http://schemas.microsoft.com/office/drawing/2014/main" id="{DBCC5CC7-DD82-4792-824E-C59B62841111}"/>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6" name="Chỗ dành sẵn cho Chân trang 5">
            <a:extLst>
              <a:ext uri="{FF2B5EF4-FFF2-40B4-BE49-F238E27FC236}">
                <a16:creationId xmlns:a16="http://schemas.microsoft.com/office/drawing/2014/main" id="{CEB43249-5A72-46CC-8827-18F7925B5CD9}"/>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AF69BC2-2EA7-422C-827F-93CF8CEA71B6}"/>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388483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204347-3D7B-4894-9251-7A89EAD333F0}"/>
              </a:ext>
            </a:extLst>
          </p:cNvPr>
          <p:cNvSpPr>
            <a:spLocks noGrp="1"/>
          </p:cNvSpPr>
          <p:nvPr>
            <p:ph type="title"/>
          </p:nvPr>
        </p:nvSpPr>
        <p:spPr>
          <a:xfrm>
            <a:off x="629841" y="457200"/>
            <a:ext cx="2949178" cy="1600200"/>
          </a:xfrm>
        </p:spPr>
        <p:txBody>
          <a:bodyPr anchor="b"/>
          <a:lstStyle>
            <a:lvl1pPr>
              <a:defRPr sz="24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D2BAC7BC-3020-46EB-BE56-55D862D6584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Chỗ dành sẵn cho Văn bản 3">
            <a:extLst>
              <a:ext uri="{FF2B5EF4-FFF2-40B4-BE49-F238E27FC236}">
                <a16:creationId xmlns:a16="http://schemas.microsoft.com/office/drawing/2014/main" id="{6D67477C-FD14-43A7-97EA-A09EFC4C904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Chỉnh sửa kiểu văn bản của Bản cái</a:t>
            </a:r>
          </a:p>
        </p:txBody>
      </p:sp>
      <p:sp>
        <p:nvSpPr>
          <p:cNvPr id="5" name="Chỗ dành sẵn cho Ngày tháng 4">
            <a:extLst>
              <a:ext uri="{FF2B5EF4-FFF2-40B4-BE49-F238E27FC236}">
                <a16:creationId xmlns:a16="http://schemas.microsoft.com/office/drawing/2014/main" id="{166C0D9F-1750-41AF-BCD9-4A6022160E7D}"/>
              </a:ext>
            </a:extLst>
          </p:cNvPr>
          <p:cNvSpPr>
            <a:spLocks noGrp="1"/>
          </p:cNvSpPr>
          <p:nvPr>
            <p:ph type="dt" sz="half" idx="10"/>
          </p:nvPr>
        </p:nvSpPr>
        <p:spPr/>
        <p:txBody>
          <a:bodyPr/>
          <a:lstStyle/>
          <a:p>
            <a:fld id="{ABD41877-35B2-43F8-903C-EDF43500C188}" type="datetimeFigureOut">
              <a:rPr lang="en-US" smtClean="0"/>
              <a:pPr/>
              <a:t>7/14/2020</a:t>
            </a:fld>
            <a:endParaRPr lang="en-US"/>
          </a:p>
        </p:txBody>
      </p:sp>
      <p:sp>
        <p:nvSpPr>
          <p:cNvPr id="6" name="Chỗ dành sẵn cho Chân trang 5">
            <a:extLst>
              <a:ext uri="{FF2B5EF4-FFF2-40B4-BE49-F238E27FC236}">
                <a16:creationId xmlns:a16="http://schemas.microsoft.com/office/drawing/2014/main" id="{0551FFE7-F0C8-4F94-B625-DFA691F70ED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184A052-784B-40E2-811B-639DF9AEE62E}"/>
              </a:ext>
            </a:extLst>
          </p:cNvPr>
          <p:cNvSpPr>
            <a:spLocks noGrp="1"/>
          </p:cNvSpPr>
          <p:nvPr>
            <p:ph type="sldNum" sz="quarter" idx="12"/>
          </p:nvPr>
        </p:nvSpPr>
        <p:spPr/>
        <p:txBody>
          <a:bodyPr/>
          <a:lstStyle/>
          <a:p>
            <a:fld id="{BC85F72D-EBF0-4A8B-B8B8-C65819168848}" type="slidenum">
              <a:rPr lang="en-US" smtClean="0"/>
              <a:pPr/>
              <a:t>‹#›</a:t>
            </a:fld>
            <a:endParaRPr lang="en-US"/>
          </a:p>
        </p:txBody>
      </p:sp>
    </p:spTree>
    <p:extLst>
      <p:ext uri="{BB962C8B-B14F-4D97-AF65-F5344CB8AC3E}">
        <p14:creationId xmlns:p14="http://schemas.microsoft.com/office/powerpoint/2010/main" val="172288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637115DD-51E2-4854-9DB7-D19223C923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A4F4B73-1D6D-4230-BCA6-A3D2E219C47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82E2421-B6D6-4F29-96DA-297107EA56F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BD41877-35B2-43F8-903C-EDF43500C188}" type="datetimeFigureOut">
              <a:rPr lang="en-US" smtClean="0"/>
              <a:pPr/>
              <a:t>7/14/2020</a:t>
            </a:fld>
            <a:endParaRPr lang="en-US"/>
          </a:p>
        </p:txBody>
      </p:sp>
      <p:sp>
        <p:nvSpPr>
          <p:cNvPr id="5" name="Chỗ dành sẵn cho Chân trang 4">
            <a:extLst>
              <a:ext uri="{FF2B5EF4-FFF2-40B4-BE49-F238E27FC236}">
                <a16:creationId xmlns:a16="http://schemas.microsoft.com/office/drawing/2014/main" id="{1CD9AAA0-DCF9-4604-ADAF-03B458B83ED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EBF12CC5-D06F-43A3-95CA-2539D2833A0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85F72D-EBF0-4A8B-B8B8-C65819168848}" type="slidenum">
              <a:rPr lang="en-US" smtClean="0"/>
              <a:pPr/>
              <a:t>‹#›</a:t>
            </a:fld>
            <a:endParaRPr lang="en-US"/>
          </a:p>
        </p:txBody>
      </p:sp>
    </p:spTree>
    <p:extLst>
      <p:ext uri="{BB962C8B-B14F-4D97-AF65-F5344CB8AC3E}">
        <p14:creationId xmlns:p14="http://schemas.microsoft.com/office/powerpoint/2010/main" val="259937833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pPr/>
              <a:t>7/14/2020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pPr/>
              <a:t>‹#›</a:t>
            </a:fld>
            <a:endParaRPr lang="en-US"/>
          </a:p>
        </p:txBody>
      </p:sp>
    </p:spTree>
    <p:extLst>
      <p:ext uri="{BB962C8B-B14F-4D97-AF65-F5344CB8AC3E}">
        <p14:creationId xmlns:p14="http://schemas.microsoft.com/office/powerpoint/2010/main" val="186843434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7256" y="1025770"/>
            <a:ext cx="6063342" cy="2560637"/>
          </a:xfrm>
        </p:spPr>
        <p:txBody>
          <a:bodyPr>
            <a:noAutofit/>
          </a:bodyPr>
          <a:lstStyle/>
          <a:p>
            <a:pPr algn="ctr"/>
            <a:r>
              <a:rPr lang="en-US" sz="4000" b="1" dirty="0">
                <a:solidFill>
                  <a:schemeClr val="tx1"/>
                </a:solidFill>
                <a:latin typeface="Cambria Math" panose="02040503050406030204" pitchFamily="18" charset="0"/>
                <a:ea typeface="Cambria Math" panose="02040503050406030204" pitchFamily="18" charset="0"/>
                <a:cs typeface="Calibri Light"/>
              </a:rPr>
              <a:t>Bài thảo luận</a:t>
            </a:r>
          </a:p>
        </p:txBody>
      </p:sp>
      <p:sp>
        <p:nvSpPr>
          <p:cNvPr id="3" name="Subtitle 2"/>
          <p:cNvSpPr>
            <a:spLocks noGrp="1"/>
          </p:cNvSpPr>
          <p:nvPr>
            <p:ph type="subTitle" idx="4294967295"/>
          </p:nvPr>
        </p:nvSpPr>
        <p:spPr>
          <a:xfrm>
            <a:off x="2119246" y="4540513"/>
            <a:ext cx="2742004" cy="1127789"/>
          </a:xfrm>
        </p:spPr>
        <p:txBody>
          <a:bodyPr vert="horz" lIns="91440" tIns="45720" rIns="91440" bIns="45720" rtlCol="0" anchor="t">
            <a:normAutofit/>
          </a:bodyPr>
          <a:lstStyle/>
          <a:p>
            <a:pPr marL="342900" lvl="1" indent="0">
              <a:buNone/>
            </a:pPr>
            <a:r>
              <a:rPr lang="en-US" sz="2000">
                <a:latin typeface="Cambria Math" panose="02040503050406030204" pitchFamily="18" charset="0"/>
                <a:ea typeface="Cambria Math" panose="02040503050406030204" pitchFamily="18" charset="0"/>
                <a:cs typeface="Calibri"/>
              </a:rPr>
              <a:t>Nhóm </a:t>
            </a:r>
            <a:r>
              <a:rPr lang="en-US" sz="2000" dirty="0">
                <a:latin typeface="Cambria Math" panose="02040503050406030204" pitchFamily="18" charset="0"/>
                <a:ea typeface="Cambria Math" panose="02040503050406030204" pitchFamily="18" charset="0"/>
                <a:cs typeface="Calibri"/>
              </a:rPr>
              <a:t>thuyết </a:t>
            </a:r>
            <a:r>
              <a:rPr lang="en-US" sz="2000">
                <a:latin typeface="Cambria Math" panose="02040503050406030204" pitchFamily="18" charset="0"/>
                <a:ea typeface="Cambria Math" panose="02040503050406030204" pitchFamily="18" charset="0"/>
                <a:cs typeface="Calibri"/>
              </a:rPr>
              <a:t>trình:</a:t>
            </a:r>
          </a:p>
        </p:txBody>
      </p:sp>
      <p:sp>
        <p:nvSpPr>
          <p:cNvPr id="4" name="TextBox 3"/>
          <p:cNvSpPr txBox="1"/>
          <p:nvPr/>
        </p:nvSpPr>
        <p:spPr>
          <a:xfrm>
            <a:off x="2363455" y="2337575"/>
            <a:ext cx="5910943" cy="1384995"/>
          </a:xfrm>
          <a:prstGeom prst="rect">
            <a:avLst/>
          </a:prstGeom>
          <a:noFill/>
        </p:spPr>
        <p:txBody>
          <a:bodyPr wrap="square" rtlCol="0">
            <a:spAutoFit/>
          </a:bodyPr>
          <a:lstStyle/>
          <a:p>
            <a:pPr algn="ctr"/>
            <a:endParaRPr lang="en-US" sz="2800" dirty="0">
              <a:latin typeface="Cambria Math" panose="02040503050406030204" pitchFamily="18" charset="0"/>
              <a:ea typeface="Cambria Math" panose="02040503050406030204" pitchFamily="18" charset="0"/>
              <a:cs typeface="Calibri Light"/>
            </a:endParaRPr>
          </a:p>
          <a:p>
            <a:pPr algn="ctr"/>
            <a:r>
              <a:rPr lang="en-US" sz="2800">
                <a:latin typeface="Cambria Math" panose="02040503050406030204" pitchFamily="18" charset="0"/>
                <a:ea typeface="Cambria Math" panose="02040503050406030204" pitchFamily="18" charset="0"/>
                <a:cs typeface="Calibri Light"/>
              </a:rPr>
              <a:t>Mô hình Markov ẩn mô hình hóa dữ liệu phân tán</a:t>
            </a:r>
            <a:endParaRPr lang="vi-VN" sz="2800" dirty="0"/>
          </a:p>
        </p:txBody>
      </p:sp>
      <p:sp>
        <p:nvSpPr>
          <p:cNvPr id="5" name="Hộp Văn bản 4">
            <a:extLst>
              <a:ext uri="{FF2B5EF4-FFF2-40B4-BE49-F238E27FC236}">
                <a16:creationId xmlns:a16="http://schemas.microsoft.com/office/drawing/2014/main" id="{B027B435-914A-44E1-9E66-D29F16045C92}"/>
              </a:ext>
            </a:extLst>
          </p:cNvPr>
          <p:cNvSpPr txBox="1"/>
          <p:nvPr/>
        </p:nvSpPr>
        <p:spPr>
          <a:xfrm>
            <a:off x="4702629" y="4411969"/>
            <a:ext cx="2322125" cy="1420261"/>
          </a:xfrm>
          <a:prstGeom prst="rect">
            <a:avLst/>
          </a:prstGeom>
          <a:noFill/>
        </p:spPr>
        <p:txBody>
          <a:bodyPr wrap="square" rtlCol="0">
            <a:spAutoFit/>
          </a:bodyPr>
          <a:lstStyle/>
          <a:p>
            <a:pPr>
              <a:lnSpc>
                <a:spcPct val="150000"/>
              </a:lnSpc>
            </a:pPr>
            <a:r>
              <a:rPr lang="en-US" sz="2000">
                <a:latin typeface="Cambria Math" panose="02040503050406030204" pitchFamily="18" charset="0"/>
                <a:ea typeface="Cambria Math" panose="02040503050406030204" pitchFamily="18" charset="0"/>
              </a:rPr>
              <a:t>Nguyễn Đức Anh</a:t>
            </a:r>
          </a:p>
          <a:p>
            <a:pPr>
              <a:lnSpc>
                <a:spcPct val="150000"/>
              </a:lnSpc>
            </a:pPr>
            <a:r>
              <a:rPr lang="en-US" sz="2000">
                <a:latin typeface="Cambria Math" panose="02040503050406030204" pitchFamily="18" charset="0"/>
                <a:ea typeface="Cambria Math" panose="02040503050406030204" pitchFamily="18" charset="0"/>
              </a:rPr>
              <a:t>Đặng Tiến Đạt</a:t>
            </a:r>
          </a:p>
          <a:p>
            <a:pPr>
              <a:lnSpc>
                <a:spcPct val="150000"/>
              </a:lnSpc>
            </a:pPr>
            <a:r>
              <a:rPr lang="en-US" sz="2000">
                <a:latin typeface="Cambria Math" panose="02040503050406030204" pitchFamily="18" charset="0"/>
                <a:ea typeface="Cambria Math" panose="02040503050406030204" pitchFamily="18" charset="0"/>
              </a:rPr>
              <a:t>Nguyễn Tiến Dũng</a:t>
            </a:r>
          </a:p>
        </p:txBody>
      </p:sp>
    </p:spTree>
    <p:extLst>
      <p:ext uri="{BB962C8B-B14F-4D97-AF65-F5344CB8AC3E}">
        <p14:creationId xmlns:p14="http://schemas.microsoft.com/office/powerpoint/2010/main" val="189114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388515-1B73-41A6-AF67-C6F8032E7BB0}"/>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36D2B813-FF11-4785-9F3F-67A448B21DB0}"/>
                  </a:ext>
                </a:extLst>
              </p:cNvPr>
              <p:cNvSpPr>
                <a:spLocks noGrp="1"/>
              </p:cNvSpPr>
              <p:nvPr>
                <p:ph idx="1"/>
              </p:nvPr>
            </p:nvSpPr>
            <p:spPr/>
            <p:txBody>
              <a:bodyPr>
                <a:normAutofit/>
              </a:bodyPr>
              <a:lstStyle/>
              <a:p>
                <a:pPr>
                  <a:lnSpc>
                    <a:spcPct val="150000"/>
                  </a:lnSpc>
                </a:pPr>
                <a:r>
                  <a:rPr lang="en-US" sz="2000">
                    <a:solidFill>
                      <a:schemeClr val="tx1"/>
                    </a:solidFill>
                    <a:latin typeface="Cambria Math" panose="02040503050406030204" pitchFamily="18" charset="0"/>
                    <a:ea typeface="Cambria Math" panose="02040503050406030204" pitchFamily="18" charset="0"/>
                  </a:rPr>
                  <a:t>Tính chất c</a:t>
                </a:r>
                <a:r>
                  <a:rPr lang="vi-VN" sz="2000">
                    <a:solidFill>
                      <a:schemeClr val="tx1"/>
                    </a:solidFill>
                    <a:latin typeface="Cambria Math" panose="02040503050406030204" pitchFamily="18" charset="0"/>
                    <a:ea typeface="Cambria Math" panose="02040503050406030204" pitchFamily="18" charset="0"/>
                  </a:rPr>
                  <a:t>ơ</a:t>
                </a:r>
                <a:r>
                  <a:rPr lang="en-US" sz="2000">
                    <a:solidFill>
                      <a:schemeClr val="tx1"/>
                    </a:solidFill>
                    <a:latin typeface="Cambria Math" panose="02040503050406030204" pitchFamily="18" charset="0"/>
                    <a:ea typeface="Cambria Math" panose="02040503050406030204" pitchFamily="18" charset="0"/>
                  </a:rPr>
                  <a:t> bản:</a:t>
                </a:r>
              </a:p>
              <a:p>
                <a:pPr lvl="1">
                  <a:lnSpc>
                    <a:spcPct val="150000"/>
                  </a:lnSpc>
                </a:pPr>
                <a14:m>
                  <m:oMath xmlns:m="http://schemas.openxmlformats.org/officeDocument/2006/math">
                    <m:nary>
                      <m:naryPr>
                        <m:chr m:val="∑"/>
                        <m:ctrlPr>
                          <a:rPr lang="en-US" sz="2000" i="1" smtClean="0">
                            <a:solidFill>
                              <a:schemeClr val="tx1"/>
                            </a:solidFill>
                            <a:latin typeface="Cambria Math" panose="02040503050406030204" pitchFamily="18" charset="0"/>
                            <a:ea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ea typeface="Cambria Math" panose="02040503050406030204" pitchFamily="18" charset="0"/>
                          </a:rPr>
                          <m:t>𝑗</m:t>
                        </m:r>
                        <m:r>
                          <a:rPr lang="en-US" sz="2000" b="0" i="1" smtClean="0">
                            <a:solidFill>
                              <a:schemeClr val="tx1"/>
                            </a:solidFill>
                            <a:latin typeface="Cambria Math" panose="02040503050406030204" pitchFamily="18" charset="0"/>
                            <a:ea typeface="Cambria Math" panose="02040503050406030204" pitchFamily="18" charset="0"/>
                          </a:rPr>
                          <m:t>=</m:t>
                        </m:r>
                        <m:r>
                          <m:rPr>
                            <m:brk m:alnAt="23"/>
                          </m:rPr>
                          <a:rPr lang="en-US" sz="2000" b="0" i="1" smtClean="0">
                            <a:solidFill>
                              <a:schemeClr val="tx1"/>
                            </a:solidFill>
                            <a:latin typeface="Cambria Math" panose="02040503050406030204" pitchFamily="18" charset="0"/>
                            <a:ea typeface="Cambria Math" panose="02040503050406030204" pitchFamily="18" charset="0"/>
                          </a:rPr>
                          <m:t>1</m:t>
                        </m:r>
                      </m:sub>
                      <m:sup>
                        <m:r>
                          <a:rPr lang="en-US" sz="2000" b="0" i="1" smtClean="0">
                            <a:solidFill>
                              <a:schemeClr val="tx1"/>
                            </a:solidFill>
                            <a:latin typeface="Cambria Math" panose="02040503050406030204" pitchFamily="18" charset="0"/>
                            <a:ea typeface="Cambria Math" panose="02040503050406030204" pitchFamily="18" charset="0"/>
                          </a:rPr>
                          <m:t>𝑁</m:t>
                        </m:r>
                      </m:sup>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𝑎</m:t>
                            </m:r>
                          </m:e>
                          <m:sub>
                            <m:r>
                              <a:rPr lang="en-US" sz="2000" b="0" i="1" smtClean="0">
                                <a:solidFill>
                                  <a:schemeClr val="tx1"/>
                                </a:solidFill>
                                <a:latin typeface="Cambria Math" panose="02040503050406030204" pitchFamily="18" charset="0"/>
                                <a:ea typeface="Cambria Math" panose="02040503050406030204" pitchFamily="18" charset="0"/>
                              </a:rPr>
                              <m:t>𝑖𝑗</m:t>
                            </m:r>
                          </m:sub>
                        </m:sSub>
                      </m:e>
                    </m:nary>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1</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𝑗</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1</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2</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𝑁</m:t>
                    </m:r>
                  </m:oMath>
                </a14:m>
                <a:endParaRPr lang="en-US" sz="2000" b="0">
                  <a:solidFill>
                    <a:schemeClr val="tx1"/>
                  </a:solidFill>
                  <a:latin typeface="Cambria Math" panose="02040503050406030204" pitchFamily="18" charset="0"/>
                  <a:ea typeface="Cambria Math" panose="02040503050406030204" pitchFamily="18" charset="0"/>
                </a:endParaRPr>
              </a:p>
              <a:p>
                <a:pPr lvl="1">
                  <a:lnSpc>
                    <a:spcPct val="150000"/>
                  </a:lnSpc>
                </a:pPr>
                <a14:m>
                  <m:oMath xmlns:m="http://schemas.openxmlformats.org/officeDocument/2006/math">
                    <m:nary>
                      <m:naryPr>
                        <m:chr m:val="∑"/>
                        <m:ctrlPr>
                          <a:rPr lang="en-US" sz="2000" i="1" smtClean="0">
                            <a:solidFill>
                              <a:schemeClr val="tx1"/>
                            </a:solidFill>
                            <a:latin typeface="Cambria Math" panose="02040503050406030204" pitchFamily="18" charset="0"/>
                            <a:ea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m:t>
                        </m:r>
                        <m:r>
                          <m:rPr>
                            <m:brk m:alnAt="23"/>
                          </m:rPr>
                          <a:rPr lang="en-US" sz="2000" b="0" i="1" smtClean="0">
                            <a:solidFill>
                              <a:schemeClr val="tx1"/>
                            </a:solidFill>
                            <a:latin typeface="Cambria Math" panose="02040503050406030204" pitchFamily="18" charset="0"/>
                            <a:ea typeface="Cambria Math" panose="02040503050406030204" pitchFamily="18" charset="0"/>
                          </a:rPr>
                          <m:t>1</m:t>
                        </m:r>
                      </m:sub>
                      <m:sup>
                        <m:r>
                          <a:rPr lang="en-US" sz="2000" b="0" i="1" smtClean="0">
                            <a:solidFill>
                              <a:schemeClr val="tx1"/>
                            </a:solidFill>
                            <a:latin typeface="Cambria Math" panose="02040503050406030204" pitchFamily="18" charset="0"/>
                            <a:ea typeface="Cambria Math" panose="02040503050406030204" pitchFamily="18" charset="0"/>
                          </a:rPr>
                          <m:t>𝑁</m:t>
                        </m:r>
                      </m:sup>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𝜋</m:t>
                            </m:r>
                          </m:e>
                          <m:sub>
                            <m:r>
                              <a:rPr lang="en-US" sz="2000" b="0" i="1" smtClean="0">
                                <a:solidFill>
                                  <a:schemeClr val="tx1"/>
                                </a:solidFill>
                                <a:latin typeface="Cambria Math" panose="02040503050406030204" pitchFamily="18" charset="0"/>
                                <a:ea typeface="Cambria Math" panose="02040503050406030204" pitchFamily="18" charset="0"/>
                              </a:rPr>
                              <m:t>𝑖</m:t>
                            </m:r>
                          </m:sub>
                        </m:sSub>
                      </m:e>
                    </m:nary>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1</m:t>
                    </m:r>
                  </m:oMath>
                </a14:m>
                <a:endParaRPr lang="en-US" sz="2000">
                  <a:solidFill>
                    <a:schemeClr val="tx1"/>
                  </a:solidFill>
                  <a:latin typeface="Cambria Math" panose="02040503050406030204" pitchFamily="18" charset="0"/>
                  <a:ea typeface="Cambria Math" panose="02040503050406030204" pitchFamily="18" charset="0"/>
                </a:endParaRPr>
              </a:p>
              <a:p>
                <a:pPr>
                  <a:lnSpc>
                    <a:spcPct val="150000"/>
                  </a:lnSpc>
                </a:pPr>
                <a:r>
                  <a:rPr lang="en-US" sz="2000">
                    <a:solidFill>
                      <a:schemeClr val="tx1"/>
                    </a:solidFill>
                    <a:latin typeface="Cambria Math" panose="02040503050406030204" pitchFamily="18" charset="0"/>
                    <a:ea typeface="Cambria Math" panose="02040503050406030204" pitchFamily="18" charset="0"/>
                  </a:rPr>
                  <a:t>Hai thuộc tính (propertie) của mô hình Markov ẩn:</a:t>
                </a:r>
              </a:p>
              <a:p>
                <a:pPr lvl="1">
                  <a:lnSpc>
                    <a:spcPct val="150000"/>
                  </a:lnSpc>
                </a:pP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𝑃</m:t>
                    </m:r>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𝑡</m:t>
                            </m:r>
                          </m:sub>
                        </m:sSub>
                      </m:e>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2</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𝑡</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1</m:t>
                            </m:r>
                          </m:sub>
                        </m:sSub>
                      </m:e>
                    </m:d>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𝑡</m:t>
                            </m:r>
                          </m:sub>
                        </m:sSub>
                      </m:e>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𝑡</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1</m:t>
                            </m:r>
                          </m:sub>
                        </m:sSub>
                      </m:e>
                    </m:d>
                  </m:oMath>
                </a14:m>
                <a:endParaRPr lang="en-US" sz="2000" b="0">
                  <a:solidFill>
                    <a:schemeClr val="tx1"/>
                  </a:solidFill>
                  <a:latin typeface="Cambria Math" panose="02040503050406030204" pitchFamily="18" charset="0"/>
                  <a:ea typeface="Cambria Math" panose="02040503050406030204" pitchFamily="18" charset="0"/>
                </a:endParaRPr>
              </a:p>
              <a:p>
                <a:pPr lvl="1">
                  <a:lnSpc>
                    <a:spcPct val="150000"/>
                  </a:lnSpc>
                </a:pP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𝑃</m:t>
                    </m:r>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𝑜</m:t>
                            </m:r>
                          </m:e>
                          <m:sub>
                            <m:r>
                              <a:rPr lang="en-US" sz="2000" b="0" i="1" smtClean="0">
                                <a:solidFill>
                                  <a:schemeClr val="tx1"/>
                                </a:solidFill>
                                <a:latin typeface="Cambria Math" panose="02040503050406030204" pitchFamily="18" charset="0"/>
                                <a:ea typeface="Cambria Math" panose="02040503050406030204" pitchFamily="18" charset="0"/>
                              </a:rPr>
                              <m:t>𝑡</m:t>
                            </m:r>
                          </m:sub>
                        </m:sSub>
                      </m:e>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𝑜</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𝑜</m:t>
                            </m:r>
                          </m:e>
                          <m:sub>
                            <m:r>
                              <a:rPr lang="en-US" sz="2000" b="0" i="1" smtClean="0">
                                <a:solidFill>
                                  <a:schemeClr val="tx1"/>
                                </a:solidFill>
                                <a:latin typeface="Cambria Math" panose="02040503050406030204" pitchFamily="18" charset="0"/>
                                <a:ea typeface="Cambria Math" panose="02040503050406030204" pitchFamily="18" charset="0"/>
                              </a:rPr>
                              <m:t>𝑡</m:t>
                            </m:r>
                          </m:sub>
                        </m:sSub>
                      </m:e>
                    </m:d>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𝑜</m:t>
                            </m:r>
                          </m:e>
                          <m:sub>
                            <m:r>
                              <a:rPr lang="en-US" sz="2000" b="0" i="1" smtClean="0">
                                <a:solidFill>
                                  <a:schemeClr val="tx1"/>
                                </a:solidFill>
                                <a:latin typeface="Cambria Math" panose="02040503050406030204" pitchFamily="18" charset="0"/>
                                <a:ea typeface="Cambria Math" panose="02040503050406030204" pitchFamily="18" charset="0"/>
                              </a:rPr>
                              <m:t>𝑡</m:t>
                            </m:r>
                          </m:sub>
                        </m:sSub>
                      </m:e>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𝑡</m:t>
                            </m:r>
                          </m:sub>
                        </m:sSub>
                      </m:e>
                    </m:d>
                  </m:oMath>
                </a14:m>
                <a:endParaRPr lang="en-US" sz="2000">
                  <a:solidFill>
                    <a:schemeClr val="tx1"/>
                  </a:solidFill>
                  <a:latin typeface="Cambria Math" panose="02040503050406030204" pitchFamily="18" charset="0"/>
                  <a:ea typeface="Cambria Math" panose="02040503050406030204" pitchFamily="18" charset="0"/>
                </a:endParaRPr>
              </a:p>
              <a:p>
                <a:pPr>
                  <a:lnSpc>
                    <a:spcPct val="150000"/>
                  </a:lnSpc>
                </a:pPr>
                <a:r>
                  <a:rPr lang="en-US" sz="2000">
                    <a:solidFill>
                      <a:schemeClr val="tx1"/>
                    </a:solidFill>
                    <a:latin typeface="Cambria Math" panose="02040503050406030204" pitchFamily="18" charset="0"/>
                    <a:ea typeface="Cambria Math" panose="02040503050406030204" pitchFamily="18" charset="0"/>
                  </a:rPr>
                  <a:t>Mô hình Markov ẩn đặc tr</a:t>
                </a:r>
                <a:r>
                  <a:rPr lang="vi-VN" sz="2000">
                    <a:solidFill>
                      <a:schemeClr val="tx1"/>
                    </a:solidFill>
                    <a:latin typeface="Cambria Math" panose="02040503050406030204" pitchFamily="18" charset="0"/>
                    <a:ea typeface="Cambria Math" panose="02040503050406030204" pitchFamily="18" charset="0"/>
                  </a:rPr>
                  <a:t>ư</a:t>
                </a:r>
                <a:r>
                  <a:rPr lang="en-US" sz="2000">
                    <a:solidFill>
                      <a:schemeClr val="tx1"/>
                    </a:solidFill>
                    <a:latin typeface="Cambria Math" panose="02040503050406030204" pitchFamily="18" charset="0"/>
                    <a:ea typeface="Cambria Math" panose="02040503050406030204" pitchFamily="18" charset="0"/>
                  </a:rPr>
                  <a:t>ng bởi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𝜆</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𝜋</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𝐴</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𝐵</m:t>
                    </m:r>
                    <m:r>
                      <a:rPr lang="en-US" sz="2000" b="0" i="1" smtClean="0">
                        <a:solidFill>
                          <a:schemeClr val="tx1"/>
                        </a:solidFill>
                        <a:latin typeface="Cambria Math" panose="02040503050406030204" pitchFamily="18" charset="0"/>
                        <a:ea typeface="Cambria Math" panose="02040503050406030204" pitchFamily="18" charset="0"/>
                      </a:rPr>
                      <m:t>}</m:t>
                    </m:r>
                  </m:oMath>
                </a14:m>
                <a:endParaRPr lang="en-US" sz="2000">
                  <a:solidFill>
                    <a:schemeClr val="tx1"/>
                  </a:solidFill>
                  <a:latin typeface="Cambria Math" panose="02040503050406030204" pitchFamily="18" charset="0"/>
                  <a:ea typeface="Cambria Math" panose="02040503050406030204" pitchFamily="18" charset="0"/>
                </a:endParaRPr>
              </a:p>
            </p:txBody>
          </p:sp>
        </mc:Choice>
        <mc:Fallback>
          <p:sp>
            <p:nvSpPr>
              <p:cNvPr id="3" name="Chỗ dành sẵn cho Nội dung 2">
                <a:extLst>
                  <a:ext uri="{FF2B5EF4-FFF2-40B4-BE49-F238E27FC236}">
                    <a16:creationId xmlns:a16="http://schemas.microsoft.com/office/drawing/2014/main" id="{36D2B813-FF11-4785-9F3F-67A448B21DB0}"/>
                  </a:ext>
                </a:extLst>
              </p:cNvPr>
              <p:cNvSpPr>
                <a:spLocks noGrp="1" noRot="1" noChangeAspect="1" noMove="1" noResize="1" noEditPoints="1" noAdjustHandles="1" noChangeArrowheads="1" noChangeShapeType="1" noTextEdit="1"/>
              </p:cNvSpPr>
              <p:nvPr>
                <p:ph idx="1"/>
              </p:nvPr>
            </p:nvSpPr>
            <p:spPr>
              <a:blipFill>
                <a:blip r:embed="rId2"/>
                <a:stretch>
                  <a:fillRect l="-683"/>
                </a:stretch>
              </a:blipFill>
            </p:spPr>
            <p:txBody>
              <a:bodyPr/>
              <a:lstStyle/>
              <a:p>
                <a:r>
                  <a:rPr lang="en-US">
                    <a:noFill/>
                  </a:rPr>
                  <a:t> </a:t>
                </a:r>
              </a:p>
            </p:txBody>
          </p:sp>
        </mc:Fallback>
      </mc:AlternateContent>
    </p:spTree>
    <p:extLst>
      <p:ext uri="{BB962C8B-B14F-4D97-AF65-F5344CB8AC3E}">
        <p14:creationId xmlns:p14="http://schemas.microsoft.com/office/powerpoint/2010/main" val="40672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B9896C-3E9E-426C-9B1F-2F90C293E79F}"/>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33FE5B6E-2EAA-4284-80F2-F44792836B3D}"/>
                  </a:ext>
                </a:extLst>
              </p:cNvPr>
              <p:cNvSpPr>
                <a:spLocks noGrp="1"/>
              </p:cNvSpPr>
              <p:nvPr>
                <p:ph idx="1"/>
              </p:nvPr>
            </p:nvSpPr>
            <p:spPr/>
            <p:txBody>
              <a:bodyPr>
                <a:normAutofit/>
              </a:bodyPr>
              <a:lstStyle/>
              <a:p>
                <a:pPr>
                  <a:lnSpc>
                    <a:spcPct val="150000"/>
                  </a:lnSpc>
                </a:pPr>
                <a:r>
                  <a:rPr lang="en-US" sz="2000">
                    <a:solidFill>
                      <a:schemeClr val="tx1"/>
                    </a:solidFill>
                    <a:latin typeface="Cambria Math" panose="02040503050406030204" pitchFamily="18" charset="0"/>
                    <a:ea typeface="Cambria Math" panose="02040503050406030204" pitchFamily="18" charset="0"/>
                  </a:rPr>
                  <a:t>Các bài toán c</a:t>
                </a:r>
                <a:r>
                  <a:rPr lang="vi-VN" sz="2000">
                    <a:solidFill>
                      <a:schemeClr val="tx1"/>
                    </a:solidFill>
                    <a:latin typeface="Cambria Math" panose="02040503050406030204" pitchFamily="18" charset="0"/>
                    <a:ea typeface="Cambria Math" panose="02040503050406030204" pitchFamily="18" charset="0"/>
                  </a:rPr>
                  <a:t>ơ</a:t>
                </a:r>
                <a:r>
                  <a:rPr lang="en-US" sz="2000">
                    <a:solidFill>
                      <a:schemeClr val="tx1"/>
                    </a:solidFill>
                    <a:latin typeface="Cambria Math" panose="02040503050406030204" pitchFamily="18" charset="0"/>
                    <a:ea typeface="Cambria Math" panose="02040503050406030204" pitchFamily="18" charset="0"/>
                  </a:rPr>
                  <a:t> bản của mô hình Markov ẩn:</a:t>
                </a:r>
              </a:p>
              <a:p>
                <a:pPr lvl="1">
                  <a:lnSpc>
                    <a:spcPct val="150000"/>
                  </a:lnSpc>
                </a:pPr>
                <a:r>
                  <a:rPr lang="en-US" sz="2000">
                    <a:solidFill>
                      <a:schemeClr val="tx1"/>
                    </a:solidFill>
                    <a:latin typeface="Cambria Math" panose="02040503050406030204" pitchFamily="18" charset="0"/>
                    <a:ea typeface="Cambria Math" panose="02040503050406030204" pitchFamily="18" charset="0"/>
                  </a:rPr>
                  <a:t>Likehood: Cho mô hình Markov ẩn với bộ tham số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𝜆</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𝐴</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𝐵</m:t>
                    </m:r>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a:solidFill>
                      <a:schemeClr val="tx1"/>
                    </a:solidFill>
                    <a:latin typeface="Cambria Math" panose="02040503050406030204" pitchFamily="18" charset="0"/>
                    <a:ea typeface="Cambria Math" panose="02040503050406030204" pitchFamily="18" charset="0"/>
                  </a:rPr>
                  <a:t> và chuỗi các quan sát O. Xác định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𝑃</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𝑂</m:t>
                        </m:r>
                      </m:e>
                      <m:e>
                        <m:r>
                          <a:rPr lang="en-US" sz="2000" b="0" i="1" smtClean="0">
                            <a:solidFill>
                              <a:schemeClr val="tx1"/>
                            </a:solidFill>
                            <a:latin typeface="Cambria Math" panose="02040503050406030204" pitchFamily="18" charset="0"/>
                            <a:ea typeface="Cambria Math" panose="02040503050406030204" pitchFamily="18" charset="0"/>
                          </a:rPr>
                          <m:t>𝜆</m:t>
                        </m:r>
                      </m:e>
                    </m:d>
                  </m:oMath>
                </a14:m>
                <a:endParaRPr lang="en-US" sz="2000" b="0">
                  <a:solidFill>
                    <a:schemeClr val="tx1"/>
                  </a:solidFill>
                  <a:latin typeface="Cambria Math" panose="02040503050406030204" pitchFamily="18" charset="0"/>
                  <a:ea typeface="Cambria Math" panose="02040503050406030204" pitchFamily="18" charset="0"/>
                </a:endParaRPr>
              </a:p>
              <a:p>
                <a:pPr lvl="1">
                  <a:lnSpc>
                    <a:spcPct val="150000"/>
                  </a:lnSpc>
                </a:pPr>
                <a:r>
                  <a:rPr lang="en-US" sz="2000">
                    <a:solidFill>
                      <a:schemeClr val="tx1"/>
                    </a:solidFill>
                    <a:latin typeface="Cambria Math" panose="02040503050406030204" pitchFamily="18" charset="0"/>
                    <a:ea typeface="Cambria Math" panose="02040503050406030204" pitchFamily="18" charset="0"/>
                  </a:rPr>
                  <a:t>Decoding: Cho chuỗi quan sát O và bộ tham số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𝜆</m:t>
                    </m:r>
                  </m:oMath>
                </a14:m>
                <a:r>
                  <a:rPr lang="en-US" sz="2000">
                    <a:solidFill>
                      <a:schemeClr val="tx1"/>
                    </a:solidFill>
                    <a:latin typeface="Cambria Math" panose="02040503050406030204" pitchFamily="18" charset="0"/>
                    <a:ea typeface="Cambria Math" panose="02040503050406030204" pitchFamily="18" charset="0"/>
                  </a:rPr>
                  <a:t>. Xác định choỗi trạng thái ẩn Q sao cho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𝑃</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𝑄</m:t>
                        </m:r>
                      </m:e>
                      <m:e>
                        <m:r>
                          <a:rPr lang="en-US" sz="2000" b="0" i="1" smtClean="0">
                            <a:solidFill>
                              <a:schemeClr val="tx1"/>
                            </a:solidFill>
                            <a:latin typeface="Cambria Math" panose="02040503050406030204" pitchFamily="18" charset="0"/>
                            <a:ea typeface="Cambria Math" panose="02040503050406030204" pitchFamily="18" charset="0"/>
                          </a:rPr>
                          <m:t>𝑂</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𝜆</m:t>
                        </m:r>
                      </m:e>
                    </m:d>
                  </m:oMath>
                </a14:m>
                <a:r>
                  <a:rPr lang="en-US" sz="2000">
                    <a:solidFill>
                      <a:schemeClr val="tx1"/>
                    </a:solidFill>
                    <a:latin typeface="Cambria Math" panose="02040503050406030204" pitchFamily="18" charset="0"/>
                    <a:ea typeface="Cambria Math" panose="02040503050406030204" pitchFamily="18" charset="0"/>
                  </a:rPr>
                  <a:t> đạt cực đại </a:t>
                </a:r>
              </a:p>
              <a:p>
                <a:pPr lvl="1">
                  <a:lnSpc>
                    <a:spcPct val="150000"/>
                  </a:lnSpc>
                </a:pPr>
                <a:r>
                  <a:rPr lang="en-US" sz="2000">
                    <a:solidFill>
                      <a:schemeClr val="tx1"/>
                    </a:solidFill>
                    <a:latin typeface="Cambria Math" panose="02040503050406030204" pitchFamily="18" charset="0"/>
                    <a:ea typeface="Cambria Math" panose="02040503050406030204" pitchFamily="18" charset="0"/>
                  </a:rPr>
                  <a:t>Learning: Cho chuỗi quan sát O và tập các trạng thái ẩn, tìm bộ tham số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𝜆</m:t>
                    </m:r>
                    <m:r>
                      <a:rPr lang="en-US" sz="2000" b="0" i="1" smtClean="0">
                        <a:solidFill>
                          <a:schemeClr val="tx1"/>
                        </a:solidFill>
                        <a:latin typeface="Cambria Math" panose="02040503050406030204" pitchFamily="18" charset="0"/>
                        <a:ea typeface="Cambria Math" panose="020405030504060302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𝐴</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𝐵</m:t>
                        </m:r>
                      </m:e>
                    </m:d>
                  </m:oMath>
                </a14:m>
                <a:r>
                  <a:rPr lang="en-US" sz="2000">
                    <a:solidFill>
                      <a:schemeClr val="tx1"/>
                    </a:solidFill>
                    <a:latin typeface="Cambria Math" panose="02040503050406030204" pitchFamily="18" charset="0"/>
                    <a:ea typeface="Cambria Math" panose="02040503050406030204" pitchFamily="18" charset="0"/>
                  </a:rPr>
                  <a:t> phù hợp nhất với mô hình Markov ẩn</a:t>
                </a:r>
              </a:p>
            </p:txBody>
          </p:sp>
        </mc:Choice>
        <mc:Fallback>
          <p:sp>
            <p:nvSpPr>
              <p:cNvPr id="3" name="Chỗ dành sẵn cho Nội dung 2">
                <a:extLst>
                  <a:ext uri="{FF2B5EF4-FFF2-40B4-BE49-F238E27FC236}">
                    <a16:creationId xmlns:a16="http://schemas.microsoft.com/office/drawing/2014/main" id="{33FE5B6E-2EAA-4284-80F2-F44792836B3D}"/>
                  </a:ext>
                </a:extLst>
              </p:cNvPr>
              <p:cNvSpPr>
                <a:spLocks noGrp="1" noRot="1" noChangeAspect="1" noMove="1" noResize="1" noEditPoints="1" noAdjustHandles="1" noChangeArrowheads="1" noChangeShapeType="1" noTextEdit="1"/>
              </p:cNvSpPr>
              <p:nvPr>
                <p:ph idx="1"/>
              </p:nvPr>
            </p:nvSpPr>
            <p:spPr>
              <a:blipFill>
                <a:blip r:embed="rId2"/>
                <a:stretch>
                  <a:fillRect l="-683" r="-1367"/>
                </a:stretch>
              </a:blipFill>
            </p:spPr>
            <p:txBody>
              <a:bodyPr/>
              <a:lstStyle/>
              <a:p>
                <a:r>
                  <a:rPr lang="en-US">
                    <a:noFill/>
                  </a:rPr>
                  <a:t> </a:t>
                </a:r>
              </a:p>
            </p:txBody>
          </p:sp>
        </mc:Fallback>
      </mc:AlternateContent>
    </p:spTree>
    <p:extLst>
      <p:ext uri="{BB962C8B-B14F-4D97-AF65-F5344CB8AC3E}">
        <p14:creationId xmlns:p14="http://schemas.microsoft.com/office/powerpoint/2010/main" val="256216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41CFD2-73F0-4AEF-974D-B01AC90D86C9}"/>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Bài toán 1:</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B6D5F265-7C8C-44AC-845A-9438B615AC00}"/>
                  </a:ext>
                </a:extLst>
              </p:cNvPr>
              <p:cNvSpPr>
                <a:spLocks noGrp="1"/>
              </p:cNvSpPr>
              <p:nvPr>
                <p:ph idx="1"/>
              </p:nvPr>
            </p:nvSpPr>
            <p:spPr/>
            <p:txBody>
              <a:bodyPr/>
              <a:lstStyle/>
              <a:p>
                <a:pPr>
                  <a:lnSpc>
                    <a:spcPct val="100000"/>
                  </a:lnSpc>
                </a:pPr>
                <a:r>
                  <a:rPr lang="en-US">
                    <a:solidFill>
                      <a:schemeClr val="tx1"/>
                    </a:solidFill>
                    <a:latin typeface="Cambria Math" panose="02040503050406030204" pitchFamily="18" charset="0"/>
                    <a:ea typeface="Cambria Math" panose="02040503050406030204" pitchFamily="18" charset="0"/>
                  </a:rPr>
                  <a:t>Problem: Với mô hình HMM có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𝐴</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𝐵</m:t>
                    </m:r>
                    <m:r>
                      <a:rPr lang="en-US" b="0" i="1" smtClean="0">
                        <a:solidFill>
                          <a:schemeClr val="tx1"/>
                        </a:solidFill>
                        <a:latin typeface="Cambria Math" panose="02040503050406030204" pitchFamily="18" charset="0"/>
                        <a:ea typeface="Cambria Math" panose="02040503050406030204" pitchFamily="18" charset="0"/>
                      </a:rPr>
                      <m:t>)</m:t>
                    </m:r>
                  </m:oMath>
                </a14:m>
                <a:r>
                  <a:rPr lang="en-US">
                    <a:solidFill>
                      <a:schemeClr val="tx1"/>
                    </a:solidFill>
                    <a:latin typeface="Cambria Math" panose="02040503050406030204" pitchFamily="18" charset="0"/>
                    <a:ea typeface="Cambria Math" panose="02040503050406030204" pitchFamily="18" charset="0"/>
                  </a:rPr>
                  <a:t> và choỗi quan sát O, tính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𝑂</m:t>
                        </m:r>
                      </m:e>
                      <m:e>
                        <m:r>
                          <a:rPr lang="en-US" b="0" i="1" smtClean="0">
                            <a:solidFill>
                              <a:schemeClr val="tx1"/>
                            </a:solidFill>
                            <a:latin typeface="Cambria Math" panose="02040503050406030204" pitchFamily="18" charset="0"/>
                            <a:ea typeface="Cambria Math" panose="02040503050406030204" pitchFamily="18" charset="0"/>
                          </a:rPr>
                          <m:t>𝜆</m:t>
                        </m:r>
                      </m:e>
                    </m:d>
                    <m:r>
                      <a:rPr lang="en-US" b="0" i="1" smtClean="0">
                        <a:solidFill>
                          <a:schemeClr val="tx1"/>
                        </a:solidFill>
                        <a:latin typeface="Cambria Math" panose="02040503050406030204" pitchFamily="18" charset="0"/>
                        <a:ea typeface="Cambria Math" panose="02040503050406030204" pitchFamily="18" charset="0"/>
                      </a:rPr>
                      <m:t>.</m:t>
                    </m:r>
                  </m:oMath>
                </a14:m>
                <a:endParaRPr lang="en-US" b="0">
                  <a:solidFill>
                    <a:schemeClr val="tx1"/>
                  </a:solidFill>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𝑂</m:t>
                          </m:r>
                        </m:e>
                        <m:e>
                          <m:r>
                            <a:rPr lang="en-US" b="0" i="1" smtClean="0">
                              <a:solidFill>
                                <a:schemeClr val="tx1"/>
                              </a:solidFill>
                              <a:latin typeface="Cambria Math" panose="02040503050406030204" pitchFamily="18" charset="0"/>
                              <a:ea typeface="Cambria Math" panose="02040503050406030204" pitchFamily="18" charset="0"/>
                            </a:rPr>
                            <m:t>𝜆</m:t>
                          </m:r>
                        </m:e>
                      </m:d>
                      <m:r>
                        <a:rPr lang="en-US"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ea typeface="Cambria Math" panose="02040503050406030204" pitchFamily="18" charset="0"/>
                            </a:rPr>
                          </m:ctrlPr>
                        </m:naryPr>
                        <m:sub>
                          <m:r>
                            <m:rPr>
                              <m:brk m:alnAt="7"/>
                            </m:rPr>
                            <a:rPr lang="en-US" b="0" i="1" smtClean="0">
                              <a:solidFill>
                                <a:schemeClr val="tx1"/>
                              </a:solidFill>
                              <a:latin typeface="Cambria Math" panose="02040503050406030204" pitchFamily="18" charset="0"/>
                              <a:ea typeface="Cambria Math" panose="02040503050406030204" pitchFamily="18" charset="0"/>
                            </a:rPr>
                            <m:t>𝐻</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m:rPr>
                                  <m:sty m:val="p"/>
                                </m:rPr>
                                <a:rPr lang="en-US" b="0" i="0" smtClean="0">
                                  <a:solidFill>
                                    <a:schemeClr val="tx1"/>
                                  </a:solidFill>
                                  <a:latin typeface="Cambria Math" panose="02040503050406030204" pitchFamily="18" charset="0"/>
                                  <a:ea typeface="Cambria Math" panose="02040503050406030204" pitchFamily="18" charset="0"/>
                                </a:rPr>
                                <m:t>Ω</m:t>
                              </m:r>
                            </m:e>
                            <m:sub>
                              <m:r>
                                <a:rPr lang="en-US" b="0" i="1" smtClean="0">
                                  <a:solidFill>
                                    <a:schemeClr val="tx1"/>
                                  </a:solidFill>
                                  <a:latin typeface="Cambria Math" panose="02040503050406030204" pitchFamily="18" charset="0"/>
                                  <a:ea typeface="Cambria Math" panose="02040503050406030204" pitchFamily="18" charset="0"/>
                                </a:rPr>
                                <m:t>𝑇</m:t>
                              </m:r>
                            </m:sub>
                          </m:sSub>
                        </m:sub>
                        <m:sup/>
                        <m:e>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𝐻</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e>
                      </m:nary>
                    </m:oMath>
                  </m:oMathPara>
                </a14:m>
                <a:endParaRPr lang="en-US">
                  <a:solidFill>
                    <a:schemeClr val="tx1"/>
                  </a:solidFill>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n-US" i="1">
                              <a:solidFill>
                                <a:schemeClr val="tx1"/>
                              </a:solidFill>
                              <a:latin typeface="Cambria Math" panose="02040503050406030204" pitchFamily="18" charset="0"/>
                              <a:ea typeface="Cambria Math" panose="02040503050406030204" pitchFamily="18" charset="0"/>
                            </a:rPr>
                          </m:ctrlPr>
                        </m:naryPr>
                        <m:sub>
                          <m:r>
                            <m:rPr>
                              <m:brk m:alnAt="7"/>
                            </m:rPr>
                            <a:rPr lang="en-US" i="1">
                              <a:solidFill>
                                <a:schemeClr val="tx1"/>
                              </a:solidFill>
                              <a:latin typeface="Cambria Math" panose="02040503050406030204" pitchFamily="18" charset="0"/>
                              <a:ea typeface="Cambria Math" panose="02040503050406030204" pitchFamily="18" charset="0"/>
                            </a:rPr>
                            <m:t>𝐻</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a:solidFill>
                                    <a:schemeClr val="tx1"/>
                                  </a:solidFill>
                                  <a:latin typeface="Cambria Math" panose="02040503050406030204" pitchFamily="18" charset="0"/>
                                  <a:ea typeface="Cambria Math" panose="02040503050406030204" pitchFamily="18" charset="0"/>
                                </a:rPr>
                                <m:t>Ω</m:t>
                              </m:r>
                            </m:e>
                            <m:sub>
                              <m:r>
                                <a:rPr lang="en-US" i="1">
                                  <a:solidFill>
                                    <a:schemeClr val="tx1"/>
                                  </a:solidFill>
                                  <a:latin typeface="Cambria Math" panose="02040503050406030204" pitchFamily="18" charset="0"/>
                                  <a:ea typeface="Cambria Math" panose="02040503050406030204" pitchFamily="18" charset="0"/>
                                </a:rPr>
                                <m:t>𝑇</m:t>
                              </m:r>
                            </m:sub>
                          </m:sSub>
                        </m:sub>
                        <m:sup/>
                        <m:e>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𝐻</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den>
                          </m:f>
                        </m:e>
                      </m:nary>
                    </m:oMath>
                  </m:oMathPara>
                </a14:m>
                <a:endParaRPr lang="en-US">
                  <a:solidFill>
                    <a:schemeClr val="tx1"/>
                  </a:solidFill>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n-US" i="1">
                              <a:solidFill>
                                <a:schemeClr val="tx1"/>
                              </a:solidFill>
                              <a:latin typeface="Cambria Math" panose="02040503050406030204" pitchFamily="18" charset="0"/>
                              <a:ea typeface="Cambria Math" panose="02040503050406030204" pitchFamily="18" charset="0"/>
                            </a:rPr>
                          </m:ctrlPr>
                        </m:naryPr>
                        <m:sub>
                          <m:r>
                            <m:rPr>
                              <m:brk m:alnAt="7"/>
                            </m:rPr>
                            <a:rPr lang="en-US" i="1">
                              <a:solidFill>
                                <a:schemeClr val="tx1"/>
                              </a:solidFill>
                              <a:latin typeface="Cambria Math" panose="02040503050406030204" pitchFamily="18" charset="0"/>
                              <a:ea typeface="Cambria Math" panose="02040503050406030204" pitchFamily="18" charset="0"/>
                            </a:rPr>
                            <m:t>𝐻</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m:rPr>
                                  <m:sty m:val="p"/>
                                </m:rPr>
                                <a:rPr lang="en-US">
                                  <a:solidFill>
                                    <a:schemeClr val="tx1"/>
                                  </a:solidFill>
                                  <a:latin typeface="Cambria Math" panose="02040503050406030204" pitchFamily="18" charset="0"/>
                                  <a:ea typeface="Cambria Math" panose="02040503050406030204" pitchFamily="18" charset="0"/>
                                </a:rPr>
                                <m:t>Ω</m:t>
                              </m:r>
                            </m:e>
                            <m:sub>
                              <m:r>
                                <a:rPr lang="en-US" i="1">
                                  <a:solidFill>
                                    <a:schemeClr val="tx1"/>
                                  </a:solidFill>
                                  <a:latin typeface="Cambria Math" panose="02040503050406030204" pitchFamily="18" charset="0"/>
                                  <a:ea typeface="Cambria Math" panose="02040503050406030204" pitchFamily="18" charset="0"/>
                                </a:rPr>
                                <m:t>𝑇</m:t>
                              </m:r>
                            </m:sub>
                          </m:sSub>
                        </m:sub>
                        <m:sup/>
                        <m:e>
                          <m:r>
                            <a:rPr lang="en-US" i="1">
                              <a:solidFill>
                                <a:schemeClr val="tx1"/>
                              </a:solidFill>
                              <a:latin typeface="Cambria Math" panose="02040503050406030204" pitchFamily="18" charset="0"/>
                              <a:ea typeface="Cambria Math" panose="02040503050406030204" pitchFamily="18" charset="0"/>
                            </a:rPr>
                            <m:t>𝑃</m:t>
                          </m:r>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𝑂</m:t>
                              </m:r>
                            </m:e>
                            <m:e>
                              <m:r>
                                <a:rPr lang="en-US" b="0" i="1" smtClean="0">
                                  <a:solidFill>
                                    <a:schemeClr val="tx1"/>
                                  </a:solidFill>
                                  <a:latin typeface="Cambria Math" panose="02040503050406030204" pitchFamily="18" charset="0"/>
                                  <a:ea typeface="Cambria Math" panose="02040503050406030204" pitchFamily="18" charset="0"/>
                                </a:rPr>
                                <m:t>𝐻</m:t>
                              </m:r>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e>
                          </m:d>
                        </m:e>
                      </m:nary>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𝐻</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US">
                  <a:solidFill>
                    <a:schemeClr val="tx1"/>
                  </a:solidFill>
                  <a:latin typeface="Cambria Math" panose="02040503050406030204" pitchFamily="18" charset="0"/>
                  <a:ea typeface="Cambria Math" panose="02040503050406030204" pitchFamily="18" charset="0"/>
                </a:endParaRPr>
              </a:p>
              <a:p>
                <a:pPr marL="0" indent="0">
                  <a:lnSpc>
                    <a:spcPct val="100000"/>
                  </a:lnSpc>
                  <a:buNone/>
                </a:pPr>
                <a:r>
                  <a:rPr lang="en-US">
                    <a:solidFill>
                      <a:schemeClr val="tx1"/>
                    </a:solidFill>
                    <a:latin typeface="Cambria Math" panose="02040503050406030204" pitchFamily="18" charset="0"/>
                    <a:ea typeface="Cambria Math" panose="02040503050406030204" pitchFamily="18" charset="0"/>
                  </a:rPr>
                  <a:t>Với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𝐻</m:t>
                        </m:r>
                      </m:e>
                      <m:e>
                        <m:r>
                          <a:rPr lang="en-US" b="0" i="1" smtClean="0">
                            <a:solidFill>
                              <a:schemeClr val="tx1"/>
                            </a:solidFill>
                            <a:latin typeface="Cambria Math" panose="02040503050406030204" pitchFamily="18" charset="0"/>
                            <a:ea typeface="Cambria Math" panose="02040503050406030204" pitchFamily="18" charset="0"/>
                          </a:rPr>
                          <m:t>𝜆</m:t>
                        </m:r>
                      </m:e>
                    </m:d>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𝜋</m:t>
                        </m:r>
                      </m:e>
                      <m: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1</m:t>
                            </m:r>
                          </m:sub>
                        </m:sSub>
                      </m:sub>
                    </m:s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1</m:t>
                            </m:r>
                          </m:sub>
                        </m:s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2</m:t>
                            </m:r>
                          </m:sub>
                        </m:sSub>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sub>
                        </m:s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𝑇</m:t>
                            </m:r>
                          </m:sub>
                        </m:sSub>
                      </m:sub>
                    </m:sSub>
                  </m:oMath>
                </a14:m>
                <a:endParaRPr lang="en-US">
                  <a:solidFill>
                    <a:schemeClr val="tx1"/>
                  </a:solidFill>
                  <a:latin typeface="Cambria Math" panose="02040503050406030204" pitchFamily="18" charset="0"/>
                  <a:ea typeface="Cambria Math" panose="02040503050406030204" pitchFamily="18" charset="0"/>
                </a:endParaRPr>
              </a:p>
              <a:p>
                <a:pPr marL="0" indent="0">
                  <a:lnSpc>
                    <a:spcPct val="100000"/>
                  </a:lnSpc>
                  <a:buNone/>
                </a:pPr>
                <a:r>
                  <a:rPr lang="en-US">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oMath>
                </a14:m>
                <a:r>
                  <a:rPr lang="en-US">
                    <a:solidFill>
                      <a:schemeClr val="tx1"/>
                    </a:solidFill>
                    <a:latin typeface="Cambria Math" panose="02040503050406030204" pitchFamily="18" charset="0"/>
                    <a:ea typeface="Cambria Math" panose="02040503050406030204" pitchFamily="18" charset="0"/>
                  </a:rPr>
                  <a:t> Không gian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m:rPr>
                            <m:sty m:val="p"/>
                          </m:rPr>
                          <a:rPr lang="en-US" b="0" i="0" smtClean="0">
                            <a:solidFill>
                              <a:schemeClr val="tx1"/>
                            </a:solidFill>
                            <a:latin typeface="Cambria Math" panose="02040503050406030204" pitchFamily="18" charset="0"/>
                            <a:ea typeface="Cambria Math" panose="02040503050406030204" pitchFamily="18" charset="0"/>
                          </a:rPr>
                          <m:t>Ω</m:t>
                        </m:r>
                      </m:e>
                      <m:sub>
                        <m:r>
                          <a:rPr lang="en-US" b="0" i="1" smtClean="0">
                            <a:solidFill>
                              <a:schemeClr val="tx1"/>
                            </a:solidFill>
                            <a:latin typeface="Cambria Math" panose="02040503050406030204" pitchFamily="18" charset="0"/>
                            <a:ea typeface="Cambria Math" panose="02040503050406030204" pitchFamily="18" charset="0"/>
                          </a:rPr>
                          <m:t>𝑇</m:t>
                        </m:r>
                      </m:sub>
                    </m:sSub>
                  </m:oMath>
                </a14:m>
                <a:r>
                  <a:rPr lang="en-US">
                    <a:solidFill>
                      <a:schemeClr val="tx1"/>
                    </a:solidFill>
                    <a:latin typeface="Cambria Math" panose="02040503050406030204" pitchFamily="18" charset="0"/>
                    <a:ea typeface="Cambria Math" panose="02040503050406030204" pitchFamily="18" charset="0"/>
                  </a:rPr>
                  <a:t> có </a:t>
                </a:r>
                <a14:m>
                  <m:oMath xmlns:m="http://schemas.openxmlformats.org/officeDocument/2006/math">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𝑁</m:t>
                        </m:r>
                      </m:e>
                      <m:sup>
                        <m:r>
                          <a:rPr lang="en-US" b="0" i="1" smtClean="0">
                            <a:solidFill>
                              <a:schemeClr val="tx1"/>
                            </a:solidFill>
                            <a:latin typeface="Cambria Math" panose="02040503050406030204" pitchFamily="18" charset="0"/>
                            <a:ea typeface="Cambria Math" panose="02040503050406030204" pitchFamily="18" charset="0"/>
                          </a:rPr>
                          <m:t>𝑇</m:t>
                        </m:r>
                      </m:sup>
                    </m:sSup>
                  </m:oMath>
                </a14:m>
                <a:r>
                  <a:rPr lang="en-US">
                    <a:solidFill>
                      <a:schemeClr val="tx1"/>
                    </a:solidFill>
                    <a:latin typeface="Cambria Math" panose="02040503050406030204" pitchFamily="18" charset="0"/>
                    <a:ea typeface="Cambria Math" panose="02040503050406030204" pitchFamily="18" charset="0"/>
                  </a:rPr>
                  <a:t> phần tử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oMath>
                </a14:m>
                <a:r>
                  <a:rPr lang="en-US">
                    <a:solidFill>
                      <a:schemeClr val="tx1"/>
                    </a:solidFill>
                    <a:latin typeface="Cambria Math" panose="02040503050406030204" pitchFamily="18" charset="0"/>
                    <a:ea typeface="Cambria Math" panose="02040503050406030204" pitchFamily="18" charset="0"/>
                  </a:rPr>
                  <a:t> độ phức tạp cỡ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𝑁</m:t>
                        </m:r>
                      </m:e>
                      <m:sup>
                        <m:r>
                          <a:rPr lang="en-US" b="0" i="1" smtClean="0">
                            <a:solidFill>
                              <a:schemeClr val="tx1"/>
                            </a:solidFill>
                            <a:latin typeface="Cambria Math" panose="02040503050406030204" pitchFamily="18" charset="0"/>
                            <a:ea typeface="Cambria Math" panose="02040503050406030204" pitchFamily="18" charset="0"/>
                          </a:rPr>
                          <m:t>𝑇</m:t>
                        </m:r>
                      </m:sup>
                    </m:sSup>
                    <m:r>
                      <a:rPr lang="en-US" b="0" i="1" smtClean="0">
                        <a:solidFill>
                          <a:schemeClr val="tx1"/>
                        </a:solidFill>
                        <a:latin typeface="Cambria Math" panose="02040503050406030204" pitchFamily="18" charset="0"/>
                        <a:ea typeface="Cambria Math" panose="02040503050406030204" pitchFamily="18" charset="0"/>
                      </a:rPr>
                      <m:t>)</m:t>
                    </m:r>
                  </m:oMath>
                </a14:m>
                <a:endParaRPr lang="en-US">
                  <a:solidFill>
                    <a:schemeClr val="tx1"/>
                  </a:solidFill>
                  <a:latin typeface="Cambria Math" panose="02040503050406030204" pitchFamily="18" charset="0"/>
                  <a:ea typeface="Cambria Math" panose="02040503050406030204" pitchFamily="18" charset="0"/>
                </a:endParaRPr>
              </a:p>
            </p:txBody>
          </p:sp>
        </mc:Choice>
        <mc:Fallback>
          <p:sp>
            <p:nvSpPr>
              <p:cNvPr id="3" name="Chỗ dành sẵn cho Nội dung 2">
                <a:extLst>
                  <a:ext uri="{FF2B5EF4-FFF2-40B4-BE49-F238E27FC236}">
                    <a16:creationId xmlns:a16="http://schemas.microsoft.com/office/drawing/2014/main" id="{B6D5F265-7C8C-44AC-845A-9438B615AC00}"/>
                  </a:ext>
                </a:extLst>
              </p:cNvPr>
              <p:cNvSpPr>
                <a:spLocks noGrp="1" noRot="1" noChangeAspect="1" noMove="1" noResize="1" noEditPoints="1" noAdjustHandles="1" noChangeArrowheads="1" noChangeShapeType="1" noTextEdit="1"/>
              </p:cNvSpPr>
              <p:nvPr>
                <p:ph idx="1"/>
              </p:nvPr>
            </p:nvSpPr>
            <p:spPr>
              <a:blipFill>
                <a:blip r:embed="rId2"/>
                <a:stretch>
                  <a:fillRect l="-911" t="-746"/>
                </a:stretch>
              </a:blipFill>
            </p:spPr>
            <p:txBody>
              <a:bodyPr/>
              <a:lstStyle/>
              <a:p>
                <a:r>
                  <a:rPr lang="en-US">
                    <a:noFill/>
                  </a:rPr>
                  <a:t> </a:t>
                </a:r>
              </a:p>
            </p:txBody>
          </p:sp>
        </mc:Fallback>
      </mc:AlternateContent>
    </p:spTree>
    <p:extLst>
      <p:ext uri="{BB962C8B-B14F-4D97-AF65-F5344CB8AC3E}">
        <p14:creationId xmlns:p14="http://schemas.microsoft.com/office/powerpoint/2010/main" val="392078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B65FD0-0E50-4B62-9DD6-E23FBB41CEEC}"/>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FFCB5C8B-5364-421E-81F7-B186A5B6D04B}"/>
                  </a:ext>
                </a:extLst>
              </p:cNvPr>
              <p:cNvSpPr>
                <a:spLocks noGrp="1"/>
              </p:cNvSpPr>
              <p:nvPr>
                <p:ph idx="1"/>
              </p:nvPr>
            </p:nvSpPr>
            <p:spPr/>
            <p:txBody>
              <a:bodyPr/>
              <a:lstStyle/>
              <a:p>
                <a:pPr>
                  <a:lnSpc>
                    <a:spcPct val="150000"/>
                  </a:lnSpc>
                </a:pPr>
                <a:r>
                  <a:rPr lang="en-US" sz="2000">
                    <a:solidFill>
                      <a:schemeClr val="tx1"/>
                    </a:solidFill>
                    <a:latin typeface="Cambria Math" panose="02040503050406030204" pitchFamily="18" charset="0"/>
                    <a:ea typeface="Cambria Math" panose="02040503050406030204" pitchFamily="18" charset="0"/>
                  </a:rPr>
                  <a:t>Giải thuật Forward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𝑂</m:t>
                    </m:r>
                    <m:r>
                      <a:rPr lang="en-US" sz="2000" b="0" i="1" smtClean="0">
                        <a:solidFill>
                          <a:schemeClr val="tx1"/>
                        </a:solidFill>
                        <a:latin typeface="Cambria Math" panose="02040503050406030204" pitchFamily="18" charset="0"/>
                        <a:ea typeface="Cambria Math" panose="02040503050406030204" pitchFamily="18" charset="0"/>
                      </a:rPr>
                      <m:t>(</m:t>
                    </m:r>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𝑁</m:t>
                        </m:r>
                      </m:e>
                      <m:sup>
                        <m:r>
                          <a:rPr lang="en-US" sz="2000" b="0" i="1" smtClean="0">
                            <a:solidFill>
                              <a:schemeClr val="tx1"/>
                            </a:solidFill>
                            <a:latin typeface="Cambria Math" panose="02040503050406030204" pitchFamily="18" charset="0"/>
                            <a:ea typeface="Cambria Math" panose="02040503050406030204" pitchFamily="18" charset="0"/>
                          </a:rPr>
                          <m:t>2</m:t>
                        </m:r>
                      </m:sup>
                    </m:sSup>
                    <m:r>
                      <a:rPr lang="en-US" sz="2000" b="0" i="1" smtClean="0">
                        <a:solidFill>
                          <a:schemeClr val="tx1"/>
                        </a:solidFill>
                        <a:latin typeface="Cambria Math" panose="02040503050406030204" pitchFamily="18" charset="0"/>
                        <a:ea typeface="Cambria Math" panose="02040503050406030204" pitchFamily="18" charset="0"/>
                      </a:rPr>
                      <m:t>𝑇</m:t>
                    </m:r>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a:solidFill>
                      <a:schemeClr val="tx1"/>
                    </a:solidFill>
                    <a:latin typeface="Cambria Math" panose="02040503050406030204" pitchFamily="18" charset="0"/>
                    <a:ea typeface="Cambria Math" panose="02040503050406030204" pitchFamily="18" charset="0"/>
                  </a:rPr>
                  <a:t>):</a:t>
                </a:r>
              </a:p>
              <a:p>
                <a:pPr lvl="1">
                  <a:lnSpc>
                    <a:spcPct val="150000"/>
                  </a:lnSpc>
                </a:pPr>
                <a:r>
                  <a:rPr lang="en-US" sz="2000">
                    <a:solidFill>
                      <a:schemeClr val="tx1"/>
                    </a:solidFill>
                    <a:latin typeface="Cambria Math" panose="02040503050406030204" pitchFamily="18" charset="0"/>
                    <a:ea typeface="Cambria Math" panose="02040503050406030204" pitchFamily="18" charset="0"/>
                  </a:rPr>
                  <a:t>Khởi tạo: </a:t>
                </a:r>
                <a14:m>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𝛼</m:t>
                        </m:r>
                      </m:e>
                      <m:sub>
                        <m:r>
                          <a:rPr lang="en-US" sz="2000" b="0" i="1" smtClean="0">
                            <a:solidFill>
                              <a:schemeClr val="tx1"/>
                            </a:solidFill>
                            <a:latin typeface="Cambria Math" panose="02040503050406030204" pitchFamily="18" charset="0"/>
                            <a:ea typeface="Cambria Math" panose="02040503050406030204" pitchFamily="18" charset="0"/>
                          </a:rPr>
                          <m:t>1</m:t>
                        </m:r>
                      </m:sub>
                    </m:sSub>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𝑖</m:t>
                        </m:r>
                      </m:e>
                    </m:d>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𝜋</m:t>
                        </m:r>
                      </m:e>
                      <m:sub>
                        <m:r>
                          <a:rPr lang="en-US" sz="2000" b="0" i="1" smtClean="0">
                            <a:solidFill>
                              <a:schemeClr val="tx1"/>
                            </a:solidFill>
                            <a:latin typeface="Cambria Math" panose="02040503050406030204" pitchFamily="18" charset="0"/>
                            <a:ea typeface="Cambria Math" panose="02040503050406030204" pitchFamily="18" charset="0"/>
                          </a:rPr>
                          <m:t>𝑖</m:t>
                        </m:r>
                      </m:sub>
                    </m:sSub>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𝑏</m:t>
                        </m:r>
                      </m:e>
                      <m:sub>
                        <m:r>
                          <a:rPr lang="en-US" sz="2000" b="0" i="1" smtClean="0">
                            <a:solidFill>
                              <a:schemeClr val="tx1"/>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a:solidFill>
                      <a:schemeClr val="tx1"/>
                    </a:solidFill>
                    <a:latin typeface="Cambria Math" panose="02040503050406030204" pitchFamily="18" charset="0"/>
                    <a:ea typeface="Cambria Math" panose="02040503050406030204" pitchFamily="18" charset="0"/>
                  </a:rPr>
                  <a:t> với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1</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𝑁</m:t>
                    </m:r>
                  </m:oMath>
                </a14:m>
                <a:endParaRPr lang="en-US" sz="2000">
                  <a:solidFill>
                    <a:schemeClr val="tx1"/>
                  </a:solidFill>
                  <a:latin typeface="Cambria Math" panose="02040503050406030204" pitchFamily="18" charset="0"/>
                  <a:ea typeface="Cambria Math" panose="02040503050406030204" pitchFamily="18" charset="0"/>
                </a:endParaRPr>
              </a:p>
              <a:p>
                <a:pPr lvl="1">
                  <a:lnSpc>
                    <a:spcPct val="150000"/>
                  </a:lnSpc>
                </a:pPr>
                <a:r>
                  <a:rPr lang="en-US" sz="2000">
                    <a:solidFill>
                      <a:schemeClr val="tx1"/>
                    </a:solidFill>
                    <a:latin typeface="Cambria Math" panose="02040503050406030204" pitchFamily="18" charset="0"/>
                    <a:ea typeface="Cambria Math" panose="02040503050406030204" pitchFamily="18" charset="0"/>
                  </a:rPr>
                  <a:t>Đệ qui: </a:t>
                </a:r>
                <a14:m>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𝛼</m:t>
                        </m:r>
                      </m:e>
                      <m:sub>
                        <m:r>
                          <a:rPr lang="en-US" sz="2000" b="0" i="1" smtClean="0">
                            <a:solidFill>
                              <a:schemeClr val="tx1"/>
                            </a:solidFill>
                            <a:latin typeface="Cambria Math" panose="02040503050406030204" pitchFamily="18" charset="0"/>
                            <a:ea typeface="Cambria Math" panose="02040503050406030204" pitchFamily="18" charset="0"/>
                          </a:rPr>
                          <m:t>𝑡</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1</m:t>
                        </m:r>
                      </m:sub>
                    </m:sSub>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𝑗</m:t>
                        </m:r>
                      </m:e>
                    </m:d>
                    <m:r>
                      <a:rPr lang="en-US" sz="2000" b="0" i="1" smtClean="0">
                        <a:solidFill>
                          <a:schemeClr val="tx1"/>
                        </a:solidFill>
                        <a:latin typeface="Cambria Math" panose="02040503050406030204" pitchFamily="18" charset="0"/>
                        <a:ea typeface="Cambria Math" panose="02040503050406030204" pitchFamily="18" charset="0"/>
                      </a:rPr>
                      <m:t>=</m:t>
                    </m:r>
                    <m:nary>
                      <m:naryPr>
                        <m:chr m:val="∑"/>
                        <m:ctrlPr>
                          <a:rPr lang="en-US" sz="20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m:t>
                        </m:r>
                        <m:r>
                          <m:rPr>
                            <m:brk m:alnAt="23"/>
                          </m:rPr>
                          <a:rPr lang="en-US" sz="2000" b="0" i="1" smtClean="0">
                            <a:solidFill>
                              <a:schemeClr val="tx1"/>
                            </a:solidFill>
                            <a:latin typeface="Cambria Math" panose="02040503050406030204" pitchFamily="18" charset="0"/>
                            <a:ea typeface="Cambria Math" panose="02040503050406030204" pitchFamily="18" charset="0"/>
                          </a:rPr>
                          <m:t>1</m:t>
                        </m:r>
                      </m:sub>
                      <m:sup>
                        <m:r>
                          <a:rPr lang="en-US" sz="2000" b="0" i="1" smtClean="0">
                            <a:solidFill>
                              <a:schemeClr val="tx1"/>
                            </a:solidFill>
                            <a:latin typeface="Cambria Math" panose="02040503050406030204" pitchFamily="18" charset="0"/>
                            <a:ea typeface="Cambria Math" panose="02040503050406030204" pitchFamily="18" charset="0"/>
                          </a:rPr>
                          <m:t>𝑁</m:t>
                        </m:r>
                      </m:sup>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𝛼</m:t>
                            </m:r>
                          </m:e>
                          <m:sub>
                            <m:r>
                              <a:rPr lang="en-US" sz="2000" b="0" i="1" smtClean="0">
                                <a:solidFill>
                                  <a:schemeClr val="tx1"/>
                                </a:solidFill>
                                <a:latin typeface="Cambria Math" panose="02040503050406030204" pitchFamily="18" charset="0"/>
                                <a:ea typeface="Cambria Math" panose="02040503050406030204" pitchFamily="18" charset="0"/>
                              </a:rPr>
                              <m:t>𝑡</m:t>
                            </m:r>
                          </m:sub>
                        </m:sSub>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𝑖</m:t>
                            </m:r>
                          </m:e>
                        </m:d>
                      </m:e>
                    </m:nary>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𝑎</m:t>
                        </m:r>
                      </m:e>
                      <m:sub>
                        <m:r>
                          <a:rPr lang="en-US" sz="2000" b="0" i="1" smtClean="0">
                            <a:solidFill>
                              <a:schemeClr val="tx1"/>
                            </a:solidFill>
                            <a:latin typeface="Cambria Math" panose="02040503050406030204" pitchFamily="18" charset="0"/>
                            <a:ea typeface="Cambria Math" panose="02040503050406030204" pitchFamily="18" charset="0"/>
                          </a:rPr>
                          <m:t>𝑖𝑗</m:t>
                        </m:r>
                      </m:sub>
                    </m:sSub>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𝑏</m:t>
                        </m:r>
                      </m:e>
                      <m:sub>
                        <m:r>
                          <a:rPr lang="en-US" sz="2000" b="0" i="1" smtClean="0">
                            <a:solidFill>
                              <a:schemeClr val="tx1"/>
                            </a:solidFill>
                            <a:latin typeface="Cambria Math" panose="02040503050406030204" pitchFamily="18" charset="0"/>
                            <a:ea typeface="Cambria Math" panose="02040503050406030204" pitchFamily="18" charset="0"/>
                          </a:rPr>
                          <m:t>𝑡</m:t>
                        </m:r>
                      </m:sub>
                    </m:sSub>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𝑗</m:t>
                        </m:r>
                      </m:e>
                    </m:d>
                  </m:oMath>
                </a14:m>
                <a:endParaRPr lang="en-US" sz="2000" b="0">
                  <a:solidFill>
                    <a:schemeClr val="tx1"/>
                  </a:solidFill>
                  <a:latin typeface="Cambria Math" panose="02040503050406030204" pitchFamily="18" charset="0"/>
                  <a:ea typeface="Cambria Math" panose="02040503050406030204" pitchFamily="18" charset="0"/>
                </a:endParaRPr>
              </a:p>
              <a:p>
                <a:pPr lvl="1">
                  <a:lnSpc>
                    <a:spcPct val="150000"/>
                  </a:lnSpc>
                </a:pPr>
                <a:r>
                  <a:rPr lang="en-US" sz="2000">
                    <a:solidFill>
                      <a:schemeClr val="tx1"/>
                    </a:solidFill>
                    <a:latin typeface="Cambria Math" panose="02040503050406030204" pitchFamily="18" charset="0"/>
                    <a:ea typeface="Cambria Math" panose="02040503050406030204" pitchFamily="18" charset="0"/>
                  </a:rPr>
                  <a:t>Giá trị cần tìm: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𝑃</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𝑂</m:t>
                        </m:r>
                      </m:e>
                      <m:e>
                        <m:r>
                          <a:rPr lang="en-US" sz="2000" b="0" i="1" smtClean="0">
                            <a:solidFill>
                              <a:schemeClr val="tx1"/>
                            </a:solidFill>
                            <a:latin typeface="Cambria Math" panose="02040503050406030204" pitchFamily="18" charset="0"/>
                            <a:ea typeface="Cambria Math" panose="02040503050406030204" pitchFamily="18" charset="0"/>
                          </a:rPr>
                          <m:t>𝜆</m:t>
                        </m:r>
                      </m:e>
                    </m:d>
                    <m:r>
                      <a:rPr lang="en-US" sz="2000" b="0" i="1" smtClean="0">
                        <a:solidFill>
                          <a:schemeClr val="tx1"/>
                        </a:solidFill>
                        <a:latin typeface="Cambria Math" panose="02040503050406030204" pitchFamily="18" charset="0"/>
                        <a:ea typeface="Cambria Math" panose="02040503050406030204" pitchFamily="18" charset="0"/>
                      </a:rPr>
                      <m:t>=</m:t>
                    </m:r>
                    <m:nary>
                      <m:naryPr>
                        <m:chr m:val="∑"/>
                        <m:ctrlPr>
                          <a:rPr lang="en-US" sz="2000" i="1">
                            <a:solidFill>
                              <a:schemeClr val="tx1"/>
                            </a:solidFill>
                            <a:latin typeface="Cambria Math" panose="02040503050406030204" pitchFamily="18" charset="0"/>
                            <a:ea typeface="Cambria Math" panose="02040503050406030204" pitchFamily="18" charset="0"/>
                          </a:rPr>
                        </m:ctrlPr>
                      </m:naryPr>
                      <m:sub>
                        <m:r>
                          <m:rPr>
                            <m:brk m:alnAt="23"/>
                          </m:rPr>
                          <a:rPr lang="en-US" sz="2000" i="1">
                            <a:solidFill>
                              <a:schemeClr val="tx1"/>
                            </a:solidFill>
                            <a:latin typeface="Cambria Math" panose="02040503050406030204" pitchFamily="18" charset="0"/>
                            <a:ea typeface="Cambria Math" panose="02040503050406030204" pitchFamily="18" charset="0"/>
                          </a:rPr>
                          <m:t>𝑖</m:t>
                        </m:r>
                        <m:r>
                          <a:rPr lang="en-US" sz="2000" i="1">
                            <a:solidFill>
                              <a:schemeClr val="tx1"/>
                            </a:solidFill>
                            <a:latin typeface="Cambria Math" panose="02040503050406030204" pitchFamily="18" charset="0"/>
                            <a:ea typeface="Cambria Math" panose="02040503050406030204" pitchFamily="18" charset="0"/>
                          </a:rPr>
                          <m:t>=</m:t>
                        </m:r>
                        <m:r>
                          <m:rPr>
                            <m:brk m:alnAt="23"/>
                          </m:rPr>
                          <a:rPr lang="en-US" sz="2000" i="1">
                            <a:solidFill>
                              <a:schemeClr val="tx1"/>
                            </a:solidFill>
                            <a:latin typeface="Cambria Math" panose="02040503050406030204" pitchFamily="18" charset="0"/>
                            <a:ea typeface="Cambria Math" panose="02040503050406030204" pitchFamily="18" charset="0"/>
                          </a:rPr>
                          <m:t>1</m:t>
                        </m:r>
                      </m:sub>
                      <m:sup>
                        <m:r>
                          <a:rPr lang="en-US" sz="2000" i="1">
                            <a:solidFill>
                              <a:schemeClr val="tx1"/>
                            </a:solidFill>
                            <a:latin typeface="Cambria Math" panose="02040503050406030204" pitchFamily="18" charset="0"/>
                            <a:ea typeface="Cambria Math" panose="02040503050406030204" pitchFamily="18" charset="0"/>
                          </a:rPr>
                          <m:t>𝑁</m:t>
                        </m:r>
                      </m:sup>
                      <m:e>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𝛼</m:t>
                            </m:r>
                          </m:e>
                          <m:sub>
                            <m:r>
                              <a:rPr lang="en-US" sz="2000" b="0" i="1" smtClean="0">
                                <a:solidFill>
                                  <a:schemeClr val="tx1"/>
                                </a:solidFill>
                                <a:latin typeface="Cambria Math" panose="02040503050406030204" pitchFamily="18" charset="0"/>
                                <a:ea typeface="Cambria Math" panose="02040503050406030204" pitchFamily="18" charset="0"/>
                              </a:rPr>
                              <m:t>𝑇</m:t>
                            </m:r>
                          </m:sub>
                        </m:sSub>
                        <m:d>
                          <m:dPr>
                            <m:ctrlPr>
                              <a:rPr lang="en-US" sz="2000" i="1">
                                <a:solidFill>
                                  <a:schemeClr val="tx1"/>
                                </a:solidFill>
                                <a:latin typeface="Cambria Math" panose="02040503050406030204" pitchFamily="18" charset="0"/>
                                <a:ea typeface="Cambria Math" panose="02040503050406030204" pitchFamily="18" charset="0"/>
                              </a:rPr>
                            </m:ctrlPr>
                          </m:dPr>
                          <m:e>
                            <m:r>
                              <a:rPr lang="en-US" sz="2000" i="1">
                                <a:solidFill>
                                  <a:schemeClr val="tx1"/>
                                </a:solidFill>
                                <a:latin typeface="Cambria Math" panose="02040503050406030204" pitchFamily="18" charset="0"/>
                                <a:ea typeface="Cambria Math" panose="02040503050406030204" pitchFamily="18" charset="0"/>
                              </a:rPr>
                              <m:t>𝑖</m:t>
                            </m:r>
                          </m:e>
                        </m:d>
                      </m:e>
                    </m:nary>
                  </m:oMath>
                </a14:m>
                <a:endParaRPr lang="en-US" sz="2000">
                  <a:latin typeface="Cambria Math" panose="02040503050406030204" pitchFamily="18" charset="0"/>
                  <a:ea typeface="Cambria Math" panose="02040503050406030204" pitchFamily="18" charset="0"/>
                </a:endParaRPr>
              </a:p>
              <a:p>
                <a:endParaRPr lang="en-US"/>
              </a:p>
            </p:txBody>
          </p:sp>
        </mc:Choice>
        <mc:Fallback>
          <p:sp>
            <p:nvSpPr>
              <p:cNvPr id="3" name="Chỗ dành sẵn cho Nội dung 2">
                <a:extLst>
                  <a:ext uri="{FF2B5EF4-FFF2-40B4-BE49-F238E27FC236}">
                    <a16:creationId xmlns:a16="http://schemas.microsoft.com/office/drawing/2014/main" id="{FFCB5C8B-5364-421E-81F7-B186A5B6D04B}"/>
                  </a:ext>
                </a:extLst>
              </p:cNvPr>
              <p:cNvSpPr>
                <a:spLocks noGrp="1" noRot="1" noChangeAspect="1" noMove="1" noResize="1" noEditPoints="1" noAdjustHandles="1" noChangeArrowheads="1" noChangeShapeType="1" noTextEdit="1"/>
              </p:cNvSpPr>
              <p:nvPr>
                <p:ph idx="1"/>
              </p:nvPr>
            </p:nvSpPr>
            <p:spPr>
              <a:blipFill>
                <a:blip r:embed="rId2"/>
                <a:stretch>
                  <a:fillRect l="-683"/>
                </a:stretch>
              </a:blipFill>
            </p:spPr>
            <p:txBody>
              <a:bodyPr/>
              <a:lstStyle/>
              <a:p>
                <a:r>
                  <a:rPr lang="en-US">
                    <a:noFill/>
                  </a:rPr>
                  <a:t> </a:t>
                </a:r>
              </a:p>
            </p:txBody>
          </p:sp>
        </mc:Fallback>
      </mc:AlternateContent>
    </p:spTree>
    <p:extLst>
      <p:ext uri="{BB962C8B-B14F-4D97-AF65-F5344CB8AC3E}">
        <p14:creationId xmlns:p14="http://schemas.microsoft.com/office/powerpoint/2010/main" val="136547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9BB98D-3128-4783-B6AA-4703D71E2EA1}"/>
              </a:ext>
            </a:extLst>
          </p:cNvPr>
          <p:cNvSpPr>
            <a:spLocks noGrp="1"/>
          </p:cNvSpPr>
          <p:nvPr>
            <p:ph type="title"/>
          </p:nvPr>
        </p:nvSpPr>
        <p:spPr/>
        <p:txBody>
          <a:bodyPr/>
          <a:lstStyle/>
          <a:p>
            <a:r>
              <a:rPr lang="en-US"/>
              <a:t>Bài toán 2:</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E531425D-BD9B-4A50-9ACB-40D1103333BD}"/>
                  </a:ext>
                </a:extLst>
              </p:cNvPr>
              <p:cNvSpPr>
                <a:spLocks noGrp="1"/>
              </p:cNvSpPr>
              <p:nvPr>
                <p:ph idx="1"/>
              </p:nvPr>
            </p:nvSpPr>
            <p:spPr/>
            <p:txBody>
              <a:bodyPr/>
              <a:lstStyle/>
              <a:p>
                <a:pPr>
                  <a:lnSpc>
                    <a:spcPct val="150000"/>
                  </a:lnSpc>
                </a:pPr>
                <a:r>
                  <a:rPr lang="en-US">
                    <a:solidFill>
                      <a:schemeClr val="tx1"/>
                    </a:solidFill>
                    <a:latin typeface="Cambria Math" panose="02040503050406030204" pitchFamily="18" charset="0"/>
                    <a:ea typeface="Cambria Math" panose="02040503050406030204" pitchFamily="18" charset="0"/>
                  </a:rPr>
                  <a:t>Problem: Với mô hình HMM có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𝐴</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𝐵</m:t>
                    </m:r>
                    <m:r>
                      <a:rPr lang="en-US" b="0" i="1" smtClean="0">
                        <a:solidFill>
                          <a:schemeClr val="tx1"/>
                        </a:solidFill>
                        <a:latin typeface="Cambria Math" panose="02040503050406030204" pitchFamily="18" charset="0"/>
                        <a:ea typeface="Cambria Math" panose="02040503050406030204" pitchFamily="18" charset="0"/>
                      </a:rPr>
                      <m:t>)</m:t>
                    </m:r>
                  </m:oMath>
                </a14:m>
                <a:r>
                  <a:rPr lang="en-US">
                    <a:solidFill>
                      <a:schemeClr val="tx1"/>
                    </a:solidFill>
                    <a:latin typeface="Cambria Math" panose="02040503050406030204" pitchFamily="18" charset="0"/>
                    <a:ea typeface="Cambria Math" panose="02040503050406030204" pitchFamily="18" charset="0"/>
                  </a:rPr>
                  <a:t> và chuỗi quan sát O, xác định chuỗi ẩn tốt nhất </a:t>
                </a:r>
                <a14:m>
                  <m:oMath xmlns:m="http://schemas.openxmlformats.org/officeDocument/2006/math">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𝐻</m:t>
                        </m:r>
                      </m:e>
                      <m:sup>
                        <m:r>
                          <a:rPr lang="en-US" b="0" i="1" smtClean="0">
                            <a:solidFill>
                              <a:schemeClr val="tx1"/>
                            </a:solidFill>
                            <a:latin typeface="Cambria Math" panose="02040503050406030204" pitchFamily="18" charset="0"/>
                            <a:ea typeface="Cambria Math" panose="02040503050406030204" pitchFamily="18" charset="0"/>
                          </a:rPr>
                          <m:t>∗</m:t>
                        </m:r>
                      </m:sup>
                    </m:sSup>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𝐻</m:t>
                            </m:r>
                          </m:e>
                          <m:sup>
                            <m:r>
                              <a:rPr lang="en-US" b="0" i="1" smtClean="0">
                                <a:solidFill>
                                  <a:schemeClr val="tx1"/>
                                </a:solidFill>
                                <a:latin typeface="Cambria Math" panose="02040503050406030204" pitchFamily="18" charset="0"/>
                                <a:ea typeface="Cambria Math" panose="02040503050406030204" pitchFamily="18" charset="0"/>
                              </a:rPr>
                              <m:t>∗</m:t>
                            </m:r>
                          </m:sup>
                        </m:sSup>
                      </m:e>
                      <m:e>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e>
                    </m:d>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max</m:t>
                        </m:r>
                      </m:fName>
                      <m:e>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𝐻</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e>
                    </m:func>
                  </m:oMath>
                </a14:m>
                <a:endParaRPr lang="en-US">
                  <a:solidFill>
                    <a:schemeClr val="tx1"/>
                  </a:solidFill>
                  <a:latin typeface="Cambria Math" panose="02040503050406030204" pitchFamily="18" charset="0"/>
                  <a:ea typeface="Cambria Math" panose="02040503050406030204" pitchFamily="18" charset="0"/>
                </a:endParaRPr>
              </a:p>
              <a:p>
                <a:pPr>
                  <a:lnSpc>
                    <a:spcPct val="150000"/>
                  </a:lnSpc>
                </a:pPr>
                <a:r>
                  <a:rPr lang="en-US">
                    <a:solidFill>
                      <a:schemeClr val="tx1"/>
                    </a:solidFill>
                    <a:latin typeface="Cambria Math" panose="02040503050406030204" pitchFamily="18" charset="0"/>
                    <a:ea typeface="Cambria Math" panose="02040503050406030204" pitchFamily="18" charset="0"/>
                  </a:rPr>
                  <a:t>Thuật toán Viterbi:</a:t>
                </a:r>
              </a:p>
              <a:p>
                <a:pPr lvl="1">
                  <a:lnSpc>
                    <a:spcPct val="150000"/>
                  </a:lnSpc>
                </a:pP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𝑣</m:t>
                        </m:r>
                      </m:e>
                      <m:sub>
                        <m:r>
                          <a:rPr lang="en-US" b="0" i="1" smtClean="0">
                            <a:solidFill>
                              <a:schemeClr val="tx1"/>
                            </a:solidFill>
                            <a:latin typeface="Cambria Math" panose="02040503050406030204" pitchFamily="18" charset="0"/>
                            <a:ea typeface="Cambria Math" panose="02040503050406030204" pitchFamily="18" charset="0"/>
                          </a:rPr>
                          <m:t>𝑡</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𝑗</m:t>
                        </m:r>
                      </m:e>
                    </m:d>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max</m:t>
                        </m:r>
                      </m:fName>
                      <m:e>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𝐻</m:t>
                            </m:r>
                          </m:e>
                          <m:sup>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sup>
                        </m:sSup>
                      </m:e>
                    </m:func>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𝑞</m:t>
                        </m:r>
                      </m:e>
                      <m:sub>
                        <m:r>
                          <a:rPr lang="en-US" b="0" i="1" smtClean="0">
                            <a:solidFill>
                              <a:schemeClr val="tx1"/>
                            </a:solidFill>
                            <a:latin typeface="Cambria Math" panose="02040503050406030204" pitchFamily="18" charset="0"/>
                            <a:ea typeface="Cambria Math" panose="02040503050406030204" pitchFamily="18" charset="0"/>
                          </a:rPr>
                          <m:t>𝑗</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oMath>
                </a14:m>
                <a:endParaRPr lang="en-US">
                  <a:solidFill>
                    <a:schemeClr val="tx1"/>
                  </a:solidFill>
                  <a:latin typeface="Cambria Math" panose="02040503050406030204" pitchFamily="18" charset="0"/>
                  <a:ea typeface="Cambria Math" panose="02040503050406030204" pitchFamily="18" charset="0"/>
                </a:endParaRPr>
              </a:p>
              <a:p>
                <a:pPr lvl="1">
                  <a:lnSpc>
                    <a:spcPct val="150000"/>
                  </a:lnSpc>
                </a:pP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𝑣</m:t>
                        </m:r>
                      </m:e>
                      <m:sub>
                        <m:r>
                          <a:rPr lang="en-US" b="0" i="1" smtClean="0">
                            <a:solidFill>
                              <a:schemeClr val="tx1"/>
                            </a:solidFill>
                            <a:latin typeface="Cambria Math" panose="02040503050406030204" pitchFamily="18" charset="0"/>
                            <a:ea typeface="Cambria Math" panose="02040503050406030204" pitchFamily="18" charset="0"/>
                          </a:rPr>
                          <m:t>𝑡</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𝑗</m:t>
                        </m:r>
                      </m:e>
                    </m:d>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max</m:t>
                        </m:r>
                      </m:fNa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𝑣</m:t>
                            </m:r>
                          </m:e>
                          <m:sub>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𝑖</m:t>
                            </m:r>
                          </m:e>
                        </m:d>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𝑖𝑗</m:t>
                            </m:r>
                          </m:sub>
                        </m:s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𝑏</m:t>
                            </m:r>
                          </m:e>
                          <m:sub>
                            <m:r>
                              <a:rPr lang="en-US" b="0" i="1" smtClean="0">
                                <a:solidFill>
                                  <a:schemeClr val="tx1"/>
                                </a:solidFill>
                                <a:latin typeface="Cambria Math" panose="02040503050406030204" pitchFamily="18" charset="0"/>
                                <a:ea typeface="Cambria Math" panose="02040503050406030204" pitchFamily="18" charset="0"/>
                              </a:rPr>
                              <m:t>𝑡</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𝑗</m:t>
                            </m:r>
                          </m:e>
                        </m:d>
                      </m:e>
                    </m:func>
                  </m:oMath>
                </a14:m>
                <a:endParaRPr lang="en-US" b="0">
                  <a:solidFill>
                    <a:schemeClr val="tx1"/>
                  </a:solidFill>
                  <a:latin typeface="Cambria Math" panose="02040503050406030204" pitchFamily="18" charset="0"/>
                  <a:ea typeface="Cambria Math" panose="02040503050406030204" pitchFamily="18" charset="0"/>
                </a:endParaRPr>
              </a:p>
              <a:p>
                <a:pPr lvl="1">
                  <a:lnSpc>
                    <a:spcPct val="150000"/>
                  </a:lnSpc>
                </a:pPr>
                <a:r>
                  <a:rPr lang="en-US">
                    <a:solidFill>
                      <a:schemeClr val="tx1"/>
                    </a:solidFill>
                    <a:latin typeface="Cambria Math" panose="02040503050406030204" pitchFamily="18" charset="0"/>
                    <a:ea typeface="Cambria Math" panose="02040503050406030204" pitchFamily="18" charset="0"/>
                  </a:rPr>
                  <a:t>Khởi tạo: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𝑣</m:t>
                        </m:r>
                      </m:e>
                      <m:sub>
                        <m:r>
                          <a:rPr lang="en-US" b="0" i="1" smtClean="0">
                            <a:solidFill>
                              <a:schemeClr val="tx1"/>
                            </a:solidFill>
                            <a:latin typeface="Cambria Math" panose="02040503050406030204" pitchFamily="18" charset="0"/>
                            <a:ea typeface="Cambria Math" panose="02040503050406030204" pitchFamily="18" charset="0"/>
                          </a:rPr>
                          <m:t>1</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𝑗</m:t>
                        </m:r>
                      </m:e>
                    </m:d>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𝜋</m:t>
                        </m:r>
                      </m:e>
                      <m:sub>
                        <m:r>
                          <a:rPr lang="en-US" b="0" i="1" smtClean="0">
                            <a:solidFill>
                              <a:schemeClr val="tx1"/>
                            </a:solidFill>
                            <a:latin typeface="Cambria Math" panose="02040503050406030204" pitchFamily="18" charset="0"/>
                            <a:ea typeface="Cambria Math" panose="02040503050406030204" pitchFamily="18" charset="0"/>
                          </a:rPr>
                          <m:t>𝑗</m:t>
                        </m:r>
                      </m:sub>
                    </m:s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𝑏</m:t>
                        </m:r>
                      </m:e>
                      <m:sub>
                        <m:r>
                          <a:rPr lang="en-US" b="0" i="1" smtClean="0">
                            <a:solidFill>
                              <a:schemeClr val="tx1"/>
                            </a:solidFill>
                            <a:latin typeface="Cambria Math" panose="02040503050406030204" pitchFamily="18" charset="0"/>
                            <a:ea typeface="Cambria Math" panose="02040503050406030204" pitchFamily="18" charset="0"/>
                          </a:rPr>
                          <m:t>1</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𝑗</m:t>
                        </m:r>
                      </m:e>
                    </m:d>
                  </m:oMath>
                </a14:m>
                <a:endParaRPr lang="en-US">
                  <a:solidFill>
                    <a:schemeClr val="tx1"/>
                  </a:solidFill>
                  <a:latin typeface="Cambria Math" panose="02040503050406030204" pitchFamily="18" charset="0"/>
                  <a:ea typeface="Cambria Math" panose="02040503050406030204" pitchFamily="18" charset="0"/>
                </a:endParaRPr>
              </a:p>
              <a:p>
                <a:pPr lvl="1">
                  <a:lnSpc>
                    <a:spcPct val="150000"/>
                  </a:lnSpc>
                </a:pPr>
                <a:r>
                  <a:rPr lang="en-US">
                    <a:solidFill>
                      <a:schemeClr val="tx1"/>
                    </a:solidFill>
                    <a:latin typeface="Cambria Math" panose="02040503050406030204" pitchFamily="18" charset="0"/>
                    <a:ea typeface="Cambria Math" panose="02040503050406030204" pitchFamily="18" charset="0"/>
                  </a:rPr>
                  <a:t>Cần Viterbi backtrace để ghi lại những trạng thái lựa chọn tốt nhất theo từng b</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ớc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𝑣</m:t>
                        </m:r>
                      </m:e>
                      <m:sub>
                        <m:r>
                          <a:rPr lang="en-US" b="0" i="1" smtClean="0">
                            <a:solidFill>
                              <a:schemeClr val="tx1"/>
                            </a:solidFill>
                            <a:latin typeface="Cambria Math" panose="02040503050406030204" pitchFamily="18" charset="0"/>
                            <a:ea typeface="Cambria Math" panose="02040503050406030204" pitchFamily="18" charset="0"/>
                          </a:rPr>
                          <m:t>𝑡</m:t>
                        </m:r>
                      </m:sub>
                    </m:sSub>
                  </m:oMath>
                </a14:m>
                <a:endParaRPr lang="en-US">
                  <a:solidFill>
                    <a:schemeClr val="tx1"/>
                  </a:solidFill>
                  <a:latin typeface="Cambria Math" panose="02040503050406030204" pitchFamily="18" charset="0"/>
                  <a:ea typeface="Cambria Math" panose="02040503050406030204" pitchFamily="18" charset="0"/>
                </a:endParaRPr>
              </a:p>
            </p:txBody>
          </p:sp>
        </mc:Choice>
        <mc:Fallback>
          <p:sp>
            <p:nvSpPr>
              <p:cNvPr id="3" name="Chỗ dành sẵn cho Nội dung 2">
                <a:extLst>
                  <a:ext uri="{FF2B5EF4-FFF2-40B4-BE49-F238E27FC236}">
                    <a16:creationId xmlns:a16="http://schemas.microsoft.com/office/drawing/2014/main" id="{E531425D-BD9B-4A50-9ACB-40D1103333BD}"/>
                  </a:ext>
                </a:extLst>
              </p:cNvPr>
              <p:cNvSpPr>
                <a:spLocks noGrp="1" noRot="1" noChangeAspect="1" noMove="1" noResize="1" noEditPoints="1" noAdjustHandles="1" noChangeArrowheads="1" noChangeShapeType="1" noTextEdit="1"/>
              </p:cNvSpPr>
              <p:nvPr>
                <p:ph idx="1"/>
              </p:nvPr>
            </p:nvSpPr>
            <p:spPr>
              <a:blipFill>
                <a:blip r:embed="rId2"/>
                <a:stretch>
                  <a:fillRect l="-759"/>
                </a:stretch>
              </a:blipFill>
            </p:spPr>
            <p:txBody>
              <a:bodyPr/>
              <a:lstStyle/>
              <a:p>
                <a:r>
                  <a:rPr lang="en-US">
                    <a:noFill/>
                  </a:rPr>
                  <a:t> </a:t>
                </a:r>
              </a:p>
            </p:txBody>
          </p:sp>
        </mc:Fallback>
      </mc:AlternateContent>
    </p:spTree>
    <p:extLst>
      <p:ext uri="{BB962C8B-B14F-4D97-AF65-F5344CB8AC3E}">
        <p14:creationId xmlns:p14="http://schemas.microsoft.com/office/powerpoint/2010/main" val="268702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F05BAF-D60A-4F8E-9D8B-B2936CC76FBD}"/>
              </a:ext>
            </a:extLst>
          </p:cNvPr>
          <p:cNvSpPr>
            <a:spLocks noGrp="1"/>
          </p:cNvSpPr>
          <p:nvPr>
            <p:ph type="title"/>
          </p:nvPr>
        </p:nvSpPr>
        <p:spPr/>
        <p:txBody>
          <a:bodyPr/>
          <a:lstStyle/>
          <a:p>
            <a:r>
              <a:rPr lang="en-US"/>
              <a:t>Bài toán 3:</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D68EC129-6BFD-43D7-90C8-09188DAD7168}"/>
                  </a:ext>
                </a:extLst>
              </p:cNvPr>
              <p:cNvSpPr>
                <a:spLocks noGrp="1"/>
              </p:cNvSpPr>
              <p:nvPr>
                <p:ph idx="1"/>
              </p:nvPr>
            </p:nvSpPr>
            <p:spPr/>
            <p:txBody>
              <a:bodyPr/>
              <a:lstStyle/>
              <a:p>
                <a:pPr>
                  <a:lnSpc>
                    <a:spcPct val="150000"/>
                  </a:lnSpc>
                </a:pPr>
                <a:r>
                  <a:rPr lang="en-US">
                    <a:solidFill>
                      <a:schemeClr val="tx1"/>
                    </a:solidFill>
                    <a:latin typeface="Cambria Math" panose="02040503050406030204" pitchFamily="18" charset="0"/>
                    <a:ea typeface="Cambria Math" panose="02040503050406030204" pitchFamily="18" charset="0"/>
                  </a:rPr>
                  <a:t>Problem: Cho chuỗi quan sát đ</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ợc O và tập các trạng thái trong HMM, cần </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ớc l</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ợng bộ tham số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𝐴</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𝐵</m:t>
                    </m:r>
                    <m:r>
                      <a:rPr lang="en-US" b="0" i="1" smtClean="0">
                        <a:solidFill>
                          <a:schemeClr val="tx1"/>
                        </a:solidFill>
                        <a:latin typeface="Cambria Math" panose="02040503050406030204" pitchFamily="18" charset="0"/>
                        <a:ea typeface="Cambria Math" panose="02040503050406030204" pitchFamily="18" charset="0"/>
                      </a:rPr>
                      <m:t>)</m:t>
                    </m:r>
                  </m:oMath>
                </a14:m>
                <a:r>
                  <a:rPr lang="en-US">
                    <a:solidFill>
                      <a:schemeClr val="tx1"/>
                    </a:solidFill>
                    <a:latin typeface="Cambria Math" panose="02040503050406030204" pitchFamily="18" charset="0"/>
                    <a:ea typeface="Cambria Math" panose="02040503050406030204" pitchFamily="18" charset="0"/>
                  </a:rPr>
                  <a:t> cho HMM</a:t>
                </a:r>
              </a:p>
              <a:p>
                <a:pPr>
                  <a:lnSpc>
                    <a:spcPct val="150000"/>
                  </a:lnSpc>
                </a:pPr>
                <a:r>
                  <a:rPr lang="en-US">
                    <a:solidFill>
                      <a:schemeClr val="tx1"/>
                    </a:solidFill>
                    <a:latin typeface="Cambria Math" panose="02040503050406030204" pitchFamily="18" charset="0"/>
                    <a:ea typeface="Cambria Math" panose="02040503050406030204" pitchFamily="18" charset="0"/>
                  </a:rPr>
                  <a:t>Thuật toán Baum-Welch</a:t>
                </a:r>
              </a:p>
              <a:p>
                <a:pPr lvl="1">
                  <a:lnSpc>
                    <a:spcPct val="150000"/>
                  </a:lnSpc>
                </a:pPr>
                <a:r>
                  <a:rPr lang="en-US">
                    <a:solidFill>
                      <a:schemeClr val="tx1"/>
                    </a:solidFill>
                    <a:latin typeface="Cambria Math" panose="02040503050406030204" pitchFamily="18" charset="0"/>
                    <a:ea typeface="Cambria Math" panose="02040503050406030204" pitchFamily="18" charset="0"/>
                  </a:rPr>
                  <a:t>Tối </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u hàm likelihood:</a:t>
                </a:r>
              </a:p>
              <a:p>
                <a:pPr marL="342900" lvl="1" indent="0">
                  <a:lnSpc>
                    <a:spcPct val="150000"/>
                  </a:lnSpc>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𝐿</m:t>
                          </m:r>
                        </m:e>
                        <m:sub>
                          <m:r>
                            <a:rPr lang="en-US" b="0" i="1" smtClean="0">
                              <a:solidFill>
                                <a:schemeClr val="tx1"/>
                              </a:solidFill>
                              <a:latin typeface="Cambria Math" panose="02040503050406030204" pitchFamily="18" charset="0"/>
                              <a:ea typeface="Cambria Math" panose="02040503050406030204" pitchFamily="18" charset="0"/>
                            </a:rPr>
                            <m:t>𝑇</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𝜆</m:t>
                          </m:r>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𝑂</m:t>
                              </m:r>
                            </m:e>
                            <m:sup>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𝑡</m:t>
                                  </m:r>
                                </m:e>
                              </m:d>
                            </m:sup>
                          </m:sSup>
                        </m:e>
                        <m:e>
                          <m:r>
                            <a:rPr lang="en-US" b="0" i="1" smtClean="0">
                              <a:solidFill>
                                <a:schemeClr val="tx1"/>
                              </a:solidFill>
                              <a:latin typeface="Cambria Math" panose="02040503050406030204" pitchFamily="18" charset="0"/>
                              <a:ea typeface="Cambria Math" panose="02040503050406030204" pitchFamily="18" charset="0"/>
                            </a:rPr>
                            <m:t>𝜆</m:t>
                          </m:r>
                        </m:e>
                      </m:d>
                      <m:r>
                        <a:rPr lang="en-US"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ea typeface="Cambria Math" panose="02040503050406030204" pitchFamily="18" charset="0"/>
                            </a:rPr>
                          </m:ctrlPr>
                        </m:naryPr>
                        <m:sub>
                          <m:r>
                            <a:rPr lang="en-US" b="0" i="1" smtClean="0">
                              <a:solidFill>
                                <a:schemeClr val="tx1"/>
                              </a:solidFill>
                              <a:latin typeface="Cambria Math" panose="02040503050406030204" pitchFamily="18" charset="0"/>
                              <a:ea typeface="Cambria Math" panose="02040503050406030204" pitchFamily="18" charset="0"/>
                            </a:rPr>
                            <m:t>h</m:t>
                          </m:r>
                          <m:r>
                            <a:rPr lang="en-US" b="0" i="1" smtClean="0">
                              <a:solidFill>
                                <a:schemeClr val="tx1"/>
                              </a:solidFill>
                              <a:latin typeface="Cambria Math" panose="02040503050406030204" pitchFamily="18" charset="0"/>
                              <a:ea typeface="Cambria Math" panose="02040503050406030204" pitchFamily="18" charset="0"/>
                            </a:rPr>
                            <m:t>1</m:t>
                          </m:r>
                        </m:sub>
                        <m:sup/>
                        <m:e>
                          <m:nary>
                            <m:naryPr>
                              <m:chr m:val="∑"/>
                              <m:supHide m:val="on"/>
                              <m:ctrlPr>
                                <a:rPr lang="en-US" b="0" i="1" smtClean="0">
                                  <a:solidFill>
                                    <a:schemeClr val="tx1"/>
                                  </a:solidFill>
                                  <a:latin typeface="Cambria Math" panose="02040503050406030204" pitchFamily="18" charset="0"/>
                                  <a:ea typeface="Cambria Math" panose="02040503050406030204" pitchFamily="18" charset="0"/>
                                </a:rPr>
                              </m:ctrlPr>
                            </m:naryPr>
                            <m:sub>
                              <m:r>
                                <a:rPr lang="en-US" b="0" i="1" smtClean="0">
                                  <a:solidFill>
                                    <a:schemeClr val="tx1"/>
                                  </a:solidFill>
                                  <a:latin typeface="Cambria Math" panose="02040503050406030204" pitchFamily="18" charset="0"/>
                                  <a:ea typeface="Cambria Math" panose="02040503050406030204" pitchFamily="18" charset="0"/>
                                </a:rPr>
                                <m:t>h</m:t>
                              </m:r>
                              <m:r>
                                <a:rPr lang="en-US" b="0" i="1" smtClean="0">
                                  <a:solidFill>
                                    <a:schemeClr val="tx1"/>
                                  </a:solidFill>
                                  <a:latin typeface="Cambria Math" panose="02040503050406030204" pitchFamily="18" charset="0"/>
                                  <a:ea typeface="Cambria Math" panose="02040503050406030204" pitchFamily="18" charset="0"/>
                                </a:rPr>
                                <m:t>2</m:t>
                              </m:r>
                            </m:sub>
                            <m:sup/>
                            <m:e>
                              <m:r>
                                <a:rPr lang="en-US"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ea typeface="Cambria Math" panose="02040503050406030204" pitchFamily="18" charset="0"/>
                                    </a:rPr>
                                  </m:ctrlPr>
                                </m:naryPr>
                                <m: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𝑇</m:t>
                                      </m:r>
                                    </m:sub>
                                  </m:sSub>
                                </m:sub>
                                <m:sup/>
                                <m:e>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𝜋</m:t>
                                          </m:r>
                                        </m:e>
                                        <m: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1</m:t>
                                              </m:r>
                                            </m:sub>
                                          </m:sSub>
                                        </m:sub>
                                      </m:s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𝑏</m:t>
                                          </m:r>
                                        </m:e>
                                        <m:sub>
                                          <m:r>
                                            <a:rPr lang="en-US" b="0" i="1" smtClean="0">
                                              <a:solidFill>
                                                <a:schemeClr val="tx1"/>
                                              </a:solidFill>
                                              <a:latin typeface="Cambria Math" panose="02040503050406030204" pitchFamily="18" charset="0"/>
                                              <a:ea typeface="Cambria Math" panose="02040503050406030204" pitchFamily="18" charset="0"/>
                                            </a:rPr>
                                            <m:t>1</m:t>
                                          </m:r>
                                        </m:sub>
                                      </m:sSub>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1</m:t>
                                              </m:r>
                                            </m:sub>
                                          </m:sSub>
                                        </m:e>
                                      </m:d>
                                    </m:e>
                                  </m:d>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m:rPr>
                                          <m:brk m:alnAt="23"/>
                                        </m:rP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m:t>
                                      </m:r>
                                      <m:r>
                                        <m:rPr>
                                          <m:brk m:alnAt="23"/>
                                        </m:rP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𝑇</m:t>
                                      </m:r>
                                    </m:sup>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sub>
                                          </m:s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𝑡</m:t>
                                              </m:r>
                                            </m:sub>
                                          </m:sSub>
                                        </m:sub>
                                      </m:sSub>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𝑏</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e>
                                  </m:nary>
                                </m:e>
                              </m:nary>
                            </m:e>
                          </m:nary>
                        </m:e>
                      </m:nary>
                    </m:oMath>
                  </m:oMathPara>
                </a14:m>
                <a:endParaRPr lang="en-US">
                  <a:solidFill>
                    <a:schemeClr val="tx1"/>
                  </a:solidFill>
                  <a:latin typeface="Cambria Math" panose="02040503050406030204" pitchFamily="18" charset="0"/>
                  <a:ea typeface="Cambria Math" panose="02040503050406030204" pitchFamily="18" charset="0"/>
                </a:endParaRPr>
              </a:p>
              <a:p>
                <a:pPr lvl="1">
                  <a:lnSpc>
                    <a:spcPct val="150000"/>
                  </a:lnSpc>
                </a:pPr>
                <a:r>
                  <a:rPr lang="en-US">
                    <a:solidFill>
                      <a:schemeClr val="tx1"/>
                    </a:solidFill>
                    <a:latin typeface="Cambria Math" panose="02040503050406030204" pitchFamily="18" charset="0"/>
                    <a:ea typeface="Cambria Math" panose="02040503050406030204" pitchFamily="18" charset="0"/>
                  </a:rPr>
                  <a:t>Xét hàm likelihood đầy đủ:</a:t>
                </a:r>
              </a:p>
              <a:p>
                <a:pPr marL="342900" lvl="1" indent="0">
                  <a:lnSpc>
                    <a:spcPct val="150000"/>
                  </a:lnSpc>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𝐿</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𝜆</m:t>
                              </m:r>
                            </m:e>
                            <m:sup>
                              <m:r>
                                <a:rPr lang="en-US" b="0" i="1" smtClean="0">
                                  <a:solidFill>
                                    <a:schemeClr val="tx1"/>
                                  </a:solidFill>
                                  <a:latin typeface="Cambria Math" panose="02040503050406030204" pitchFamily="18" charset="0"/>
                                  <a:ea typeface="Cambria Math" panose="02040503050406030204" pitchFamily="18" charset="0"/>
                                </a:rPr>
                                <m:t>′</m:t>
                              </m:r>
                            </m:sup>
                          </m:sSup>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𝐸</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𝐻</m:t>
                              </m:r>
                            </m:e>
                            <m:e>
                              <m:r>
                                <a:rPr lang="en-US" b="0" i="1" smtClean="0">
                                  <a:solidFill>
                                    <a:schemeClr val="tx1"/>
                                  </a:solidFill>
                                  <a:latin typeface="Cambria Math" panose="02040503050406030204" pitchFamily="18" charset="0"/>
                                  <a:ea typeface="Cambria Math" panose="02040503050406030204" pitchFamily="18" charset="0"/>
                                </a:rPr>
                                <m:t>𝜆</m:t>
                              </m:r>
                            </m:e>
                          </m:d>
                          <m:d>
                            <m:dPr>
                              <m:beg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𝐻</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𝜆</m:t>
                                  </m:r>
                                </m:e>
                                <m:sup>
                                  <m:r>
                                    <a:rPr lang="en-US" b="0" i="1" smtClean="0">
                                      <a:solidFill>
                                        <a:schemeClr val="tx1"/>
                                      </a:solidFill>
                                      <a:latin typeface="Cambria Math" panose="02040503050406030204" pitchFamily="18" charset="0"/>
                                      <a:ea typeface="Cambria Math" panose="02040503050406030204" pitchFamily="18" charset="0"/>
                                    </a:rPr>
                                    <m:t>′</m:t>
                                  </m:r>
                                </m:sup>
                              </m:sSup>
                            </m:e>
                          </m:d>
                        </m:e>
                      </m:func>
                    </m:oMath>
                  </m:oMathPara>
                </a14:m>
                <a:endParaRPr lang="en-US">
                  <a:solidFill>
                    <a:schemeClr val="tx1"/>
                  </a:solidFill>
                  <a:latin typeface="Cambria Math" panose="02040503050406030204" pitchFamily="18" charset="0"/>
                  <a:ea typeface="Cambria Math" panose="02040503050406030204" pitchFamily="18" charset="0"/>
                </a:endParaRPr>
              </a:p>
            </p:txBody>
          </p:sp>
        </mc:Choice>
        <mc:Fallback>
          <p:sp>
            <p:nvSpPr>
              <p:cNvPr id="3" name="Chỗ dành sẵn cho Nội dung 2">
                <a:extLst>
                  <a:ext uri="{FF2B5EF4-FFF2-40B4-BE49-F238E27FC236}">
                    <a16:creationId xmlns:a16="http://schemas.microsoft.com/office/drawing/2014/main" id="{D68EC129-6BFD-43D7-90C8-09188DAD7168}"/>
                  </a:ext>
                </a:extLst>
              </p:cNvPr>
              <p:cNvSpPr>
                <a:spLocks noGrp="1" noRot="1" noChangeAspect="1" noMove="1" noResize="1" noEditPoints="1" noAdjustHandles="1" noChangeArrowheads="1" noChangeShapeType="1" noTextEdit="1"/>
              </p:cNvSpPr>
              <p:nvPr>
                <p:ph idx="1"/>
              </p:nvPr>
            </p:nvSpPr>
            <p:spPr>
              <a:blipFill>
                <a:blip r:embed="rId2"/>
                <a:stretch>
                  <a:fillRect l="-759"/>
                </a:stretch>
              </a:blipFill>
            </p:spPr>
            <p:txBody>
              <a:bodyPr/>
              <a:lstStyle/>
              <a:p>
                <a:r>
                  <a:rPr lang="en-US">
                    <a:noFill/>
                  </a:rPr>
                  <a:t> </a:t>
                </a:r>
              </a:p>
            </p:txBody>
          </p:sp>
        </mc:Fallback>
      </mc:AlternateContent>
    </p:spTree>
    <p:extLst>
      <p:ext uri="{BB962C8B-B14F-4D97-AF65-F5344CB8AC3E}">
        <p14:creationId xmlns:p14="http://schemas.microsoft.com/office/powerpoint/2010/main" val="161588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E21948-F169-4A03-99DA-01C9E6D1B805}"/>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C99BC036-68E4-4731-B95B-78EC3E5A5708}"/>
                  </a:ext>
                </a:extLst>
              </p:cNvPr>
              <p:cNvSpPr>
                <a:spLocks noGrp="1"/>
              </p:cNvSpPr>
              <p:nvPr>
                <p:ph idx="1"/>
              </p:nvPr>
            </p:nvSpPr>
            <p:spPr/>
            <p:txBody>
              <a:bodyPr>
                <a:normAutofit fontScale="92500"/>
              </a:bodyPr>
              <a:lstStyle/>
              <a:p>
                <a:pPr>
                  <a:lnSpc>
                    <a:spcPct val="150000"/>
                  </a:lnSpc>
                </a:pPr>
                <a:r>
                  <a:rPr lang="en-US">
                    <a:solidFill>
                      <a:schemeClr val="tx1"/>
                    </a:solidFill>
                    <a:latin typeface="Cambria Math" panose="02040503050406030204" pitchFamily="18" charset="0"/>
                    <a:ea typeface="Cambria Math" panose="02040503050406030204" pitchFamily="18" charset="0"/>
                  </a:rPr>
                  <a:t>Các b</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ớc tại vòng lặp thứ k</a:t>
                </a:r>
              </a:p>
              <a:p>
                <a:pPr lvl="1">
                  <a:lnSpc>
                    <a:spcPct val="150000"/>
                  </a:lnSpc>
                </a:pPr>
                <a:r>
                  <a:rPr lang="en-US">
                    <a:solidFill>
                      <a:schemeClr val="tx1"/>
                    </a:solidFill>
                    <a:latin typeface="Cambria Math" panose="02040503050406030204" pitchFamily="18" charset="0"/>
                    <a:ea typeface="Cambria Math" panose="02040503050406030204" pitchFamily="18" charset="0"/>
                  </a:rPr>
                  <a:t>E step: đã biết </a:t>
                </a:r>
                <a14:m>
                  <m:oMath xmlns:m="http://schemas.openxmlformats.org/officeDocument/2006/math">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𝜆</m:t>
                        </m:r>
                      </m:e>
                      <m:sup>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𝑘</m:t>
                            </m:r>
                          </m:e>
                        </m:d>
                      </m:sup>
                    </m:sSup>
                  </m:oMath>
                </a14:m>
                <a:r>
                  <a:rPr lang="en-US">
                    <a:solidFill>
                      <a:schemeClr val="tx1"/>
                    </a:solidFill>
                    <a:latin typeface="Cambria Math" panose="02040503050406030204" pitchFamily="18" charset="0"/>
                    <a:ea typeface="Cambria Math" panose="02040503050406030204" pitchFamily="18" charset="0"/>
                  </a:rPr>
                  <a:t>, tìm hàm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𝐿</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𝜆</m:t>
                            </m:r>
                          </m:e>
                          <m:sup>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𝑘</m:t>
                                </m:r>
                              </m:e>
                            </m:d>
                          </m:sup>
                        </m:sSup>
                      </m:e>
                    </m:d>
                  </m:oMath>
                </a14:m>
                <a:endParaRPr lang="en-US">
                  <a:solidFill>
                    <a:schemeClr val="tx1"/>
                  </a:solidFill>
                  <a:latin typeface="Cambria Math" panose="02040503050406030204" pitchFamily="18" charset="0"/>
                  <a:ea typeface="Cambria Math" panose="02040503050406030204" pitchFamily="18" charset="0"/>
                </a:endParaRPr>
              </a:p>
              <a:p>
                <a:pPr lvl="1">
                  <a:lnSpc>
                    <a:spcPct val="150000"/>
                  </a:lnSpc>
                </a:pPr>
                <a:r>
                  <a:rPr lang="en-US">
                    <a:solidFill>
                      <a:schemeClr val="tx1"/>
                    </a:solidFill>
                    <a:latin typeface="Cambria Math" panose="02040503050406030204" pitchFamily="18" charset="0"/>
                    <a:ea typeface="Cambria Math" panose="02040503050406030204" pitchFamily="18" charset="0"/>
                  </a:rPr>
                  <a:t>M step: tìm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𝜆</m:t>
                    </m:r>
                  </m:oMath>
                </a14:m>
                <a:r>
                  <a:rPr lang="en-US">
                    <a:solidFill>
                      <a:schemeClr val="tx1"/>
                    </a:solidFill>
                    <a:latin typeface="Cambria Math" panose="02040503050406030204" pitchFamily="18" charset="0"/>
                    <a:ea typeface="Cambria Math" panose="02040503050406030204" pitchFamily="18" charset="0"/>
                  </a:rPr>
                  <a:t> sao cho hàm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𝐿</m:t>
                    </m:r>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𝜆</m:t>
                            </m:r>
                          </m:e>
                          <m:sup>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𝑘</m:t>
                                </m:r>
                              </m:e>
                            </m:d>
                          </m:sup>
                        </m:sSup>
                      </m:e>
                    </m:d>
                  </m:oMath>
                </a14:m>
                <a:r>
                  <a:rPr lang="en-US">
                    <a:solidFill>
                      <a:schemeClr val="tx1"/>
                    </a:solidFill>
                    <a:latin typeface="Cambria Math" panose="02040503050406030204" pitchFamily="18" charset="0"/>
                    <a:ea typeface="Cambria Math" panose="02040503050406030204" pitchFamily="18" charset="0"/>
                  </a:rPr>
                  <a:t> cực đại, giả sử là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𝜆</m:t>
                        </m:r>
                      </m:e>
                      <m:sup>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e>
                        </m:d>
                      </m:sup>
                    </m:sSup>
                  </m:oMath>
                </a14:m>
                <a:endParaRPr lang="en-US">
                  <a:solidFill>
                    <a:schemeClr val="tx1"/>
                  </a:solidFill>
                  <a:latin typeface="Cambria Math" panose="02040503050406030204" pitchFamily="18" charset="0"/>
                  <a:ea typeface="Cambria Math" panose="02040503050406030204" pitchFamily="18" charset="0"/>
                </a:endParaRPr>
              </a:p>
              <a:p>
                <a:pPr lvl="1">
                  <a:lnSpc>
                    <a:spcPct val="150000"/>
                  </a:lnSpc>
                </a:pPr>
                <a:r>
                  <a:rPr lang="en-US">
                    <a:solidFill>
                      <a:schemeClr val="tx1"/>
                    </a:solidFill>
                    <a:latin typeface="Cambria Math" panose="02040503050406030204" pitchFamily="18" charset="0"/>
                    <a:ea typeface="Cambria Math" panose="02040503050406030204" pitchFamily="18" charset="0"/>
                  </a:rPr>
                  <a:t>Điều kiện dừng: </a:t>
                </a:r>
                <a14:m>
                  <m:oMath xmlns:m="http://schemas.openxmlformats.org/officeDocument/2006/math">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𝐿</m:t>
                            </m:r>
                          </m:e>
                          <m:sub>
                            <m:r>
                              <a:rPr lang="en-US" b="0" i="1" smtClean="0">
                                <a:solidFill>
                                  <a:schemeClr val="tx1"/>
                                </a:solidFill>
                                <a:latin typeface="Cambria Math" panose="02040503050406030204" pitchFamily="18" charset="0"/>
                                <a:ea typeface="Cambria Math" panose="02040503050406030204" pitchFamily="18" charset="0"/>
                              </a:rPr>
                              <m:t>𝑇</m:t>
                            </m:r>
                          </m:sub>
                        </m:sSub>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𝜆</m:t>
                                </m:r>
                              </m:e>
                              <m:sup>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e>
                                </m:d>
                              </m:sup>
                            </m:sSup>
                          </m:e>
                        </m:d>
                        <m:r>
                          <a:rPr lang="en-US" b="0" i="1" smtClean="0">
                            <a:solidFill>
                              <a:schemeClr val="tx1"/>
                            </a:solidFill>
                            <a:latin typeface="Cambria Math" panose="02040503050406030204" pitchFamily="18" charset="0"/>
                            <a:ea typeface="Cambria Math" panose="02040503050406030204" pitchFamily="18" charset="0"/>
                          </a:rPr>
                          <m:t>−</m:t>
                        </m:r>
                        <m:func>
                          <m:funcPr>
                            <m:ctrlPr>
                              <a:rPr lang="en-US" i="1">
                                <a:solidFill>
                                  <a:schemeClr val="tx1"/>
                                </a:solidFill>
                                <a:latin typeface="Cambria Math" panose="02040503050406030204" pitchFamily="18" charset="0"/>
                                <a:ea typeface="Cambria Math" panose="02040503050406030204" pitchFamily="18" charset="0"/>
                              </a:rPr>
                            </m:ctrlPr>
                          </m:funcPr>
                          <m:fName>
                            <m:r>
                              <m:rPr>
                                <m:sty m:val="p"/>
                              </m:rPr>
                              <a:rPr lang="en-US">
                                <a:solidFill>
                                  <a:schemeClr val="tx1"/>
                                </a:solidFill>
                                <a:latin typeface="Cambria Math" panose="02040503050406030204" pitchFamily="18" charset="0"/>
                                <a:ea typeface="Cambria Math" panose="02040503050406030204" pitchFamily="18" charset="0"/>
                              </a:rPr>
                              <m:t>log</m:t>
                            </m:r>
                          </m:fName>
                          <m:e>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𝐿</m:t>
                                </m:r>
                              </m:e>
                              <m:sub>
                                <m:r>
                                  <a:rPr lang="en-US" i="1">
                                    <a:solidFill>
                                      <a:schemeClr val="tx1"/>
                                    </a:solidFill>
                                    <a:latin typeface="Cambria Math" panose="02040503050406030204" pitchFamily="18" charset="0"/>
                                    <a:ea typeface="Cambria Math" panose="02040503050406030204" pitchFamily="18" charset="0"/>
                                  </a:rPr>
                                  <m:t>𝑇</m:t>
                                </m:r>
                              </m:sub>
                            </m:sSub>
                            <m:d>
                              <m:dPr>
                                <m:ctrlPr>
                                  <a:rPr lang="en-US" i="1">
                                    <a:solidFill>
                                      <a:schemeClr val="tx1"/>
                                    </a:solidFill>
                                    <a:latin typeface="Cambria Math" panose="02040503050406030204" pitchFamily="18" charset="0"/>
                                    <a:ea typeface="Cambria Math" panose="02040503050406030204" pitchFamily="18" charset="0"/>
                                  </a:rPr>
                                </m:ctrlPr>
                              </m:dPr>
                              <m:e>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𝜆</m:t>
                                    </m:r>
                                  </m:e>
                                  <m:sup>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𝑘</m:t>
                                        </m:r>
                                      </m:e>
                                    </m:d>
                                  </m:sup>
                                </m:sSup>
                              </m:e>
                            </m:d>
                          </m:e>
                        </m:func>
                        <m:r>
                          <a:rPr lang="en-US" b="0" i="1" smtClean="0">
                            <a:solidFill>
                              <a:schemeClr val="tx1"/>
                            </a:solidFill>
                            <a:latin typeface="Cambria Math" panose="02040503050406030204" pitchFamily="18" charset="0"/>
                            <a:ea typeface="Cambria Math" panose="02040503050406030204" pitchFamily="18" charset="0"/>
                          </a:rPr>
                          <m:t>&lt;</m:t>
                        </m:r>
                        <m:r>
                          <a:rPr lang="en-US" b="0" i="1" smtClean="0">
                            <a:solidFill>
                              <a:schemeClr val="tx1"/>
                            </a:solidFill>
                            <a:latin typeface="Cambria Math" panose="02040503050406030204" pitchFamily="18" charset="0"/>
                            <a:ea typeface="Cambria Math" panose="02040503050406030204" pitchFamily="18" charset="0"/>
                          </a:rPr>
                          <m:t>𝜖</m:t>
                        </m:r>
                      </m:e>
                    </m:func>
                  </m:oMath>
                </a14:m>
                <a:endParaRPr lang="en-US">
                  <a:solidFill>
                    <a:schemeClr val="tx1"/>
                  </a:solidFill>
                  <a:latin typeface="Cambria Math" panose="02040503050406030204" pitchFamily="18" charset="0"/>
                  <a:ea typeface="Cambria Math" panose="02040503050406030204" pitchFamily="18" charset="0"/>
                </a:endParaRPr>
              </a:p>
              <a:p>
                <a:pPr>
                  <a:lnSpc>
                    <a:spcPct val="150000"/>
                  </a:lnSpc>
                </a:pPr>
                <a:r>
                  <a:rPr lang="en-US">
                    <a:solidFill>
                      <a:schemeClr val="tx1"/>
                    </a:solidFill>
                    <a:latin typeface="Cambria Math" panose="02040503050406030204" pitchFamily="18" charset="0"/>
                    <a:ea typeface="Cambria Math" panose="02040503050406030204" pitchFamily="18" charset="0"/>
                  </a:rPr>
                  <a:t>Các </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ớc l</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ợng là:</a:t>
                </a:r>
              </a:p>
              <a:p>
                <a:pPr lvl="1">
                  <a:lnSpc>
                    <a:spcPct val="150000"/>
                  </a:lnSpc>
                </a:pP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𝑖𝑗</m:t>
                        </m:r>
                      </m:sub>
                    </m:sSub>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m:rPr>
                                <m:brk m:alnAt="23"/>
                              </m:rP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m:t>
                            </m:r>
                            <m:r>
                              <m:rPr>
                                <m:brk m:alnAt="23"/>
                              </m:rP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𝑇</m:t>
                            </m:r>
                          </m:sup>
                          <m:e>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𝑞</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𝑞</m:t>
                                </m:r>
                              </m:e>
                              <m:sub>
                                <m:r>
                                  <a:rPr lang="en-US" b="0" i="1" smtClean="0">
                                    <a:solidFill>
                                      <a:schemeClr val="tx1"/>
                                    </a:solidFill>
                                    <a:latin typeface="Cambria Math" panose="02040503050406030204" pitchFamily="18" charset="0"/>
                                    <a:ea typeface="Cambria Math" panose="02040503050406030204" pitchFamily="18" charset="0"/>
                                  </a:rPr>
                                  <m:t>𝑗</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𝜆</m:t>
                                </m:r>
                              </m:e>
                              <m:sup>
                                <m:r>
                                  <a:rPr lang="en-US" b="0" i="1" smtClean="0">
                                    <a:solidFill>
                                      <a:schemeClr val="tx1"/>
                                    </a:solidFill>
                                    <a:latin typeface="Cambria Math" panose="02040503050406030204" pitchFamily="18" charset="0"/>
                                    <a:ea typeface="Cambria Math" panose="02040503050406030204" pitchFamily="18" charset="0"/>
                                  </a:rPr>
                                  <m:t>′</m:t>
                                </m:r>
                              </m:sup>
                            </m:sSup>
                            <m:r>
                              <a:rPr lang="en-US" b="0" i="1" smtClean="0">
                                <a:solidFill>
                                  <a:schemeClr val="tx1"/>
                                </a:solidFill>
                                <a:latin typeface="Cambria Math" panose="02040503050406030204" pitchFamily="18" charset="0"/>
                                <a:ea typeface="Cambria Math" panose="02040503050406030204" pitchFamily="18" charset="0"/>
                              </a:rPr>
                              <m:t>)</m:t>
                            </m:r>
                          </m:e>
                        </m:nary>
                      </m:num>
                      <m:den>
                        <m:nary>
                          <m:naryPr>
                            <m:chr m:val="∑"/>
                            <m:ctrlPr>
                              <a:rPr lang="en-US" i="1">
                                <a:solidFill>
                                  <a:schemeClr val="tx1"/>
                                </a:solidFill>
                                <a:latin typeface="Cambria Math" panose="02040503050406030204" pitchFamily="18" charset="0"/>
                                <a:ea typeface="Cambria Math" panose="02040503050406030204" pitchFamily="18" charset="0"/>
                              </a:rPr>
                            </m:ctrlPr>
                          </m:naryPr>
                          <m:sub>
                            <m:r>
                              <m:rPr>
                                <m:brk m:alnAt="23"/>
                              </m:rP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r>
                              <m:rPr>
                                <m:brk m:alnAt="23"/>
                              </m:rPr>
                              <a:rPr lang="en-US" i="1">
                                <a:solidFill>
                                  <a:schemeClr val="tx1"/>
                                </a:solidFill>
                                <a:latin typeface="Cambria Math" panose="02040503050406030204" pitchFamily="18" charset="0"/>
                                <a:ea typeface="Cambria Math" panose="02040503050406030204" pitchFamily="18" charset="0"/>
                              </a:rPr>
                              <m:t>1</m:t>
                            </m:r>
                          </m:sub>
                          <m:sup>
                            <m:r>
                              <a:rPr lang="en-US" i="1">
                                <a:solidFill>
                                  <a:schemeClr val="tx1"/>
                                </a:solidFill>
                                <a:latin typeface="Cambria Math" panose="02040503050406030204" pitchFamily="18" charset="0"/>
                                <a:ea typeface="Cambria Math" panose="02040503050406030204" pitchFamily="18" charset="0"/>
                              </a:rPr>
                              <m:t>𝑇</m:t>
                            </m:r>
                          </m:sup>
                          <m:e>
                            <m:r>
                              <a:rPr lang="en-US" i="1">
                                <a:solidFill>
                                  <a:schemeClr val="tx1"/>
                                </a:solidFill>
                                <a:latin typeface="Cambria Math" panose="02040503050406030204" pitchFamily="18" charset="0"/>
                                <a:ea typeface="Cambria Math" panose="02040503050406030204" pitchFamily="18" charset="0"/>
                              </a:rPr>
                              <m:t>𝑃</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𝑞</m:t>
                                </m:r>
                              </m:e>
                              <m:sub>
                                <m:r>
                                  <a:rPr lang="en-US" i="1">
                                    <a:solidFill>
                                      <a:schemeClr val="tx1"/>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𝑂</m:t>
                            </m:r>
                            <m:r>
                              <a:rPr lang="en-US" i="1">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𝜆</m:t>
                                </m:r>
                              </m:e>
                              <m:sup>
                                <m:r>
                                  <a:rPr lang="en-US" b="0" i="1" smtClean="0">
                                    <a:solidFill>
                                      <a:schemeClr val="tx1"/>
                                    </a:solidFill>
                                    <a:latin typeface="Cambria Math" panose="02040503050406030204" pitchFamily="18" charset="0"/>
                                    <a:ea typeface="Cambria Math" panose="02040503050406030204" pitchFamily="18" charset="0"/>
                                  </a:rPr>
                                  <m:t>′</m:t>
                                </m:r>
                              </m:sup>
                            </m:sSup>
                            <m:r>
                              <a:rPr lang="en-US" i="1">
                                <a:solidFill>
                                  <a:schemeClr val="tx1"/>
                                </a:solidFill>
                                <a:latin typeface="Cambria Math" panose="02040503050406030204" pitchFamily="18" charset="0"/>
                                <a:ea typeface="Cambria Math" panose="02040503050406030204" pitchFamily="18" charset="0"/>
                              </a:rPr>
                              <m:t>)</m:t>
                            </m:r>
                          </m:e>
                        </m:nary>
                      </m:den>
                    </m:f>
                  </m:oMath>
                </a14:m>
                <a:endParaRPr lang="en-US" b="0">
                  <a:solidFill>
                    <a:schemeClr val="tx1"/>
                  </a:solidFill>
                  <a:latin typeface="Cambria Math" panose="02040503050406030204" pitchFamily="18" charset="0"/>
                  <a:ea typeface="Cambria Math" panose="02040503050406030204" pitchFamily="18" charset="0"/>
                </a:endParaRPr>
              </a:p>
              <a:p>
                <a:pPr lvl="1">
                  <a:lnSpc>
                    <a:spcPct val="150000"/>
                  </a:lnSpc>
                </a:pP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𝑏</m:t>
                        </m:r>
                      </m:e>
                      <m:sub>
                        <m:r>
                          <a:rPr lang="en-US" b="0" i="1" smtClean="0">
                            <a:solidFill>
                              <a:schemeClr val="tx1"/>
                            </a:solidFill>
                            <a:latin typeface="Cambria Math" panose="02040503050406030204" pitchFamily="18" charset="0"/>
                            <a:ea typeface="Cambria Math" panose="02040503050406030204" pitchFamily="18" charset="0"/>
                          </a:rPr>
                          <m:t>𝑘</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𝑖</m:t>
                        </m:r>
                      </m:e>
                    </m:d>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nary>
                          <m:naryPr>
                            <m:chr m:val="∑"/>
                            <m:ctrlPr>
                              <a:rPr lang="en-US" i="1">
                                <a:solidFill>
                                  <a:schemeClr val="tx1"/>
                                </a:solidFill>
                                <a:latin typeface="Cambria Math" panose="02040503050406030204" pitchFamily="18" charset="0"/>
                                <a:ea typeface="Cambria Math" panose="02040503050406030204" pitchFamily="18" charset="0"/>
                              </a:rPr>
                            </m:ctrlPr>
                          </m:naryPr>
                          <m:sub>
                            <m:r>
                              <m:rPr>
                                <m:brk m:alnAt="23"/>
                              </m:rP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r>
                              <m:rPr>
                                <m:brk m:alnAt="23"/>
                              </m:rPr>
                              <a:rPr lang="en-US" i="1">
                                <a:solidFill>
                                  <a:schemeClr val="tx1"/>
                                </a:solidFill>
                                <a:latin typeface="Cambria Math" panose="02040503050406030204" pitchFamily="18" charset="0"/>
                                <a:ea typeface="Cambria Math" panose="02040503050406030204" pitchFamily="18" charset="0"/>
                              </a:rPr>
                              <m:t>1</m:t>
                            </m:r>
                          </m:sub>
                          <m:sup>
                            <m:r>
                              <a:rPr lang="en-US" i="1">
                                <a:solidFill>
                                  <a:schemeClr val="tx1"/>
                                </a:solidFill>
                                <a:latin typeface="Cambria Math" panose="02040503050406030204" pitchFamily="18" charset="0"/>
                                <a:ea typeface="Cambria Math" panose="02040503050406030204" pitchFamily="18" charset="0"/>
                              </a:rPr>
                              <m:t>𝑇</m:t>
                            </m:r>
                          </m:sup>
                          <m:e>
                            <m:r>
                              <a:rPr lang="en-US" i="1">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𝑡</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𝑞</m:t>
                                </m:r>
                              </m:e>
                              <m:sub>
                                <m:r>
                                  <a:rPr lang="en-US" i="1">
                                    <a:solidFill>
                                      <a:schemeClr val="tx1"/>
                                    </a:solidFill>
                                    <a:latin typeface="Cambria Math" panose="02040503050406030204" pitchFamily="18" charset="0"/>
                                    <a:ea typeface="Cambria Math" panose="02040503050406030204" pitchFamily="18" charset="0"/>
                                  </a:rPr>
                                  <m:t>𝑗</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𝑂</m:t>
                            </m:r>
                            <m:r>
                              <a:rPr lang="en-US" i="1">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𝜆</m:t>
                                </m:r>
                              </m:e>
                              <m:sup>
                                <m:r>
                                  <a:rPr lang="en-US" b="0" i="1" smtClean="0">
                                    <a:solidFill>
                                      <a:schemeClr val="tx1"/>
                                    </a:solidFill>
                                    <a:latin typeface="Cambria Math" panose="02040503050406030204" pitchFamily="18" charset="0"/>
                                    <a:ea typeface="Cambria Math" panose="02040503050406030204" pitchFamily="18" charset="0"/>
                                  </a:rPr>
                                  <m:t>′</m:t>
                                </m:r>
                              </m:sup>
                            </m:sSup>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𝑃</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𝑞</m:t>
                                </m:r>
                              </m:e>
                              <m:sub>
                                <m:r>
                                  <a:rPr lang="en-US" i="1">
                                    <a:solidFill>
                                      <a:schemeClr val="tx1"/>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𝑡</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𝑞</m:t>
                                </m:r>
                              </m:e>
                              <m:sub>
                                <m:r>
                                  <a:rPr lang="en-US" i="1">
                                    <a:solidFill>
                                      <a:schemeClr val="tx1"/>
                                    </a:solidFill>
                                    <a:latin typeface="Cambria Math" panose="02040503050406030204" pitchFamily="18" charset="0"/>
                                    <a:ea typeface="Cambria Math" panose="02040503050406030204" pitchFamily="18" charset="0"/>
                                  </a:rPr>
                                  <m:t>𝑗</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𝑂</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𝜆</m:t>
                                </m:r>
                              </m:e>
                              <m:sup>
                                <m:r>
                                  <a:rPr lang="en-US" i="1">
                                    <a:solidFill>
                                      <a:schemeClr val="tx1"/>
                                    </a:solidFill>
                                    <a:latin typeface="Cambria Math" panose="02040503050406030204" pitchFamily="18" charset="0"/>
                                    <a:ea typeface="Cambria Math" panose="02040503050406030204" pitchFamily="18" charset="0"/>
                                  </a:rPr>
                                  <m:t>′</m:t>
                                </m:r>
                              </m:sup>
                            </m:sSup>
                            <m:r>
                              <a:rPr lang="en-US" b="0" i="1" smtClean="0">
                                <a:solidFill>
                                  <a:schemeClr val="tx1"/>
                                </a:solidFill>
                                <a:latin typeface="Cambria Math" panose="02040503050406030204" pitchFamily="18" charset="0"/>
                                <a:ea typeface="Cambria Math" panose="02040503050406030204" pitchFamily="18" charset="0"/>
                              </a:rPr>
                              <m:t>)</m:t>
                            </m:r>
                          </m:e>
                        </m:nary>
                      </m:num>
                      <m:den>
                        <m:nary>
                          <m:naryPr>
                            <m:chr m:val="∑"/>
                            <m:ctrlPr>
                              <a:rPr lang="en-US" i="1">
                                <a:solidFill>
                                  <a:schemeClr val="tx1"/>
                                </a:solidFill>
                                <a:latin typeface="Cambria Math" panose="02040503050406030204" pitchFamily="18" charset="0"/>
                                <a:ea typeface="Cambria Math" panose="02040503050406030204" pitchFamily="18" charset="0"/>
                              </a:rPr>
                            </m:ctrlPr>
                          </m:naryPr>
                          <m:sub>
                            <m:r>
                              <m:rPr>
                                <m:brk m:alnAt="23"/>
                              </m:rP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r>
                              <m:rPr>
                                <m:brk m:alnAt="23"/>
                              </m:rPr>
                              <a:rPr lang="en-US" i="1">
                                <a:solidFill>
                                  <a:schemeClr val="tx1"/>
                                </a:solidFill>
                                <a:latin typeface="Cambria Math" panose="02040503050406030204" pitchFamily="18" charset="0"/>
                                <a:ea typeface="Cambria Math" panose="02040503050406030204" pitchFamily="18" charset="0"/>
                              </a:rPr>
                              <m:t>1</m:t>
                            </m:r>
                          </m:sub>
                          <m:sup>
                            <m:r>
                              <a:rPr lang="en-US" i="1">
                                <a:solidFill>
                                  <a:schemeClr val="tx1"/>
                                </a:solidFill>
                                <a:latin typeface="Cambria Math" panose="02040503050406030204" pitchFamily="18" charset="0"/>
                                <a:ea typeface="Cambria Math" panose="02040503050406030204" pitchFamily="18" charset="0"/>
                              </a:rPr>
                              <m:t>𝑇</m:t>
                            </m:r>
                          </m:sup>
                          <m:e>
                            <m:r>
                              <a:rPr lang="en-US" i="1">
                                <a:solidFill>
                                  <a:schemeClr val="tx1"/>
                                </a:solidFill>
                                <a:latin typeface="Cambria Math" panose="02040503050406030204" pitchFamily="18" charset="0"/>
                                <a:ea typeface="Cambria Math" panose="02040503050406030204" pitchFamily="18" charset="0"/>
                              </a:rPr>
                              <m:t>𝑃</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𝑡</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𝑞</m:t>
                                </m:r>
                              </m:e>
                              <m:sub>
                                <m:r>
                                  <a:rPr lang="en-US" i="1">
                                    <a:solidFill>
                                      <a:schemeClr val="tx1"/>
                                    </a:solidFill>
                                    <a:latin typeface="Cambria Math" panose="02040503050406030204" pitchFamily="18" charset="0"/>
                                    <a:ea typeface="Cambria Math" panose="02040503050406030204" pitchFamily="18" charset="0"/>
                                  </a:rPr>
                                  <m:t>𝑗</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𝑂</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𝜆</m:t>
                                </m:r>
                              </m:e>
                              <m:sup>
                                <m:r>
                                  <a:rPr lang="en-US" i="1">
                                    <a:solidFill>
                                      <a:schemeClr val="tx1"/>
                                    </a:solidFill>
                                    <a:latin typeface="Cambria Math" panose="02040503050406030204" pitchFamily="18" charset="0"/>
                                    <a:ea typeface="Cambria Math" panose="02040503050406030204" pitchFamily="18" charset="0"/>
                                  </a:rPr>
                                  <m:t>′</m:t>
                                </m:r>
                              </m:sup>
                            </m:sSup>
                            <m:r>
                              <a:rPr lang="en-US" i="1">
                                <a:solidFill>
                                  <a:schemeClr val="tx1"/>
                                </a:solidFill>
                                <a:latin typeface="Cambria Math" panose="02040503050406030204" pitchFamily="18" charset="0"/>
                                <a:ea typeface="Cambria Math" panose="02040503050406030204" pitchFamily="18" charset="0"/>
                              </a:rPr>
                              <m:t>)</m:t>
                            </m:r>
                          </m:e>
                        </m:nary>
                      </m:den>
                    </m:f>
                  </m:oMath>
                </a14:m>
                <a:endParaRPr lang="en-US" b="0">
                  <a:solidFill>
                    <a:schemeClr val="tx1"/>
                  </a:solidFill>
                  <a:latin typeface="Cambria Math" panose="02040503050406030204" pitchFamily="18" charset="0"/>
                  <a:ea typeface="Cambria Math" panose="02040503050406030204" pitchFamily="18" charset="0"/>
                </a:endParaRPr>
              </a:p>
              <a:p>
                <a:pPr lvl="1">
                  <a:lnSpc>
                    <a:spcPct val="150000"/>
                  </a:lnSpc>
                </a:pP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𝜋</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𝑞</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𝜆</m:t>
                            </m:r>
                          </m:e>
                          <m:sup>
                            <m:r>
                              <a:rPr lang="en-US" b="0" i="1" smtClean="0">
                                <a:solidFill>
                                  <a:schemeClr val="tx1"/>
                                </a:solidFill>
                                <a:latin typeface="Cambria Math" panose="02040503050406030204" pitchFamily="18" charset="0"/>
                                <a:ea typeface="Cambria Math" panose="02040503050406030204" pitchFamily="18" charset="0"/>
                              </a:rPr>
                              <m:t>′</m:t>
                            </m:r>
                          </m:sup>
                        </m:sSup>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𝜆</m:t>
                                </m:r>
                              </m:e>
                              <m:sup>
                                <m:r>
                                  <a:rPr lang="en-US" b="0" i="1" smtClean="0">
                                    <a:solidFill>
                                      <a:schemeClr val="tx1"/>
                                    </a:solidFill>
                                    <a:latin typeface="Cambria Math" panose="02040503050406030204" pitchFamily="18" charset="0"/>
                                    <a:ea typeface="Cambria Math" panose="02040503050406030204" pitchFamily="18" charset="0"/>
                                  </a:rPr>
                                  <m:t>′</m:t>
                                </m:r>
                              </m:sup>
                            </m:sSup>
                          </m:e>
                        </m:d>
                      </m:den>
                    </m:f>
                  </m:oMath>
                </a14:m>
                <a:endParaRPr lang="en-US">
                  <a:solidFill>
                    <a:schemeClr val="tx1"/>
                  </a:solidFill>
                  <a:latin typeface="Cambria Math" panose="02040503050406030204" pitchFamily="18" charset="0"/>
                  <a:ea typeface="Cambria Math" panose="02040503050406030204" pitchFamily="18" charset="0"/>
                </a:endParaRPr>
              </a:p>
              <a:p>
                <a:pPr marL="0" indent="0">
                  <a:lnSpc>
                    <a:spcPct val="150000"/>
                  </a:lnSpc>
                  <a:buNone/>
                </a:pPr>
                <a:endParaRPr lang="en-US">
                  <a:solidFill>
                    <a:schemeClr val="tx1"/>
                  </a:solidFill>
                  <a:latin typeface="Cambria Math" panose="02040503050406030204" pitchFamily="18" charset="0"/>
                  <a:ea typeface="Cambria Math" panose="02040503050406030204" pitchFamily="18" charset="0"/>
                </a:endParaRPr>
              </a:p>
            </p:txBody>
          </p:sp>
        </mc:Choice>
        <mc:Fallback>
          <p:sp>
            <p:nvSpPr>
              <p:cNvPr id="3" name="Chỗ dành sẵn cho Nội dung 2">
                <a:extLst>
                  <a:ext uri="{FF2B5EF4-FFF2-40B4-BE49-F238E27FC236}">
                    <a16:creationId xmlns:a16="http://schemas.microsoft.com/office/drawing/2014/main" id="{C99BC036-68E4-4731-B95B-78EC3E5A5708}"/>
                  </a:ext>
                </a:extLst>
              </p:cNvPr>
              <p:cNvSpPr>
                <a:spLocks noGrp="1" noRot="1" noChangeAspect="1" noMove="1" noResize="1" noEditPoints="1" noAdjustHandles="1" noChangeArrowheads="1" noChangeShapeType="1" noTextEdit="1"/>
              </p:cNvSpPr>
              <p:nvPr>
                <p:ph idx="1"/>
              </p:nvPr>
            </p:nvSpPr>
            <p:spPr>
              <a:blipFill>
                <a:blip r:embed="rId2"/>
                <a:stretch>
                  <a:fillRect l="-532"/>
                </a:stretch>
              </a:blipFill>
            </p:spPr>
            <p:txBody>
              <a:bodyPr/>
              <a:lstStyle/>
              <a:p>
                <a:r>
                  <a:rPr lang="en-US">
                    <a:noFill/>
                  </a:rPr>
                  <a:t> </a:t>
                </a:r>
              </a:p>
            </p:txBody>
          </p:sp>
        </mc:Fallback>
      </mc:AlternateContent>
    </p:spTree>
    <p:extLst>
      <p:ext uri="{BB962C8B-B14F-4D97-AF65-F5344CB8AC3E}">
        <p14:creationId xmlns:p14="http://schemas.microsoft.com/office/powerpoint/2010/main" val="390151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D5F37F-6E73-4EED-AF92-DBBC6ADBF30A}"/>
              </a:ext>
            </a:extLst>
          </p:cNvPr>
          <p:cNvSpPr>
            <a:spLocks noGrp="1"/>
          </p:cNvSpPr>
          <p:nvPr>
            <p:ph type="title"/>
          </p:nvPr>
        </p:nvSpPr>
        <p:spPr/>
        <p:txBody>
          <a:bodyPr/>
          <a:lstStyle/>
          <a:p>
            <a:endParaRPr lang="en-US"/>
          </a:p>
        </p:txBody>
      </p:sp>
      <p:pic>
        <p:nvPicPr>
          <p:cNvPr id="4" name="Chỗ dành sẵn cho Nội dung 3">
            <a:extLst>
              <a:ext uri="{FF2B5EF4-FFF2-40B4-BE49-F238E27FC236}">
                <a16:creationId xmlns:a16="http://schemas.microsoft.com/office/drawing/2014/main" id="{65A34119-DC58-4BDB-96DF-9F4C2FE52EDF}"/>
              </a:ext>
            </a:extLst>
          </p:cNvPr>
          <p:cNvPicPr>
            <a:picLocks noGrp="1" noChangeAspect="1"/>
          </p:cNvPicPr>
          <p:nvPr>
            <p:ph idx="1"/>
          </p:nvPr>
        </p:nvPicPr>
        <p:blipFill>
          <a:blip r:embed="rId3"/>
          <a:stretch>
            <a:fillRect/>
          </a:stretch>
        </p:blipFill>
        <p:spPr>
          <a:xfrm>
            <a:off x="19118" y="2117558"/>
            <a:ext cx="9124880" cy="2875547"/>
          </a:xfrm>
          <a:prstGeom prst="rect">
            <a:avLst/>
          </a:prstGeom>
        </p:spPr>
      </p:pic>
    </p:spTree>
    <p:extLst>
      <p:ext uri="{BB962C8B-B14F-4D97-AF65-F5344CB8AC3E}">
        <p14:creationId xmlns:p14="http://schemas.microsoft.com/office/powerpoint/2010/main" val="4272597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7B3373-A453-43F1-AB41-7EB2E2C34947}"/>
              </a:ext>
            </a:extLst>
          </p:cNvPr>
          <p:cNvSpPr>
            <a:spLocks noGrp="1"/>
          </p:cNvSpPr>
          <p:nvPr>
            <p:ph type="title"/>
          </p:nvPr>
        </p:nvSpPr>
        <p:spPr/>
        <p:txBody>
          <a:bodyPr/>
          <a:lstStyle/>
          <a:p>
            <a:r>
              <a:rPr lang="en-US"/>
              <a:t>Poisson Hidden Markov</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BBF7C905-A136-434E-B1F9-D9F778438440}"/>
                  </a:ext>
                </a:extLst>
              </p:cNvPr>
              <p:cNvSpPr>
                <a:spLocks noGrp="1"/>
              </p:cNvSpPr>
              <p:nvPr>
                <p:ph idx="1"/>
              </p:nvPr>
            </p:nvSpPr>
            <p:spPr/>
            <p:txBody>
              <a:bodyPr/>
              <a:lstStyle/>
              <a:p>
                <a:pPr>
                  <a:lnSpc>
                    <a:spcPct val="150000"/>
                  </a:lnSpc>
                </a:pPr>
                <a:r>
                  <a:rPr lang="en-US">
                    <a:solidFill>
                      <a:schemeClr val="tx1"/>
                    </a:solidFill>
                    <a:latin typeface="Cambria Math" panose="02040503050406030204" pitchFamily="18" charset="0"/>
                    <a:ea typeface="Cambria Math" panose="02040503050406030204" pitchFamily="18" charset="0"/>
                  </a:rPr>
                  <a:t>PHMM là dạng đặc biệt của HMM với xác suất phụ thuộc thời gian là phân phối Poisson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𝑆</m:t>
                          </m:r>
                        </m:e>
                        <m:sub>
                          <m:r>
                            <a:rPr lang="en-US" b="0" i="1" smtClean="0">
                              <a:solidFill>
                                <a:schemeClr val="tx1"/>
                              </a:solidFill>
                              <a:latin typeface="Cambria Math" panose="02040503050406030204" pitchFamily="18" charset="0"/>
                              <a:ea typeface="Cambria Math" panose="02040503050406030204" pitchFamily="18" charset="0"/>
                            </a:rPr>
                            <m:t>𝑘</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𝑖</m:t>
                          </m:r>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𝑂</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𝑘</m:t>
                          </m:r>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𝑞</m:t>
                              </m:r>
                            </m:e>
                            <m:sub>
                              <m:r>
                                <a:rPr lang="en-US" b="0" i="1" smtClean="0">
                                  <a:solidFill>
                                    <a:schemeClr val="tx1"/>
                                  </a:solidFill>
                                  <a:latin typeface="Cambria Math" panose="02040503050406030204" pitchFamily="18" charset="0"/>
                                  <a:ea typeface="Cambria Math" panose="02040503050406030204" pitchFamily="18" charset="0"/>
                                </a:rPr>
                                <m:t>𝑖</m:t>
                              </m:r>
                            </m:sub>
                          </m:sSub>
                        </m:e>
                      </m:d>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𝑒</m:t>
                          </m:r>
                        </m:e>
                        <m:sup>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𝜆</m:t>
                              </m:r>
                            </m:e>
                            <m:sub>
                              <m:r>
                                <a:rPr lang="en-US" b="0" i="1" smtClean="0">
                                  <a:solidFill>
                                    <a:schemeClr val="tx1"/>
                                  </a:solidFill>
                                  <a:latin typeface="Cambria Math" panose="02040503050406030204" pitchFamily="18" charset="0"/>
                                  <a:ea typeface="Cambria Math" panose="02040503050406030204" pitchFamily="18" charset="0"/>
                                </a:rPr>
                                <m:t>𝑖</m:t>
                              </m:r>
                            </m:sub>
                          </m:sSub>
                        </m:sup>
                      </m:sSup>
                      <m:f>
                        <m:fPr>
                          <m:ctrlPr>
                            <a:rPr lang="en-US" b="0" i="1" smtClean="0">
                              <a:solidFill>
                                <a:schemeClr val="tx1"/>
                              </a:solidFill>
                              <a:latin typeface="Cambria Math" panose="02040503050406030204" pitchFamily="18" charset="0"/>
                              <a:ea typeface="Cambria Math" panose="02040503050406030204" pitchFamily="18" charset="0"/>
                            </a:rPr>
                          </m:ctrlPr>
                        </m:fPr>
                        <m:num>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𝜆</m:t>
                              </m:r>
                            </m:e>
                            <m:sub>
                              <m:r>
                                <a:rPr lang="en-US" b="0" i="1" smtClean="0">
                                  <a:solidFill>
                                    <a:schemeClr val="tx1"/>
                                  </a:solidFill>
                                  <a:latin typeface="Cambria Math" panose="02040503050406030204" pitchFamily="18" charset="0"/>
                                  <a:ea typeface="Cambria Math" panose="02040503050406030204" pitchFamily="18" charset="0"/>
                                </a:rPr>
                                <m:t>𝑖</m:t>
                              </m:r>
                            </m:sub>
                            <m:sup>
                              <m:r>
                                <a:rPr lang="en-US" b="0" i="1" smtClean="0">
                                  <a:solidFill>
                                    <a:schemeClr val="tx1"/>
                                  </a:solidFill>
                                  <a:latin typeface="Cambria Math" panose="02040503050406030204" pitchFamily="18" charset="0"/>
                                  <a:ea typeface="Cambria Math" panose="02040503050406030204" pitchFamily="18" charset="0"/>
                                </a:rPr>
                                <m:t>𝑘</m:t>
                              </m:r>
                            </m:sup>
                          </m:sSubSup>
                        </m:num>
                        <m:den>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m:t>
                          </m:r>
                        </m:den>
                      </m:f>
                    </m:oMath>
                  </m:oMathPara>
                </a14:m>
                <a:endParaRPr lang="en-US">
                  <a:solidFill>
                    <a:schemeClr val="tx1"/>
                  </a:solidFill>
                  <a:latin typeface="Cambria Math" panose="02040503050406030204" pitchFamily="18" charset="0"/>
                  <a:ea typeface="Cambria Math" panose="02040503050406030204" pitchFamily="18" charset="0"/>
                </a:endParaRPr>
              </a:p>
              <a:p>
                <a:pPr>
                  <a:lnSpc>
                    <a:spcPct val="150000"/>
                  </a:lnSpc>
                </a:pP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𝑂</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𝑘</m:t>
                        </m:r>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𝜋</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𝑡</m:t>
                        </m:r>
                      </m:e>
                    </m:d>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𝑘</m:t>
                        </m:r>
                      </m:e>
                    </m:d>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1</m:t>
                        </m:r>
                      </m:e>
                      <m:sup>
                        <m:r>
                          <a:rPr lang="en-US" b="0" i="1" smtClean="0">
                            <a:solidFill>
                              <a:schemeClr val="tx1"/>
                            </a:solidFill>
                            <a:latin typeface="Cambria Math" panose="02040503050406030204" pitchFamily="18" charset="0"/>
                            <a:ea typeface="Cambria Math" panose="02040503050406030204" pitchFamily="18" charset="0"/>
                          </a:rPr>
                          <m:t>′</m:t>
                        </m:r>
                      </m:sup>
                    </m:sSup>
                  </m:oMath>
                </a14:m>
                <a:endParaRPr lang="en-US" b="0">
                  <a:solidFill>
                    <a:schemeClr val="tx1"/>
                  </a:solidFill>
                  <a:latin typeface="Cambria Math" panose="02040503050406030204" pitchFamily="18" charset="0"/>
                  <a:ea typeface="Cambria Math" panose="02040503050406030204" pitchFamily="18" charset="0"/>
                </a:endParaRPr>
              </a:p>
              <a:p>
                <a:pPr>
                  <a:lnSpc>
                    <a:spcPct val="150000"/>
                  </a:lnSpc>
                </a:pPr>
                <a:r>
                  <a:rPr lang="en-US">
                    <a:solidFill>
                      <a:schemeClr val="tx1"/>
                    </a:solidFill>
                    <a:latin typeface="Cambria Math" panose="02040503050406030204" pitchFamily="18" charset="0"/>
                    <a:ea typeface="Cambria Math" panose="02040503050406030204" pitchFamily="18" charset="0"/>
                  </a:rPr>
                  <a:t>Kỳ vọng:</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𝐸</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𝑂</m:t>
                            </m:r>
                          </m:e>
                          <m:sub>
                            <m:r>
                              <a:rPr lang="en-US" b="0" i="1" smtClean="0">
                                <a:solidFill>
                                  <a:schemeClr val="tx1"/>
                                </a:solidFill>
                                <a:latin typeface="Cambria Math" panose="02040503050406030204" pitchFamily="18" charset="0"/>
                                <a:ea typeface="Cambria Math" panose="02040503050406030204" pitchFamily="18" charset="0"/>
                              </a:rPr>
                              <m:t>𝑡</m:t>
                            </m:r>
                          </m:sub>
                        </m:sSub>
                      </m:e>
                    </m:d>
                    <m:r>
                      <a:rPr lang="en-US" b="0" i="1" smtClean="0">
                        <a:solidFill>
                          <a:schemeClr val="tx1"/>
                        </a:solidFill>
                        <a:latin typeface="Cambria Math" panose="02040503050406030204" pitchFamily="18" charset="0"/>
                        <a:ea typeface="Cambria Math" panose="02040503050406030204" pitchFamily="18" charset="0"/>
                      </a:rPr>
                      <m:t>=</m:t>
                    </m:r>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m:rPr>
                            <m:brk m:alnAt="23"/>
                          </m:rPr>
                          <a:rPr lang="en-US" b="0" i="1" smtClean="0">
                            <a:solidFill>
                              <a:schemeClr val="tx1"/>
                            </a:solidFill>
                            <a:latin typeface="Cambria Math" panose="02040503050406030204" pitchFamily="18" charset="0"/>
                            <a:ea typeface="Cambria Math" panose="02040503050406030204" pitchFamily="18" charset="0"/>
                          </a:rPr>
                          <m:t>𝑖</m:t>
                        </m:r>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𝑁</m:t>
                        </m:r>
                      </m:sup>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𝜋</m:t>
                            </m:r>
                          </m:e>
                          <m:sub>
                            <m:r>
                              <a:rPr lang="en-US" b="0" i="1" smtClean="0">
                                <a:solidFill>
                                  <a:schemeClr val="tx1"/>
                                </a:solidFill>
                                <a:latin typeface="Cambria Math" panose="02040503050406030204" pitchFamily="18" charset="0"/>
                                <a:ea typeface="Cambria Math" panose="02040503050406030204" pitchFamily="18" charset="0"/>
                              </a:rPr>
                              <m:t>1</m:t>
                            </m:r>
                          </m:sub>
                        </m:sSub>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𝑖</m:t>
                            </m:r>
                          </m:e>
                        </m:d>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𝜆</m:t>
                            </m:r>
                          </m:e>
                          <m:sub>
                            <m:r>
                              <a:rPr lang="en-US" b="0" i="1" smtClean="0">
                                <a:solidFill>
                                  <a:schemeClr val="tx1"/>
                                </a:solidFill>
                                <a:latin typeface="Cambria Math" panose="02040503050406030204" pitchFamily="18" charset="0"/>
                                <a:ea typeface="Cambria Math" panose="02040503050406030204" pitchFamily="18" charset="0"/>
                              </a:rPr>
                              <m:t>𝑖</m:t>
                            </m:r>
                          </m:sub>
                        </m:sSub>
                      </m:e>
                    </m:nary>
                    <m:r>
                      <a:rPr lang="en-US" b="0" i="1" smtClean="0">
                        <a:solidFill>
                          <a:schemeClr val="tx1"/>
                        </a:solidFill>
                        <a:latin typeface="Cambria Math" panose="02040503050406030204" pitchFamily="18" charset="0"/>
                        <a:ea typeface="Cambria Math" panose="02040503050406030204" pitchFamily="18" charset="0"/>
                      </a:rPr>
                      <m:t>=</m:t>
                    </m:r>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𝜋</m:t>
                        </m:r>
                      </m:e>
                      <m:sub>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m:t>
                        </m:r>
                      </m:sup>
                    </m:sSubSup>
                    <m:r>
                      <a:rPr lang="en-US" b="0" i="1" smtClean="0">
                        <a:solidFill>
                          <a:schemeClr val="tx1"/>
                        </a:solidFill>
                        <a:latin typeface="Cambria Math" panose="02040503050406030204" pitchFamily="18" charset="0"/>
                        <a:ea typeface="Cambria Math" panose="02040503050406030204" pitchFamily="18" charset="0"/>
                      </a:rPr>
                      <m:t>𝑀</m:t>
                    </m:r>
                  </m:oMath>
                </a14:m>
                <a:endParaRPr lang="en-US">
                  <a:solidFill>
                    <a:schemeClr val="tx1"/>
                  </a:solidFill>
                  <a:latin typeface="Cambria Math" panose="02040503050406030204" pitchFamily="18" charset="0"/>
                  <a:ea typeface="Cambria Math" panose="02040503050406030204" pitchFamily="18" charset="0"/>
                </a:endParaRPr>
              </a:p>
              <a:p>
                <a:pPr>
                  <a:lnSpc>
                    <a:spcPct val="150000"/>
                  </a:lnSpc>
                </a:pPr>
                <a:r>
                  <a:rPr lang="en-US">
                    <a:solidFill>
                      <a:schemeClr val="tx1"/>
                    </a:solidFill>
                    <a:latin typeface="Cambria Math" panose="02040503050406030204" pitchFamily="18" charset="0"/>
                    <a:ea typeface="Cambria Math" panose="02040503050406030204" pitchFamily="18" charset="0"/>
                  </a:rPr>
                  <a:t>Ph</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ơng sai: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𝑉</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𝑂</m:t>
                            </m:r>
                          </m:e>
                          <m:sub>
                            <m:r>
                              <a:rPr lang="en-US" b="0" i="1" smtClean="0">
                                <a:solidFill>
                                  <a:schemeClr val="tx1"/>
                                </a:solidFill>
                                <a:latin typeface="Cambria Math" panose="02040503050406030204" pitchFamily="18" charset="0"/>
                                <a:ea typeface="Cambria Math" panose="02040503050406030204" pitchFamily="18" charset="0"/>
                              </a:rPr>
                              <m:t>𝑡</m:t>
                            </m:r>
                          </m:sub>
                        </m:sSub>
                      </m:e>
                    </m:d>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𝑀</m:t>
                        </m:r>
                      </m:e>
                      <m:sup>
                        <m:r>
                          <a:rPr lang="en-US" b="0" i="1" smtClean="0">
                            <a:solidFill>
                              <a:schemeClr val="tx1"/>
                            </a:solidFill>
                            <a:latin typeface="Cambria Math" panose="02040503050406030204" pitchFamily="18" charset="0"/>
                            <a:ea typeface="Cambria Math" panose="02040503050406030204" pitchFamily="18" charset="0"/>
                          </a:rPr>
                          <m:t>′</m:t>
                        </m:r>
                      </m:sup>
                    </m:sSup>
                    <m:r>
                      <a:rPr lang="en-US" b="0" i="1" smtClean="0">
                        <a:solidFill>
                          <a:schemeClr val="tx1"/>
                        </a:solidFill>
                        <a:latin typeface="Cambria Math" panose="02040503050406030204" pitchFamily="18" charset="0"/>
                        <a:ea typeface="Cambria Math" panose="02040503050406030204" pitchFamily="18" charset="0"/>
                      </a:rPr>
                      <m:t>𝐷𝑀</m:t>
                    </m:r>
                    <m:r>
                      <a:rPr lang="en-US" b="0" i="1" smtClean="0">
                        <a:solidFill>
                          <a:schemeClr val="tx1"/>
                        </a:solidFill>
                        <a:latin typeface="Cambria Math" panose="02040503050406030204" pitchFamily="18" charset="0"/>
                        <a:ea typeface="Cambria Math" panose="02040503050406030204" pitchFamily="18" charset="0"/>
                      </a:rPr>
                      <m:t>+</m:t>
                    </m:r>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𝜋</m:t>
                        </m:r>
                      </m:e>
                      <m:sub>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m:t>
                        </m:r>
                      </m:sup>
                    </m:sSubSup>
                    <m:r>
                      <a:rPr lang="en-US" b="0" i="1" smtClean="0">
                        <a:solidFill>
                          <a:schemeClr val="tx1"/>
                        </a:solidFill>
                        <a:latin typeface="Cambria Math" panose="02040503050406030204" pitchFamily="18" charset="0"/>
                        <a:ea typeface="Cambria Math" panose="02040503050406030204" pitchFamily="18" charset="0"/>
                      </a:rPr>
                      <m:t>𝑀</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d>
                          <m:dPr>
                            <m:ctrlPr>
                              <a:rPr lang="en-US" b="0" i="1" smtClean="0">
                                <a:solidFill>
                                  <a:schemeClr val="tx1"/>
                                </a:solidFill>
                                <a:latin typeface="Cambria Math" panose="02040503050406030204" pitchFamily="18" charset="0"/>
                                <a:ea typeface="Cambria Math" panose="02040503050406030204" pitchFamily="18" charset="0"/>
                              </a:rPr>
                            </m:ctrlPr>
                          </m:dPr>
                          <m:e>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𝜋</m:t>
                                </m:r>
                              </m:e>
                              <m:sub>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m:t>
                                </m:r>
                              </m:sup>
                            </m:sSubSup>
                            <m:r>
                              <a:rPr lang="en-US" b="0" i="1" smtClean="0">
                                <a:solidFill>
                                  <a:schemeClr val="tx1"/>
                                </a:solidFill>
                                <a:latin typeface="Cambria Math" panose="02040503050406030204" pitchFamily="18" charset="0"/>
                                <a:ea typeface="Cambria Math" panose="02040503050406030204" pitchFamily="18" charset="0"/>
                              </a:rPr>
                              <m:t>𝑀</m:t>
                            </m:r>
                          </m:e>
                        </m:d>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&gt;</m:t>
                    </m:r>
                    <m:r>
                      <a:rPr lang="en-US" b="0" i="1" smtClean="0">
                        <a:solidFill>
                          <a:schemeClr val="tx1"/>
                        </a:solidFill>
                        <a:latin typeface="Cambria Math" panose="02040503050406030204" pitchFamily="18" charset="0"/>
                        <a:ea typeface="Cambria Math" panose="02040503050406030204" pitchFamily="18" charset="0"/>
                      </a:rPr>
                      <m:t>𝐸</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𝑂</m:t>
                            </m:r>
                          </m:e>
                          <m:sub>
                            <m:r>
                              <a:rPr lang="en-US" b="0" i="1" smtClean="0">
                                <a:solidFill>
                                  <a:schemeClr val="tx1"/>
                                </a:solidFill>
                                <a:latin typeface="Cambria Math" panose="02040503050406030204" pitchFamily="18" charset="0"/>
                                <a:ea typeface="Cambria Math" panose="02040503050406030204" pitchFamily="18" charset="0"/>
                              </a:rPr>
                              <m:t>𝑡</m:t>
                            </m:r>
                          </m:sub>
                        </m:sSub>
                      </m:e>
                    </m:d>
                  </m:oMath>
                </a14:m>
                <a:endParaRPr lang="en-US">
                  <a:solidFill>
                    <a:schemeClr val="tx1"/>
                  </a:solidFill>
                  <a:latin typeface="Cambria Math" panose="02040503050406030204" pitchFamily="18" charset="0"/>
                  <a:ea typeface="Cambria Math" panose="02040503050406030204" pitchFamily="18" charset="0"/>
                </a:endParaRPr>
              </a:p>
              <a:p>
                <a:pPr marL="0" indent="0">
                  <a:lnSpc>
                    <a:spcPct val="150000"/>
                  </a:lnSpc>
                  <a:buNone/>
                </a:pPr>
                <a:r>
                  <a:rPr lang="en-US">
                    <a:solidFill>
                      <a:schemeClr val="tx1"/>
                    </a:solidFill>
                    <a:latin typeface="Cambria Math" panose="02040503050406030204" pitchFamily="18" charset="0"/>
                    <a:ea typeface="Cambria Math" panose="02040503050406030204" pitchFamily="18" charset="0"/>
                  </a:rPr>
                  <a:t>với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𝑀</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𝜆</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m:t>
                    </m:r>
                  </m:oMath>
                </a14:m>
                <a:r>
                  <a:rPr lang="en-US">
                    <a:solidFill>
                      <a:schemeClr val="tx1"/>
                    </a:solidFill>
                    <a:latin typeface="Cambria Math" panose="02040503050406030204" pitchFamily="18" charset="0"/>
                    <a:ea typeface="Cambria Math" panose="02040503050406030204" pitchFamily="18" charset="0"/>
                  </a:rPr>
                  <a:t> và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𝐷</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𝑑𝑖𝑎𝑔</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𝜋</m:t>
                            </m:r>
                          </m:e>
                          <m:sub>
                            <m:r>
                              <a:rPr lang="en-US" b="0" i="1" smtClean="0">
                                <a:solidFill>
                                  <a:schemeClr val="tx1"/>
                                </a:solidFill>
                                <a:latin typeface="Cambria Math" panose="02040503050406030204" pitchFamily="18" charset="0"/>
                                <a:ea typeface="Cambria Math" panose="02040503050406030204" pitchFamily="18" charset="0"/>
                              </a:rPr>
                              <m:t>1</m:t>
                            </m:r>
                          </m:sub>
                        </m:sSub>
                      </m:e>
                    </m:d>
                  </m:oMath>
                </a14:m>
                <a:endParaRPr lang="en-US">
                  <a:solidFill>
                    <a:schemeClr val="tx1"/>
                  </a:solidFill>
                  <a:latin typeface="Cambria Math" panose="02040503050406030204" pitchFamily="18" charset="0"/>
                  <a:ea typeface="Cambria Math" panose="02040503050406030204" pitchFamily="18" charset="0"/>
                </a:endParaRPr>
              </a:p>
            </p:txBody>
          </p:sp>
        </mc:Choice>
        <mc:Fallback>
          <p:sp>
            <p:nvSpPr>
              <p:cNvPr id="3" name="Chỗ dành sẵn cho Nội dung 2">
                <a:extLst>
                  <a:ext uri="{FF2B5EF4-FFF2-40B4-BE49-F238E27FC236}">
                    <a16:creationId xmlns:a16="http://schemas.microsoft.com/office/drawing/2014/main" id="{BBF7C905-A136-434E-B1F9-D9F778438440}"/>
                  </a:ext>
                </a:extLst>
              </p:cNvPr>
              <p:cNvSpPr>
                <a:spLocks noGrp="1" noRot="1" noChangeAspect="1" noMove="1" noResize="1" noEditPoints="1" noAdjustHandles="1" noChangeArrowheads="1" noChangeShapeType="1" noTextEdit="1"/>
              </p:cNvSpPr>
              <p:nvPr>
                <p:ph idx="1"/>
              </p:nvPr>
            </p:nvSpPr>
            <p:spPr>
              <a:blipFill>
                <a:blip r:embed="rId2"/>
                <a:stretch>
                  <a:fillRect l="-911"/>
                </a:stretch>
              </a:blipFill>
            </p:spPr>
            <p:txBody>
              <a:bodyPr/>
              <a:lstStyle/>
              <a:p>
                <a:r>
                  <a:rPr lang="en-US">
                    <a:noFill/>
                  </a:rPr>
                  <a:t> </a:t>
                </a:r>
              </a:p>
            </p:txBody>
          </p:sp>
        </mc:Fallback>
      </mc:AlternateContent>
    </p:spTree>
    <p:extLst>
      <p:ext uri="{BB962C8B-B14F-4D97-AF65-F5344CB8AC3E}">
        <p14:creationId xmlns:p14="http://schemas.microsoft.com/office/powerpoint/2010/main" val="198934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E26729-D255-4051-92DB-11553031A835}"/>
              </a:ext>
            </a:extLst>
          </p:cNvPr>
          <p:cNvSpPr>
            <a:spLocks noGrp="1"/>
          </p:cNvSpPr>
          <p:nvPr>
            <p:ph type="title"/>
          </p:nvPr>
        </p:nvSpPr>
        <p:spPr>
          <a:xfrm>
            <a:off x="488950" y="-87315"/>
            <a:ext cx="8026400" cy="1325563"/>
          </a:xfrm>
        </p:spPr>
        <p:txBody>
          <a:bodyPr/>
          <a:lstStyle/>
          <a:p>
            <a:endParaRPr lang="en-US"/>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5B1CAEF9-0DB2-4C1C-9F34-0A687F316D6B}"/>
                  </a:ext>
                </a:extLst>
              </p:cNvPr>
              <p:cNvSpPr>
                <a:spLocks noGrp="1"/>
              </p:cNvSpPr>
              <p:nvPr>
                <p:ph idx="1"/>
              </p:nvPr>
            </p:nvSpPr>
            <p:spPr>
              <a:xfrm>
                <a:off x="488950" y="1346200"/>
                <a:ext cx="8026400" cy="4902199"/>
              </a:xfrm>
            </p:spPr>
            <p:txBody>
              <a:bodyPr/>
              <a:lstStyle/>
              <a:p>
                <a:r>
                  <a:rPr lang="en-US">
                    <a:solidFill>
                      <a:schemeClr val="tx1"/>
                    </a:solidFill>
                    <a:latin typeface="Cambria Math" panose="02040503050406030204" pitchFamily="18" charset="0"/>
                    <a:ea typeface="Cambria Math" panose="02040503050406030204" pitchFamily="18" charset="0"/>
                  </a:rPr>
                  <a:t>Véc-t</a:t>
                </a:r>
                <a:r>
                  <a:rPr lang="vi-VN">
                    <a:solidFill>
                      <a:schemeClr val="tx1"/>
                    </a:solidFill>
                    <a:latin typeface="Cambria Math" panose="02040503050406030204" pitchFamily="18" charset="0"/>
                    <a:ea typeface="Cambria Math" panose="02040503050406030204" pitchFamily="18" charset="0"/>
                  </a:rPr>
                  <a:t>ơ</a:t>
                </a:r>
                <a:r>
                  <a:rPr lang="en-US">
                    <a:solidFill>
                      <a:schemeClr val="tx1"/>
                    </a:solidFill>
                    <a:latin typeface="Cambria Math" panose="02040503050406030204" pitchFamily="18" charset="0"/>
                    <a:ea typeface="Cambria Math" panose="02040503050406030204" pitchFamily="18" charset="0"/>
                  </a:rPr>
                  <a:t> tham số cần tìm:</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11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1</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𝑁</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e>
                              </m:d>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𝑁</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𝑁</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e>
                              </m:d>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𝜆</m:t>
                              </m:r>
                            </m:e>
                            <m:sub>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𝜆</m:t>
                              </m:r>
                            </m:e>
                            <m:sub>
                              <m:r>
                                <a:rPr lang="en-US" b="0" i="1" smtClean="0">
                                  <a:solidFill>
                                    <a:schemeClr val="tx1"/>
                                  </a:solidFill>
                                  <a:latin typeface="Cambria Math" panose="02040503050406030204" pitchFamily="18" charset="0"/>
                                  <a:ea typeface="Cambria Math" panose="02040503050406030204" pitchFamily="18" charset="0"/>
                                </a:rPr>
                                <m:t>2</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𝜆</m:t>
                              </m:r>
                            </m:e>
                            <m:sub>
                              <m:r>
                                <a:rPr lang="en-US" b="0" i="1" smtClean="0">
                                  <a:solidFill>
                                    <a:schemeClr val="tx1"/>
                                  </a:solidFill>
                                  <a:latin typeface="Cambria Math" panose="02040503050406030204" pitchFamily="18" charset="0"/>
                                  <a:ea typeface="Cambria Math" panose="02040503050406030204" pitchFamily="18" charset="0"/>
                                </a:rPr>
                                <m:t>𝑁</m:t>
                              </m:r>
                            </m:sub>
                          </m:sSub>
                        </m:e>
                      </m:d>
                    </m:oMath>
                  </m:oMathPara>
                </a14:m>
                <a:endParaRPr lang="en-US" b="0">
                  <a:solidFill>
                    <a:schemeClr val="tx1"/>
                  </a:solidFill>
                  <a:latin typeface="Cambria Math" panose="02040503050406030204" pitchFamily="18" charset="0"/>
                  <a:ea typeface="Cambria Math" panose="02040503050406030204" pitchFamily="18" charset="0"/>
                </a:endParaRPr>
              </a:p>
              <a:p>
                <a:r>
                  <a:rPr lang="en-US">
                    <a:solidFill>
                      <a:schemeClr val="tx1"/>
                    </a:solidFill>
                    <a:latin typeface="Cambria Math" panose="02040503050406030204" pitchFamily="18" charset="0"/>
                    <a:ea typeface="Cambria Math" panose="02040503050406030204" pitchFamily="18" charset="0"/>
                  </a:rPr>
                  <a:t>Áp dụng thuật toán thì :</a:t>
                </a:r>
              </a:p>
            </p:txBody>
          </p:sp>
        </mc:Choice>
        <mc:Fallback>
          <p:sp>
            <p:nvSpPr>
              <p:cNvPr id="3" name="Chỗ dành sẵn cho Nội dung 2">
                <a:extLst>
                  <a:ext uri="{FF2B5EF4-FFF2-40B4-BE49-F238E27FC236}">
                    <a16:creationId xmlns:a16="http://schemas.microsoft.com/office/drawing/2014/main" id="{5B1CAEF9-0DB2-4C1C-9F34-0A687F316D6B}"/>
                  </a:ext>
                </a:extLst>
              </p:cNvPr>
              <p:cNvSpPr>
                <a:spLocks noGrp="1" noRot="1" noChangeAspect="1" noMove="1" noResize="1" noEditPoints="1" noAdjustHandles="1" noChangeArrowheads="1" noChangeShapeType="1" noTextEdit="1"/>
              </p:cNvSpPr>
              <p:nvPr>
                <p:ph idx="1"/>
              </p:nvPr>
            </p:nvSpPr>
            <p:spPr>
              <a:xfrm>
                <a:off x="488950" y="1346200"/>
                <a:ext cx="8026400" cy="4902199"/>
              </a:xfrm>
              <a:blipFill>
                <a:blip r:embed="rId2"/>
                <a:stretch>
                  <a:fillRect l="-759" t="-1493"/>
                </a:stretch>
              </a:blipFill>
            </p:spPr>
            <p:txBody>
              <a:bodyPr/>
              <a:lstStyle/>
              <a:p>
                <a:r>
                  <a:rPr lang="en-US">
                    <a:noFill/>
                  </a:rPr>
                  <a:t> </a:t>
                </a:r>
              </a:p>
            </p:txBody>
          </p:sp>
        </mc:Fallback>
      </mc:AlternateContent>
      <p:pic>
        <p:nvPicPr>
          <p:cNvPr id="4" name="Hình ảnh 3">
            <a:extLst>
              <a:ext uri="{FF2B5EF4-FFF2-40B4-BE49-F238E27FC236}">
                <a16:creationId xmlns:a16="http://schemas.microsoft.com/office/drawing/2014/main" id="{A3B5FF7D-EEBA-4370-9B83-E5770FC67169}"/>
              </a:ext>
            </a:extLst>
          </p:cNvPr>
          <p:cNvPicPr>
            <a:picLocks noChangeAspect="1"/>
          </p:cNvPicPr>
          <p:nvPr/>
        </p:nvPicPr>
        <p:blipFill>
          <a:blip r:embed="rId3"/>
          <a:stretch>
            <a:fillRect/>
          </a:stretch>
        </p:blipFill>
        <p:spPr>
          <a:xfrm>
            <a:off x="2117076" y="3038725"/>
            <a:ext cx="4909848" cy="2002506"/>
          </a:xfrm>
          <a:prstGeom prst="rect">
            <a:avLst/>
          </a:prstGeom>
        </p:spPr>
      </p:pic>
    </p:spTree>
    <p:extLst>
      <p:ext uri="{BB962C8B-B14F-4D97-AF65-F5344CB8AC3E}">
        <p14:creationId xmlns:p14="http://schemas.microsoft.com/office/powerpoint/2010/main" val="298861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F5D5741-E1CE-4063-8D93-67AE6F67257E}"/>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Mở đầu</a:t>
            </a:r>
          </a:p>
        </p:txBody>
      </p:sp>
      <p:sp>
        <p:nvSpPr>
          <p:cNvPr id="3" name="Chỗ dành sẵn cho Nội dung 2">
            <a:extLst>
              <a:ext uri="{FF2B5EF4-FFF2-40B4-BE49-F238E27FC236}">
                <a16:creationId xmlns:a16="http://schemas.microsoft.com/office/drawing/2014/main" id="{2D9A3287-C0AF-4114-B001-840743EA7958}"/>
              </a:ext>
            </a:extLst>
          </p:cNvPr>
          <p:cNvSpPr>
            <a:spLocks noGrp="1"/>
          </p:cNvSpPr>
          <p:nvPr>
            <p:ph idx="1"/>
          </p:nvPr>
        </p:nvSpPr>
        <p:spPr/>
        <p:txBody>
          <a:bodyPr>
            <a:normAutofit/>
          </a:bodyPr>
          <a:lstStyle/>
          <a:p>
            <a:pPr>
              <a:lnSpc>
                <a:spcPct val="200000"/>
              </a:lnSpc>
            </a:pPr>
            <a:r>
              <a:rPr lang="en-US">
                <a:solidFill>
                  <a:schemeClr val="tx1"/>
                </a:solidFill>
                <a:latin typeface="Times New Roman" panose="02020603050405020304" pitchFamily="18" charset="0"/>
                <a:cs typeface="Times New Roman" panose="02020603050405020304" pitchFamily="18" charset="0"/>
              </a:rPr>
              <a:t>Mô hình Poisson là một ph</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ơng pháp phổ biến để mô hình hóa chuỗi thời gian dữ liệu đếm, tuy nhiên nó có một điều kiện chặt là kì vọng và ph</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ơng sai bằng nhau</a:t>
            </a:r>
          </a:p>
          <a:p>
            <a:pPr>
              <a:lnSpc>
                <a:spcPct val="200000"/>
              </a:lnSpc>
            </a:pPr>
            <a:r>
              <a:rPr lang="en-US">
                <a:solidFill>
                  <a:schemeClr val="tx1"/>
                </a:solidFill>
                <a:latin typeface="Times New Roman" panose="02020603050405020304" pitchFamily="18" charset="0"/>
                <a:cs typeface="Times New Roman" panose="02020603050405020304" pitchFamily="18" charset="0"/>
              </a:rPr>
              <a:t>Có nhiều bộ dữ liệu trong thực tế không đáp ứng đ</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ợc yêu cầu của mô hình Poisson</a:t>
            </a:r>
          </a:p>
          <a:p>
            <a:pPr>
              <a:lnSpc>
                <a:spcPct val="200000"/>
              </a:lnSpc>
            </a:pPr>
            <a:r>
              <a:rPr lang="en-US">
                <a:solidFill>
                  <a:schemeClr val="tx1"/>
                </a:solidFill>
                <a:latin typeface="Times New Roman" panose="02020603050405020304" pitchFamily="18" charset="0"/>
                <a:cs typeface="Times New Roman" panose="02020603050405020304" pitchFamily="18" charset="0"/>
              </a:rPr>
              <a:t>Một số ph</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ơng pháp cải thiện: Hồi quy Poisson, mô hình nhị thức âm, mô hình Poisson Markov ẩn…</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182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E4488A94-9033-425A-BFBE-CA649981C53E}"/>
              </a:ext>
            </a:extLst>
          </p:cNvPr>
          <p:cNvSpPr>
            <a:spLocks noGrp="1"/>
          </p:cNvSpPr>
          <p:nvPr>
            <p:ph type="title"/>
          </p:nvPr>
        </p:nvSpPr>
        <p:spPr/>
        <p:txBody>
          <a:bodyPr/>
          <a:lstStyle/>
          <a:p>
            <a:pPr algn="ctr"/>
            <a:r>
              <a:rPr lang="en-US">
                <a:solidFill>
                  <a:schemeClr val="tx1"/>
                </a:solidFill>
                <a:latin typeface="Cambria Math" panose="02040503050406030204" pitchFamily="18" charset="0"/>
                <a:ea typeface="Cambria Math" panose="02040503050406030204" pitchFamily="18" charset="0"/>
              </a:rPr>
              <a:t>Áp dụng vào mô hình</a:t>
            </a:r>
          </a:p>
        </p:txBody>
      </p:sp>
    </p:spTree>
    <p:extLst>
      <p:ext uri="{BB962C8B-B14F-4D97-AF65-F5344CB8AC3E}">
        <p14:creationId xmlns:p14="http://schemas.microsoft.com/office/powerpoint/2010/main" val="8833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BFC2638-BB49-4D1D-A788-2692A0C22348}"/>
              </a:ext>
            </a:extLst>
          </p:cNvPr>
          <p:cNvSpPr>
            <a:spLocks noGrp="1"/>
          </p:cNvSpPr>
          <p:nvPr>
            <p:ph type="title"/>
          </p:nvPr>
        </p:nvSpPr>
        <p:spPr/>
        <p:txBody>
          <a:bodyPr/>
          <a:lstStyle/>
          <a:p>
            <a:endParaRPr lang="en-US"/>
          </a:p>
        </p:txBody>
      </p:sp>
      <p:pic>
        <p:nvPicPr>
          <p:cNvPr id="4" name="Hình ảnh 3">
            <a:extLst>
              <a:ext uri="{FF2B5EF4-FFF2-40B4-BE49-F238E27FC236}">
                <a16:creationId xmlns:a16="http://schemas.microsoft.com/office/drawing/2014/main" id="{48EBE3FC-F019-41B4-B0F9-B40FE5162E20}"/>
              </a:ext>
            </a:extLst>
          </p:cNvPr>
          <p:cNvPicPr>
            <a:picLocks noChangeAspect="1"/>
          </p:cNvPicPr>
          <p:nvPr/>
        </p:nvPicPr>
        <p:blipFill>
          <a:blip r:embed="rId2"/>
          <a:stretch>
            <a:fillRect/>
          </a:stretch>
        </p:blipFill>
        <p:spPr>
          <a:xfrm>
            <a:off x="765677" y="1346200"/>
            <a:ext cx="7054850" cy="5079007"/>
          </a:xfrm>
          <a:prstGeom prst="rect">
            <a:avLst/>
          </a:prstGeom>
        </p:spPr>
      </p:pic>
    </p:spTree>
    <p:extLst>
      <p:ext uri="{BB962C8B-B14F-4D97-AF65-F5344CB8AC3E}">
        <p14:creationId xmlns:p14="http://schemas.microsoft.com/office/powerpoint/2010/main" val="1364980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954935-4F49-48F7-A42F-BE223719A603}"/>
              </a:ext>
            </a:extLst>
          </p:cNvPr>
          <p:cNvSpPr>
            <a:spLocks noGrp="1"/>
          </p:cNvSpPr>
          <p:nvPr>
            <p:ph type="title"/>
          </p:nvPr>
        </p:nvSpPr>
        <p:spPr/>
        <p:txBody>
          <a:bodyPr/>
          <a:lstStyle/>
          <a:p>
            <a:endParaRPr lang="en-US"/>
          </a:p>
        </p:txBody>
      </p:sp>
      <p:pic>
        <p:nvPicPr>
          <p:cNvPr id="4" name="Hình ảnh 3">
            <a:extLst>
              <a:ext uri="{FF2B5EF4-FFF2-40B4-BE49-F238E27FC236}">
                <a16:creationId xmlns:a16="http://schemas.microsoft.com/office/drawing/2014/main" id="{3746EC1D-5336-401B-8955-29444F5D1582}"/>
              </a:ext>
            </a:extLst>
          </p:cNvPr>
          <p:cNvPicPr>
            <a:picLocks noChangeAspect="1"/>
          </p:cNvPicPr>
          <p:nvPr/>
        </p:nvPicPr>
        <p:blipFill>
          <a:blip r:embed="rId2"/>
          <a:stretch>
            <a:fillRect/>
          </a:stretch>
        </p:blipFill>
        <p:spPr>
          <a:xfrm>
            <a:off x="788913" y="1547311"/>
            <a:ext cx="7534201" cy="4721142"/>
          </a:xfrm>
          <a:prstGeom prst="rect">
            <a:avLst/>
          </a:prstGeom>
        </p:spPr>
      </p:pic>
    </p:spTree>
    <p:extLst>
      <p:ext uri="{BB962C8B-B14F-4D97-AF65-F5344CB8AC3E}">
        <p14:creationId xmlns:p14="http://schemas.microsoft.com/office/powerpoint/2010/main" val="94174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973863-4C77-40E7-8A87-67C47BC129D4}"/>
              </a:ext>
            </a:extLst>
          </p:cNvPr>
          <p:cNvSpPr>
            <a:spLocks noGrp="1"/>
          </p:cNvSpPr>
          <p:nvPr>
            <p:ph type="title"/>
          </p:nvPr>
        </p:nvSpPr>
        <p:spPr>
          <a:xfrm>
            <a:off x="488950" y="-87315"/>
            <a:ext cx="8026400" cy="1325563"/>
          </a:xfrm>
        </p:spPr>
        <p:txBody>
          <a:bodyPr/>
          <a:lstStyle/>
          <a:p>
            <a:endParaRPr lang="en-US"/>
          </a:p>
        </p:txBody>
      </p:sp>
      <p:sp>
        <p:nvSpPr>
          <p:cNvPr id="3" name="Chỗ dành sẵn cho Nội dung 2">
            <a:extLst>
              <a:ext uri="{FF2B5EF4-FFF2-40B4-BE49-F238E27FC236}">
                <a16:creationId xmlns:a16="http://schemas.microsoft.com/office/drawing/2014/main" id="{36B6552B-1E6F-4E47-8795-16BB851FD2D0}"/>
              </a:ext>
            </a:extLst>
          </p:cNvPr>
          <p:cNvSpPr>
            <a:spLocks noGrp="1"/>
          </p:cNvSpPr>
          <p:nvPr>
            <p:ph idx="1"/>
          </p:nvPr>
        </p:nvSpPr>
        <p:spPr>
          <a:xfrm>
            <a:off x="488950" y="1346200"/>
            <a:ext cx="8026400" cy="4902199"/>
          </a:xfrm>
        </p:spPr>
        <p:txBody>
          <a:bodyPr/>
          <a:lstStyle/>
          <a:p>
            <a:r>
              <a:rPr lang="en-US">
                <a:solidFill>
                  <a:schemeClr val="tx1"/>
                </a:solidFill>
                <a:latin typeface="Cambria Math" panose="02040503050406030204" pitchFamily="18" charset="0"/>
                <a:ea typeface="Cambria Math" panose="02040503050406030204" pitchFamily="18" charset="0"/>
              </a:rPr>
              <a:t>Lựa chọn mô hình dựa vào AIC và BIC:</a:t>
            </a:r>
          </a:p>
          <a:p>
            <a:pPr marL="0" indent="0">
              <a:buNone/>
            </a:pPr>
            <a:endParaRPr lang="en-US">
              <a:solidFill>
                <a:schemeClr val="tx1"/>
              </a:solidFill>
              <a:latin typeface="Cambria Math" panose="02040503050406030204" pitchFamily="18" charset="0"/>
              <a:ea typeface="Cambria Math" panose="02040503050406030204" pitchFamily="18" charset="0"/>
            </a:endParaRPr>
          </a:p>
        </p:txBody>
      </p:sp>
      <p:pic>
        <p:nvPicPr>
          <p:cNvPr id="4" name="Hình ảnh 3">
            <a:extLst>
              <a:ext uri="{FF2B5EF4-FFF2-40B4-BE49-F238E27FC236}">
                <a16:creationId xmlns:a16="http://schemas.microsoft.com/office/drawing/2014/main" id="{7AB265F6-CE6E-41A7-8B96-397DB64E6DEA}"/>
              </a:ext>
            </a:extLst>
          </p:cNvPr>
          <p:cNvPicPr>
            <a:picLocks noChangeAspect="1"/>
          </p:cNvPicPr>
          <p:nvPr/>
        </p:nvPicPr>
        <p:blipFill>
          <a:blip r:embed="rId2"/>
          <a:stretch>
            <a:fillRect/>
          </a:stretch>
        </p:blipFill>
        <p:spPr>
          <a:xfrm>
            <a:off x="894680" y="2265814"/>
            <a:ext cx="7760370" cy="1034716"/>
          </a:xfrm>
          <a:prstGeom prst="rect">
            <a:avLst/>
          </a:prstGeom>
        </p:spPr>
      </p:pic>
      <p:pic>
        <p:nvPicPr>
          <p:cNvPr id="5" name="Hình ảnh 4">
            <a:extLst>
              <a:ext uri="{FF2B5EF4-FFF2-40B4-BE49-F238E27FC236}">
                <a16:creationId xmlns:a16="http://schemas.microsoft.com/office/drawing/2014/main" id="{DE6B56FD-088B-4E61-932D-19CC1C6CE32E}"/>
              </a:ext>
            </a:extLst>
          </p:cNvPr>
          <p:cNvPicPr>
            <a:picLocks noChangeAspect="1"/>
          </p:cNvPicPr>
          <p:nvPr/>
        </p:nvPicPr>
        <p:blipFill>
          <a:blip r:embed="rId3"/>
          <a:stretch>
            <a:fillRect/>
          </a:stretch>
        </p:blipFill>
        <p:spPr>
          <a:xfrm>
            <a:off x="628650" y="3789277"/>
            <a:ext cx="7123987" cy="1827865"/>
          </a:xfrm>
          <a:prstGeom prst="rect">
            <a:avLst/>
          </a:prstGeom>
        </p:spPr>
      </p:pic>
    </p:spTree>
    <p:extLst>
      <p:ext uri="{BB962C8B-B14F-4D97-AF65-F5344CB8AC3E}">
        <p14:creationId xmlns:p14="http://schemas.microsoft.com/office/powerpoint/2010/main" val="1971686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5569B9-6833-4904-BEE2-414DFC193ECE}"/>
              </a:ext>
            </a:extLst>
          </p:cNvPr>
          <p:cNvSpPr>
            <a:spLocks noGrp="1"/>
          </p:cNvSpPr>
          <p:nvPr>
            <p:ph type="title"/>
          </p:nvPr>
        </p:nvSpPr>
        <p:spPr/>
        <p:txBody>
          <a:bodyPr/>
          <a:lstStyle/>
          <a:p>
            <a:endParaRPr lang="en-US"/>
          </a:p>
        </p:txBody>
      </p:sp>
      <p:pic>
        <p:nvPicPr>
          <p:cNvPr id="4" name="Hình ảnh 3">
            <a:extLst>
              <a:ext uri="{FF2B5EF4-FFF2-40B4-BE49-F238E27FC236}">
                <a16:creationId xmlns:a16="http://schemas.microsoft.com/office/drawing/2014/main" id="{A70719E0-83F7-4147-A6D1-0DF4AD0FB625}"/>
              </a:ext>
            </a:extLst>
          </p:cNvPr>
          <p:cNvPicPr>
            <a:picLocks noChangeAspect="1"/>
          </p:cNvPicPr>
          <p:nvPr/>
        </p:nvPicPr>
        <p:blipFill>
          <a:blip r:embed="rId2"/>
          <a:stretch>
            <a:fillRect/>
          </a:stretch>
        </p:blipFill>
        <p:spPr>
          <a:xfrm>
            <a:off x="458870" y="1984208"/>
            <a:ext cx="8226259" cy="3851108"/>
          </a:xfrm>
          <a:prstGeom prst="rect">
            <a:avLst/>
          </a:prstGeom>
        </p:spPr>
      </p:pic>
    </p:spTree>
    <p:extLst>
      <p:ext uri="{BB962C8B-B14F-4D97-AF65-F5344CB8AC3E}">
        <p14:creationId xmlns:p14="http://schemas.microsoft.com/office/powerpoint/2010/main" val="282257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AA6292-4B59-47C5-A297-AF22DF9DB6AC}"/>
              </a:ext>
            </a:extLst>
          </p:cNvPr>
          <p:cNvSpPr>
            <a:spLocks noGrp="1"/>
          </p:cNvSpPr>
          <p:nvPr>
            <p:ph type="title"/>
          </p:nvPr>
        </p:nvSpPr>
        <p:spPr/>
        <p:txBody>
          <a:bodyPr/>
          <a:lstStyle/>
          <a:p>
            <a:endParaRPr lang="en-US"/>
          </a:p>
        </p:txBody>
      </p:sp>
      <p:pic>
        <p:nvPicPr>
          <p:cNvPr id="4" name="Chỗ dành sẵn cho Nội dung 3">
            <a:extLst>
              <a:ext uri="{FF2B5EF4-FFF2-40B4-BE49-F238E27FC236}">
                <a16:creationId xmlns:a16="http://schemas.microsoft.com/office/drawing/2014/main" id="{010DAF24-D6AE-4A27-B863-06BA31DCF767}"/>
              </a:ext>
            </a:extLst>
          </p:cNvPr>
          <p:cNvPicPr>
            <a:picLocks noGrp="1" noChangeAspect="1"/>
          </p:cNvPicPr>
          <p:nvPr>
            <p:ph idx="1"/>
          </p:nvPr>
        </p:nvPicPr>
        <p:blipFill>
          <a:blip r:embed="rId2"/>
          <a:stretch>
            <a:fillRect/>
          </a:stretch>
        </p:blipFill>
        <p:spPr>
          <a:xfrm>
            <a:off x="1049481" y="1871245"/>
            <a:ext cx="7045037" cy="3831724"/>
          </a:xfrm>
          <a:prstGeom prst="rect">
            <a:avLst/>
          </a:prstGeom>
        </p:spPr>
      </p:pic>
    </p:spTree>
    <p:extLst>
      <p:ext uri="{BB962C8B-B14F-4D97-AF65-F5344CB8AC3E}">
        <p14:creationId xmlns:p14="http://schemas.microsoft.com/office/powerpoint/2010/main" val="2969204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984C1F4-BBC3-490E-8353-6AFFBCA0C105}"/>
              </a:ext>
            </a:extLst>
          </p:cNvPr>
          <p:cNvSpPr>
            <a:spLocks noGrp="1"/>
          </p:cNvSpPr>
          <p:nvPr>
            <p:ph type="title"/>
          </p:nvPr>
        </p:nvSpPr>
        <p:spPr/>
        <p:txBody>
          <a:bodyPr/>
          <a:lstStyle/>
          <a:p>
            <a:endParaRPr lang="en-US"/>
          </a:p>
        </p:txBody>
      </p:sp>
      <p:pic>
        <p:nvPicPr>
          <p:cNvPr id="4" name="Hình ảnh 3">
            <a:extLst>
              <a:ext uri="{FF2B5EF4-FFF2-40B4-BE49-F238E27FC236}">
                <a16:creationId xmlns:a16="http://schemas.microsoft.com/office/drawing/2014/main" id="{2F4418B3-E9C8-4F8D-8F02-02A4B220EA51}"/>
              </a:ext>
            </a:extLst>
          </p:cNvPr>
          <p:cNvPicPr>
            <a:picLocks noChangeAspect="1"/>
          </p:cNvPicPr>
          <p:nvPr/>
        </p:nvPicPr>
        <p:blipFill>
          <a:blip r:embed="rId2"/>
          <a:stretch>
            <a:fillRect/>
          </a:stretch>
        </p:blipFill>
        <p:spPr>
          <a:xfrm>
            <a:off x="1262146" y="1443790"/>
            <a:ext cx="6290862" cy="4169525"/>
          </a:xfrm>
          <a:prstGeom prst="rect">
            <a:avLst/>
          </a:prstGeom>
        </p:spPr>
      </p:pic>
    </p:spTree>
    <p:extLst>
      <p:ext uri="{BB962C8B-B14F-4D97-AF65-F5344CB8AC3E}">
        <p14:creationId xmlns:p14="http://schemas.microsoft.com/office/powerpoint/2010/main" val="608268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AFBD42-89DD-4930-A20A-360482378AA1}"/>
              </a:ext>
            </a:extLst>
          </p:cNvPr>
          <p:cNvSpPr>
            <a:spLocks noGrp="1"/>
          </p:cNvSpPr>
          <p:nvPr>
            <p:ph type="title"/>
          </p:nvPr>
        </p:nvSpPr>
        <p:spPr/>
        <p:txBody>
          <a:bodyPr/>
          <a:lstStyle/>
          <a:p>
            <a:endParaRPr lang="en-US"/>
          </a:p>
        </p:txBody>
      </p:sp>
      <p:pic>
        <p:nvPicPr>
          <p:cNvPr id="4" name="Hình ảnh 3">
            <a:extLst>
              <a:ext uri="{FF2B5EF4-FFF2-40B4-BE49-F238E27FC236}">
                <a16:creationId xmlns:a16="http://schemas.microsoft.com/office/drawing/2014/main" id="{5914BF91-0B41-447B-B867-733FDC79E704}"/>
              </a:ext>
            </a:extLst>
          </p:cNvPr>
          <p:cNvPicPr>
            <a:picLocks noChangeAspect="1"/>
          </p:cNvPicPr>
          <p:nvPr/>
        </p:nvPicPr>
        <p:blipFill>
          <a:blip r:embed="rId2"/>
          <a:stretch>
            <a:fillRect/>
          </a:stretch>
        </p:blipFill>
        <p:spPr>
          <a:xfrm>
            <a:off x="1694947" y="1455820"/>
            <a:ext cx="6336131" cy="4608095"/>
          </a:xfrm>
          <a:prstGeom prst="rect">
            <a:avLst/>
          </a:prstGeom>
        </p:spPr>
      </p:pic>
    </p:spTree>
    <p:extLst>
      <p:ext uri="{BB962C8B-B14F-4D97-AF65-F5344CB8AC3E}">
        <p14:creationId xmlns:p14="http://schemas.microsoft.com/office/powerpoint/2010/main" val="168106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6781B0-CC9E-4A2C-BE25-254421495B5D}"/>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Mô hình Poisson Markov ẩn</a:t>
            </a:r>
            <a:endParaRPr lang="en-US"/>
          </a:p>
        </p:txBody>
      </p:sp>
      <p:sp>
        <p:nvSpPr>
          <p:cNvPr id="3" name="Chỗ dành sẵn cho Nội dung 2">
            <a:extLst>
              <a:ext uri="{FF2B5EF4-FFF2-40B4-BE49-F238E27FC236}">
                <a16:creationId xmlns:a16="http://schemas.microsoft.com/office/drawing/2014/main" id="{0CC0092F-A2AA-4193-9ED1-B175D9F28D36}"/>
              </a:ext>
            </a:extLst>
          </p:cNvPr>
          <p:cNvSpPr>
            <a:spLocks noGrp="1"/>
          </p:cNvSpPr>
          <p:nvPr>
            <p:ph idx="1"/>
          </p:nvPr>
        </p:nvSpPr>
        <p:spPr/>
        <p:txBody>
          <a:bodyPr/>
          <a:lstStyle/>
          <a:p>
            <a:pPr>
              <a:lnSpc>
                <a:spcPct val="200000"/>
              </a:lnSpc>
            </a:pPr>
            <a:r>
              <a:rPr lang="en-US">
                <a:solidFill>
                  <a:schemeClr val="tx1"/>
                </a:solidFill>
                <a:latin typeface="Cambria Math" panose="02040503050406030204" pitchFamily="18" charset="0"/>
                <a:ea typeface="Cambria Math" panose="02040503050406030204" pitchFamily="18" charset="0"/>
              </a:rPr>
              <a:t>Mô hình Poisson Markov ẩn có nhiều ứng dụng trong lĩnh vực sinh trắc học, y sinh, dự báo kinh tế,…</a:t>
            </a:r>
          </a:p>
          <a:p>
            <a:pPr>
              <a:lnSpc>
                <a:spcPct val="200000"/>
              </a:lnSpc>
            </a:pPr>
            <a:r>
              <a:rPr lang="en-US">
                <a:solidFill>
                  <a:schemeClr val="tx1"/>
                </a:solidFill>
                <a:latin typeface="Cambria Math" panose="02040503050406030204" pitchFamily="18" charset="0"/>
                <a:ea typeface="Cambria Math" panose="02040503050406030204" pitchFamily="18" charset="0"/>
              </a:rPr>
              <a:t>Bài ngày hôm nay, sử dụng mô hình Poisson vào mô hình hóa dữ liệu phân tán và áp dụng với bộ dữ liệu về giao thông</a:t>
            </a:r>
          </a:p>
        </p:txBody>
      </p:sp>
    </p:spTree>
    <p:extLst>
      <p:ext uri="{BB962C8B-B14F-4D97-AF65-F5344CB8AC3E}">
        <p14:creationId xmlns:p14="http://schemas.microsoft.com/office/powerpoint/2010/main" val="121976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27C8478-A978-45B5-ACF6-3630FA6A04CE}"/>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Nội dung báo cáo</a:t>
            </a:r>
          </a:p>
        </p:txBody>
      </p:sp>
      <p:sp>
        <p:nvSpPr>
          <p:cNvPr id="3" name="Chỗ dành sẵn cho Nội dung 2">
            <a:extLst>
              <a:ext uri="{FF2B5EF4-FFF2-40B4-BE49-F238E27FC236}">
                <a16:creationId xmlns:a16="http://schemas.microsoft.com/office/drawing/2014/main" id="{C07DD8B5-1E73-49AB-862D-8CF93201FB7B}"/>
              </a:ext>
            </a:extLst>
          </p:cNvPr>
          <p:cNvSpPr>
            <a:spLocks noGrp="1"/>
          </p:cNvSpPr>
          <p:nvPr>
            <p:ph idx="1"/>
          </p:nvPr>
        </p:nvSpPr>
        <p:spPr/>
        <p:txBody>
          <a:bodyPr/>
          <a:lstStyle/>
          <a:p>
            <a:pPr marL="457200" indent="-457200">
              <a:lnSpc>
                <a:spcPct val="200000"/>
              </a:lnSpc>
              <a:buFont typeface="+mj-lt"/>
              <a:buAutoNum type="arabicPeriod"/>
            </a:pPr>
            <a:r>
              <a:rPr lang="en-US">
                <a:solidFill>
                  <a:schemeClr val="tx1"/>
                </a:solidFill>
                <a:latin typeface="Cambria Math" panose="02040503050406030204" pitchFamily="18" charset="0"/>
                <a:ea typeface="Cambria Math" panose="02040503050406030204" pitchFamily="18" charset="0"/>
              </a:rPr>
              <a:t>C</a:t>
            </a:r>
            <a:r>
              <a:rPr lang="vi-VN">
                <a:solidFill>
                  <a:schemeClr val="tx1"/>
                </a:solidFill>
                <a:latin typeface="Cambria Math" panose="02040503050406030204" pitchFamily="18" charset="0"/>
                <a:ea typeface="Cambria Math" panose="02040503050406030204" pitchFamily="18" charset="0"/>
              </a:rPr>
              <a:t>ơ</a:t>
            </a:r>
            <a:r>
              <a:rPr lang="en-US">
                <a:solidFill>
                  <a:schemeClr val="tx1"/>
                </a:solidFill>
                <a:latin typeface="Cambria Math" panose="02040503050406030204" pitchFamily="18" charset="0"/>
                <a:ea typeface="Cambria Math" panose="02040503050406030204" pitchFamily="18" charset="0"/>
              </a:rPr>
              <a:t> sở lý thuyết và các ph</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ơng pháp </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ớc l</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ợng</a:t>
            </a:r>
          </a:p>
          <a:p>
            <a:pPr marL="457200" indent="-457200">
              <a:lnSpc>
                <a:spcPct val="200000"/>
              </a:lnSpc>
              <a:buFont typeface="+mj-lt"/>
              <a:buAutoNum type="arabicPeriod"/>
            </a:pPr>
            <a:r>
              <a:rPr lang="en-US">
                <a:solidFill>
                  <a:schemeClr val="tx1"/>
                </a:solidFill>
                <a:latin typeface="Cambria Math" panose="02040503050406030204" pitchFamily="18" charset="0"/>
                <a:ea typeface="Cambria Math" panose="02040503050406030204" pitchFamily="18" charset="0"/>
              </a:rPr>
              <a:t>Áp dụng vào bộ dữ liệu</a:t>
            </a:r>
          </a:p>
        </p:txBody>
      </p:sp>
    </p:spTree>
    <p:extLst>
      <p:ext uri="{BB962C8B-B14F-4D97-AF65-F5344CB8AC3E}">
        <p14:creationId xmlns:p14="http://schemas.microsoft.com/office/powerpoint/2010/main" val="82192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83C72341-EC50-4D1A-8AC1-C40208348092}"/>
              </a:ext>
            </a:extLst>
          </p:cNvPr>
          <p:cNvSpPr>
            <a:spLocks noGrp="1"/>
          </p:cNvSpPr>
          <p:nvPr>
            <p:ph type="title"/>
          </p:nvPr>
        </p:nvSpPr>
        <p:spPr>
          <a:xfrm>
            <a:off x="623888" y="1709740"/>
            <a:ext cx="7886700" cy="1873216"/>
          </a:xfrm>
        </p:spPr>
        <p:txBody>
          <a:bodyPr/>
          <a:lstStyle/>
          <a:p>
            <a:pPr algn="ctr"/>
            <a:r>
              <a:rPr lang="en-US">
                <a:solidFill>
                  <a:schemeClr val="tx1"/>
                </a:solidFill>
                <a:latin typeface="Cambria Math" panose="02040503050406030204" pitchFamily="18" charset="0"/>
                <a:ea typeface="Cambria Math" panose="02040503050406030204" pitchFamily="18" charset="0"/>
              </a:rPr>
              <a:t>Cơ sở lý thuyết</a:t>
            </a:r>
          </a:p>
        </p:txBody>
      </p:sp>
    </p:spTree>
    <p:extLst>
      <p:ext uri="{BB962C8B-B14F-4D97-AF65-F5344CB8AC3E}">
        <p14:creationId xmlns:p14="http://schemas.microsoft.com/office/powerpoint/2010/main" val="396345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3817AF-A0D3-4B8D-9BDC-D0B8212D7E9A}"/>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Overdispersed data</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9E73E05-6A9F-48C5-8869-2E517EF67FB0}"/>
                  </a:ext>
                </a:extLst>
              </p:cNvPr>
              <p:cNvSpPr>
                <a:spLocks noGrp="1"/>
              </p:cNvSpPr>
              <p:nvPr>
                <p:ph idx="1"/>
              </p:nvPr>
            </p:nvSpPr>
            <p:spPr/>
            <p:txBody>
              <a:bodyPr/>
              <a:lstStyle/>
              <a:p>
                <a:pPr>
                  <a:lnSpc>
                    <a:spcPct val="150000"/>
                  </a:lnSpc>
                </a:pPr>
                <a:r>
                  <a:rPr lang="en-US">
                    <a:solidFill>
                      <a:schemeClr val="tx1"/>
                    </a:solidFill>
                    <a:latin typeface="Cambria Math" panose="02040503050406030204" pitchFamily="18" charset="0"/>
                    <a:ea typeface="Cambria Math" panose="02040503050406030204" pitchFamily="18" charset="0"/>
                  </a:rPr>
                  <a:t>Overdisperesed data là bộ dữ liệu phân tán quá mức thể hiện qua mức độ phân tán của một tập dữ liệu so với dự kiến dựa trên mô hình thống kê nhất định.</a:t>
                </a:r>
              </a:p>
              <a:p>
                <a:pPr>
                  <a:lnSpc>
                    <a:spcPct val="150000"/>
                  </a:lnSpc>
                </a:pPr>
                <a:r>
                  <a:rPr lang="en-US">
                    <a:solidFill>
                      <a:schemeClr val="tx1"/>
                    </a:solidFill>
                    <a:latin typeface="Cambria Math" panose="02040503050406030204" pitchFamily="18" charset="0"/>
                    <a:ea typeface="Cambria Math" panose="02040503050406030204" pitchFamily="18" charset="0"/>
                  </a:rPr>
                  <a:t>Sự phân tán xảy ra khi ph</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ơng sai mẫu lớn hơn kỳ vọng (tức cao hơn kỳ vọng lý thuyết).</a:t>
                </a:r>
              </a:p>
              <a:p>
                <a:pPr>
                  <a:lnSpc>
                    <a:spcPct val="150000"/>
                  </a:lnSpc>
                </a:pPr>
                <a:r>
                  <a:rPr lang="en-US">
                    <a:solidFill>
                      <a:schemeClr val="tx1"/>
                    </a:solidFill>
                    <a:latin typeface="Cambria Math" panose="02040503050406030204" pitchFamily="18" charset="0"/>
                    <a:ea typeface="Cambria Math" panose="02040503050406030204" pitchFamily="18" charset="0"/>
                  </a:rPr>
                  <a:t>Mô hình Poisson ít phức tạp do chỉ có một tham số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𝜆</m:t>
                    </m:r>
                  </m:oMath>
                </a14:m>
                <a:endParaRPr lang="en-US" i="1">
                  <a:solidFill>
                    <a:schemeClr val="tx1"/>
                  </a:solidFill>
                  <a:latin typeface="Cambria Math" panose="02040503050406030204" pitchFamily="18" charset="0"/>
                  <a:ea typeface="Cambria Math" panose="02040503050406030204" pitchFamily="18" charset="0"/>
                </a:endParaRPr>
              </a:p>
              <a:p>
                <a:pPr marL="0" indent="0">
                  <a:lnSpc>
                    <a:spcPct val="150000"/>
                  </a:lnSpc>
                  <a:buNone/>
                </a:pP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a:solidFill>
                      <a:schemeClr val="tx1"/>
                    </a:solidFill>
                    <a:latin typeface="Cambria Math" panose="02040503050406030204" pitchFamily="18" charset="0"/>
                    <a:ea typeface="Cambria Math" panose="02040503050406030204" pitchFamily="18" charset="0"/>
                  </a:rPr>
                  <a:t> nhu cầu vẫn muốn sự đơn giản của Poisson và giải quyết được cả overdispersed data.</a:t>
                </a:r>
              </a:p>
            </p:txBody>
          </p:sp>
        </mc:Choice>
        <mc:Fallback xmlns="">
          <p:sp>
            <p:nvSpPr>
              <p:cNvPr id="3" name="Chỗ dành sẵn cho Nội dung 2">
                <a:extLst>
                  <a:ext uri="{FF2B5EF4-FFF2-40B4-BE49-F238E27FC236}">
                    <a16:creationId xmlns:a16="http://schemas.microsoft.com/office/drawing/2014/main" id="{09E73E05-6A9F-48C5-8869-2E517EF67FB0}"/>
                  </a:ext>
                </a:extLst>
              </p:cNvPr>
              <p:cNvSpPr>
                <a:spLocks noGrp="1" noRot="1" noChangeAspect="1" noMove="1" noResize="1" noEditPoints="1" noAdjustHandles="1" noChangeArrowheads="1" noChangeShapeType="1" noTextEdit="1"/>
              </p:cNvSpPr>
              <p:nvPr>
                <p:ph idx="1"/>
              </p:nvPr>
            </p:nvSpPr>
            <p:spPr>
              <a:blipFill>
                <a:blip r:embed="rId2"/>
                <a:stretch>
                  <a:fillRect l="-911"/>
                </a:stretch>
              </a:blipFill>
            </p:spPr>
            <p:txBody>
              <a:bodyPr/>
              <a:lstStyle/>
              <a:p>
                <a:r>
                  <a:rPr lang="en-US">
                    <a:noFill/>
                  </a:rPr>
                  <a:t> </a:t>
                </a:r>
              </a:p>
            </p:txBody>
          </p:sp>
        </mc:Fallback>
      </mc:AlternateContent>
    </p:spTree>
    <p:extLst>
      <p:ext uri="{BB962C8B-B14F-4D97-AF65-F5344CB8AC3E}">
        <p14:creationId xmlns:p14="http://schemas.microsoft.com/office/powerpoint/2010/main" val="71818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3E6E33-742E-4502-9968-ACCC0B776F35}"/>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Kiểm định overdispersed</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C0C11A29-BECF-4148-B3C2-EFE26BF8DDB8}"/>
                  </a:ext>
                </a:extLst>
              </p:cNvPr>
              <p:cNvSpPr>
                <a:spLocks noGrp="1"/>
              </p:cNvSpPr>
              <p:nvPr>
                <p:ph idx="1"/>
              </p:nvPr>
            </p:nvSpPr>
            <p:spPr/>
            <p:txBody>
              <a:bodyPr/>
              <a:lstStyle/>
              <a:p>
                <a:pPr>
                  <a:lnSpc>
                    <a:spcPct val="150000"/>
                  </a:lnSpc>
                </a:pPr>
                <a:r>
                  <a:rPr lang="en-US">
                    <a:solidFill>
                      <a:schemeClr val="tx1"/>
                    </a:solidFill>
                    <a:latin typeface="Cambria Math" panose="02040503050406030204" pitchFamily="18" charset="0"/>
                    <a:ea typeface="Cambria Math" panose="02040503050406030204" pitchFamily="18" charset="0"/>
                  </a:rPr>
                  <a:t>Kiểm định để nhận biết bộ overdispersed data.</a:t>
                </a:r>
              </a:p>
              <a:p>
                <a:pPr>
                  <a:lnSpc>
                    <a:spcPct val="150000"/>
                  </a:lnSpc>
                </a:pPr>
                <a:r>
                  <a:rPr lang="en-US">
                    <a:solidFill>
                      <a:schemeClr val="tx1"/>
                    </a:solidFill>
                    <a:latin typeface="Cambria Math" panose="02040503050406030204" pitchFamily="18" charset="0"/>
                    <a:ea typeface="Cambria Math" panose="02040503050406030204" pitchFamily="18" charset="0"/>
                  </a:rPr>
                  <a:t>Đ</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a ra khái niệm điểm kiểm tra (Score Test) để so sánh ph</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ơng sai mẫu và ph</a:t>
                </a:r>
                <a:r>
                  <a:rPr lang="vi-VN">
                    <a:solidFill>
                      <a:schemeClr val="tx1"/>
                    </a:solidFill>
                    <a:latin typeface="Cambria Math" panose="02040503050406030204" pitchFamily="18" charset="0"/>
                    <a:ea typeface="Cambria Math" panose="02040503050406030204" pitchFamily="18" charset="0"/>
                  </a:rPr>
                  <a:t>ư</a:t>
                </a:r>
                <a:r>
                  <a:rPr lang="en-US">
                    <a:solidFill>
                      <a:schemeClr val="tx1"/>
                    </a:solidFill>
                    <a:latin typeface="Cambria Math" panose="02040503050406030204" pitchFamily="18" charset="0"/>
                    <a:ea typeface="Cambria Math" panose="02040503050406030204" pitchFamily="18" charset="0"/>
                  </a:rPr>
                  <a:t>ơng sai lý thuyết để nhận biết phân tán quá mức.</a:t>
                </a:r>
              </a:p>
              <a:p>
                <a:pPr>
                  <a:lnSpc>
                    <a:spcPct val="150000"/>
                  </a:lnSpc>
                </a:pP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𝐻</m:t>
                        </m:r>
                      </m:e>
                      <m:sub>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𝜏</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0</m:t>
                    </m:r>
                  </m:oMath>
                </a14:m>
                <a:r>
                  <a:rPr lang="en-US">
                    <a:solidFill>
                      <a:schemeClr val="tx1"/>
                    </a:solidFill>
                    <a:latin typeface="Cambria Math" panose="02040503050406030204" pitchFamily="18" charset="0"/>
                    <a:ea typeface="Cambria Math" panose="02040503050406030204" pitchFamily="18" charset="0"/>
                  </a:rPr>
                  <a:t>, hàm phương sai quá mức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𝜏</m:t>
                    </m:r>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ea typeface="Cambria Math" panose="02040503050406030204" pitchFamily="18" charset="0"/>
                          </a:rPr>
                          <m:t>𝑖</m:t>
                        </m:r>
                      </m:sub>
                      <m:sup>
                        <m:r>
                          <a:rPr lang="en-US" b="0" i="1" smtClean="0">
                            <a:solidFill>
                              <a:schemeClr val="tx1"/>
                            </a:solidFill>
                            <a:latin typeface="Cambria Math" panose="02040503050406030204" pitchFamily="18" charset="0"/>
                            <a:ea typeface="Cambria Math" panose="02040503050406030204" pitchFamily="18" charset="0"/>
                          </a:rPr>
                          <m:t>2</m:t>
                        </m:r>
                      </m:sup>
                    </m:sSubSup>
                    <m:r>
                      <a:rPr lang="en-US" b="0" i="1" smtClean="0">
                        <a:solidFill>
                          <a:schemeClr val="tx1"/>
                        </a:solidFill>
                        <a:latin typeface="Cambria Math" panose="02040503050406030204" pitchFamily="18" charset="0"/>
                        <a:ea typeface="Cambria Math" panose="02040503050406030204" pitchFamily="18" charset="0"/>
                      </a:rPr>
                      <m:t>:</m:t>
                    </m:r>
                  </m:oMath>
                </a14:m>
                <a:endParaRPr lang="en-US" b="0">
                  <a:solidFill>
                    <a:schemeClr val="tx1"/>
                  </a:solidFill>
                  <a:latin typeface="Cambria Math" panose="02040503050406030204" pitchFamily="18" charset="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𝑇</m:t>
                          </m:r>
                        </m:e>
                        <m:sub>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m:rPr>
                                  <m:brk m:alnAt="23"/>
                                </m:rPr>
                                <a:rPr lang="en-US" b="0" i="1" smtClean="0">
                                  <a:solidFill>
                                    <a:schemeClr val="tx1"/>
                                  </a:solidFill>
                                  <a:latin typeface="Cambria Math" panose="02040503050406030204" pitchFamily="18" charset="0"/>
                                  <a:ea typeface="Cambria Math" panose="02040503050406030204" pitchFamily="18" charset="0"/>
                                </a:rPr>
                                <m:t>𝑖</m:t>
                              </m:r>
                              <m:r>
                                <a:rPr lang="en-US" b="0" i="1" smtClean="0">
                                  <a:solidFill>
                                    <a:schemeClr val="tx1"/>
                                  </a:solidFill>
                                  <a:latin typeface="Cambria Math" panose="02040503050406030204" pitchFamily="18" charset="0"/>
                                  <a:ea typeface="Cambria Math" panose="02040503050406030204" pitchFamily="18" charset="0"/>
                                </a:rPr>
                                <m:t>=</m:t>
                              </m:r>
                              <m:r>
                                <m:rPr>
                                  <m:brk m:alnAt="23"/>
                                </m:rP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𝑛</m:t>
                              </m:r>
                            </m:sup>
                            <m:e>
                              <m:sSup>
                                <m:sSupPr>
                                  <m:ctrlPr>
                                    <a:rPr lang="en-US" b="0" i="1" smtClean="0">
                                      <a:solidFill>
                                        <a:schemeClr val="tx1"/>
                                      </a:solidFill>
                                      <a:latin typeface="Cambria Math" panose="02040503050406030204" pitchFamily="18" charset="0"/>
                                      <a:ea typeface="Cambria Math" panose="02040503050406030204" pitchFamily="18" charset="0"/>
                                    </a:rPr>
                                  </m:ctrlPr>
                                </m:sSupPr>
                                <m:e>
                                  <m:d>
                                    <m:dPr>
                                      <m:begChr m:val="{"/>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𝑦</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m:t>
                                      </m:r>
                                      <m:acc>
                                        <m:accPr>
                                          <m:chr m:val="̂"/>
                                          <m:ctrlPr>
                                            <a:rPr lang="en-US" b="0" i="1" smtClean="0">
                                              <a:solidFill>
                                                <a:schemeClr val="tx1"/>
                                              </a:solidFill>
                                              <a:latin typeface="Cambria Math" panose="02040503050406030204" pitchFamily="18" charset="0"/>
                                              <a:ea typeface="Cambria Math" panose="02040503050406030204" pitchFamily="18" charset="0"/>
                                            </a:rPr>
                                          </m:ctrlPr>
                                        </m:acc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ea typeface="Cambria Math" panose="02040503050406030204" pitchFamily="18" charset="0"/>
                                                </a:rPr>
                                                <m:t>𝑖</m:t>
                                              </m:r>
                                            </m:sub>
                                          </m:sSub>
                                        </m:e>
                                      </m:acc>
                                    </m:e>
                                  </m:d>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m:t>
                                  </m:r>
                                  <m:acc>
                                    <m:accPr>
                                      <m:chr m:val="̂"/>
                                      <m:ctrlPr>
                                        <a:rPr lang="en-US" b="0" i="1" smtClean="0">
                                          <a:solidFill>
                                            <a:schemeClr val="tx1"/>
                                          </a:solidFill>
                                          <a:latin typeface="Cambria Math" panose="02040503050406030204" pitchFamily="18" charset="0"/>
                                          <a:ea typeface="Cambria Math" panose="02040503050406030204" pitchFamily="18" charset="0"/>
                                        </a:rPr>
                                      </m:ctrlPr>
                                    </m:acc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h</m:t>
                                          </m:r>
                                        </m:e>
                                        <m:sub>
                                          <m:r>
                                            <a:rPr lang="en-US" b="0" i="1" smtClean="0">
                                              <a:solidFill>
                                                <a:schemeClr val="tx1"/>
                                              </a:solidFill>
                                              <a:latin typeface="Cambria Math" panose="02040503050406030204" pitchFamily="18" charset="0"/>
                                              <a:ea typeface="Cambria Math" panose="02040503050406030204" pitchFamily="18" charset="0"/>
                                            </a:rPr>
                                            <m:t>𝑖</m:t>
                                          </m:r>
                                        </m:sub>
                                      </m:sSub>
                                    </m:e>
                                  </m:acc>
                                </m:e>
                              </m:d>
                              <m:r>
                                <a:rPr lang="en-US" b="0" i="1" smtClean="0">
                                  <a:solidFill>
                                    <a:schemeClr val="tx1"/>
                                  </a:solidFill>
                                  <a:latin typeface="Cambria Math" panose="02040503050406030204" pitchFamily="18" charset="0"/>
                                  <a:ea typeface="Cambria Math" panose="02040503050406030204" pitchFamily="18" charset="0"/>
                                </a:rPr>
                                <m:t> </m:t>
                              </m:r>
                              <m:sSub>
                                <m:sSubPr>
                                  <m:ctrlPr>
                                    <a:rPr lang="en-US" b="0" i="1" smtClean="0">
                                      <a:solidFill>
                                        <a:schemeClr val="tx1"/>
                                      </a:solidFill>
                                      <a:latin typeface="Cambria Math" panose="02040503050406030204" pitchFamily="18" charset="0"/>
                                      <a:ea typeface="Cambria Math" panose="02040503050406030204" pitchFamily="18" charset="0"/>
                                    </a:rPr>
                                  </m:ctrlPr>
                                </m:sSubPr>
                                <m:e>
                                  <m:acc>
                                    <m:accPr>
                                      <m:chr m:val="̂"/>
                                      <m:ctrlPr>
                                        <a:rPr lang="en-US" b="0"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𝜇</m:t>
                                      </m:r>
                                    </m:e>
                                  </m:acc>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m:t>
                              </m:r>
                            </m:e>
                          </m:nary>
                        </m:num>
                        <m:den>
                          <m:sSup>
                            <m:sSupPr>
                              <m:ctrlPr>
                                <a:rPr lang="en-US" b="0" i="1" smtClean="0">
                                  <a:solidFill>
                                    <a:schemeClr val="tx1"/>
                                  </a:solidFill>
                                  <a:latin typeface="Cambria Math" panose="02040503050406030204" pitchFamily="18" charset="0"/>
                                  <a:ea typeface="Cambria Math" panose="02040503050406030204" pitchFamily="18" charset="0"/>
                                </a:rPr>
                              </m:ctrlPr>
                            </m:sSupPr>
                            <m:e>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2</m:t>
                                  </m:r>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m:rPr>
                                          <m:brk m:alnAt="23"/>
                                        </m:rPr>
                                        <a:rPr lang="en-US" b="0" i="1" smtClean="0">
                                          <a:solidFill>
                                            <a:schemeClr val="tx1"/>
                                          </a:solidFill>
                                          <a:latin typeface="Cambria Math" panose="02040503050406030204" pitchFamily="18" charset="0"/>
                                          <a:ea typeface="Cambria Math" panose="02040503050406030204" pitchFamily="18" charset="0"/>
                                        </a:rPr>
                                        <m:t>𝑖</m:t>
                                      </m:r>
                                      <m:r>
                                        <a:rPr lang="en-US" b="0" i="1" smtClean="0">
                                          <a:solidFill>
                                            <a:schemeClr val="tx1"/>
                                          </a:solidFill>
                                          <a:latin typeface="Cambria Math" panose="02040503050406030204" pitchFamily="18" charset="0"/>
                                          <a:ea typeface="Cambria Math" panose="02040503050406030204" pitchFamily="18" charset="0"/>
                                        </a:rPr>
                                        <m:t>=</m:t>
                                      </m:r>
                                      <m:r>
                                        <m:rPr>
                                          <m:brk m:alnAt="23"/>
                                        </m:rP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𝑛</m:t>
                                      </m:r>
                                    </m:sup>
                                    <m:e>
                                      <m:acc>
                                        <m:accPr>
                                          <m:chr m:val="̂"/>
                                          <m:ctrlPr>
                                            <a:rPr lang="en-US" b="0" i="1" smtClean="0">
                                              <a:solidFill>
                                                <a:schemeClr val="tx1"/>
                                              </a:solidFill>
                                              <a:latin typeface="Cambria Math" panose="02040503050406030204" pitchFamily="18" charset="0"/>
                                              <a:ea typeface="Cambria Math" panose="02040503050406030204" pitchFamily="18" charset="0"/>
                                            </a:rPr>
                                          </m:ctrlPr>
                                        </m:accPr>
                                        <m:e>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ea typeface="Cambria Math" panose="02040503050406030204" pitchFamily="18" charset="0"/>
                                                </a:rPr>
                                                <m:t>𝑖</m:t>
                                              </m:r>
                                            </m:sub>
                                            <m:sup>
                                              <m:r>
                                                <a:rPr lang="en-US" b="0" i="1" smtClean="0">
                                                  <a:solidFill>
                                                    <a:schemeClr val="tx1"/>
                                                  </a:solidFill>
                                                  <a:latin typeface="Cambria Math" panose="02040503050406030204" pitchFamily="18" charset="0"/>
                                                  <a:ea typeface="Cambria Math" panose="02040503050406030204" pitchFamily="18" charset="0"/>
                                                </a:rPr>
                                                <m:t>2</m:t>
                                              </m:r>
                                            </m:sup>
                                          </m:sSubSup>
                                        </m:e>
                                      </m:acc>
                                    </m:e>
                                  </m:nary>
                                </m:e>
                              </m:d>
                            </m:e>
                            <m:sup>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2</m:t>
                              </m:r>
                            </m:sup>
                          </m:sSup>
                        </m:den>
                      </m:f>
                    </m:oMath>
                  </m:oMathPara>
                </a14:m>
                <a:endParaRPr lang="en-US" b="0">
                  <a:solidFill>
                    <a:schemeClr val="tx1"/>
                  </a:solidFill>
                  <a:latin typeface="Cambria Math" panose="02040503050406030204" pitchFamily="18" charset="0"/>
                  <a:ea typeface="Cambria Math" panose="02040503050406030204" pitchFamily="18" charset="0"/>
                </a:endParaRPr>
              </a:p>
              <a:p>
                <a:pPr marL="0" indent="0">
                  <a:lnSpc>
                    <a:spcPct val="150000"/>
                  </a:lnSpc>
                  <a:buNone/>
                </a:pPr>
                <a:endParaRPr lang="en-US">
                  <a:solidFill>
                    <a:schemeClr val="tx1"/>
                  </a:solidFill>
                  <a:latin typeface="Cambria Math" panose="02040503050406030204" pitchFamily="18" charset="0"/>
                  <a:ea typeface="Cambria Math" panose="02040503050406030204" pitchFamily="18" charset="0"/>
                </a:endParaRPr>
              </a:p>
            </p:txBody>
          </p:sp>
        </mc:Choice>
        <mc:Fallback xmlns="">
          <p:sp>
            <p:nvSpPr>
              <p:cNvPr id="3" name="Chỗ dành sẵn cho Nội dung 2">
                <a:extLst>
                  <a:ext uri="{FF2B5EF4-FFF2-40B4-BE49-F238E27FC236}">
                    <a16:creationId xmlns:a16="http://schemas.microsoft.com/office/drawing/2014/main" id="{C0C11A29-BECF-4148-B3C2-EFE26BF8DDB8}"/>
                  </a:ext>
                </a:extLst>
              </p:cNvPr>
              <p:cNvSpPr>
                <a:spLocks noGrp="1" noRot="1" noChangeAspect="1" noMove="1" noResize="1" noEditPoints="1" noAdjustHandles="1" noChangeArrowheads="1" noChangeShapeType="1" noTextEdit="1"/>
              </p:cNvSpPr>
              <p:nvPr>
                <p:ph idx="1"/>
              </p:nvPr>
            </p:nvSpPr>
            <p:spPr>
              <a:blipFill>
                <a:blip r:embed="rId2"/>
                <a:stretch>
                  <a:fillRect l="-759" r="-1443"/>
                </a:stretch>
              </a:blipFill>
            </p:spPr>
            <p:txBody>
              <a:bodyPr/>
              <a:lstStyle/>
              <a:p>
                <a:r>
                  <a:rPr lang="en-US">
                    <a:noFill/>
                  </a:rPr>
                  <a:t> </a:t>
                </a:r>
              </a:p>
            </p:txBody>
          </p:sp>
        </mc:Fallback>
      </mc:AlternateContent>
    </p:spTree>
    <p:extLst>
      <p:ext uri="{BB962C8B-B14F-4D97-AF65-F5344CB8AC3E}">
        <p14:creationId xmlns:p14="http://schemas.microsoft.com/office/powerpoint/2010/main" val="323904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D25CBD-7550-4A05-A9B6-B41AD3710F1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A683F29A-63FC-4568-983F-119B1656F6FA}"/>
                  </a:ext>
                </a:extLst>
              </p:cNvPr>
              <p:cNvSpPr>
                <a:spLocks noGrp="1"/>
              </p:cNvSpPr>
              <p:nvPr>
                <p:ph idx="1"/>
              </p:nvPr>
            </p:nvSpPr>
            <p:spPr/>
            <p:txBody>
              <a:bodyPr/>
              <a:lstStyle/>
              <a:p>
                <a:pPr>
                  <a:lnSpc>
                    <a:spcPct val="200000"/>
                  </a:lnSpc>
                </a:pP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𝐻</m:t>
                        </m:r>
                      </m:e>
                      <m:sub>
                        <m:r>
                          <a:rPr lang="en-US" b="0" i="1" smtClean="0">
                            <a:solidFill>
                              <a:schemeClr val="tx1"/>
                            </a:solidFill>
                            <a:latin typeface="Cambria Math" panose="02040503050406030204" pitchFamily="18" charset="0"/>
                            <a:ea typeface="Cambria Math" panose="02040503050406030204" pitchFamily="18" charset="0"/>
                          </a:rPr>
                          <m:t>2</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𝜏</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0</m:t>
                    </m:r>
                  </m:oMath>
                </a14:m>
                <a:r>
                  <a:rPr lang="en-US">
                    <a:solidFill>
                      <a:schemeClr val="tx1"/>
                    </a:solidFill>
                    <a:latin typeface="Cambria Math" panose="02040503050406030204" pitchFamily="18" charset="0"/>
                    <a:ea typeface="Cambria Math" panose="02040503050406030204" pitchFamily="18" charset="0"/>
                  </a:rPr>
                  <a:t>, hàm phương sai quá mức </a:t>
                </a:r>
                <a14:m>
                  <m:oMath xmlns:m="http://schemas.openxmlformats.org/officeDocument/2006/math">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𝜏</m:t>
                        </m:r>
                      </m:e>
                    </m:d>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ea typeface="Cambria Math" panose="02040503050406030204" pitchFamily="18" charset="0"/>
                          </a:rPr>
                          <m:t>𝑖</m:t>
                        </m:r>
                      </m:sub>
                    </m:sSub>
                  </m:oMath>
                </a14:m>
                <a:r>
                  <a:rPr lang="en-US" b="0">
                    <a:solidFill>
                      <a:schemeClr val="tx1"/>
                    </a:solidFill>
                    <a:latin typeface="Cambria Math" panose="02040503050406030204" pitchFamily="18" charset="0"/>
                    <a:ea typeface="Cambria Math" panose="02040503050406030204" pitchFamily="18" charset="0"/>
                  </a:rPr>
                  <a:t> :</a:t>
                </a:r>
              </a:p>
              <a:p>
                <a:pPr marL="0" indent="0">
                  <a:lnSpc>
                    <a:spcPct val="200000"/>
                  </a:lnSpc>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𝑇</m:t>
                          </m:r>
                        </m:e>
                        <m:sub>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2</m:t>
                          </m:r>
                        </m:sub>
                      </m:sSub>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1</m:t>
                          </m:r>
                        </m:num>
                        <m:den>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𝑛</m:t>
                              </m:r>
                            </m:e>
                          </m:rad>
                        </m:den>
                      </m:f>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m:rPr>
                              <m:brk m:alnAt="23"/>
                            </m:rPr>
                            <a:rPr lang="en-US" b="0" i="1" smtClean="0">
                              <a:solidFill>
                                <a:schemeClr val="tx1"/>
                              </a:solidFill>
                              <a:latin typeface="Cambria Math" panose="02040503050406030204" pitchFamily="18" charset="0"/>
                              <a:ea typeface="Cambria Math" panose="02040503050406030204" pitchFamily="18" charset="0"/>
                            </a:rPr>
                            <m:t>𝑖</m:t>
                          </m:r>
                          <m:r>
                            <a:rPr lang="en-US" b="0" i="1" smtClean="0">
                              <a:solidFill>
                                <a:schemeClr val="tx1"/>
                              </a:solidFill>
                              <a:latin typeface="Cambria Math" panose="02040503050406030204" pitchFamily="18" charset="0"/>
                              <a:ea typeface="Cambria Math" panose="02040503050406030204" pitchFamily="18" charset="0"/>
                            </a:rPr>
                            <m:t>=</m:t>
                          </m:r>
                          <m:r>
                            <m:rPr>
                              <m:brk m:alnAt="23"/>
                            </m:rP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𝑛</m:t>
                          </m:r>
                        </m:sup>
                        <m:e>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i="1">
                                      <a:solidFill>
                                        <a:schemeClr val="tx1"/>
                                      </a:solidFill>
                                      <a:latin typeface="Cambria Math" panose="02040503050406030204" pitchFamily="18" charset="0"/>
                                      <a:ea typeface="Cambria Math" panose="02040503050406030204" pitchFamily="18" charset="0"/>
                                    </a:rPr>
                                  </m:ctrlPr>
                                </m:sSup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𝑦</m:t>
                                      </m:r>
                                    </m:e>
                                    <m:sub>
                                      <m:r>
                                        <a:rPr lang="en-US" i="1">
                                          <a:solidFill>
                                            <a:schemeClr val="tx1"/>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acc>
                                    <m:accPr>
                                      <m:chr m:val="̂"/>
                                      <m:ctrlPr>
                                        <a:rPr lang="en-US" i="1">
                                          <a:solidFill>
                                            <a:schemeClr val="tx1"/>
                                          </a:solidFill>
                                          <a:latin typeface="Cambria Math" panose="02040503050406030204" pitchFamily="18" charset="0"/>
                                          <a:ea typeface="Cambria Math" panose="02040503050406030204" pitchFamily="18" charset="0"/>
                                        </a:rPr>
                                      </m:ctrlPr>
                                    </m:acc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ea typeface="Cambria Math" panose="02040503050406030204" pitchFamily="18" charset="0"/>
                                            </a:rPr>
                                            <m:t>𝑖</m:t>
                                          </m:r>
                                        </m:sub>
                                      </m:sSub>
                                    </m:e>
                                  </m:acc>
                                  <m:r>
                                    <a:rPr lang="en-US" b="0" i="1" smtClean="0">
                                      <a:solidFill>
                                        <a:schemeClr val="tx1"/>
                                      </a:solidFill>
                                      <a:latin typeface="Cambria Math" panose="02040503050406030204" pitchFamily="18" charset="0"/>
                                      <a:ea typeface="Cambria Math" panose="02040503050406030204" pitchFamily="18" charset="0"/>
                                    </a:rPr>
                                    <m:t>)</m:t>
                                  </m:r>
                                </m:e>
                                <m:sup>
                                  <m:r>
                                    <a:rPr lang="en-US" i="1">
                                      <a:solidFill>
                                        <a:schemeClr val="tx1"/>
                                      </a:solidFill>
                                      <a:latin typeface="Cambria Math" panose="02040503050406030204" pitchFamily="18" charset="0"/>
                                      <a:ea typeface="Cambria Math" panose="02040503050406030204" pitchFamily="18" charset="0"/>
                                    </a:rPr>
                                    <m:t>2</m:t>
                                  </m:r>
                                </m:sup>
                              </m:sSup>
                              <m:r>
                                <a:rPr lang="en-US" i="1">
                                  <a:solidFill>
                                    <a:schemeClr val="tx1"/>
                                  </a:solidFill>
                                  <a:latin typeface="Cambria Math" panose="02040503050406030204" pitchFamily="18" charset="0"/>
                                  <a:ea typeface="Cambria Math" panose="02040503050406030204" pitchFamily="18" charset="0"/>
                                </a:rPr>
                                <m:t>−</m:t>
                              </m:r>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1</m:t>
                                  </m:r>
                                  <m:r>
                                    <a:rPr lang="en-US" i="1">
                                      <a:solidFill>
                                        <a:schemeClr val="tx1"/>
                                      </a:solidFill>
                                      <a:latin typeface="Cambria Math" panose="02040503050406030204" pitchFamily="18" charset="0"/>
                                      <a:ea typeface="Cambria Math" panose="02040503050406030204" pitchFamily="18" charset="0"/>
                                    </a:rPr>
                                    <m:t>−</m:t>
                                  </m:r>
                                  <m:acc>
                                    <m:accPr>
                                      <m:chr m:val="̂"/>
                                      <m:ctrlPr>
                                        <a:rPr lang="en-US" i="1">
                                          <a:solidFill>
                                            <a:schemeClr val="tx1"/>
                                          </a:solidFill>
                                          <a:latin typeface="Cambria Math" panose="02040503050406030204" pitchFamily="18" charset="0"/>
                                          <a:ea typeface="Cambria Math" panose="02040503050406030204" pitchFamily="18" charset="0"/>
                                        </a:rPr>
                                      </m:ctrlPr>
                                    </m:acc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𝑖</m:t>
                                          </m:r>
                                        </m:sub>
                                      </m:sSub>
                                    </m:e>
                                  </m:acc>
                                </m:e>
                              </m:d>
                              <m:sSub>
                                <m:sSubPr>
                                  <m:ctrlPr>
                                    <a:rPr lang="en-US" b="0" i="1" smtClean="0">
                                      <a:solidFill>
                                        <a:schemeClr val="tx1"/>
                                      </a:solidFill>
                                      <a:latin typeface="Cambria Math" panose="02040503050406030204" pitchFamily="18" charset="0"/>
                                      <a:ea typeface="Cambria Math" panose="02040503050406030204" pitchFamily="18" charset="0"/>
                                    </a:rPr>
                                  </m:ctrlPr>
                                </m:sSubPr>
                                <m:e>
                                  <m:acc>
                                    <m:accPr>
                                      <m:chr m:val="̂"/>
                                      <m:ctrlPr>
                                        <a:rPr lang="en-US" b="0"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𝜇</m:t>
                                      </m:r>
                                    </m:e>
                                  </m:acc>
                                </m:e>
                                <m:sub>
                                  <m:r>
                                    <a:rPr lang="en-US" b="0" i="1" smtClean="0">
                                      <a:solidFill>
                                        <a:schemeClr val="tx1"/>
                                      </a:solidFill>
                                      <a:latin typeface="Cambria Math" panose="02040503050406030204" pitchFamily="18" charset="0"/>
                                      <a:ea typeface="Cambria Math" panose="02040503050406030204" pitchFamily="18" charset="0"/>
                                    </a:rPr>
                                    <m:t>𝑖</m:t>
                                  </m:r>
                                </m:sub>
                              </m:sSub>
                            </m:num>
                            <m:den>
                              <m:sSub>
                                <m:sSubPr>
                                  <m:ctrlPr>
                                    <a:rPr lang="en-US" b="0" i="1" smtClean="0">
                                      <a:solidFill>
                                        <a:schemeClr val="tx1"/>
                                      </a:solidFill>
                                      <a:latin typeface="Cambria Math" panose="02040503050406030204" pitchFamily="18" charset="0"/>
                                      <a:ea typeface="Cambria Math" panose="02040503050406030204" pitchFamily="18" charset="0"/>
                                    </a:rPr>
                                  </m:ctrlPr>
                                </m:sSubPr>
                                <m:e>
                                  <m:acc>
                                    <m:accPr>
                                      <m:chr m:val="̂"/>
                                      <m:ctrlPr>
                                        <a:rPr lang="en-US" b="0"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𝜇</m:t>
                                      </m:r>
                                    </m:e>
                                  </m:acc>
                                </m:e>
                                <m:sub>
                                  <m:r>
                                    <a:rPr lang="en-US" b="0" i="1" smtClean="0">
                                      <a:solidFill>
                                        <a:schemeClr val="tx1"/>
                                      </a:solidFill>
                                      <a:latin typeface="Cambria Math" panose="02040503050406030204" pitchFamily="18" charset="0"/>
                                      <a:ea typeface="Cambria Math" panose="02040503050406030204" pitchFamily="18" charset="0"/>
                                    </a:rPr>
                                    <m:t>𝑖</m:t>
                                  </m:r>
                                </m:sub>
                              </m:sSub>
                            </m:den>
                          </m:f>
                          <m:r>
                            <a:rPr lang="en-US" b="0" i="1" smtClean="0">
                              <a:solidFill>
                                <a:schemeClr val="tx1"/>
                              </a:solidFill>
                              <a:latin typeface="Cambria Math" panose="02040503050406030204" pitchFamily="18" charset="0"/>
                              <a:ea typeface="Cambria Math" panose="02040503050406030204" pitchFamily="18" charset="0"/>
                            </a:rPr>
                            <m:t>}</m:t>
                          </m:r>
                        </m:e>
                      </m:nary>
                    </m:oMath>
                  </m:oMathPara>
                </a14:m>
                <a:endParaRPr lang="en-US" b="0">
                  <a:solidFill>
                    <a:schemeClr val="tx1"/>
                  </a:solidFill>
                  <a:latin typeface="Cambria Math" panose="02040503050406030204" pitchFamily="18" charset="0"/>
                  <a:ea typeface="Cambria Math" panose="02040503050406030204" pitchFamily="18" charset="0"/>
                </a:endParaRPr>
              </a:p>
              <a:p>
                <a:pPr>
                  <a:lnSpc>
                    <a:spcPct val="200000"/>
                  </a:lnSpc>
                </a:pPr>
                <a:r>
                  <a:rPr lang="en-US">
                    <a:solidFill>
                      <a:schemeClr val="tx1"/>
                    </a:solidFill>
                    <a:latin typeface="Cambria Math" panose="02040503050406030204" pitchFamily="18" charset="0"/>
                    <a:ea typeface="Cambria Math" panose="02040503050406030204" pitchFamily="18" charset="0"/>
                  </a:rPr>
                  <a:t>Đánh giá giá trị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𝑇</m:t>
                        </m:r>
                      </m:e>
                      <m:sub>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1</m:t>
                        </m:r>
                      </m:sub>
                    </m:sSub>
                  </m:oMath>
                </a14:m>
                <a:r>
                  <a:rPr lang="en-US" b="0">
                    <a:solidFill>
                      <a:schemeClr val="tx1"/>
                    </a:solidFill>
                    <a:latin typeface="Cambria Math" panose="02040503050406030204" pitchFamily="18" charset="0"/>
                    <a:ea typeface="Cambria Math" panose="02040503050406030204" pitchFamily="18" charset="0"/>
                  </a:rPr>
                  <a:t> và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𝑇</m:t>
                        </m:r>
                      </m:e>
                      <m:sub>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2</m:t>
                        </m:r>
                      </m:sub>
                    </m:sSub>
                  </m:oMath>
                </a14:m>
                <a:r>
                  <a:rPr lang="en-US" b="0">
                    <a:solidFill>
                      <a:schemeClr val="tx1"/>
                    </a:solidFill>
                    <a:latin typeface="Cambria Math" panose="02040503050406030204" pitchFamily="18" charset="0"/>
                    <a:ea typeface="Cambria Math" panose="02040503050406030204" pitchFamily="18" charset="0"/>
                  </a:rPr>
                  <a:t> để kết luận</a:t>
                </a:r>
              </a:p>
              <a:p>
                <a:pPr marL="0" indent="0">
                  <a:lnSpc>
                    <a:spcPct val="200000"/>
                  </a:lnSpc>
                  <a:buNone/>
                </a:pPr>
                <a:endParaRPr lang="en-US" b="0">
                  <a:solidFill>
                    <a:schemeClr val="tx1"/>
                  </a:solidFill>
                  <a:latin typeface="Cambria Math" panose="02040503050406030204" pitchFamily="18" charset="0"/>
                  <a:ea typeface="Cambria Math" panose="02040503050406030204" pitchFamily="18" charset="0"/>
                </a:endParaRPr>
              </a:p>
            </p:txBody>
          </p:sp>
        </mc:Choice>
        <mc:Fallback xmlns="">
          <p:sp>
            <p:nvSpPr>
              <p:cNvPr id="3" name="Chỗ dành sẵn cho Nội dung 2">
                <a:extLst>
                  <a:ext uri="{FF2B5EF4-FFF2-40B4-BE49-F238E27FC236}">
                    <a16:creationId xmlns:a16="http://schemas.microsoft.com/office/drawing/2014/main" id="{A683F29A-63FC-4568-983F-119B1656F6FA}"/>
                  </a:ext>
                </a:extLst>
              </p:cNvPr>
              <p:cNvSpPr>
                <a:spLocks noGrp="1" noRot="1" noChangeAspect="1" noMove="1" noResize="1" noEditPoints="1" noAdjustHandles="1" noChangeArrowheads="1" noChangeShapeType="1" noTextEdit="1"/>
              </p:cNvSpPr>
              <p:nvPr>
                <p:ph idx="1"/>
              </p:nvPr>
            </p:nvSpPr>
            <p:spPr>
              <a:blipFill>
                <a:blip r:embed="rId2"/>
                <a:stretch>
                  <a:fillRect l="-759"/>
                </a:stretch>
              </a:blipFill>
            </p:spPr>
            <p:txBody>
              <a:bodyPr/>
              <a:lstStyle/>
              <a:p>
                <a:r>
                  <a:rPr lang="en-US">
                    <a:noFill/>
                  </a:rPr>
                  <a:t> </a:t>
                </a:r>
              </a:p>
            </p:txBody>
          </p:sp>
        </mc:Fallback>
      </mc:AlternateContent>
    </p:spTree>
    <p:extLst>
      <p:ext uri="{BB962C8B-B14F-4D97-AF65-F5344CB8AC3E}">
        <p14:creationId xmlns:p14="http://schemas.microsoft.com/office/powerpoint/2010/main" val="256597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4EFF492-2BE5-432D-AA9F-3A87B2B186CF}"/>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Mô hình Markov ẩn</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E0001B2D-B847-40ED-9DE0-F264F8FC96C5}"/>
                  </a:ext>
                </a:extLst>
              </p:cNvPr>
              <p:cNvSpPr>
                <a:spLocks noGrp="1"/>
              </p:cNvSpPr>
              <p:nvPr>
                <p:ph idx="1"/>
              </p:nvPr>
            </p:nvSpPr>
            <p:spPr/>
            <p:txBody>
              <a:bodyPr>
                <a:normAutofit/>
              </a:bodyPr>
              <a:lstStyle/>
              <a:p>
                <a:pPr>
                  <a:lnSpc>
                    <a:spcPct val="150000"/>
                  </a:lnSpc>
                </a:pPr>
                <a:r>
                  <a:rPr lang="en-US" sz="2000">
                    <a:solidFill>
                      <a:schemeClr val="tx1"/>
                    </a:solidFill>
                    <a:latin typeface="Cambria Math" panose="02040503050406030204" pitchFamily="18" charset="0"/>
                    <a:ea typeface="Cambria Math" panose="02040503050406030204" pitchFamily="18" charset="0"/>
                  </a:rPr>
                  <a:t>Các đại l</a:t>
                </a:r>
                <a:r>
                  <a:rPr lang="vi-VN" sz="2000">
                    <a:solidFill>
                      <a:schemeClr val="tx1"/>
                    </a:solidFill>
                    <a:latin typeface="Cambria Math" panose="02040503050406030204" pitchFamily="18" charset="0"/>
                    <a:ea typeface="Cambria Math" panose="02040503050406030204" pitchFamily="18" charset="0"/>
                  </a:rPr>
                  <a:t>ư</a:t>
                </a:r>
                <a:r>
                  <a:rPr lang="en-US" sz="2000">
                    <a:solidFill>
                      <a:schemeClr val="tx1"/>
                    </a:solidFill>
                    <a:latin typeface="Cambria Math" panose="02040503050406030204" pitchFamily="18" charset="0"/>
                    <a:ea typeface="Cambria Math" panose="02040503050406030204" pitchFamily="18" charset="0"/>
                  </a:rPr>
                  <a:t>ợng trong mô hình:</a:t>
                </a:r>
              </a:p>
              <a:p>
                <a:pPr lvl="1">
                  <a:lnSpc>
                    <a:spcPct val="150000"/>
                  </a:lnSpc>
                </a:pP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2</m:t>
                        </m:r>
                      </m:sub>
                    </m:sSub>
                    <m:r>
                      <a:rPr lang="en-US" sz="2000" b="0" i="1" smtClean="0">
                        <a:solidFill>
                          <a:schemeClr val="tx1"/>
                        </a:solidFill>
                        <a:latin typeface="Cambria Math" panose="02040503050406030204" pitchFamily="18" charset="0"/>
                        <a:ea typeface="Cambria Math" panose="02040503050406030204" pitchFamily="18" charset="0"/>
                      </a:rPr>
                      <m:t>,…, </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𝑁</m:t>
                        </m:r>
                      </m:sub>
                    </m:sSub>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a:solidFill>
                      <a:schemeClr val="tx1"/>
                    </a:solidFill>
                    <a:latin typeface="Cambria Math" panose="02040503050406030204" pitchFamily="18" charset="0"/>
                    <a:ea typeface="Cambria Math" panose="02040503050406030204" pitchFamily="18" charset="0"/>
                  </a:rPr>
                  <a:t> : không gian trạng thái xích Markov</a:t>
                </a:r>
              </a:p>
              <a:p>
                <a:pPr lvl="1">
                  <a:lnSpc>
                    <a:spcPct val="150000"/>
                  </a:lnSpc>
                </a:pPr>
                <a14:m>
                  <m:oMath xmlns:m="http://schemas.openxmlformats.org/officeDocument/2006/math">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𝐻</m:t>
                        </m:r>
                      </m:e>
                      <m:sup>
                        <m:r>
                          <a:rPr lang="en-US" sz="2000" b="0" i="1" smtClean="0">
                            <a:solidFill>
                              <a:schemeClr val="tx1"/>
                            </a:solidFill>
                            <a:latin typeface="Cambria Math" panose="02040503050406030204" pitchFamily="18" charset="0"/>
                            <a:ea typeface="Cambria Math" panose="02040503050406030204" pitchFamily="18" charset="0"/>
                          </a:rPr>
                          <m:t>𝑡</m:t>
                        </m:r>
                      </m:sup>
                    </m:sSup>
                    <m:r>
                      <a:rPr lang="en-US" sz="2000" b="0" i="1" smtClean="0">
                        <a:solidFill>
                          <a:schemeClr val="tx1"/>
                        </a:solidFill>
                        <a:latin typeface="Cambria Math" panose="02040503050406030204" pitchFamily="18" charset="0"/>
                        <a:ea typeface="Cambria Math" panose="020405030504060302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h</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h</m:t>
                            </m:r>
                          </m:e>
                          <m:sub>
                            <m:r>
                              <a:rPr lang="en-US" sz="2000" b="0" i="1" smtClean="0">
                                <a:solidFill>
                                  <a:schemeClr val="tx1"/>
                                </a:solidFill>
                                <a:latin typeface="Cambria Math" panose="02040503050406030204" pitchFamily="18" charset="0"/>
                                <a:ea typeface="Cambria Math" panose="02040503050406030204" pitchFamily="18" charset="0"/>
                              </a:rPr>
                              <m:t>2</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h</m:t>
                            </m:r>
                          </m:e>
                          <m:sub>
                            <m:r>
                              <a:rPr lang="en-US" sz="2000" b="0" i="1" smtClean="0">
                                <a:solidFill>
                                  <a:schemeClr val="tx1"/>
                                </a:solidFill>
                                <a:latin typeface="Cambria Math" panose="02040503050406030204" pitchFamily="18" charset="0"/>
                                <a:ea typeface="Cambria Math" panose="02040503050406030204" pitchFamily="18" charset="0"/>
                              </a:rPr>
                              <m:t>𝑡</m:t>
                            </m:r>
                          </m:sub>
                        </m:sSub>
                      </m:e>
                    </m:d>
                  </m:oMath>
                </a14:m>
                <a:r>
                  <a:rPr lang="en-US" sz="2000">
                    <a:solidFill>
                      <a:schemeClr val="tx1"/>
                    </a:solidFill>
                    <a:latin typeface="Cambria Math" panose="02040503050406030204" pitchFamily="18" charset="0"/>
                    <a:ea typeface="Cambria Math" panose="02040503050406030204" pitchFamily="18" charset="0"/>
                  </a:rPr>
                  <a:t>: là dãy các trạng thái của xích Markov ẩn</a:t>
                </a:r>
              </a:p>
              <a:p>
                <a:pPr lvl="1">
                  <a:lnSpc>
                    <a:spcPct val="150000"/>
                  </a:lnSpc>
                </a:pP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𝐴</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𝑎</m:t>
                                </m:r>
                              </m:e>
                              <m:sub>
                                <m:r>
                                  <a:rPr lang="en-US" sz="2000" b="0" i="1" smtClean="0">
                                    <a:solidFill>
                                      <a:schemeClr val="tx1"/>
                                    </a:solidFill>
                                    <a:latin typeface="Cambria Math" panose="02040503050406030204" pitchFamily="18" charset="0"/>
                                    <a:ea typeface="Cambria Math" panose="02040503050406030204" pitchFamily="18" charset="0"/>
                                  </a:rPr>
                                  <m:t>𝑖𝑗</m:t>
                                </m:r>
                              </m:sub>
                            </m:sSub>
                          </m:e>
                        </m:d>
                      </m:e>
                      <m:sub>
                        <m:r>
                          <a:rPr lang="en-US" sz="2000" b="0" i="1" smtClean="0">
                            <a:solidFill>
                              <a:schemeClr val="tx1"/>
                            </a:solidFill>
                            <a:latin typeface="Cambria Math" panose="02040503050406030204" pitchFamily="18" charset="0"/>
                            <a:ea typeface="Cambria Math" panose="02040503050406030204" pitchFamily="18" charset="0"/>
                          </a:rPr>
                          <m:t>𝑁</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𝑁</m:t>
                        </m:r>
                      </m:sub>
                    </m:sSub>
                  </m:oMath>
                </a14:m>
                <a:r>
                  <a:rPr lang="en-US" sz="2000">
                    <a:solidFill>
                      <a:schemeClr val="tx1"/>
                    </a:solidFill>
                    <a:latin typeface="Cambria Math" panose="02040503050406030204" pitchFamily="18" charset="0"/>
                    <a:ea typeface="Cambria Math" panose="02040503050406030204" pitchFamily="18" charset="0"/>
                  </a:rPr>
                  <a:t> : ma trận xác suất chuyển A</a:t>
                </a:r>
              </a:p>
              <a:p>
                <a:pPr marL="342900" lvl="1" indent="0">
                  <a:lnSpc>
                    <a:spcPct val="150000"/>
                  </a:lnSpc>
                  <a:buNone/>
                </a:pPr>
                <a:r>
                  <a:rPr lang="en-US" sz="2000">
                    <a:solidFill>
                      <a:schemeClr val="tx1"/>
                    </a:solidFill>
                    <a:latin typeface="Cambria Math" panose="02040503050406030204" pitchFamily="18" charset="0"/>
                    <a:ea typeface="Cambria Math" panose="02040503050406030204" pitchFamily="18" charset="0"/>
                  </a:rPr>
                  <a:t>	với </a:t>
                </a:r>
                <a14:m>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𝑎</m:t>
                        </m:r>
                      </m:e>
                      <m:sub>
                        <m:r>
                          <a:rPr lang="en-US" sz="2000" b="0" i="1" smtClean="0">
                            <a:solidFill>
                              <a:schemeClr val="tx1"/>
                            </a:solidFill>
                            <a:latin typeface="Cambria Math" panose="02040503050406030204" pitchFamily="18" charset="0"/>
                            <a:ea typeface="Cambria Math" panose="02040503050406030204" pitchFamily="18" charset="0"/>
                          </a:rPr>
                          <m:t>𝑖𝑗</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𝑡</m:t>
                            </m:r>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𝑗</m:t>
                        </m:r>
                      </m:e>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𝑖</m:t>
                        </m:r>
                      </m:e>
                    </m:d>
                  </m:oMath>
                </a14:m>
                <a:endParaRPr lang="en-US" sz="2000" b="0">
                  <a:solidFill>
                    <a:schemeClr val="tx1"/>
                  </a:solidFill>
                  <a:latin typeface="Cambria Math" panose="02040503050406030204" pitchFamily="18" charset="0"/>
                  <a:ea typeface="Cambria Math" panose="02040503050406030204" pitchFamily="18" charset="0"/>
                </a:endParaRPr>
              </a:p>
              <a:p>
                <a:pPr lvl="1">
                  <a:lnSpc>
                    <a:spcPct val="150000"/>
                  </a:lnSpc>
                </a:pP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𝑂</m:t>
                    </m:r>
                    <m:r>
                      <a:rPr lang="en-US" sz="2000" b="0" i="1" smtClean="0">
                        <a:solidFill>
                          <a:schemeClr val="tx1"/>
                        </a:solidFill>
                        <a:latin typeface="Cambria Math" panose="02040503050406030204" pitchFamily="18" charset="0"/>
                        <a:ea typeface="Cambria Math" panose="020405030504060302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𝑜</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𝑜</m:t>
                            </m:r>
                          </m:e>
                          <m:sub>
                            <m:r>
                              <a:rPr lang="en-US" sz="2000" b="0" i="1" smtClean="0">
                                <a:solidFill>
                                  <a:schemeClr val="tx1"/>
                                </a:solidFill>
                                <a:latin typeface="Cambria Math" panose="02040503050406030204" pitchFamily="18" charset="0"/>
                                <a:ea typeface="Cambria Math" panose="02040503050406030204" pitchFamily="18" charset="0"/>
                              </a:rPr>
                              <m:t>2</m:t>
                            </m:r>
                          </m:sub>
                        </m:sSub>
                        <m:r>
                          <a:rPr lang="en-US" sz="2000" b="0" i="1" smtClean="0">
                            <a:solidFill>
                              <a:schemeClr val="tx1"/>
                            </a:solidFill>
                            <a:latin typeface="Cambria Math" panose="02040503050406030204" pitchFamily="18" charset="0"/>
                            <a:ea typeface="Cambria Math" panose="02040503050406030204" pitchFamily="18" charset="0"/>
                          </a:rPr>
                          <m:t>,…, </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𝑜</m:t>
                            </m:r>
                          </m:e>
                          <m:sub>
                            <m:r>
                              <a:rPr lang="en-US" sz="2000" b="0" i="1" smtClean="0">
                                <a:solidFill>
                                  <a:schemeClr val="tx1"/>
                                </a:solidFill>
                                <a:latin typeface="Cambria Math" panose="02040503050406030204" pitchFamily="18" charset="0"/>
                                <a:ea typeface="Cambria Math" panose="02040503050406030204" pitchFamily="18" charset="0"/>
                              </a:rPr>
                              <m:t>𝑇</m:t>
                            </m:r>
                          </m:sub>
                        </m:sSub>
                      </m:e>
                    </m:d>
                  </m:oMath>
                </a14:m>
                <a:r>
                  <a:rPr lang="en-US" sz="2000">
                    <a:solidFill>
                      <a:schemeClr val="tx1"/>
                    </a:solidFill>
                    <a:latin typeface="Cambria Math" panose="02040503050406030204" pitchFamily="18" charset="0"/>
                    <a:ea typeface="Cambria Math" panose="02040503050406030204" pitchFamily="18" charset="0"/>
                  </a:rPr>
                  <a:t> dãy các quan sát độ dài T</a:t>
                </a:r>
              </a:p>
              <a:p>
                <a:pPr lvl="1">
                  <a:lnSpc>
                    <a:spcPct val="150000"/>
                  </a:lnSpc>
                </a:pP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𝐵</m:t>
                    </m:r>
                    <m:r>
                      <a:rPr lang="en-US" sz="2000" b="0" i="1" smtClean="0">
                        <a:solidFill>
                          <a:schemeClr val="tx1"/>
                        </a:solidFill>
                        <a:latin typeface="Cambria Math" panose="02040503050406030204" pitchFamily="18" charset="0"/>
                        <a:ea typeface="Cambria Math" panose="020405030504060302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𝑏</m:t>
                            </m:r>
                          </m:e>
                          <m:sub>
                            <m:r>
                              <a:rPr lang="en-US" sz="2000" b="0" i="1" smtClean="0">
                                <a:solidFill>
                                  <a:schemeClr val="tx1"/>
                                </a:solidFill>
                                <a:latin typeface="Cambria Math" panose="02040503050406030204" pitchFamily="18" charset="0"/>
                                <a:ea typeface="Cambria Math" panose="02040503050406030204" pitchFamily="18" charset="0"/>
                              </a:rPr>
                              <m:t>𝑡</m:t>
                            </m:r>
                          </m:sub>
                        </m:sSub>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𝑖</m:t>
                            </m:r>
                          </m:e>
                        </m:d>
                      </m:e>
                    </m:d>
                  </m:oMath>
                </a14:m>
                <a:r>
                  <a:rPr lang="en-US" sz="2000">
                    <a:solidFill>
                      <a:schemeClr val="tx1"/>
                    </a:solidFill>
                    <a:latin typeface="Cambria Math" panose="02040503050406030204" pitchFamily="18" charset="0"/>
                    <a:ea typeface="Cambria Math" panose="02040503050406030204" pitchFamily="18" charset="0"/>
                  </a:rPr>
                  <a:t> là dãy các xác suất phụ thuộc trạng thái </a:t>
                </a:r>
              </a:p>
              <a:p>
                <a:pPr marL="342900" lvl="1" indent="0">
                  <a:lnSpc>
                    <a:spcPct val="150000"/>
                  </a:lnSpc>
                  <a:buNone/>
                </a:pPr>
                <a:r>
                  <a:rPr lang="en-US" sz="2000">
                    <a:solidFill>
                      <a:schemeClr val="tx1"/>
                    </a:solidFill>
                    <a:latin typeface="Cambria Math" panose="02040503050406030204" pitchFamily="18" charset="0"/>
                    <a:ea typeface="Cambria Math" panose="02040503050406030204" pitchFamily="18" charset="0"/>
                  </a:rPr>
                  <a:t>	với </a:t>
                </a:r>
                <a14:m>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𝑏</m:t>
                        </m:r>
                      </m:e>
                      <m:sub>
                        <m:r>
                          <a:rPr lang="en-US" sz="2000" b="0" i="1" smtClean="0">
                            <a:solidFill>
                              <a:schemeClr val="tx1"/>
                            </a:solidFill>
                            <a:latin typeface="Cambria Math" panose="02040503050406030204" pitchFamily="18" charset="0"/>
                            <a:ea typeface="Cambria Math" panose="02040503050406030204" pitchFamily="18" charset="0"/>
                          </a:rPr>
                          <m:t>𝑡</m:t>
                        </m:r>
                      </m:sub>
                    </m:sSub>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𝑖</m:t>
                        </m:r>
                      </m:e>
                    </m:d>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𝑂</m:t>
                        </m:r>
                      </m:e>
                      <m:sub>
                        <m:r>
                          <a:rPr lang="en-US" sz="2000" b="0" i="1" smtClean="0">
                            <a:solidFill>
                              <a:schemeClr val="tx1"/>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𝑜</m:t>
                        </m:r>
                      </m:e>
                      <m:sub>
                        <m:r>
                          <a:rPr lang="en-US" sz="2000" b="0" i="1" smtClean="0">
                            <a:solidFill>
                              <a:schemeClr val="tx1"/>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a:solidFill>
                      <a:schemeClr val="tx1"/>
                    </a:solidFill>
                    <a:latin typeface="Cambria Math" panose="02040503050406030204" pitchFamily="18" charset="0"/>
                    <a:ea typeface="Cambria Math" panose="02040503050406030204" pitchFamily="18" charset="0"/>
                  </a:rPr>
                  <a:t> </a:t>
                </a:r>
              </a:p>
              <a:p>
                <a:pPr lvl="1">
                  <a:lnSpc>
                    <a:spcPct val="150000"/>
                  </a:lnSpc>
                </a:pP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𝜋</m:t>
                    </m:r>
                    <m:r>
                      <a:rPr lang="en-US" sz="2000" b="0" i="1" smtClean="0">
                        <a:solidFill>
                          <a:schemeClr val="tx1"/>
                        </a:solidFill>
                        <a:latin typeface="Cambria Math" panose="02040503050406030204" pitchFamily="18" charset="0"/>
                        <a:ea typeface="Cambria Math" panose="020405030504060302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𝜋</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𝜋</m:t>
                            </m:r>
                          </m:e>
                          <m:sub>
                            <m:r>
                              <a:rPr lang="en-US" sz="2000" b="0" i="1" smtClean="0">
                                <a:solidFill>
                                  <a:schemeClr val="tx1"/>
                                </a:solidFill>
                                <a:latin typeface="Cambria Math" panose="02040503050406030204" pitchFamily="18" charset="0"/>
                                <a:ea typeface="Cambria Math" panose="02040503050406030204" pitchFamily="18" charset="0"/>
                              </a:rPr>
                              <m:t>2</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𝜋</m:t>
                            </m:r>
                          </m:e>
                          <m:sub>
                            <m:r>
                              <a:rPr lang="en-US" sz="2000" b="0" i="1" smtClean="0">
                                <a:solidFill>
                                  <a:schemeClr val="tx1"/>
                                </a:solidFill>
                                <a:latin typeface="Cambria Math" panose="02040503050406030204" pitchFamily="18" charset="0"/>
                                <a:ea typeface="Cambria Math" panose="02040503050406030204" pitchFamily="18" charset="0"/>
                              </a:rPr>
                              <m:t>𝑁</m:t>
                            </m:r>
                          </m:sub>
                        </m:sSub>
                      </m:e>
                    </m:d>
                  </m:oMath>
                </a14:m>
                <a:r>
                  <a:rPr lang="en-US" sz="2000">
                    <a:solidFill>
                      <a:schemeClr val="tx1"/>
                    </a:solidFill>
                    <a:latin typeface="Cambria Math" panose="02040503050406030204" pitchFamily="18" charset="0"/>
                    <a:ea typeface="Cambria Math" panose="02040503050406030204" pitchFamily="18" charset="0"/>
                  </a:rPr>
                  <a:t> là phân phối ban đầu</a:t>
                </a:r>
              </a:p>
            </p:txBody>
          </p:sp>
        </mc:Choice>
        <mc:Fallback>
          <p:sp>
            <p:nvSpPr>
              <p:cNvPr id="3" name="Chỗ dành sẵn cho Nội dung 2">
                <a:extLst>
                  <a:ext uri="{FF2B5EF4-FFF2-40B4-BE49-F238E27FC236}">
                    <a16:creationId xmlns:a16="http://schemas.microsoft.com/office/drawing/2014/main" id="{E0001B2D-B847-40ED-9DE0-F264F8FC96C5}"/>
                  </a:ext>
                </a:extLst>
              </p:cNvPr>
              <p:cNvSpPr>
                <a:spLocks noGrp="1" noRot="1" noChangeAspect="1" noMove="1" noResize="1" noEditPoints="1" noAdjustHandles="1" noChangeArrowheads="1" noChangeShapeType="1" noTextEdit="1"/>
              </p:cNvSpPr>
              <p:nvPr>
                <p:ph idx="1"/>
              </p:nvPr>
            </p:nvSpPr>
            <p:spPr>
              <a:blipFill>
                <a:blip r:embed="rId2"/>
                <a:stretch>
                  <a:fillRect l="-683"/>
                </a:stretch>
              </a:blipFill>
            </p:spPr>
            <p:txBody>
              <a:bodyPr/>
              <a:lstStyle/>
              <a:p>
                <a:r>
                  <a:rPr lang="en-US">
                    <a:noFill/>
                  </a:rPr>
                  <a:t> </a:t>
                </a:r>
              </a:p>
            </p:txBody>
          </p:sp>
        </mc:Fallback>
      </mc:AlternateContent>
    </p:spTree>
    <p:extLst>
      <p:ext uri="{BB962C8B-B14F-4D97-AF65-F5344CB8AC3E}">
        <p14:creationId xmlns:p14="http://schemas.microsoft.com/office/powerpoint/2010/main" val="3926835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TotalTime>
  <Words>1034</Words>
  <Application>Microsoft Office PowerPoint</Application>
  <PresentationFormat>Trình chiếu Trên màn hình (4:3)</PresentationFormat>
  <Paragraphs>98</Paragraphs>
  <Slides>27</Slides>
  <Notes>1</Notes>
  <HiddenSlides>0</HiddenSlides>
  <MMClips>0</MMClips>
  <ScaleCrop>false</ScaleCrop>
  <HeadingPairs>
    <vt:vector size="6" baseType="variant">
      <vt:variant>
        <vt:lpstr>Phông được Dùng</vt:lpstr>
      </vt:variant>
      <vt:variant>
        <vt:i4>5</vt:i4>
      </vt:variant>
      <vt:variant>
        <vt:lpstr>Chủ đề</vt:lpstr>
      </vt:variant>
      <vt:variant>
        <vt:i4>2</vt:i4>
      </vt:variant>
      <vt:variant>
        <vt:lpstr>Tiêu đề Bản chiếu</vt:lpstr>
      </vt:variant>
      <vt:variant>
        <vt:i4>27</vt:i4>
      </vt:variant>
    </vt:vector>
  </HeadingPairs>
  <TitlesOfParts>
    <vt:vector size="34" baseType="lpstr">
      <vt:lpstr>Arial</vt:lpstr>
      <vt:lpstr>Calibri</vt:lpstr>
      <vt:lpstr>Calibri Light</vt:lpstr>
      <vt:lpstr>Cambria Math</vt:lpstr>
      <vt:lpstr>Times New Roman</vt:lpstr>
      <vt:lpstr>Office Theme</vt:lpstr>
      <vt:lpstr>1_Office Theme</vt:lpstr>
      <vt:lpstr>Bài thảo luận</vt:lpstr>
      <vt:lpstr>Mở đầu</vt:lpstr>
      <vt:lpstr>Mô hình Poisson Markov ẩn</vt:lpstr>
      <vt:lpstr>Nội dung báo cáo</vt:lpstr>
      <vt:lpstr>Cơ sở lý thuyết</vt:lpstr>
      <vt:lpstr>Overdispersed data</vt:lpstr>
      <vt:lpstr>Kiểm định overdispersed</vt:lpstr>
      <vt:lpstr>Bản trình bày PowerPoint</vt:lpstr>
      <vt:lpstr>Mô hình Markov ẩn</vt:lpstr>
      <vt:lpstr>Bản trình bày PowerPoint</vt:lpstr>
      <vt:lpstr>Bản trình bày PowerPoint</vt:lpstr>
      <vt:lpstr>Bài toán 1:</vt:lpstr>
      <vt:lpstr>Bản trình bày PowerPoint</vt:lpstr>
      <vt:lpstr>Bài toán 2:</vt:lpstr>
      <vt:lpstr>Bài toán 3:</vt:lpstr>
      <vt:lpstr>Bản trình bày PowerPoint</vt:lpstr>
      <vt:lpstr>Bản trình bày PowerPoint</vt:lpstr>
      <vt:lpstr>Poisson Hidden Markov</vt:lpstr>
      <vt:lpstr>Bản trình bày PowerPoint</vt:lpstr>
      <vt:lpstr>Áp dụng vào mô hình</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thảo luận</dc:title>
  <dc:creator>ducanhbk239@outlook.com</dc:creator>
  <cp:lastModifiedBy>Đức Anh</cp:lastModifiedBy>
  <cp:revision>150</cp:revision>
  <dcterms:created xsi:type="dcterms:W3CDTF">2019-04-16T08:04:18Z</dcterms:created>
  <dcterms:modified xsi:type="dcterms:W3CDTF">2020-07-14T14:44:06Z</dcterms:modified>
</cp:coreProperties>
</file>